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slides/slide47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36.xml" ContentType="application/vnd.openxmlformats-officedocument.presentationml.slide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notesSlides/notesSlide38.xml" ContentType="application/vnd.openxmlformats-officedocument.presentationml.notesSlide+xml"/>
  <Override PartName="/ppt/notesSlides/notesSlide49.xml" ContentType="application/vnd.openxmlformats-officedocument.presentationml.notesSlide+xml"/>
  <Override PartName="/ppt/slides/slide25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27.xml" ContentType="application/vnd.openxmlformats-officedocument.presentationml.notesSlide+xml"/>
  <Override PartName="/ppt/notesSlides/notesSlide45.xml" ContentType="application/vnd.openxmlformats-officedocument.presentationml.notesSlide+xml"/>
  <Default Extension="xml" ContentType="application/xml"/>
  <Override PartName="/ppt/slides/slide14.xml" ContentType="application/vnd.openxmlformats-officedocument.presentationml.slide+xml"/>
  <Override PartName="/ppt/slides/slide32.xml" ContentType="application/vnd.openxmlformats-officedocument.presentationml.slide+xml"/>
  <Override PartName="/ppt/slides/slide50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notesSlides/notesSlide16.xml" ContentType="application/vnd.openxmlformats-officedocument.presentationml.notesSlide+xml"/>
  <Override PartName="/ppt/notesSlides/notesSlide34.xml" ContentType="application/vnd.openxmlformats-officedocument.presentationml.notesSlide+xml"/>
  <Override PartName="/ppt/slides/slide1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notesSlides/notesSlide23.xml" ContentType="application/vnd.openxmlformats-officedocument.presentationml.notesSlide+xml"/>
  <Override PartName="/ppt/notesSlides/notesSlide41.xml" ContentType="application/vnd.openxmlformats-officedocument.presentationml.notesSlide+xml"/>
  <Override PartName="/docProps/custom.xml" ContentType="application/vnd.openxmlformats-officedocument.custom-properties+xml"/>
  <Override PartName="/ppt/notesSlides/notesSlide12.xml" ContentType="application/vnd.openxmlformats-officedocument.presentationml.notesSlide+xml"/>
  <Override PartName="/ppt/notesSlides/notesSlide30.xml" ContentType="application/vnd.openxmlformats-officedocument.presentationml.notesSlide+xml"/>
  <Override PartName="/ppt/diagrams/layout1.xml" ContentType="application/vnd.openxmlformats-officedocument.drawingml.diagramLayout+xml"/>
  <Override PartName="/ppt/notesSlides/notesSlide7.xml" ContentType="application/vnd.openxmlformats-officedocument.presentationml.notesSlide+xml"/>
  <Override PartName="/ppt/diagrams/data2.xml" ContentType="application/vnd.openxmlformats-officedocument.drawingml.diagramData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4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3.xml" ContentType="application/vnd.openxmlformats-officedocument.presentationml.notesSlide+xml"/>
  <Default Extension="bin" ContentType="application/vnd.openxmlformats-officedocument.oleObject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8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Override PartName="/ppt/notesSlides/notesSlide1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46.xml" ContentType="application/vnd.openxmlformats-officedocument.presentationml.notesSlide+xml"/>
  <Default Extension="emf" ContentType="image/x-emf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44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2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42.xml" ContentType="application/vnd.openxmlformats-officedocument.presentationml.notesSlide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31.xml" ContentType="application/vnd.openxmlformats-officedocument.presentationml.notesSlide+xml"/>
  <Default Extension="vml" ContentType="application/vnd.openxmlformats-officedocument.vmlDrawing"/>
  <Override PartName="/ppt/notesSlides/notesSlide40.xml" ContentType="application/vnd.openxmlformats-officedocument.presentationml.notesSlide+xml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slides/slide49.xml" ContentType="application/vnd.openxmlformats-officedocument.presentationml.slide+xml"/>
  <Override PartName="/ppt/handoutMasters/handoutMaster1.xml" ContentType="application/vnd.openxmlformats-officedocument.presentationml.handoutMaster+xml"/>
  <Override PartName="/ppt/notesSlides/notesSlide4.xml" ContentType="application/vnd.openxmlformats-officedocument.presentationml.notesSlide+xml"/>
  <Override PartName="/ppt/diagrams/data1.xml" ContentType="application/vnd.openxmlformats-officedocument.drawingml.diagramData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notesSlides/notesSlide29.xml" ContentType="application/vnd.openxmlformats-officedocument.presentationml.notesSlide+xml"/>
  <Override PartName="/ppt/notesSlides/notesSlide47.xml" ContentType="application/vnd.openxmlformats-officedocument.presentationml.notesSlid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34.xml" ContentType="application/vnd.openxmlformats-officedocument.presentationml.slide+xml"/>
  <Override PartName="/ppt/slideLayouts/slideLayout15.xml" ContentType="application/vnd.openxmlformats-officedocument.presentationml.slideLayout+xml"/>
  <Override PartName="/ppt/notesSlides/notesSlide18.xml" ContentType="application/vnd.openxmlformats-officedocument.presentationml.notesSlide+xml"/>
  <Default Extension="wmf" ContentType="image/x-wmf"/>
  <Override PartName="/ppt/notesSlides/notesSlide36.xml" ContentType="application/vnd.openxmlformats-officedocument.presentationml.notesSlide+xml"/>
  <Default Extension="rels" ContentType="application/vnd.openxmlformats-package.relationships+xml"/>
  <Override PartName="/ppt/slides/slide23.xml" ContentType="application/vnd.openxmlformats-officedocument.presentationml.slide+xml"/>
  <Override PartName="/ppt/slides/slide41.xml" ContentType="application/vnd.openxmlformats-officedocument.presentationml.slide+xml"/>
  <Override PartName="/ppt/notesSlides/notesSlide25.xml" ContentType="application/vnd.openxmlformats-officedocument.presentationml.notesSlide+xml"/>
  <Override PartName="/ppt/notesSlides/notesSlide43.xml" ContentType="application/vnd.openxmlformats-officedocument.presentationml.notesSlide+xml"/>
  <Override PartName="/ppt/slides/slide12.xml" ContentType="application/vnd.openxmlformats-officedocument.presentationml.slide+xml"/>
  <Override PartName="/ppt/slides/slide30.xml" ContentType="application/vnd.openxmlformats-officedocument.presentationml.slide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32.xml" ContentType="application/vnd.openxmlformats-officedocument.presentationml.notesSlide+xml"/>
  <Override PartName="/ppt/commentAuthors.xml" ContentType="application/vnd.openxmlformats-officedocument.presentationml.commentAuthors+xml"/>
  <Override PartName="/ppt/notesSlides/notesSlide9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notesSlides/notesSlide1.xml" ContentType="application/vnd.openxmlformats-officedocument.presentationml.notesSlide+xml"/>
  <Override PartName="/ppt/diagrams/colors2.xml" ContentType="application/vnd.openxmlformats-officedocument.drawingml.diagramColor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84" r:id="rId1"/>
  </p:sldMasterIdLst>
  <p:notesMasterIdLst>
    <p:notesMasterId r:id="rId52"/>
  </p:notesMasterIdLst>
  <p:handoutMasterIdLst>
    <p:handoutMasterId r:id="rId53"/>
  </p:handoutMasterIdLst>
  <p:sldIdLst>
    <p:sldId id="256" r:id="rId2"/>
    <p:sldId id="338" r:id="rId3"/>
    <p:sldId id="257" r:id="rId4"/>
    <p:sldId id="337" r:id="rId5"/>
    <p:sldId id="336" r:id="rId6"/>
    <p:sldId id="332" r:id="rId7"/>
    <p:sldId id="333" r:id="rId8"/>
    <p:sldId id="259" r:id="rId9"/>
    <p:sldId id="334" r:id="rId10"/>
    <p:sldId id="260" r:id="rId11"/>
    <p:sldId id="339" r:id="rId12"/>
    <p:sldId id="455" r:id="rId13"/>
    <p:sldId id="456" r:id="rId14"/>
    <p:sldId id="342" r:id="rId15"/>
    <p:sldId id="340" r:id="rId16"/>
    <p:sldId id="341" r:id="rId17"/>
    <p:sldId id="262" r:id="rId18"/>
    <p:sldId id="263" r:id="rId19"/>
    <p:sldId id="383" r:id="rId20"/>
    <p:sldId id="384" r:id="rId21"/>
    <p:sldId id="343" r:id="rId22"/>
    <p:sldId id="344" r:id="rId23"/>
    <p:sldId id="532" r:id="rId24"/>
    <p:sldId id="533" r:id="rId25"/>
    <p:sldId id="267" r:id="rId26"/>
    <p:sldId id="268" r:id="rId27"/>
    <p:sldId id="534" r:id="rId28"/>
    <p:sldId id="270" r:id="rId29"/>
    <p:sldId id="535" r:id="rId30"/>
    <p:sldId id="346" r:id="rId31"/>
    <p:sldId id="457" r:id="rId32"/>
    <p:sldId id="536" r:id="rId33"/>
    <p:sldId id="349" r:id="rId34"/>
    <p:sldId id="350" r:id="rId35"/>
    <p:sldId id="276" r:id="rId36"/>
    <p:sldId id="277" r:id="rId37"/>
    <p:sldId id="278" r:id="rId38"/>
    <p:sldId id="279" r:id="rId39"/>
    <p:sldId id="280" r:id="rId40"/>
    <p:sldId id="537" r:id="rId41"/>
    <p:sldId id="538" r:id="rId42"/>
    <p:sldId id="411" r:id="rId43"/>
    <p:sldId id="281" r:id="rId44"/>
    <p:sldId id="385" r:id="rId45"/>
    <p:sldId id="386" r:id="rId46"/>
    <p:sldId id="539" r:id="rId47"/>
    <p:sldId id="352" r:id="rId48"/>
    <p:sldId id="476" r:id="rId49"/>
    <p:sldId id="477" r:id="rId50"/>
    <p:sldId id="540" r:id="rId5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Ben Liblit" initials="BRL" lastIdx="15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48" autoAdjust="0"/>
    <p:restoredTop sz="88144" autoAdjust="0"/>
  </p:normalViewPr>
  <p:slideViewPr>
    <p:cSldViewPr snapToObjects="1">
      <p:cViewPr varScale="1">
        <p:scale>
          <a:sx n="65" d="100"/>
          <a:sy n="65" d="100"/>
        </p:scale>
        <p:origin x="-666" y="-108"/>
      </p:cViewPr>
      <p:guideLst>
        <p:guide orient="horz" pos="3984"/>
        <p:guide orient="horz" pos="768"/>
        <p:guide pos="28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0" d="100"/>
        <a:sy n="70" d="100"/>
      </p:scale>
      <p:origin x="0" y="0"/>
    </p:cViewPr>
  </p:sorterViewPr>
  <p:notesViewPr>
    <p:cSldViewPr snapToObjects="1">
      <p:cViewPr varScale="1">
        <p:scale>
          <a:sx n="100" d="100"/>
          <a:sy n="100" d="100"/>
        </p:scale>
        <p:origin x="-132" y="-102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handoutMaster" Target="handoutMasters/handoutMaster1.xml"/><Relationship Id="rId58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viewProps" Target="view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530A67D-BB33-4C8A-8D1B-0ED811421840}" type="doc">
      <dgm:prSet loTypeId="urn:microsoft.com/office/officeart/2005/8/layout/vProcess5" loCatId="process" qsTypeId="urn:microsoft.com/office/officeart/2005/8/quickstyle/simple3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797B29DD-6421-472A-80FD-1E72CE42C4D3}">
      <dgm:prSet phldrT="[Text]"/>
      <dgm:spPr/>
      <dgm:t>
        <a:bodyPr/>
        <a:lstStyle/>
        <a:p>
          <a:r>
            <a:rPr lang="en-US" dirty="0" smtClean="0"/>
            <a:t>Requirements</a:t>
          </a:r>
          <a:endParaRPr lang="en-US" dirty="0"/>
        </a:p>
      </dgm:t>
    </dgm:pt>
    <dgm:pt modelId="{4BE2E9B5-A534-4EB0-8B44-E0CF802D6427}" type="parTrans" cxnId="{5C906490-3E57-4265-B7D6-3EF9B5375CAF}">
      <dgm:prSet/>
      <dgm:spPr/>
      <dgm:t>
        <a:bodyPr/>
        <a:lstStyle/>
        <a:p>
          <a:endParaRPr lang="en-US"/>
        </a:p>
      </dgm:t>
    </dgm:pt>
    <dgm:pt modelId="{8644C928-5AF7-44D8-A05D-AFE3A9B2B7FE}" type="sibTrans" cxnId="{5C906490-3E57-4265-B7D6-3EF9B5375CAF}">
      <dgm:prSet/>
      <dgm:spPr/>
      <dgm:t>
        <a:bodyPr/>
        <a:lstStyle/>
        <a:p>
          <a:endParaRPr lang="en-US" dirty="0"/>
        </a:p>
      </dgm:t>
    </dgm:pt>
    <dgm:pt modelId="{38BA7291-AC41-4790-AD70-AB41DE126265}">
      <dgm:prSet/>
      <dgm:spPr/>
      <dgm:t>
        <a:bodyPr/>
        <a:lstStyle/>
        <a:p>
          <a:r>
            <a:rPr lang="en-US" dirty="0" smtClean="0"/>
            <a:t>Architecture &amp; Design</a:t>
          </a:r>
        </a:p>
      </dgm:t>
    </dgm:pt>
    <dgm:pt modelId="{A1CF4F85-23AD-4CDF-9621-54C8734721A0}" type="parTrans" cxnId="{4C4BE1B6-6F13-43CE-8AC9-E15C7EDB7FAA}">
      <dgm:prSet/>
      <dgm:spPr/>
      <dgm:t>
        <a:bodyPr/>
        <a:lstStyle/>
        <a:p>
          <a:endParaRPr lang="en-US"/>
        </a:p>
      </dgm:t>
    </dgm:pt>
    <dgm:pt modelId="{8DA2305E-8D98-438B-A1FA-E2F294D919EC}" type="sibTrans" cxnId="{4C4BE1B6-6F13-43CE-8AC9-E15C7EDB7FAA}">
      <dgm:prSet/>
      <dgm:spPr/>
      <dgm:t>
        <a:bodyPr/>
        <a:lstStyle/>
        <a:p>
          <a:endParaRPr lang="en-US" dirty="0"/>
        </a:p>
      </dgm:t>
    </dgm:pt>
    <dgm:pt modelId="{67A7946B-2A53-4633-8054-B3A22863B725}">
      <dgm:prSet/>
      <dgm:spPr/>
      <dgm:t>
        <a:bodyPr/>
        <a:lstStyle/>
        <a:p>
          <a:r>
            <a:rPr lang="en-US" dirty="0" smtClean="0"/>
            <a:t>Implementation</a:t>
          </a:r>
        </a:p>
      </dgm:t>
    </dgm:pt>
    <dgm:pt modelId="{A3C6778F-57D0-4C89-B29F-7FABC1F61D86}" type="parTrans" cxnId="{786D2314-7705-4BE6-AAA8-85195123F8A8}">
      <dgm:prSet/>
      <dgm:spPr/>
      <dgm:t>
        <a:bodyPr/>
        <a:lstStyle/>
        <a:p>
          <a:endParaRPr lang="en-US"/>
        </a:p>
      </dgm:t>
    </dgm:pt>
    <dgm:pt modelId="{D39567FA-C5E8-4C42-B1C6-3E452258F614}" type="sibTrans" cxnId="{786D2314-7705-4BE6-AAA8-85195123F8A8}">
      <dgm:prSet/>
      <dgm:spPr/>
      <dgm:t>
        <a:bodyPr/>
        <a:lstStyle/>
        <a:p>
          <a:endParaRPr lang="en-US" dirty="0"/>
        </a:p>
      </dgm:t>
    </dgm:pt>
    <dgm:pt modelId="{42D6A335-44A4-4495-809F-9A8E855B3639}">
      <dgm:prSet/>
      <dgm:spPr/>
      <dgm:t>
        <a:bodyPr/>
        <a:lstStyle/>
        <a:p>
          <a:r>
            <a:rPr lang="en-US" dirty="0" smtClean="0"/>
            <a:t>Testing &amp; Verification</a:t>
          </a:r>
        </a:p>
      </dgm:t>
    </dgm:pt>
    <dgm:pt modelId="{E7C79D73-5ECE-4F62-80F3-F768F80F4190}" type="parTrans" cxnId="{6E1B0749-F329-47D2-B92A-9E8D133906B3}">
      <dgm:prSet/>
      <dgm:spPr/>
      <dgm:t>
        <a:bodyPr/>
        <a:lstStyle/>
        <a:p>
          <a:endParaRPr lang="en-US"/>
        </a:p>
      </dgm:t>
    </dgm:pt>
    <dgm:pt modelId="{2A27F7BB-493E-4D51-9B82-5D4CD13F555E}" type="sibTrans" cxnId="{6E1B0749-F329-47D2-B92A-9E8D133906B3}">
      <dgm:prSet/>
      <dgm:spPr/>
      <dgm:t>
        <a:bodyPr/>
        <a:lstStyle/>
        <a:p>
          <a:endParaRPr lang="en-US" dirty="0"/>
        </a:p>
      </dgm:t>
    </dgm:pt>
    <dgm:pt modelId="{501F62D9-A45C-401E-9DD4-B3F244C9B7A7}">
      <dgm:prSet/>
      <dgm:spPr/>
      <dgm:t>
        <a:bodyPr/>
        <a:lstStyle/>
        <a:p>
          <a:r>
            <a:rPr lang="en-US" dirty="0" smtClean="0"/>
            <a:t>Maintenance</a:t>
          </a:r>
          <a:endParaRPr lang="en-US" dirty="0"/>
        </a:p>
      </dgm:t>
    </dgm:pt>
    <dgm:pt modelId="{2E788058-5B94-452C-B8D4-DD50E02B5DA6}" type="parTrans" cxnId="{E1C15625-D3CA-49A0-B19B-33E4B759BB58}">
      <dgm:prSet/>
      <dgm:spPr/>
      <dgm:t>
        <a:bodyPr/>
        <a:lstStyle/>
        <a:p>
          <a:endParaRPr lang="en-US"/>
        </a:p>
      </dgm:t>
    </dgm:pt>
    <dgm:pt modelId="{EB4A7500-D095-432A-8B6C-B96D9B4E75F6}" type="sibTrans" cxnId="{E1C15625-D3CA-49A0-B19B-33E4B759BB58}">
      <dgm:prSet/>
      <dgm:spPr/>
      <dgm:t>
        <a:bodyPr/>
        <a:lstStyle/>
        <a:p>
          <a:endParaRPr lang="en-US"/>
        </a:p>
      </dgm:t>
    </dgm:pt>
    <dgm:pt modelId="{546E79C9-303E-40E8-BE30-F2260F01DF8C}" type="pres">
      <dgm:prSet presAssocID="{9530A67D-BB33-4C8A-8D1B-0ED811421840}" presName="outerComposite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07023DB3-AA11-4709-9C08-CFE7D5D0271B}" type="pres">
      <dgm:prSet presAssocID="{9530A67D-BB33-4C8A-8D1B-0ED811421840}" presName="dummyMaxCanvas" presStyleCnt="0">
        <dgm:presLayoutVars/>
      </dgm:prSet>
      <dgm:spPr/>
    </dgm:pt>
    <dgm:pt modelId="{66A80F78-DB92-456F-A40E-D184125FCCD4}" type="pres">
      <dgm:prSet presAssocID="{9530A67D-BB33-4C8A-8D1B-0ED811421840}" presName="FiveNodes_1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483FAE5-3A6D-491C-B78F-30F1266E91BD}" type="pres">
      <dgm:prSet presAssocID="{9530A67D-BB33-4C8A-8D1B-0ED811421840}" presName="FiveNodes_2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D4402D5-ACB2-4B02-9DA5-6398FE44F281}" type="pres">
      <dgm:prSet presAssocID="{9530A67D-BB33-4C8A-8D1B-0ED811421840}" presName="FiveNodes_3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11653AF-7833-4C84-80CF-797CF5459FE7}" type="pres">
      <dgm:prSet presAssocID="{9530A67D-BB33-4C8A-8D1B-0ED811421840}" presName="FiveNodes_4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B5B25BC-DFF6-4ABB-A0AC-F49131B3345C}" type="pres">
      <dgm:prSet presAssocID="{9530A67D-BB33-4C8A-8D1B-0ED811421840}" presName="FiveNodes_5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5335434-3061-4BE4-B047-471AE466974A}" type="pres">
      <dgm:prSet presAssocID="{9530A67D-BB33-4C8A-8D1B-0ED811421840}" presName="FiveConn_1-2" presStyleLbl="fgAccFollow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D730E2C-C644-44A7-82DA-92672C5CC92C}" type="pres">
      <dgm:prSet presAssocID="{9530A67D-BB33-4C8A-8D1B-0ED811421840}" presName="FiveConn_2-3" presStyleLbl="fgAccFollow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1D0481D-FAB3-4B3B-8B76-223EE79FF2DA}" type="pres">
      <dgm:prSet presAssocID="{9530A67D-BB33-4C8A-8D1B-0ED811421840}" presName="FiveConn_3-4" presStyleLbl="fgAccFollow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1A7F474-9C25-460F-819F-72336D587DDD}" type="pres">
      <dgm:prSet presAssocID="{9530A67D-BB33-4C8A-8D1B-0ED811421840}" presName="FiveConn_4-5" presStyleLbl="fgAccFollow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66B2911-39BF-48AB-AB96-D3141C850365}" type="pres">
      <dgm:prSet presAssocID="{9530A67D-BB33-4C8A-8D1B-0ED811421840}" presName="FiveNodes_1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FAEF8BC-85F4-420E-9EBB-956697D0C6B7}" type="pres">
      <dgm:prSet presAssocID="{9530A67D-BB33-4C8A-8D1B-0ED811421840}" presName="FiveNodes_2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8BF8DF8-2A0A-4E83-8B1C-370A56179FCF}" type="pres">
      <dgm:prSet presAssocID="{9530A67D-BB33-4C8A-8D1B-0ED811421840}" presName="FiveNodes_3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AEEE6F5-1F1F-44F7-9456-C36AD41990CD}" type="pres">
      <dgm:prSet presAssocID="{9530A67D-BB33-4C8A-8D1B-0ED811421840}" presName="FiveNodes_4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F2D4D00-8BBF-4462-B2CB-A4919E901218}" type="pres">
      <dgm:prSet presAssocID="{9530A67D-BB33-4C8A-8D1B-0ED811421840}" presName="FiveNodes_5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1EB17D2D-EA21-4FB4-8DEB-A88534587032}" type="presOf" srcId="{67A7946B-2A53-4633-8054-B3A22863B725}" destId="{1D4402D5-ACB2-4B02-9DA5-6398FE44F281}" srcOrd="0" destOrd="0" presId="urn:microsoft.com/office/officeart/2005/8/layout/vProcess5"/>
    <dgm:cxn modelId="{5C906490-3E57-4265-B7D6-3EF9B5375CAF}" srcId="{9530A67D-BB33-4C8A-8D1B-0ED811421840}" destId="{797B29DD-6421-472A-80FD-1E72CE42C4D3}" srcOrd="0" destOrd="0" parTransId="{4BE2E9B5-A534-4EB0-8B44-E0CF802D6427}" sibTransId="{8644C928-5AF7-44D8-A05D-AFE3A9B2B7FE}"/>
    <dgm:cxn modelId="{55469299-8004-46F1-B079-9A21D0613BCB}" type="presOf" srcId="{38BA7291-AC41-4790-AD70-AB41DE126265}" destId="{BFAEF8BC-85F4-420E-9EBB-956697D0C6B7}" srcOrd="1" destOrd="0" presId="urn:microsoft.com/office/officeart/2005/8/layout/vProcess5"/>
    <dgm:cxn modelId="{6E1B0749-F329-47D2-B92A-9E8D133906B3}" srcId="{9530A67D-BB33-4C8A-8D1B-0ED811421840}" destId="{42D6A335-44A4-4495-809F-9A8E855B3639}" srcOrd="3" destOrd="0" parTransId="{E7C79D73-5ECE-4F62-80F3-F768F80F4190}" sibTransId="{2A27F7BB-493E-4D51-9B82-5D4CD13F555E}"/>
    <dgm:cxn modelId="{F937793C-0E07-42DC-A16D-EBE184A2860F}" type="presOf" srcId="{501F62D9-A45C-401E-9DD4-B3F244C9B7A7}" destId="{6F2D4D00-8BBF-4462-B2CB-A4919E901218}" srcOrd="1" destOrd="0" presId="urn:microsoft.com/office/officeart/2005/8/layout/vProcess5"/>
    <dgm:cxn modelId="{7F172DC4-EE13-439C-BE84-DD1D64106CAD}" type="presOf" srcId="{8644C928-5AF7-44D8-A05D-AFE3A9B2B7FE}" destId="{55335434-3061-4BE4-B047-471AE466974A}" srcOrd="0" destOrd="0" presId="urn:microsoft.com/office/officeart/2005/8/layout/vProcess5"/>
    <dgm:cxn modelId="{1205474D-0237-4A5F-B4C2-7436A5EFC940}" type="presOf" srcId="{8DA2305E-8D98-438B-A1FA-E2F294D919EC}" destId="{3D730E2C-C644-44A7-82DA-92672C5CC92C}" srcOrd="0" destOrd="0" presId="urn:microsoft.com/office/officeart/2005/8/layout/vProcess5"/>
    <dgm:cxn modelId="{E1C15625-D3CA-49A0-B19B-33E4B759BB58}" srcId="{9530A67D-BB33-4C8A-8D1B-0ED811421840}" destId="{501F62D9-A45C-401E-9DD4-B3F244C9B7A7}" srcOrd="4" destOrd="0" parTransId="{2E788058-5B94-452C-B8D4-DD50E02B5DA6}" sibTransId="{EB4A7500-D095-432A-8B6C-B96D9B4E75F6}"/>
    <dgm:cxn modelId="{1E8913F5-5811-4C31-9477-D8C10A876983}" type="presOf" srcId="{2A27F7BB-493E-4D51-9B82-5D4CD13F555E}" destId="{A1A7F474-9C25-460F-819F-72336D587DDD}" srcOrd="0" destOrd="0" presId="urn:microsoft.com/office/officeart/2005/8/layout/vProcess5"/>
    <dgm:cxn modelId="{1E717BD4-12B5-4D50-96F1-520F61F1EC34}" type="presOf" srcId="{42D6A335-44A4-4495-809F-9A8E855B3639}" destId="{711653AF-7833-4C84-80CF-797CF5459FE7}" srcOrd="0" destOrd="0" presId="urn:microsoft.com/office/officeart/2005/8/layout/vProcess5"/>
    <dgm:cxn modelId="{665A2348-4777-42E6-97DE-81EB2FB1A765}" type="presOf" srcId="{38BA7291-AC41-4790-AD70-AB41DE126265}" destId="{E483FAE5-3A6D-491C-B78F-30F1266E91BD}" srcOrd="0" destOrd="0" presId="urn:microsoft.com/office/officeart/2005/8/layout/vProcess5"/>
    <dgm:cxn modelId="{FC5E36C7-D5E8-425D-9FA9-D7AF168D9860}" type="presOf" srcId="{501F62D9-A45C-401E-9DD4-B3F244C9B7A7}" destId="{7B5B25BC-DFF6-4ABB-A0AC-F49131B3345C}" srcOrd="0" destOrd="0" presId="urn:microsoft.com/office/officeart/2005/8/layout/vProcess5"/>
    <dgm:cxn modelId="{0A9B62EE-9317-428C-A904-FAC26EE8C83E}" type="presOf" srcId="{797B29DD-6421-472A-80FD-1E72CE42C4D3}" destId="{66A80F78-DB92-456F-A40E-D184125FCCD4}" srcOrd="0" destOrd="0" presId="urn:microsoft.com/office/officeart/2005/8/layout/vProcess5"/>
    <dgm:cxn modelId="{AB707628-78E1-45F3-9C71-AA36A32A5217}" type="presOf" srcId="{9530A67D-BB33-4C8A-8D1B-0ED811421840}" destId="{546E79C9-303E-40E8-BE30-F2260F01DF8C}" srcOrd="0" destOrd="0" presId="urn:microsoft.com/office/officeart/2005/8/layout/vProcess5"/>
    <dgm:cxn modelId="{969FA394-4A1D-447A-8E58-9D1EDE3EDEA9}" type="presOf" srcId="{797B29DD-6421-472A-80FD-1E72CE42C4D3}" destId="{766B2911-39BF-48AB-AB96-D3141C850365}" srcOrd="1" destOrd="0" presId="urn:microsoft.com/office/officeart/2005/8/layout/vProcess5"/>
    <dgm:cxn modelId="{786D2314-7705-4BE6-AAA8-85195123F8A8}" srcId="{9530A67D-BB33-4C8A-8D1B-0ED811421840}" destId="{67A7946B-2A53-4633-8054-B3A22863B725}" srcOrd="2" destOrd="0" parTransId="{A3C6778F-57D0-4C89-B29F-7FABC1F61D86}" sibTransId="{D39567FA-C5E8-4C42-B1C6-3E452258F614}"/>
    <dgm:cxn modelId="{A4F2D0C2-FAAE-4C17-93F6-330BD09358CF}" type="presOf" srcId="{42D6A335-44A4-4495-809F-9A8E855B3639}" destId="{EAEEE6F5-1F1F-44F7-9456-C36AD41990CD}" srcOrd="1" destOrd="0" presId="urn:microsoft.com/office/officeart/2005/8/layout/vProcess5"/>
    <dgm:cxn modelId="{FE131279-27BC-4FA8-B525-A52038B454BE}" type="presOf" srcId="{D39567FA-C5E8-4C42-B1C6-3E452258F614}" destId="{11D0481D-FAB3-4B3B-8B76-223EE79FF2DA}" srcOrd="0" destOrd="0" presId="urn:microsoft.com/office/officeart/2005/8/layout/vProcess5"/>
    <dgm:cxn modelId="{4C4BE1B6-6F13-43CE-8AC9-E15C7EDB7FAA}" srcId="{9530A67D-BB33-4C8A-8D1B-0ED811421840}" destId="{38BA7291-AC41-4790-AD70-AB41DE126265}" srcOrd="1" destOrd="0" parTransId="{A1CF4F85-23AD-4CDF-9621-54C8734721A0}" sibTransId="{8DA2305E-8D98-438B-A1FA-E2F294D919EC}"/>
    <dgm:cxn modelId="{9B782A92-AB37-4AFD-8A53-13B08259ECF5}" type="presOf" srcId="{67A7946B-2A53-4633-8054-B3A22863B725}" destId="{E8BF8DF8-2A0A-4E83-8B1C-370A56179FCF}" srcOrd="1" destOrd="0" presId="urn:microsoft.com/office/officeart/2005/8/layout/vProcess5"/>
    <dgm:cxn modelId="{D390ECFE-5316-4A2E-91B7-F8EF8DD4FFB1}" type="presParOf" srcId="{546E79C9-303E-40E8-BE30-F2260F01DF8C}" destId="{07023DB3-AA11-4709-9C08-CFE7D5D0271B}" srcOrd="0" destOrd="0" presId="urn:microsoft.com/office/officeart/2005/8/layout/vProcess5"/>
    <dgm:cxn modelId="{016B3EDE-9702-4A50-BAD7-FFA84AD331F4}" type="presParOf" srcId="{546E79C9-303E-40E8-BE30-F2260F01DF8C}" destId="{66A80F78-DB92-456F-A40E-D184125FCCD4}" srcOrd="1" destOrd="0" presId="urn:microsoft.com/office/officeart/2005/8/layout/vProcess5"/>
    <dgm:cxn modelId="{9A2F4130-CDCD-4E58-893E-0226E516D975}" type="presParOf" srcId="{546E79C9-303E-40E8-BE30-F2260F01DF8C}" destId="{E483FAE5-3A6D-491C-B78F-30F1266E91BD}" srcOrd="2" destOrd="0" presId="urn:microsoft.com/office/officeart/2005/8/layout/vProcess5"/>
    <dgm:cxn modelId="{2A2A746D-4C18-4DFE-B2A6-6E73DBAED5F5}" type="presParOf" srcId="{546E79C9-303E-40E8-BE30-F2260F01DF8C}" destId="{1D4402D5-ACB2-4B02-9DA5-6398FE44F281}" srcOrd="3" destOrd="0" presId="urn:microsoft.com/office/officeart/2005/8/layout/vProcess5"/>
    <dgm:cxn modelId="{41626F87-94B2-4BA2-BF7C-C4D507B012FC}" type="presParOf" srcId="{546E79C9-303E-40E8-BE30-F2260F01DF8C}" destId="{711653AF-7833-4C84-80CF-797CF5459FE7}" srcOrd="4" destOrd="0" presId="urn:microsoft.com/office/officeart/2005/8/layout/vProcess5"/>
    <dgm:cxn modelId="{3E5796BD-C8BB-45EB-9223-9FDE07FE8FCD}" type="presParOf" srcId="{546E79C9-303E-40E8-BE30-F2260F01DF8C}" destId="{7B5B25BC-DFF6-4ABB-A0AC-F49131B3345C}" srcOrd="5" destOrd="0" presId="urn:microsoft.com/office/officeart/2005/8/layout/vProcess5"/>
    <dgm:cxn modelId="{49562ECA-5609-454B-A93E-BD2A74E93F86}" type="presParOf" srcId="{546E79C9-303E-40E8-BE30-F2260F01DF8C}" destId="{55335434-3061-4BE4-B047-471AE466974A}" srcOrd="6" destOrd="0" presId="urn:microsoft.com/office/officeart/2005/8/layout/vProcess5"/>
    <dgm:cxn modelId="{9C3A87DD-3CC0-4D26-B9ED-D4ACBBB79FDC}" type="presParOf" srcId="{546E79C9-303E-40E8-BE30-F2260F01DF8C}" destId="{3D730E2C-C644-44A7-82DA-92672C5CC92C}" srcOrd="7" destOrd="0" presId="urn:microsoft.com/office/officeart/2005/8/layout/vProcess5"/>
    <dgm:cxn modelId="{05957811-AB38-43E8-9C68-7BBF109AB7D0}" type="presParOf" srcId="{546E79C9-303E-40E8-BE30-F2260F01DF8C}" destId="{11D0481D-FAB3-4B3B-8B76-223EE79FF2DA}" srcOrd="8" destOrd="0" presId="urn:microsoft.com/office/officeart/2005/8/layout/vProcess5"/>
    <dgm:cxn modelId="{D34F5372-2CC5-4055-B76F-C5C1D95DF1A3}" type="presParOf" srcId="{546E79C9-303E-40E8-BE30-F2260F01DF8C}" destId="{A1A7F474-9C25-460F-819F-72336D587DDD}" srcOrd="9" destOrd="0" presId="urn:microsoft.com/office/officeart/2005/8/layout/vProcess5"/>
    <dgm:cxn modelId="{4C750A07-E16B-4030-8428-BB48660B54C7}" type="presParOf" srcId="{546E79C9-303E-40E8-BE30-F2260F01DF8C}" destId="{766B2911-39BF-48AB-AB96-D3141C850365}" srcOrd="10" destOrd="0" presId="urn:microsoft.com/office/officeart/2005/8/layout/vProcess5"/>
    <dgm:cxn modelId="{4F2FCE84-6F5D-4590-A737-A8A0E7AEFF9A}" type="presParOf" srcId="{546E79C9-303E-40E8-BE30-F2260F01DF8C}" destId="{BFAEF8BC-85F4-420E-9EBB-956697D0C6B7}" srcOrd="11" destOrd="0" presId="urn:microsoft.com/office/officeart/2005/8/layout/vProcess5"/>
    <dgm:cxn modelId="{DDDE0984-6A69-48B2-AC64-0AA3AE8B9EF2}" type="presParOf" srcId="{546E79C9-303E-40E8-BE30-F2260F01DF8C}" destId="{E8BF8DF8-2A0A-4E83-8B1C-370A56179FCF}" srcOrd="12" destOrd="0" presId="urn:microsoft.com/office/officeart/2005/8/layout/vProcess5"/>
    <dgm:cxn modelId="{971B44CF-D46B-42F1-B3CB-1C8209EC9A73}" type="presParOf" srcId="{546E79C9-303E-40E8-BE30-F2260F01DF8C}" destId="{EAEEE6F5-1F1F-44F7-9456-C36AD41990CD}" srcOrd="13" destOrd="0" presId="urn:microsoft.com/office/officeart/2005/8/layout/vProcess5"/>
    <dgm:cxn modelId="{7CBA3601-6847-4A20-9C7D-F1C7703D4EF0}" type="presParOf" srcId="{546E79C9-303E-40E8-BE30-F2260F01DF8C}" destId="{6F2D4D00-8BBF-4462-B2CB-A4919E901218}" srcOrd="14" destOrd="0" presId="urn:microsoft.com/office/officeart/2005/8/layout/vProcess5"/>
  </dgm:cxnLst>
  <dgm:bg/>
  <dgm:whole/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530A67D-BB33-4C8A-8D1B-0ED811421840}" type="doc">
      <dgm:prSet loTypeId="urn:microsoft.com/office/officeart/2005/8/layout/vProcess5" loCatId="process" qsTypeId="urn:microsoft.com/office/officeart/2005/8/quickstyle/simple3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797B29DD-6421-472A-80FD-1E72CE42C4D3}">
      <dgm:prSet phldrT="[Text]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dirty="0" smtClean="0">
              <a:solidFill>
                <a:schemeClr val="accent1"/>
              </a:solidFill>
            </a:rPr>
            <a:t>Requirements</a:t>
          </a:r>
          <a:endParaRPr lang="en-US" dirty="0">
            <a:solidFill>
              <a:schemeClr val="accent1"/>
            </a:solidFill>
          </a:endParaRPr>
        </a:p>
      </dgm:t>
    </dgm:pt>
    <dgm:pt modelId="{4BE2E9B5-A534-4EB0-8B44-E0CF802D6427}" type="parTrans" cxnId="{5C906490-3E57-4265-B7D6-3EF9B5375CAF}">
      <dgm:prSet/>
      <dgm:spPr/>
      <dgm:t>
        <a:bodyPr/>
        <a:lstStyle/>
        <a:p>
          <a:endParaRPr lang="en-US"/>
        </a:p>
      </dgm:t>
    </dgm:pt>
    <dgm:pt modelId="{8644C928-5AF7-44D8-A05D-AFE3A9B2B7FE}" type="sibTrans" cxnId="{5C906490-3E57-4265-B7D6-3EF9B5375CAF}">
      <dgm:prSet/>
      <dgm:spPr/>
      <dgm:t>
        <a:bodyPr/>
        <a:lstStyle/>
        <a:p>
          <a:endParaRPr lang="en-US" dirty="0"/>
        </a:p>
      </dgm:t>
    </dgm:pt>
    <dgm:pt modelId="{38BA7291-AC41-4790-AD70-AB41DE126265}">
      <dgm:prSet>
        <dgm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dirty="0" smtClean="0">
              <a:solidFill>
                <a:schemeClr val="accent3"/>
              </a:solidFill>
            </a:rPr>
            <a:t>Architecture &amp; Design</a:t>
          </a:r>
        </a:p>
      </dgm:t>
    </dgm:pt>
    <dgm:pt modelId="{A1CF4F85-23AD-4CDF-9621-54C8734721A0}" type="parTrans" cxnId="{4C4BE1B6-6F13-43CE-8AC9-E15C7EDB7FAA}">
      <dgm:prSet/>
      <dgm:spPr/>
      <dgm:t>
        <a:bodyPr/>
        <a:lstStyle/>
        <a:p>
          <a:endParaRPr lang="en-US"/>
        </a:p>
      </dgm:t>
    </dgm:pt>
    <dgm:pt modelId="{8DA2305E-8D98-438B-A1FA-E2F294D919EC}" type="sibTrans" cxnId="{4C4BE1B6-6F13-43CE-8AC9-E15C7EDB7FAA}">
      <dgm:prSet/>
      <dgm:spPr/>
      <dgm:t>
        <a:bodyPr/>
        <a:lstStyle/>
        <a:p>
          <a:endParaRPr lang="en-US" dirty="0"/>
        </a:p>
      </dgm:t>
    </dgm:pt>
    <dgm:pt modelId="{67A7946B-2A53-4633-8054-B3A22863B725}">
      <dgm:prSet>
        <dgm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dirty="0" smtClean="0">
              <a:solidFill>
                <a:schemeClr val="accent4"/>
              </a:solidFill>
            </a:rPr>
            <a:t>Implementation</a:t>
          </a:r>
        </a:p>
      </dgm:t>
    </dgm:pt>
    <dgm:pt modelId="{A3C6778F-57D0-4C89-B29F-7FABC1F61D86}" type="parTrans" cxnId="{786D2314-7705-4BE6-AAA8-85195123F8A8}">
      <dgm:prSet/>
      <dgm:spPr/>
      <dgm:t>
        <a:bodyPr/>
        <a:lstStyle/>
        <a:p>
          <a:endParaRPr lang="en-US"/>
        </a:p>
      </dgm:t>
    </dgm:pt>
    <dgm:pt modelId="{D39567FA-C5E8-4C42-B1C6-3E452258F614}" type="sibTrans" cxnId="{786D2314-7705-4BE6-AAA8-85195123F8A8}">
      <dgm:prSet/>
      <dgm:spPr/>
      <dgm:t>
        <a:bodyPr/>
        <a:lstStyle/>
        <a:p>
          <a:endParaRPr lang="en-US" dirty="0"/>
        </a:p>
      </dgm:t>
    </dgm:pt>
    <dgm:pt modelId="{42D6A335-44A4-4495-809F-9A8E855B3639}">
      <dgm:prSet/>
      <dgm:spPr/>
      <dgm:t>
        <a:bodyPr/>
        <a:lstStyle/>
        <a:p>
          <a:r>
            <a:rPr lang="en-US" dirty="0" smtClean="0"/>
            <a:t>Testing &amp; Verification</a:t>
          </a:r>
        </a:p>
      </dgm:t>
    </dgm:pt>
    <dgm:pt modelId="{E7C79D73-5ECE-4F62-80F3-F768F80F4190}" type="parTrans" cxnId="{6E1B0749-F329-47D2-B92A-9E8D133906B3}">
      <dgm:prSet/>
      <dgm:spPr/>
      <dgm:t>
        <a:bodyPr/>
        <a:lstStyle/>
        <a:p>
          <a:endParaRPr lang="en-US"/>
        </a:p>
      </dgm:t>
    </dgm:pt>
    <dgm:pt modelId="{2A27F7BB-493E-4D51-9B82-5D4CD13F555E}" type="sibTrans" cxnId="{6E1B0749-F329-47D2-B92A-9E8D133906B3}">
      <dgm:prSet/>
      <dgm:spPr/>
      <dgm:t>
        <a:bodyPr/>
        <a:lstStyle/>
        <a:p>
          <a:endParaRPr lang="en-US" dirty="0"/>
        </a:p>
      </dgm:t>
    </dgm:pt>
    <dgm:pt modelId="{501F62D9-A45C-401E-9DD4-B3F244C9B7A7}">
      <dgm:prSet/>
      <dgm:spPr/>
      <dgm:t>
        <a:bodyPr/>
        <a:lstStyle/>
        <a:p>
          <a:r>
            <a:rPr lang="en-US" dirty="0" smtClean="0"/>
            <a:t>Maintenance</a:t>
          </a:r>
          <a:endParaRPr lang="en-US" dirty="0"/>
        </a:p>
      </dgm:t>
    </dgm:pt>
    <dgm:pt modelId="{2E788058-5B94-452C-B8D4-DD50E02B5DA6}" type="parTrans" cxnId="{E1C15625-D3CA-49A0-B19B-33E4B759BB58}">
      <dgm:prSet/>
      <dgm:spPr/>
      <dgm:t>
        <a:bodyPr/>
        <a:lstStyle/>
        <a:p>
          <a:endParaRPr lang="en-US"/>
        </a:p>
      </dgm:t>
    </dgm:pt>
    <dgm:pt modelId="{EB4A7500-D095-432A-8B6C-B96D9B4E75F6}" type="sibTrans" cxnId="{E1C15625-D3CA-49A0-B19B-33E4B759BB58}">
      <dgm:prSet/>
      <dgm:spPr/>
      <dgm:t>
        <a:bodyPr/>
        <a:lstStyle/>
        <a:p>
          <a:endParaRPr lang="en-US"/>
        </a:p>
      </dgm:t>
    </dgm:pt>
    <dgm:pt modelId="{546E79C9-303E-40E8-BE30-F2260F01DF8C}" type="pres">
      <dgm:prSet presAssocID="{9530A67D-BB33-4C8A-8D1B-0ED811421840}" presName="outerComposite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07023DB3-AA11-4709-9C08-CFE7D5D0271B}" type="pres">
      <dgm:prSet presAssocID="{9530A67D-BB33-4C8A-8D1B-0ED811421840}" presName="dummyMaxCanvas" presStyleCnt="0">
        <dgm:presLayoutVars/>
      </dgm:prSet>
      <dgm:spPr/>
    </dgm:pt>
    <dgm:pt modelId="{66A80F78-DB92-456F-A40E-D184125FCCD4}" type="pres">
      <dgm:prSet presAssocID="{9530A67D-BB33-4C8A-8D1B-0ED811421840}" presName="FiveNodes_1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483FAE5-3A6D-491C-B78F-30F1266E91BD}" type="pres">
      <dgm:prSet presAssocID="{9530A67D-BB33-4C8A-8D1B-0ED811421840}" presName="FiveNodes_2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D4402D5-ACB2-4B02-9DA5-6398FE44F281}" type="pres">
      <dgm:prSet presAssocID="{9530A67D-BB33-4C8A-8D1B-0ED811421840}" presName="FiveNodes_3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11653AF-7833-4C84-80CF-797CF5459FE7}" type="pres">
      <dgm:prSet presAssocID="{9530A67D-BB33-4C8A-8D1B-0ED811421840}" presName="FiveNodes_4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B5B25BC-DFF6-4ABB-A0AC-F49131B3345C}" type="pres">
      <dgm:prSet presAssocID="{9530A67D-BB33-4C8A-8D1B-0ED811421840}" presName="FiveNodes_5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5335434-3061-4BE4-B047-471AE466974A}" type="pres">
      <dgm:prSet presAssocID="{9530A67D-BB33-4C8A-8D1B-0ED811421840}" presName="FiveConn_1-2" presStyleLbl="fgAccFollow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D730E2C-C644-44A7-82DA-92672C5CC92C}" type="pres">
      <dgm:prSet presAssocID="{9530A67D-BB33-4C8A-8D1B-0ED811421840}" presName="FiveConn_2-3" presStyleLbl="fgAccFollow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1D0481D-FAB3-4B3B-8B76-223EE79FF2DA}" type="pres">
      <dgm:prSet presAssocID="{9530A67D-BB33-4C8A-8D1B-0ED811421840}" presName="FiveConn_3-4" presStyleLbl="fgAccFollow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1A7F474-9C25-460F-819F-72336D587DDD}" type="pres">
      <dgm:prSet presAssocID="{9530A67D-BB33-4C8A-8D1B-0ED811421840}" presName="FiveConn_4-5" presStyleLbl="fgAccFollow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66B2911-39BF-48AB-AB96-D3141C850365}" type="pres">
      <dgm:prSet presAssocID="{9530A67D-BB33-4C8A-8D1B-0ED811421840}" presName="FiveNodes_1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FAEF8BC-85F4-420E-9EBB-956697D0C6B7}" type="pres">
      <dgm:prSet presAssocID="{9530A67D-BB33-4C8A-8D1B-0ED811421840}" presName="FiveNodes_2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8BF8DF8-2A0A-4E83-8B1C-370A56179FCF}" type="pres">
      <dgm:prSet presAssocID="{9530A67D-BB33-4C8A-8D1B-0ED811421840}" presName="FiveNodes_3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AEEE6F5-1F1F-44F7-9456-C36AD41990CD}" type="pres">
      <dgm:prSet presAssocID="{9530A67D-BB33-4C8A-8D1B-0ED811421840}" presName="FiveNodes_4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F2D4D00-8BBF-4462-B2CB-A4919E901218}" type="pres">
      <dgm:prSet presAssocID="{9530A67D-BB33-4C8A-8D1B-0ED811421840}" presName="FiveNodes_5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5C906490-3E57-4265-B7D6-3EF9B5375CAF}" srcId="{9530A67D-BB33-4C8A-8D1B-0ED811421840}" destId="{797B29DD-6421-472A-80FD-1E72CE42C4D3}" srcOrd="0" destOrd="0" parTransId="{4BE2E9B5-A534-4EB0-8B44-E0CF802D6427}" sibTransId="{8644C928-5AF7-44D8-A05D-AFE3A9B2B7FE}"/>
    <dgm:cxn modelId="{E2266C22-F81F-49FA-9620-F8D14F4F5DBA}" type="presOf" srcId="{67A7946B-2A53-4633-8054-B3A22863B725}" destId="{1D4402D5-ACB2-4B02-9DA5-6398FE44F281}" srcOrd="0" destOrd="0" presId="urn:microsoft.com/office/officeart/2005/8/layout/vProcess5"/>
    <dgm:cxn modelId="{8E539643-6AE0-4250-AFD8-83A51A957405}" type="presOf" srcId="{797B29DD-6421-472A-80FD-1E72CE42C4D3}" destId="{66A80F78-DB92-456F-A40E-D184125FCCD4}" srcOrd="0" destOrd="0" presId="urn:microsoft.com/office/officeart/2005/8/layout/vProcess5"/>
    <dgm:cxn modelId="{82262BD5-BF83-425D-AB96-85064CAD67BE}" type="presOf" srcId="{8644C928-5AF7-44D8-A05D-AFE3A9B2B7FE}" destId="{55335434-3061-4BE4-B047-471AE466974A}" srcOrd="0" destOrd="0" presId="urn:microsoft.com/office/officeart/2005/8/layout/vProcess5"/>
    <dgm:cxn modelId="{F14017B3-85DA-490A-AE65-487F26C85C14}" type="presOf" srcId="{501F62D9-A45C-401E-9DD4-B3F244C9B7A7}" destId="{6F2D4D00-8BBF-4462-B2CB-A4919E901218}" srcOrd="1" destOrd="0" presId="urn:microsoft.com/office/officeart/2005/8/layout/vProcess5"/>
    <dgm:cxn modelId="{A5F59218-351F-4A60-94B0-5C3891506B16}" type="presOf" srcId="{38BA7291-AC41-4790-AD70-AB41DE126265}" destId="{E483FAE5-3A6D-491C-B78F-30F1266E91BD}" srcOrd="0" destOrd="0" presId="urn:microsoft.com/office/officeart/2005/8/layout/vProcess5"/>
    <dgm:cxn modelId="{8F3BD517-3A4C-4E03-A682-3ADF6528B44C}" type="presOf" srcId="{797B29DD-6421-472A-80FD-1E72CE42C4D3}" destId="{766B2911-39BF-48AB-AB96-D3141C850365}" srcOrd="1" destOrd="0" presId="urn:microsoft.com/office/officeart/2005/8/layout/vProcess5"/>
    <dgm:cxn modelId="{6E1B0749-F329-47D2-B92A-9E8D133906B3}" srcId="{9530A67D-BB33-4C8A-8D1B-0ED811421840}" destId="{42D6A335-44A4-4495-809F-9A8E855B3639}" srcOrd="3" destOrd="0" parTransId="{E7C79D73-5ECE-4F62-80F3-F768F80F4190}" sibTransId="{2A27F7BB-493E-4D51-9B82-5D4CD13F555E}"/>
    <dgm:cxn modelId="{16ADAC75-5E4B-4D96-8F06-A602A64A46BD}" type="presOf" srcId="{42D6A335-44A4-4495-809F-9A8E855B3639}" destId="{711653AF-7833-4C84-80CF-797CF5459FE7}" srcOrd="0" destOrd="0" presId="urn:microsoft.com/office/officeart/2005/8/layout/vProcess5"/>
    <dgm:cxn modelId="{E1C15625-D3CA-49A0-B19B-33E4B759BB58}" srcId="{9530A67D-BB33-4C8A-8D1B-0ED811421840}" destId="{501F62D9-A45C-401E-9DD4-B3F244C9B7A7}" srcOrd="4" destOrd="0" parTransId="{2E788058-5B94-452C-B8D4-DD50E02B5DA6}" sibTransId="{EB4A7500-D095-432A-8B6C-B96D9B4E75F6}"/>
    <dgm:cxn modelId="{B3D2C0E6-8F5E-4714-8525-9FF8EBED6F81}" type="presOf" srcId="{D39567FA-C5E8-4C42-B1C6-3E452258F614}" destId="{11D0481D-FAB3-4B3B-8B76-223EE79FF2DA}" srcOrd="0" destOrd="0" presId="urn:microsoft.com/office/officeart/2005/8/layout/vProcess5"/>
    <dgm:cxn modelId="{24EA12B7-0D59-427E-84F8-5B35BD862F8A}" type="presOf" srcId="{9530A67D-BB33-4C8A-8D1B-0ED811421840}" destId="{546E79C9-303E-40E8-BE30-F2260F01DF8C}" srcOrd="0" destOrd="0" presId="urn:microsoft.com/office/officeart/2005/8/layout/vProcess5"/>
    <dgm:cxn modelId="{15CC1E19-7FE2-4A3C-8C1D-D3851322ED4C}" type="presOf" srcId="{67A7946B-2A53-4633-8054-B3A22863B725}" destId="{E8BF8DF8-2A0A-4E83-8B1C-370A56179FCF}" srcOrd="1" destOrd="0" presId="urn:microsoft.com/office/officeart/2005/8/layout/vProcess5"/>
    <dgm:cxn modelId="{F23442DA-13E5-4E84-B7F0-9141798F185D}" type="presOf" srcId="{38BA7291-AC41-4790-AD70-AB41DE126265}" destId="{BFAEF8BC-85F4-420E-9EBB-956697D0C6B7}" srcOrd="1" destOrd="0" presId="urn:microsoft.com/office/officeart/2005/8/layout/vProcess5"/>
    <dgm:cxn modelId="{786D2314-7705-4BE6-AAA8-85195123F8A8}" srcId="{9530A67D-BB33-4C8A-8D1B-0ED811421840}" destId="{67A7946B-2A53-4633-8054-B3A22863B725}" srcOrd="2" destOrd="0" parTransId="{A3C6778F-57D0-4C89-B29F-7FABC1F61D86}" sibTransId="{D39567FA-C5E8-4C42-B1C6-3E452258F614}"/>
    <dgm:cxn modelId="{4C4BE1B6-6F13-43CE-8AC9-E15C7EDB7FAA}" srcId="{9530A67D-BB33-4C8A-8D1B-0ED811421840}" destId="{38BA7291-AC41-4790-AD70-AB41DE126265}" srcOrd="1" destOrd="0" parTransId="{A1CF4F85-23AD-4CDF-9621-54C8734721A0}" sibTransId="{8DA2305E-8D98-438B-A1FA-E2F294D919EC}"/>
    <dgm:cxn modelId="{0AD54850-C0E5-4281-A499-B5A228A2863D}" type="presOf" srcId="{501F62D9-A45C-401E-9DD4-B3F244C9B7A7}" destId="{7B5B25BC-DFF6-4ABB-A0AC-F49131B3345C}" srcOrd="0" destOrd="0" presId="urn:microsoft.com/office/officeart/2005/8/layout/vProcess5"/>
    <dgm:cxn modelId="{65784C0C-30B4-409A-85D0-1EB0987DE8C7}" type="presOf" srcId="{2A27F7BB-493E-4D51-9B82-5D4CD13F555E}" destId="{A1A7F474-9C25-460F-819F-72336D587DDD}" srcOrd="0" destOrd="0" presId="urn:microsoft.com/office/officeart/2005/8/layout/vProcess5"/>
    <dgm:cxn modelId="{11793B21-5C3E-49B1-83F5-718E0F349602}" type="presOf" srcId="{8DA2305E-8D98-438B-A1FA-E2F294D919EC}" destId="{3D730E2C-C644-44A7-82DA-92672C5CC92C}" srcOrd="0" destOrd="0" presId="urn:microsoft.com/office/officeart/2005/8/layout/vProcess5"/>
    <dgm:cxn modelId="{38037B21-59BD-4B34-B057-B0A3D0D54AAA}" type="presOf" srcId="{42D6A335-44A4-4495-809F-9A8E855B3639}" destId="{EAEEE6F5-1F1F-44F7-9456-C36AD41990CD}" srcOrd="1" destOrd="0" presId="urn:microsoft.com/office/officeart/2005/8/layout/vProcess5"/>
    <dgm:cxn modelId="{E8A08D82-D7B1-48E2-B4F5-AB1C18225682}" type="presParOf" srcId="{546E79C9-303E-40E8-BE30-F2260F01DF8C}" destId="{07023DB3-AA11-4709-9C08-CFE7D5D0271B}" srcOrd="0" destOrd="0" presId="urn:microsoft.com/office/officeart/2005/8/layout/vProcess5"/>
    <dgm:cxn modelId="{7D043905-040C-43BE-B25D-E4429BE5F504}" type="presParOf" srcId="{546E79C9-303E-40E8-BE30-F2260F01DF8C}" destId="{66A80F78-DB92-456F-A40E-D184125FCCD4}" srcOrd="1" destOrd="0" presId="urn:microsoft.com/office/officeart/2005/8/layout/vProcess5"/>
    <dgm:cxn modelId="{D1EC722B-9CE0-419C-BA4E-B0B873869AA2}" type="presParOf" srcId="{546E79C9-303E-40E8-BE30-F2260F01DF8C}" destId="{E483FAE5-3A6D-491C-B78F-30F1266E91BD}" srcOrd="2" destOrd="0" presId="urn:microsoft.com/office/officeart/2005/8/layout/vProcess5"/>
    <dgm:cxn modelId="{3D6EA327-9F0C-46CF-955B-E003D1DCE5DC}" type="presParOf" srcId="{546E79C9-303E-40E8-BE30-F2260F01DF8C}" destId="{1D4402D5-ACB2-4B02-9DA5-6398FE44F281}" srcOrd="3" destOrd="0" presId="urn:microsoft.com/office/officeart/2005/8/layout/vProcess5"/>
    <dgm:cxn modelId="{FF87520C-8AD6-45D5-A23A-69CD6810C0F5}" type="presParOf" srcId="{546E79C9-303E-40E8-BE30-F2260F01DF8C}" destId="{711653AF-7833-4C84-80CF-797CF5459FE7}" srcOrd="4" destOrd="0" presId="urn:microsoft.com/office/officeart/2005/8/layout/vProcess5"/>
    <dgm:cxn modelId="{2471AA72-669C-4C5F-BCA1-2A038E16BFE8}" type="presParOf" srcId="{546E79C9-303E-40E8-BE30-F2260F01DF8C}" destId="{7B5B25BC-DFF6-4ABB-A0AC-F49131B3345C}" srcOrd="5" destOrd="0" presId="urn:microsoft.com/office/officeart/2005/8/layout/vProcess5"/>
    <dgm:cxn modelId="{BBD41BE5-F8C3-4E78-B1DC-72A5AD8B221E}" type="presParOf" srcId="{546E79C9-303E-40E8-BE30-F2260F01DF8C}" destId="{55335434-3061-4BE4-B047-471AE466974A}" srcOrd="6" destOrd="0" presId="urn:microsoft.com/office/officeart/2005/8/layout/vProcess5"/>
    <dgm:cxn modelId="{40BDFB16-2B9A-43F7-A5F4-942F367F504A}" type="presParOf" srcId="{546E79C9-303E-40E8-BE30-F2260F01DF8C}" destId="{3D730E2C-C644-44A7-82DA-92672C5CC92C}" srcOrd="7" destOrd="0" presId="urn:microsoft.com/office/officeart/2005/8/layout/vProcess5"/>
    <dgm:cxn modelId="{0CDEB60E-7811-4D68-B1B7-CD105E1E68F5}" type="presParOf" srcId="{546E79C9-303E-40E8-BE30-F2260F01DF8C}" destId="{11D0481D-FAB3-4B3B-8B76-223EE79FF2DA}" srcOrd="8" destOrd="0" presId="urn:microsoft.com/office/officeart/2005/8/layout/vProcess5"/>
    <dgm:cxn modelId="{5431481D-3558-440A-8C53-237E3539930E}" type="presParOf" srcId="{546E79C9-303E-40E8-BE30-F2260F01DF8C}" destId="{A1A7F474-9C25-460F-819F-72336D587DDD}" srcOrd="9" destOrd="0" presId="urn:microsoft.com/office/officeart/2005/8/layout/vProcess5"/>
    <dgm:cxn modelId="{EA66A344-3602-4B3D-813F-C2B05DC8CAE1}" type="presParOf" srcId="{546E79C9-303E-40E8-BE30-F2260F01DF8C}" destId="{766B2911-39BF-48AB-AB96-D3141C850365}" srcOrd="10" destOrd="0" presId="urn:microsoft.com/office/officeart/2005/8/layout/vProcess5"/>
    <dgm:cxn modelId="{F93ED6C7-5A2A-4FF7-8476-9BC12169FB8E}" type="presParOf" srcId="{546E79C9-303E-40E8-BE30-F2260F01DF8C}" destId="{BFAEF8BC-85F4-420E-9EBB-956697D0C6B7}" srcOrd="11" destOrd="0" presId="urn:microsoft.com/office/officeart/2005/8/layout/vProcess5"/>
    <dgm:cxn modelId="{E4C708A1-E066-4276-808C-6832C7A26E2F}" type="presParOf" srcId="{546E79C9-303E-40E8-BE30-F2260F01DF8C}" destId="{E8BF8DF8-2A0A-4E83-8B1C-370A56179FCF}" srcOrd="12" destOrd="0" presId="urn:microsoft.com/office/officeart/2005/8/layout/vProcess5"/>
    <dgm:cxn modelId="{1979276E-D988-4227-BB7E-7D8CD6703236}" type="presParOf" srcId="{546E79C9-303E-40E8-BE30-F2260F01DF8C}" destId="{EAEEE6F5-1F1F-44F7-9456-C36AD41990CD}" srcOrd="13" destOrd="0" presId="urn:microsoft.com/office/officeart/2005/8/layout/vProcess5"/>
    <dgm:cxn modelId="{2D27F5E6-263E-47C5-A12C-1167B933DF0E}" type="presParOf" srcId="{546E79C9-303E-40E8-BE30-F2260F01DF8C}" destId="{6F2D4D00-8BBF-4462-B2CB-A4919E901218}" srcOrd="14" destOrd="0" presId="urn:microsoft.com/office/officeart/2005/8/layout/vProcess5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AC89307-E58C-4602-AB09-ECC666B7D688}" type="datetimeFigureOut">
              <a:rPr lang="en-US" smtClean="0"/>
              <a:pPr/>
              <a:t>7/19/2007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3E75EC-C309-42F6-B491-DFDAE77D27C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28D9AED-AEF9-42D5-B332-63B6DF809A28}" type="datetimeFigureOut">
              <a:rPr lang="en-US" smtClean="0"/>
              <a:pPr/>
              <a:t>7/19/2007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8EBEC00-525E-4A77-B070-027481AFBB0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Copyright © 2007, Benjamin Liblit.  </a:t>
            </a:r>
            <a:r>
              <a:rPr lang="en-US" sz="1200" b="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All rights reserved.</a:t>
            </a:r>
            <a:endParaRPr lang="en-US" sz="1200" b="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EBEC00-525E-4A77-B070-027481AFBB09}" type="slidenum">
              <a:rPr lang="en-US" smtClean="0"/>
              <a:pPr/>
              <a:t>1</a:t>
            </a:fld>
            <a:endParaRPr lang="en-US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6489BE4-EC15-430E-83A7-55EB28485A57}" type="slidenum">
              <a:rPr lang="en-US"/>
              <a:pPr/>
              <a:t>10</a:t>
            </a:fld>
            <a:endParaRPr lang="en-US" dirty="0"/>
          </a:p>
        </p:txBody>
      </p:sp>
      <p:sp>
        <p:nvSpPr>
          <p:cNvPr id="3297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97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EBEC00-525E-4A77-B070-027481AFBB09}" type="slidenum">
              <a:rPr lang="en-US" smtClean="0"/>
              <a:pPr/>
              <a:t>11</a:t>
            </a:fld>
            <a:endParaRPr lang="en-US" dirty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B6B12F7-2000-4ABD-B8E9-C5189AA619F1}" type="slidenum">
              <a:rPr lang="en-US"/>
              <a:pPr/>
              <a:t>12</a:t>
            </a:fld>
            <a:endParaRPr lang="en-US" dirty="0"/>
          </a:p>
        </p:txBody>
      </p:sp>
      <p:sp>
        <p:nvSpPr>
          <p:cNvPr id="1198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98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AC03373-102B-4F84-B20B-91F12487A654}" type="slidenum">
              <a:rPr lang="en-US"/>
              <a:pPr/>
              <a:t>13</a:t>
            </a:fld>
            <a:endParaRPr lang="en-US" dirty="0"/>
          </a:p>
        </p:txBody>
      </p:sp>
      <p:sp>
        <p:nvSpPr>
          <p:cNvPr id="1249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49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3F37DFE-E6A1-4EC0-9D6C-1B3DF75557D5}" type="slidenum">
              <a:rPr lang="en-US"/>
              <a:pPr/>
              <a:t>14</a:t>
            </a:fld>
            <a:endParaRPr lang="en-US" dirty="0"/>
          </a:p>
        </p:txBody>
      </p:sp>
      <p:sp>
        <p:nvSpPr>
          <p:cNvPr id="6625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4588" y="684213"/>
            <a:ext cx="4572000" cy="3429000"/>
          </a:xfrm>
          <a:ln/>
        </p:spPr>
      </p:sp>
      <p:sp>
        <p:nvSpPr>
          <p:cNvPr id="662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6388"/>
          </a:xfrm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EBEC00-525E-4A77-B070-027481AFBB09}" type="slidenum">
              <a:rPr lang="en-US" smtClean="0"/>
              <a:pPr/>
              <a:t>15</a:t>
            </a:fld>
            <a:endParaRPr lang="en-US" dirty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9EC60D0-0F69-4C5F-8867-1D6B2573FAF4}" type="slidenum">
              <a:rPr lang="en-US"/>
              <a:pPr/>
              <a:t>16</a:t>
            </a:fld>
            <a:endParaRPr lang="en-US" dirty="0"/>
          </a:p>
        </p:txBody>
      </p:sp>
      <p:sp>
        <p:nvSpPr>
          <p:cNvPr id="2263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63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90B04F8-2617-41FA-A9A7-62A061805E3A}" type="slidenum">
              <a:rPr lang="en-US"/>
              <a:pPr/>
              <a:t>17</a:t>
            </a:fld>
            <a:endParaRPr lang="en-US" dirty="0"/>
          </a:p>
        </p:txBody>
      </p:sp>
      <p:sp>
        <p:nvSpPr>
          <p:cNvPr id="3409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09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8B8768C-4D7B-483E-ABDF-635CFD97048A}" type="slidenum">
              <a:rPr lang="en-US"/>
              <a:pPr/>
              <a:t>18</a:t>
            </a:fld>
            <a:endParaRPr lang="en-US" dirty="0"/>
          </a:p>
        </p:txBody>
      </p:sp>
      <p:sp>
        <p:nvSpPr>
          <p:cNvPr id="3358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58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EBEC00-525E-4A77-B070-027481AFBB09}" type="slidenum">
              <a:rPr lang="en-US" smtClean="0"/>
              <a:pPr/>
              <a:t>19</a:t>
            </a:fld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EBEC00-525E-4A77-B070-027481AFBB09}" type="slidenum">
              <a:rPr lang="en-US" smtClean="0"/>
              <a:pPr/>
              <a:t>2</a:t>
            </a:fld>
            <a:endParaRPr lang="en-US" dirty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EBEC00-525E-4A77-B070-027481AFBB09}" type="slidenum">
              <a:rPr lang="en-US" smtClean="0"/>
              <a:pPr/>
              <a:t>20</a:t>
            </a:fld>
            <a:endParaRPr lang="en-US" dirty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4A99EA7-B80F-4C7C-88D8-1C164FED6B28}" type="slidenum">
              <a:rPr lang="en-US"/>
              <a:pPr/>
              <a:t>21</a:t>
            </a:fld>
            <a:endParaRPr lang="en-US" dirty="0"/>
          </a:p>
        </p:txBody>
      </p:sp>
      <p:sp>
        <p:nvSpPr>
          <p:cNvPr id="2365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4588" y="685800"/>
            <a:ext cx="4572000" cy="3429000"/>
          </a:xfrm>
          <a:ln/>
        </p:spPr>
      </p:sp>
      <p:sp>
        <p:nvSpPr>
          <p:cNvPr id="2365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C278128-90DE-4C75-B2B0-37FD58002BA4}" type="slidenum">
              <a:rPr lang="en-US"/>
              <a:pPr/>
              <a:t>22</a:t>
            </a:fld>
            <a:endParaRPr lang="en-US" dirty="0"/>
          </a:p>
        </p:txBody>
      </p:sp>
      <p:sp>
        <p:nvSpPr>
          <p:cNvPr id="6031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31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70000"/>
              </a:spcBef>
            </a:pPr>
            <a:endParaRPr lang="en-US" dirty="0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4A99EA7-B80F-4C7C-88D8-1C164FED6B28}" type="slidenum">
              <a:rPr lang="en-US"/>
              <a:pPr/>
              <a:t>23</a:t>
            </a:fld>
            <a:endParaRPr lang="en-US" dirty="0"/>
          </a:p>
        </p:txBody>
      </p:sp>
      <p:sp>
        <p:nvSpPr>
          <p:cNvPr id="2365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4588" y="685800"/>
            <a:ext cx="4572000" cy="3429000"/>
          </a:xfrm>
          <a:ln/>
        </p:spPr>
      </p:sp>
      <p:sp>
        <p:nvSpPr>
          <p:cNvPr id="2365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DA7048C-E932-429B-A720-58A0DC9DD0B3}" type="slidenum">
              <a:rPr lang="en-US"/>
              <a:pPr/>
              <a:t>24</a:t>
            </a:fld>
            <a:endParaRPr lang="en-US" dirty="0"/>
          </a:p>
        </p:txBody>
      </p:sp>
      <p:sp>
        <p:nvSpPr>
          <p:cNvPr id="4218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218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DA7048C-E932-429B-A720-58A0DC9DD0B3}" type="slidenum">
              <a:rPr lang="en-US"/>
              <a:pPr/>
              <a:t>25</a:t>
            </a:fld>
            <a:endParaRPr lang="en-US" dirty="0"/>
          </a:p>
        </p:txBody>
      </p:sp>
      <p:sp>
        <p:nvSpPr>
          <p:cNvPr id="4218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218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6D553AC-0ACF-4A1D-B7BB-396BCBF0ABCA}" type="slidenum">
              <a:rPr lang="en-US"/>
              <a:pPr/>
              <a:t>26</a:t>
            </a:fld>
            <a:endParaRPr lang="en-US" dirty="0"/>
          </a:p>
        </p:txBody>
      </p:sp>
      <p:sp>
        <p:nvSpPr>
          <p:cNvPr id="4229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229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6D553AC-0ACF-4A1D-B7BB-396BCBF0ABCA}" type="slidenum">
              <a:rPr lang="en-US"/>
              <a:pPr/>
              <a:t>27</a:t>
            </a:fld>
            <a:endParaRPr lang="en-US" dirty="0"/>
          </a:p>
        </p:txBody>
      </p:sp>
      <p:sp>
        <p:nvSpPr>
          <p:cNvPr id="4229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229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C117067-B4B7-46A7-9926-FBF57CFD4522}" type="slidenum">
              <a:rPr lang="en-US"/>
              <a:pPr/>
              <a:t>28</a:t>
            </a:fld>
            <a:endParaRPr lang="en-US" dirty="0"/>
          </a:p>
        </p:txBody>
      </p:sp>
      <p:sp>
        <p:nvSpPr>
          <p:cNvPr id="4239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239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C117067-B4B7-46A7-9926-FBF57CFD4522}" type="slidenum">
              <a:rPr lang="en-US"/>
              <a:pPr/>
              <a:t>29</a:t>
            </a:fld>
            <a:endParaRPr lang="en-US" dirty="0"/>
          </a:p>
        </p:txBody>
      </p:sp>
      <p:sp>
        <p:nvSpPr>
          <p:cNvPr id="4239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239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EBEC00-525E-4A77-B070-027481AFBB09}" type="slidenum">
              <a:rPr lang="en-US" smtClean="0"/>
              <a:pPr/>
              <a:t>3</a:t>
            </a:fld>
            <a:endParaRPr lang="en-US" dirty="0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7CEB4BB-5137-4C9B-9D99-0A6E2B840D1F}" type="slidenum">
              <a:rPr lang="en-US"/>
              <a:pPr/>
              <a:t>30</a:t>
            </a:fld>
            <a:endParaRPr lang="en-US" dirty="0"/>
          </a:p>
        </p:txBody>
      </p:sp>
      <p:sp>
        <p:nvSpPr>
          <p:cNvPr id="6010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10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EBEC00-525E-4A77-B070-027481AFBB09}" type="slidenum">
              <a:rPr lang="en-US" smtClean="0"/>
              <a:pPr/>
              <a:t>31</a:t>
            </a:fld>
            <a:endParaRPr lang="en-US" dirty="0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4A99EA7-B80F-4C7C-88D8-1C164FED6B28}" type="slidenum">
              <a:rPr lang="en-US"/>
              <a:pPr/>
              <a:t>32</a:t>
            </a:fld>
            <a:endParaRPr lang="en-US" dirty="0"/>
          </a:p>
        </p:txBody>
      </p:sp>
      <p:sp>
        <p:nvSpPr>
          <p:cNvPr id="2365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4588" y="685800"/>
            <a:ext cx="4572000" cy="3429000"/>
          </a:xfrm>
          <a:ln/>
        </p:spPr>
      </p:sp>
      <p:sp>
        <p:nvSpPr>
          <p:cNvPr id="2365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EEDAF6F-1664-47CA-9391-AEEC840C323E}" type="slidenum">
              <a:rPr lang="en-US"/>
              <a:pPr/>
              <a:t>33</a:t>
            </a:fld>
            <a:endParaRPr lang="en-US" dirty="0"/>
          </a:p>
        </p:txBody>
      </p:sp>
      <p:sp>
        <p:nvSpPr>
          <p:cNvPr id="3338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4213"/>
            <a:ext cx="4573588" cy="3430587"/>
          </a:xfrm>
          <a:ln/>
        </p:spPr>
      </p:sp>
      <p:sp>
        <p:nvSpPr>
          <p:cNvPr id="3338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6388"/>
          </a:xfrm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978252E-A155-4DA8-B574-126EA4AF6CAB}" type="slidenum">
              <a:rPr lang="en-US"/>
              <a:pPr/>
              <a:t>34</a:t>
            </a:fld>
            <a:endParaRPr lang="en-US" dirty="0"/>
          </a:p>
        </p:txBody>
      </p:sp>
      <p:sp>
        <p:nvSpPr>
          <p:cNvPr id="3358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58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C320E5B-0E3F-4750-A42A-DEFDB408F629}" type="slidenum">
              <a:rPr lang="en-US"/>
              <a:pPr/>
              <a:t>35</a:t>
            </a:fld>
            <a:endParaRPr lang="en-US" dirty="0"/>
          </a:p>
        </p:txBody>
      </p:sp>
      <p:sp>
        <p:nvSpPr>
          <p:cNvPr id="3174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404E715-A3DE-44DD-852D-549D4CDD0C5D}" type="slidenum">
              <a:rPr lang="en-US"/>
              <a:pPr/>
              <a:t>36</a:t>
            </a:fld>
            <a:endParaRPr lang="en-US" dirty="0"/>
          </a:p>
        </p:txBody>
      </p:sp>
      <p:sp>
        <p:nvSpPr>
          <p:cNvPr id="1751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51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C742A1D-D8C7-4773-B0CA-1E10F1A57E2A}" type="slidenum">
              <a:rPr lang="en-US"/>
              <a:pPr/>
              <a:t>37</a:t>
            </a:fld>
            <a:endParaRPr lang="en-US" dirty="0"/>
          </a:p>
        </p:txBody>
      </p:sp>
      <p:sp>
        <p:nvSpPr>
          <p:cNvPr id="1361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6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3F2D7B3-3DF7-4F49-924A-AE4C2DE0C937}" type="slidenum">
              <a:rPr lang="en-US"/>
              <a:pPr/>
              <a:t>38</a:t>
            </a:fld>
            <a:endParaRPr lang="en-US" dirty="0"/>
          </a:p>
        </p:txBody>
      </p:sp>
      <p:sp>
        <p:nvSpPr>
          <p:cNvPr id="2580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80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0F8F8DD-8A5C-4F0B-B96E-567DAA8A82F1}" type="slidenum">
              <a:rPr lang="en-US"/>
              <a:pPr/>
              <a:t>39</a:t>
            </a:fld>
            <a:endParaRPr lang="en-US" dirty="0"/>
          </a:p>
        </p:txBody>
      </p:sp>
      <p:sp>
        <p:nvSpPr>
          <p:cNvPr id="2600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0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EBEC00-525E-4A77-B070-027481AFBB09}" type="slidenum">
              <a:rPr lang="en-US" smtClean="0"/>
              <a:pPr/>
              <a:t>4</a:t>
            </a:fld>
            <a:endParaRPr lang="en-US" dirty="0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404E715-A3DE-44DD-852D-549D4CDD0C5D}" type="slidenum">
              <a:rPr lang="en-US"/>
              <a:pPr/>
              <a:t>40</a:t>
            </a:fld>
            <a:endParaRPr lang="en-US" dirty="0"/>
          </a:p>
        </p:txBody>
      </p:sp>
      <p:sp>
        <p:nvSpPr>
          <p:cNvPr id="1751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51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404E715-A3DE-44DD-852D-549D4CDD0C5D}" type="slidenum">
              <a:rPr lang="en-US"/>
              <a:pPr/>
              <a:t>41</a:t>
            </a:fld>
            <a:endParaRPr lang="en-US" dirty="0"/>
          </a:p>
        </p:txBody>
      </p:sp>
      <p:sp>
        <p:nvSpPr>
          <p:cNvPr id="1751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51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EBEC00-525E-4A77-B070-027481AFBB09}" type="slidenum">
              <a:rPr lang="en-US" smtClean="0"/>
              <a:pPr/>
              <a:t>42</a:t>
            </a:fld>
            <a:endParaRPr lang="en-US" dirty="0"/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950C9D3-21BB-4914-91D0-2F289C36D9AF}" type="slidenum">
              <a:rPr lang="en-US"/>
              <a:pPr/>
              <a:t>43</a:t>
            </a:fld>
            <a:endParaRPr lang="en-US" dirty="0"/>
          </a:p>
        </p:txBody>
      </p:sp>
      <p:sp>
        <p:nvSpPr>
          <p:cNvPr id="4259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259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EBEC00-525E-4A77-B070-027481AFBB09}" type="slidenum">
              <a:rPr lang="en-US" smtClean="0"/>
              <a:pPr/>
              <a:t>44</a:t>
            </a:fld>
            <a:endParaRPr lang="en-US" dirty="0"/>
          </a:p>
        </p:txBody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EBEC00-525E-4A77-B070-027481AFBB09}" type="slidenum">
              <a:rPr lang="en-US" smtClean="0"/>
              <a:pPr/>
              <a:t>45</a:t>
            </a:fld>
            <a:endParaRPr lang="en-US" dirty="0"/>
          </a:p>
        </p:txBody>
      </p:sp>
    </p:spTree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4A99EA7-B80F-4C7C-88D8-1C164FED6B28}" type="slidenum">
              <a:rPr lang="en-US"/>
              <a:pPr/>
              <a:t>46</a:t>
            </a:fld>
            <a:endParaRPr lang="en-US" dirty="0"/>
          </a:p>
        </p:txBody>
      </p:sp>
      <p:sp>
        <p:nvSpPr>
          <p:cNvPr id="2365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4588" y="685800"/>
            <a:ext cx="4572000" cy="3429000"/>
          </a:xfrm>
          <a:ln/>
        </p:spPr>
      </p:sp>
      <p:sp>
        <p:nvSpPr>
          <p:cNvPr id="2365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indent="-118872"/>
            <a:endParaRPr lang="en-US" dirty="0" smtClean="0"/>
          </a:p>
        </p:txBody>
      </p:sp>
    </p:spTree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3310AC1-01A2-47FC-AD24-55936462CF74}" type="slidenum">
              <a:rPr lang="en-US"/>
              <a:pPr/>
              <a:t>47</a:t>
            </a:fld>
            <a:endParaRPr lang="en-US" dirty="0"/>
          </a:p>
        </p:txBody>
      </p:sp>
      <p:sp>
        <p:nvSpPr>
          <p:cNvPr id="2867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1DEC0FF-E5A2-4FCA-8725-9D095156BA63}" type="slidenum">
              <a:rPr lang="en-US"/>
              <a:pPr/>
              <a:t>48</a:t>
            </a:fld>
            <a:endParaRPr lang="en-US" dirty="0"/>
          </a:p>
        </p:txBody>
      </p:sp>
      <p:sp>
        <p:nvSpPr>
          <p:cNvPr id="378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C79D0AB-B112-4226-92CC-EC112BE8C090}" type="slidenum">
              <a:rPr lang="en-US"/>
              <a:pPr/>
              <a:t>49</a:t>
            </a:fld>
            <a:endParaRPr lang="en-US" dirty="0"/>
          </a:p>
        </p:txBody>
      </p:sp>
      <p:sp>
        <p:nvSpPr>
          <p:cNvPr id="409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EBEC00-525E-4A77-B070-027481AFBB09}" type="slidenum">
              <a:rPr lang="en-US" smtClean="0"/>
              <a:pPr/>
              <a:t>5</a:t>
            </a:fld>
            <a:endParaRPr lang="en-US" dirty="0"/>
          </a:p>
        </p:txBody>
      </p:sp>
    </p:spTree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6F83A45-CB5A-4C92-B490-F1AD816374C0}" type="slidenum">
              <a:rPr lang="en-US"/>
              <a:pPr/>
              <a:t>50</a:t>
            </a:fld>
            <a:endParaRPr lang="en-US" dirty="0"/>
          </a:p>
        </p:txBody>
      </p:sp>
      <p:sp>
        <p:nvSpPr>
          <p:cNvPr id="849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49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EBEC00-525E-4A77-B070-027481AFBB09}" type="slidenum">
              <a:rPr lang="en-US" smtClean="0"/>
              <a:pPr/>
              <a:t>6</a:t>
            </a:fld>
            <a:endParaRPr lang="en-US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EBEC00-525E-4A77-B070-027481AFBB09}" type="slidenum">
              <a:rPr lang="en-US" smtClean="0"/>
              <a:pPr/>
              <a:t>7</a:t>
            </a:fld>
            <a:endParaRPr lang="en-US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480FF03-CBE1-46B0-A1C4-FA26E3AF7707}" type="slidenum">
              <a:rPr lang="en-US"/>
              <a:pPr/>
              <a:t>8</a:t>
            </a:fld>
            <a:endParaRPr lang="en-US" dirty="0"/>
          </a:p>
        </p:txBody>
      </p:sp>
      <p:sp>
        <p:nvSpPr>
          <p:cNvPr id="3287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87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480FF03-CBE1-46B0-A1C4-FA26E3AF7707}" type="slidenum">
              <a:rPr lang="en-US"/>
              <a:pPr/>
              <a:t>9</a:t>
            </a:fld>
            <a:endParaRPr lang="en-US" dirty="0"/>
          </a:p>
        </p:txBody>
      </p:sp>
      <p:sp>
        <p:nvSpPr>
          <p:cNvPr id="3287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87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1219200" y="3733800"/>
            <a:ext cx="6858000" cy="1143000"/>
          </a:xfrm>
        </p:spPr>
        <p:txBody>
          <a:bodyPr anchor="ctr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en-US" dirty="0" smtClean="0"/>
              <a:t>Click to edit Master title style</a:t>
            </a:r>
            <a:endParaRPr kumimoji="0" lang="en-US" dirty="0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1" name="Rectangle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3" name="Rectangle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Rectangle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2" name="Rectangle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0A06B6-F798-4D0B-837C-D8F1F4F17A2C}" type="datetimeFigureOut">
              <a:rPr lang="en-US" smtClean="0"/>
              <a:pPr/>
              <a:t>7/19/2007</a:t>
            </a:fld>
            <a:endParaRPr lang="en-US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A34480E-3C29-4648-82DD-A3DBBD60ED0D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14" name="Picture 4" descr="logo"/>
          <p:cNvPicPr>
            <a:picLocks noChangeAspect="1" noChangeArrowheads="1"/>
          </p:cNvPicPr>
          <p:nvPr userDrawn="1"/>
        </p:nvPicPr>
        <p:blipFill>
          <a:blip r:embed="rId2"/>
          <a:stretch>
            <a:fillRect/>
          </a:stretch>
        </p:blipFill>
        <p:spPr bwMode="auto">
          <a:xfrm>
            <a:off x="6115944" y="457200"/>
            <a:ext cx="2342256" cy="234225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Epigram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502920"/>
            <a:ext cx="8229600" cy="4953000"/>
          </a:xfrm>
        </p:spPr>
        <p:txBody>
          <a:bodyPr anchor="ctr" anchorCtr="1">
            <a:normAutofit/>
          </a:bodyPr>
          <a:lstStyle>
            <a:lvl1pPr marL="0" indent="0" algn="ctr">
              <a:buFontTx/>
              <a:buNone/>
              <a:defRPr sz="40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dirty="0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0A06B6-F798-4D0B-837C-D8F1F4F17A2C}" type="datetimeFigureOut">
              <a:rPr lang="en-US" smtClean="0"/>
              <a:pPr/>
              <a:t>7/19/2007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34480E-3C29-4648-82DD-A3DBBD60ED0D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0" name="Rectangle 9"/>
          <p:cNvSpPr/>
          <p:nvPr/>
        </p:nvSpPr>
        <p:spPr>
          <a:xfrm>
            <a:off x="457200" y="5486400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pic>
        <p:nvPicPr>
          <p:cNvPr id="11" name="Picture 4" descr="logo"/>
          <p:cNvPicPr>
            <a:picLocks noChangeAspect="1" noChangeArrowheads="1"/>
          </p:cNvPicPr>
          <p:nvPr userDrawn="1"/>
        </p:nvPicPr>
        <p:blipFill>
          <a:blip r:embed="rId2">
            <a:duotone>
              <a:prstClr val="black"/>
              <a:schemeClr val="accent1">
                <a:tint val="45000"/>
                <a:satMod val="400000"/>
              </a:schemeClr>
            </a:duotone>
          </a:blip>
          <a:stretch>
            <a:fillRect/>
          </a:stretch>
        </p:blipFill>
        <p:spPr bwMode="auto">
          <a:xfrm>
            <a:off x="0" y="6272436"/>
            <a:ext cx="585564" cy="585564"/>
          </a:xfrm>
          <a:prstGeom prst="rect">
            <a:avLst/>
          </a:prstGeom>
          <a:noFill/>
          <a:ln>
            <a:noFill/>
          </a:ln>
        </p:spPr>
      </p:pic>
    </p:spTree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0A06B6-F798-4D0B-837C-D8F1F4F17A2C}" type="datetimeFigureOut">
              <a:rPr lang="en-US" smtClean="0"/>
              <a:pPr/>
              <a:t>7/19/2007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34480E-3C29-4648-82DD-A3DBBD60ED0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0A06B6-F798-4D0B-837C-D8F1F4F17A2C}" type="datetimeFigureOut">
              <a:rPr lang="en-US" smtClean="0"/>
              <a:pPr/>
              <a:t>7/19/2007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34480E-3C29-4648-82DD-A3DBBD60ED0D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pic>
        <p:nvPicPr>
          <p:cNvPr id="10" name="Picture 4" descr="logo"/>
          <p:cNvPicPr>
            <a:picLocks noChangeAspect="1" noChangeArrowheads="1"/>
          </p:cNvPicPr>
          <p:nvPr userDrawn="1"/>
        </p:nvPicPr>
        <p:blipFill>
          <a:blip r:embed="rId2">
            <a:duotone>
              <a:schemeClr val="accent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 bwMode="auto">
          <a:xfrm>
            <a:off x="0" y="6272436"/>
            <a:ext cx="585564" cy="58556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>
  <p:cSld name="Title and Tex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981200"/>
            <a:ext cx="7772400" cy="1981200"/>
          </a:xfrm>
        </p:spPr>
        <p:txBody>
          <a:bodyPr/>
          <a:lstStyle>
            <a:lvl1pPr>
              <a:spcBef>
                <a:spcPts val="1800"/>
              </a:spcBef>
              <a:defRPr/>
            </a:lvl1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4114800"/>
            <a:ext cx="7772400" cy="1981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CBC26818-CB91-4D9F-B550-BF4D95B769FE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>
  <p:cSld name="Title and Content ov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600200"/>
            <a:ext cx="7772400" cy="2133600"/>
          </a:xfrm>
        </p:spPr>
        <p:txBody>
          <a:bodyPr/>
          <a:lstStyle>
            <a:lvl1pPr>
              <a:spcBef>
                <a:spcPts val="1800"/>
              </a:spcBef>
              <a:defRPr/>
            </a:lvl1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886200"/>
            <a:ext cx="7772400" cy="2209800"/>
          </a:xfrm>
        </p:spPr>
        <p:txBody>
          <a:bodyPr anchor="b" anchorCtr="0"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96BF5D8B-C221-4A85-8867-47796A8F6D90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spcBef>
                <a:spcPts val="1800"/>
              </a:spcBef>
              <a:defRPr/>
            </a:lvl1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A1E6E227-3AD8-4373-8877-F9B69B0597A1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dirty="0" smtClean="0"/>
              <a:t>Click to edit Master title style</a:t>
            </a:r>
            <a:endParaRPr kumimoji="0"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 anchor="ctr" anchorCtr="0"/>
          <a:lstStyle>
            <a:lvl1pPr>
              <a:spcBef>
                <a:spcPts val="2400"/>
              </a:spcBef>
              <a:defRPr/>
            </a:lvl1pPr>
          </a:lstStyle>
          <a:p>
            <a:pPr lvl="0" eaLnBrk="1" latinLnBrk="0" hangingPunct="1"/>
            <a:r>
              <a:rPr lang="en-US" dirty="0" smtClean="0"/>
              <a:t>Click to edit Master text styles</a:t>
            </a:r>
          </a:p>
          <a:p>
            <a:pPr lvl="1" eaLnBrk="1" latinLnBrk="0" hangingPunct="1"/>
            <a:r>
              <a:rPr lang="en-US" dirty="0" smtClean="0"/>
              <a:t>Second level</a:t>
            </a:r>
          </a:p>
          <a:p>
            <a:pPr lvl="2" eaLnBrk="1" latinLnBrk="0" hangingPunct="1"/>
            <a:r>
              <a:rPr lang="en-US" dirty="0" smtClean="0"/>
              <a:t>Third level</a:t>
            </a:r>
          </a:p>
          <a:p>
            <a:pPr lvl="3" eaLnBrk="1" latinLnBrk="0" hangingPunct="1"/>
            <a:r>
              <a:rPr lang="en-US" dirty="0" smtClean="0"/>
              <a:t>Fourth level</a:t>
            </a:r>
          </a:p>
          <a:p>
            <a:pPr lvl="4" eaLnBrk="1" latinLnBrk="0" hangingPunct="1"/>
            <a:r>
              <a:rPr lang="en-US" dirty="0" smtClean="0"/>
              <a:t>Fifth level</a:t>
            </a:r>
            <a:endParaRPr kumimoji="0"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0A06B6-F798-4D0B-837C-D8F1F4F17A2C}" type="datetimeFigureOut">
              <a:rPr lang="en-US" smtClean="0"/>
              <a:pPr/>
              <a:t>7/19/2007</a:t>
            </a:fld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A34480E-3C29-4648-82DD-A3DBBD60ED0D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en-US" dirty="0" smtClean="0"/>
              <a:t>Click to edit Master title style</a:t>
            </a:r>
            <a:endParaRPr kumimoji="0"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380A06B6-F798-4D0B-837C-D8F1F4F17A2C}" type="datetimeFigureOut">
              <a:rPr lang="en-US" smtClean="0"/>
              <a:pPr/>
              <a:t>7/19/2007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6A34480E-3C29-4648-82DD-A3DBBD60ED0D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Rectangle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pic>
        <p:nvPicPr>
          <p:cNvPr id="9" name="Picture 4" descr="logo"/>
          <p:cNvPicPr>
            <a:picLocks noChangeAspect="1" noChangeArrowheads="1"/>
          </p:cNvPicPr>
          <p:nvPr userDrawn="1"/>
        </p:nvPicPr>
        <p:blipFill>
          <a:blip r:embed="rId2">
            <a:duotone>
              <a:prstClr val="black"/>
              <a:schemeClr val="accent1">
                <a:tint val="45000"/>
                <a:satMod val="400000"/>
              </a:schemeClr>
            </a:duotone>
          </a:blip>
          <a:stretch>
            <a:fillRect/>
          </a:stretch>
        </p:blipFill>
        <p:spPr bwMode="auto">
          <a:xfrm>
            <a:off x="0" y="6272436"/>
            <a:ext cx="585564" cy="585564"/>
          </a:xfrm>
          <a:prstGeom prst="rect">
            <a:avLst/>
          </a:prstGeom>
          <a:noFill/>
          <a:ln>
            <a:noFill/>
          </a:ln>
        </p:spPr>
      </p:pic>
    </p:spTree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 dirty="0" smtClean="0"/>
              <a:t>Click to edit Master title style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0A06B6-F798-4D0B-837C-D8F1F4F17A2C}" type="datetimeFigureOut">
              <a:rPr lang="en-US" smtClean="0"/>
              <a:pPr/>
              <a:t>7/19/2007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34480E-3C29-4648-82DD-A3DBBD60ED0D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 anchor="ctr" anchorCtr="0"/>
          <a:lstStyle>
            <a:lvl1pPr>
              <a:spcBef>
                <a:spcPts val="1800"/>
              </a:spcBef>
              <a:defRPr/>
            </a:lvl1pPr>
          </a:lstStyle>
          <a:p>
            <a:pPr lvl="0" eaLnBrk="1" latinLnBrk="0" hangingPunct="1"/>
            <a:r>
              <a:rPr lang="en-US" dirty="0" smtClean="0"/>
              <a:t>Click to edit Master text styles</a:t>
            </a:r>
          </a:p>
          <a:p>
            <a:pPr lvl="1" eaLnBrk="1" latinLnBrk="0" hangingPunct="1"/>
            <a:r>
              <a:rPr lang="en-US" dirty="0" smtClean="0"/>
              <a:t>Second level</a:t>
            </a:r>
          </a:p>
          <a:p>
            <a:pPr lvl="2" eaLnBrk="1" latinLnBrk="0" hangingPunct="1"/>
            <a:r>
              <a:rPr lang="en-US" dirty="0" smtClean="0"/>
              <a:t>Third level</a:t>
            </a:r>
          </a:p>
          <a:p>
            <a:pPr lvl="3" eaLnBrk="1" latinLnBrk="0" hangingPunct="1"/>
            <a:r>
              <a:rPr lang="en-US" dirty="0" smtClean="0"/>
              <a:t>Fourth level</a:t>
            </a:r>
          </a:p>
          <a:p>
            <a:pPr lvl="4" eaLnBrk="1" latinLnBrk="0" hangingPunct="1"/>
            <a:r>
              <a:rPr lang="en-US" dirty="0" smtClean="0"/>
              <a:t>Fifth level</a:t>
            </a:r>
            <a:endParaRPr kumimoji="0"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 anchor="ctr" anchorCtr="0"/>
          <a:lstStyle>
            <a:lvl1pPr>
              <a:spcBef>
                <a:spcPts val="1800"/>
              </a:spcBef>
              <a:defRPr/>
            </a:lvl1pPr>
          </a:lstStyle>
          <a:p>
            <a:pPr lvl="0" eaLnBrk="1" latinLnBrk="0" hangingPunct="1"/>
            <a:r>
              <a:rPr lang="en-US" dirty="0" smtClean="0"/>
              <a:t>Click to edit Master text styles</a:t>
            </a:r>
          </a:p>
          <a:p>
            <a:pPr lvl="1" eaLnBrk="1" latinLnBrk="0" hangingPunct="1"/>
            <a:r>
              <a:rPr lang="en-US" dirty="0" smtClean="0"/>
              <a:t>Second level</a:t>
            </a:r>
          </a:p>
          <a:p>
            <a:pPr lvl="2" eaLnBrk="1" latinLnBrk="0" hangingPunct="1"/>
            <a:r>
              <a:rPr lang="en-US" dirty="0" smtClean="0"/>
              <a:t>Third level</a:t>
            </a:r>
          </a:p>
          <a:p>
            <a:pPr lvl="3" eaLnBrk="1" latinLnBrk="0" hangingPunct="1"/>
            <a:r>
              <a:rPr lang="en-US" dirty="0" smtClean="0"/>
              <a:t>Fourth level</a:t>
            </a:r>
          </a:p>
          <a:p>
            <a:pPr lvl="4" eaLnBrk="1" latinLnBrk="0" hangingPunct="1"/>
            <a:r>
              <a:rPr lang="en-US" dirty="0" smtClean="0"/>
              <a:t>Fifth level</a:t>
            </a:r>
            <a:endParaRPr kumimoji="0"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0A06B6-F798-4D0B-837C-D8F1F4F17A2C}" type="datetimeFigureOut">
              <a:rPr lang="en-US" smtClean="0"/>
              <a:pPr/>
              <a:t>7/19/2007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34480E-3C29-4648-82DD-A3DBBD60ED0D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0A06B6-F798-4D0B-837C-D8F1F4F17A2C}" type="datetimeFigureOut">
              <a:rPr lang="en-US" smtClean="0"/>
              <a:pPr/>
              <a:t>7/19/2007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34480E-3C29-4648-82DD-A3DBBD60ED0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0A06B6-F798-4D0B-837C-D8F1F4F17A2C}" type="datetimeFigureOut">
              <a:rPr lang="en-US" smtClean="0"/>
              <a:pPr/>
              <a:t>7/19/2007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34480E-3C29-4648-82DD-A3DBBD60ED0D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pic>
        <p:nvPicPr>
          <p:cNvPr id="7" name="Picture 4" descr="logo"/>
          <p:cNvPicPr>
            <a:picLocks noChangeAspect="1" noChangeArrowheads="1"/>
          </p:cNvPicPr>
          <p:nvPr userDrawn="1"/>
        </p:nvPicPr>
        <p:blipFill>
          <a:blip r:embed="rId2">
            <a:duotone>
              <a:schemeClr val="accent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 bwMode="auto">
          <a:xfrm>
            <a:off x="0" y="6272436"/>
            <a:ext cx="585564" cy="58556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0A06B6-F798-4D0B-837C-D8F1F4F17A2C}" type="datetimeFigureOut">
              <a:rPr lang="en-US" smtClean="0"/>
              <a:pPr/>
              <a:t>7/19/2007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34480E-3C29-4648-82DD-A3DBBD60ED0D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pic>
        <p:nvPicPr>
          <p:cNvPr id="11" name="Picture 4" descr="logo"/>
          <p:cNvPicPr>
            <a:picLocks noChangeAspect="1" noChangeArrowheads="1"/>
          </p:cNvPicPr>
          <p:nvPr userDrawn="1"/>
        </p:nvPicPr>
        <p:blipFill>
          <a:blip r:embed="rId2">
            <a:duotone>
              <a:schemeClr val="accent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 bwMode="auto">
          <a:xfrm>
            <a:off x="0" y="6272436"/>
            <a:ext cx="585564" cy="58556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en-US" dirty="0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0A06B6-F798-4D0B-837C-D8F1F4F17A2C}" type="datetimeFigureOut">
              <a:rPr lang="en-US" smtClean="0"/>
              <a:pPr/>
              <a:t>7/19/2007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34480E-3C29-4648-82DD-A3DBBD60ED0D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0" name="Rectangle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pic>
        <p:nvPicPr>
          <p:cNvPr id="12" name="Picture 4" descr="logo"/>
          <p:cNvPicPr>
            <a:picLocks noChangeAspect="1" noChangeArrowheads="1"/>
          </p:cNvPicPr>
          <p:nvPr userDrawn="1"/>
        </p:nvPicPr>
        <p:blipFill>
          <a:blip r:embed="rId2">
            <a:duotone>
              <a:prstClr val="black"/>
              <a:schemeClr val="accent1">
                <a:tint val="45000"/>
                <a:satMod val="400000"/>
              </a:schemeClr>
            </a:duotone>
          </a:blip>
          <a:stretch>
            <a:fillRect/>
          </a:stretch>
        </p:blipFill>
        <p:spPr bwMode="auto">
          <a:xfrm>
            <a:off x="0" y="6272436"/>
            <a:ext cx="585564" cy="585564"/>
          </a:xfrm>
          <a:prstGeom prst="rect">
            <a:avLst/>
          </a:prstGeom>
          <a:noFill/>
          <a:ln>
            <a:noFill/>
          </a:ln>
        </p:spPr>
      </p:pic>
    </p:spTree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380A06B6-F798-4D0B-837C-D8F1F4F17A2C}" type="datetimeFigureOut">
              <a:rPr lang="en-US" smtClean="0"/>
              <a:pPr/>
              <a:t>7/19/2007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6A34480E-3C29-4648-82DD-A3DBBD60ED0D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8" name="Straight Connector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9" name="Straight Connector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pic>
        <p:nvPicPr>
          <p:cNvPr id="11" name="Picture 4" descr="logo"/>
          <p:cNvPicPr>
            <a:picLocks noChangeAspect="1" noChangeArrowheads="1"/>
          </p:cNvPicPr>
          <p:nvPr/>
        </p:nvPicPr>
        <p:blipFill>
          <a:blip r:embed="rId17">
            <a:duotone>
              <a:schemeClr val="accent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 bwMode="auto">
          <a:xfrm>
            <a:off x="0" y="6272436"/>
            <a:ext cx="585564" cy="585564"/>
          </a:xfrm>
          <a:prstGeom prst="rect">
            <a:avLst/>
          </a:prstGeom>
          <a:noFill/>
          <a:ln>
            <a:noFill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985" r:id="rId1"/>
    <p:sldLayoutId id="2147483986" r:id="rId2"/>
    <p:sldLayoutId id="2147483987" r:id="rId3"/>
    <p:sldLayoutId id="2147483988" r:id="rId4"/>
    <p:sldLayoutId id="2147483989" r:id="rId5"/>
    <p:sldLayoutId id="2147483990" r:id="rId6"/>
    <p:sldLayoutId id="2147483991" r:id="rId7"/>
    <p:sldLayoutId id="2147483992" r:id="rId8"/>
    <p:sldLayoutId id="2147483993" r:id="rId9"/>
    <p:sldLayoutId id="2147484002" r:id="rId10"/>
    <p:sldLayoutId id="2147483994" r:id="rId11"/>
    <p:sldLayoutId id="2147483995" r:id="rId12"/>
    <p:sldLayoutId id="2147483996" r:id="rId13"/>
    <p:sldLayoutId id="2147483997" r:id="rId14"/>
    <p:sldLayoutId id="2147483998" r:id="rId15"/>
  </p:sldLayoutIdLst>
  <p:timing>
    <p:tnLst>
      <p:par>
        <p:cTn id="1" dur="indefinite" restart="never" nodeType="tmRoot"/>
      </p:par>
    </p:tnLst>
  </p:timing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image" Target="../media/image3.jpeg"/><Relationship Id="rId7" Type="http://schemas.openxmlformats.org/officeDocument/2006/relationships/image" Target="../media/image7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0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3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3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3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3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5.xml"/><Relationship Id="rId2" Type="http://schemas.openxmlformats.org/officeDocument/2006/relationships/slideLayout" Target="../slideLayouts/slideLayout14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oleObject1.bin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15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15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15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15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3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10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0.xml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1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US" sz="4800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Statistical Debugging</a:t>
            </a:r>
            <a:endParaRPr lang="en-US" sz="4800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r>
              <a:rPr lang="en-US" sz="2400" i="1" dirty="0" smtClean="0"/>
              <a:t>Ben Liblit, University of Wisconsin–Madison</a:t>
            </a:r>
            <a:endParaRPr lang="en-US" sz="2400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Software Releases in the Real World</a:t>
            </a:r>
            <a:endParaRPr lang="en-US" dirty="0"/>
          </a:p>
        </p:txBody>
      </p:sp>
      <p:sp>
        <p:nvSpPr>
          <p:cNvPr id="327684" name="Rectangle 4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 startAt="3"/>
            </a:pPr>
            <a:r>
              <a:rPr lang="en-US" dirty="0" smtClean="0"/>
              <a:t>Everyone goes on vacation</a:t>
            </a:r>
          </a:p>
          <a:p>
            <a:pPr lvl="1"/>
            <a:r>
              <a:rPr lang="en-US" dirty="0" smtClean="0"/>
              <a:t>Congratulate yourselves on a job well done!</a:t>
            </a:r>
          </a:p>
          <a:p>
            <a:pPr lvl="1"/>
            <a:r>
              <a:rPr lang="en-US" dirty="0" smtClean="0"/>
              <a:t>What could possibly go wrong?</a:t>
            </a:r>
          </a:p>
          <a:p>
            <a:pPr marL="514350" indent="-514350">
              <a:buFont typeface="+mj-lt"/>
              <a:buAutoNum type="arabicPeriod" startAt="4"/>
            </a:pPr>
            <a:r>
              <a:rPr lang="en-US" dirty="0" smtClean="0"/>
              <a:t>Upon return, hide from tech support</a:t>
            </a:r>
          </a:p>
          <a:p>
            <a:pPr lvl="1"/>
            <a:r>
              <a:rPr lang="en-US" dirty="0" smtClean="0"/>
              <a:t>Much can go wrong, and you know it</a:t>
            </a:r>
          </a:p>
          <a:p>
            <a:pPr lvl="1"/>
            <a:r>
              <a:rPr lang="en-US" dirty="0" smtClean="0"/>
              <a:t>Users define reality, and it’s not pretty</a:t>
            </a:r>
          </a:p>
          <a:p>
            <a:pPr lvl="2"/>
            <a:r>
              <a:rPr lang="en-US" dirty="0" smtClean="0"/>
              <a:t>Where “not pretty” means “badly approximated by testing”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68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68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68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68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Testing as Approximation of Reality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spcBef>
                <a:spcPts val="2400"/>
              </a:spcBef>
            </a:pPr>
            <a:r>
              <a:rPr lang="en-US" dirty="0" smtClean="0"/>
              <a:t>Microsoft’s Watson error reporting system</a:t>
            </a:r>
          </a:p>
          <a:p>
            <a:pPr lvl="1"/>
            <a:r>
              <a:rPr lang="en-US" dirty="0" smtClean="0"/>
              <a:t>Crash reports from 500,000 separate programs</a:t>
            </a:r>
          </a:p>
          <a:p>
            <a:pPr lvl="1"/>
            <a:r>
              <a:rPr lang="en-US" i="1" dirty="0" smtClean="0">
                <a:latin typeface="+mj-lt"/>
              </a:rPr>
              <a:t>x</a:t>
            </a:r>
            <a:r>
              <a:rPr lang="en-US" dirty="0" smtClean="0"/>
              <a:t>% of software errors cause 50% of user crashes</a:t>
            </a:r>
          </a:p>
          <a:p>
            <a:pPr lvl="1"/>
            <a:r>
              <a:rPr lang="en-US" dirty="0" smtClean="0"/>
              <a:t>Care to guess what </a:t>
            </a:r>
            <a:r>
              <a:rPr lang="en-US" i="1" dirty="0" smtClean="0">
                <a:latin typeface="+mj-lt"/>
              </a:rPr>
              <a:t>x</a:t>
            </a:r>
            <a:r>
              <a:rPr lang="en-US" dirty="0" smtClean="0"/>
              <a:t> is?</a:t>
            </a:r>
          </a:p>
          <a:p>
            <a:pPr>
              <a:spcBef>
                <a:spcPts val="2400"/>
              </a:spcBef>
            </a:pPr>
            <a:r>
              <a:rPr lang="en-US" dirty="0" smtClean="0">
                <a:effectLst>
                  <a:glow rad="228600">
                    <a:schemeClr val="accent4">
                      <a:satMod val="175000"/>
                      <a:alpha val="40000"/>
                    </a:schemeClr>
                  </a:glow>
                </a:effectLst>
              </a:rPr>
              <a:t>1%</a:t>
            </a:r>
            <a:r>
              <a:rPr lang="en-US" dirty="0" smtClean="0"/>
              <a:t> of software errors cause </a:t>
            </a:r>
            <a:r>
              <a:rPr lang="en-US" dirty="0" smtClean="0">
                <a:effectLst>
                  <a:glow rad="228600">
                    <a:schemeClr val="accent4">
                      <a:satMod val="175000"/>
                      <a:alpha val="40000"/>
                    </a:schemeClr>
                  </a:glow>
                </a:effectLst>
              </a:rPr>
              <a:t>50%</a:t>
            </a:r>
            <a:r>
              <a:rPr lang="en-US" dirty="0" smtClean="0"/>
              <a:t> of user crashes</a:t>
            </a:r>
          </a:p>
          <a:p>
            <a:pPr>
              <a:spcBef>
                <a:spcPts val="2400"/>
              </a:spcBef>
            </a:pPr>
            <a:r>
              <a:rPr lang="en-US" dirty="0" smtClean="0"/>
              <a:t>Small mismatch </a:t>
            </a:r>
            <a:r>
              <a:rPr lang="en-US" dirty="0" smtClean="0">
                <a:sym typeface="Wingdings" pitchFamily="2" charset="2"/>
              </a:rPr>
              <a:t> big problems (sometimes)</a:t>
            </a:r>
          </a:p>
          <a:p>
            <a:pPr>
              <a:spcBef>
                <a:spcPts val="2400"/>
              </a:spcBef>
            </a:pPr>
            <a:r>
              <a:rPr lang="en-US" dirty="0" smtClean="0">
                <a:sym typeface="Wingdings" pitchFamily="2" charset="2"/>
              </a:rPr>
              <a:t>Big mismatch  small problems? (sometimes!)</a:t>
            </a:r>
          </a:p>
          <a:p>
            <a:pPr lvl="1"/>
            <a:r>
              <a:rPr lang="en-US" dirty="0" smtClean="0">
                <a:sym typeface="Wingdings" pitchFamily="2" charset="2"/>
              </a:rPr>
              <a:t>Perfection is usually not an economically viable option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Always One More Bug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dirty="0"/>
              <a:t>Imperfect world with imperfect software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Ship with known bugs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Users find new bugs</a:t>
            </a:r>
          </a:p>
          <a:p>
            <a:pPr>
              <a:lnSpc>
                <a:spcPct val="90000"/>
              </a:lnSpc>
            </a:pPr>
            <a:r>
              <a:rPr lang="en-US" dirty="0"/>
              <a:t>Bug fixing is a matter of triage + guesswork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Limited resources: time, money, people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Little or no systematic feedback from field</a:t>
            </a:r>
          </a:p>
          <a:p>
            <a:pPr>
              <a:lnSpc>
                <a:spcPct val="90000"/>
              </a:lnSpc>
            </a:pPr>
            <a:r>
              <a:rPr lang="en-US" dirty="0"/>
              <a:t>Our </a:t>
            </a:r>
            <a:r>
              <a:rPr lang="en-US" dirty="0" smtClean="0"/>
              <a:t>goal: </a:t>
            </a:r>
            <a:r>
              <a:rPr lang="en-US" dirty="0" smtClean="0">
                <a:effectLst>
                  <a:glow rad="228600">
                    <a:schemeClr val="accent4">
                      <a:satMod val="175000"/>
                      <a:alpha val="40000"/>
                    </a:schemeClr>
                  </a:glow>
                </a:effectLst>
              </a:rPr>
              <a:t>reality-directed</a:t>
            </a:r>
            <a:r>
              <a:rPr lang="en-US" dirty="0" smtClean="0"/>
              <a:t> debugging</a:t>
            </a:r>
            <a:endParaRPr lang="en-US" dirty="0"/>
          </a:p>
          <a:p>
            <a:pPr lvl="1">
              <a:lnSpc>
                <a:spcPct val="90000"/>
              </a:lnSpc>
            </a:pPr>
            <a:r>
              <a:rPr lang="en-US" dirty="0"/>
              <a:t>Fix bugs that afflict many users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Good News: Users Can Help</a:t>
            </a:r>
          </a:p>
        </p:txBody>
      </p:sp>
      <p:sp>
        <p:nvSpPr>
          <p:cNvPr id="1239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Important bugs happen often, to many users </a:t>
            </a:r>
          </a:p>
          <a:p>
            <a:pPr lvl="1"/>
            <a:r>
              <a:rPr lang="en-US" dirty="0"/>
              <a:t>User communities are big and growing fast</a:t>
            </a:r>
          </a:p>
          <a:p>
            <a:pPr lvl="1"/>
            <a:r>
              <a:rPr lang="en-US" dirty="0"/>
              <a:t>User runs </a:t>
            </a:r>
            <a:r>
              <a:rPr lang="en-US" dirty="0">
                <a:sym typeface="Math1" pitchFamily="2" charset="2"/>
              </a:rPr>
              <a:t> testing runs</a:t>
            </a:r>
          </a:p>
          <a:p>
            <a:pPr lvl="1"/>
            <a:r>
              <a:rPr lang="en-US" dirty="0"/>
              <a:t>Users are networked</a:t>
            </a:r>
          </a:p>
          <a:p>
            <a:r>
              <a:rPr lang="en-US" dirty="0"/>
              <a:t>We </a:t>
            </a:r>
            <a:r>
              <a:rPr lang="en-US" i="1" dirty="0"/>
              <a:t>can</a:t>
            </a:r>
            <a:r>
              <a:rPr lang="en-US" dirty="0"/>
              <a:t> do better, with help from users</a:t>
            </a:r>
            <a:r>
              <a:rPr lang="en-US" dirty="0" smtClean="0"/>
              <a:t>!</a:t>
            </a:r>
          </a:p>
          <a:p>
            <a:pPr lvl="1"/>
            <a:r>
              <a:rPr lang="en-US" sz="2100" dirty="0" smtClean="0"/>
              <a:t>Users </a:t>
            </a:r>
            <a:r>
              <a:rPr lang="en-US" sz="2100" strike="sngStrike" dirty="0" smtClean="0"/>
              <a:t>know</a:t>
            </a:r>
            <a:r>
              <a:rPr lang="en-US" sz="2100" dirty="0" smtClean="0"/>
              <a:t> </a:t>
            </a:r>
            <a:r>
              <a:rPr lang="en-US" sz="2100" i="1" dirty="0" smtClean="0"/>
              <a:t>define</a:t>
            </a:r>
            <a:r>
              <a:rPr lang="en-US" sz="2100" dirty="0" smtClean="0"/>
              <a:t> what bugs matter most</a:t>
            </a:r>
            <a:endParaRPr lang="en-US" dirty="0" smtClean="0"/>
          </a:p>
          <a:p>
            <a:r>
              <a:rPr lang="en-US" dirty="0" smtClean="0"/>
              <a:t>Common gripe: “Software companies treat their users like beta testers”</a:t>
            </a:r>
          </a:p>
          <a:p>
            <a:pPr lvl="1"/>
            <a:r>
              <a:rPr lang="en-US" dirty="0" smtClean="0"/>
              <a:t>OK, let’s make them </a:t>
            </a:r>
            <a:r>
              <a:rPr lang="en-US" i="1" dirty="0" smtClean="0"/>
              <a:t>better</a:t>
            </a:r>
            <a:r>
              <a:rPr lang="en-US" dirty="0" smtClean="0"/>
              <a:t> beta testers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Measure Reality and Respond</a:t>
            </a:r>
            <a:endParaRPr lang="en-US" dirty="0"/>
          </a:p>
        </p:txBody>
      </p:sp>
      <p:sp>
        <p:nvSpPr>
          <p:cNvPr id="661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800" dirty="0"/>
              <a:t>Software quality as an </a:t>
            </a:r>
            <a:r>
              <a:rPr lang="en-US" sz="2800" i="1" dirty="0"/>
              <a:t>empirical</a:t>
            </a:r>
            <a:r>
              <a:rPr lang="en-US" sz="2800" dirty="0"/>
              <a:t> science</a:t>
            </a:r>
          </a:p>
          <a:p>
            <a:pPr lvl="1">
              <a:lnSpc>
                <a:spcPct val="90000"/>
              </a:lnSpc>
            </a:pPr>
            <a:r>
              <a:rPr lang="en-US" sz="2400" dirty="0"/>
              <a:t>Observed trends rather than </a:t>
            </a:r>
            <a:r>
              <a:rPr lang="en-US" sz="2400" dirty="0" smtClean="0"/>
              <a:t>absolute proofs</a:t>
            </a:r>
            <a:endParaRPr lang="en-US" sz="2400" dirty="0"/>
          </a:p>
          <a:p>
            <a:pPr lvl="1">
              <a:lnSpc>
                <a:spcPct val="90000"/>
              </a:lnSpc>
            </a:pPr>
            <a:r>
              <a:rPr lang="en-US" sz="2400" dirty="0"/>
              <a:t>Biologists do pretty well, even without source </a:t>
            </a:r>
            <a:r>
              <a:rPr lang="en-US" sz="2400" dirty="0" smtClean="0"/>
              <a:t>code</a:t>
            </a:r>
            <a:endParaRPr lang="en-US" sz="2400" dirty="0"/>
          </a:p>
          <a:p>
            <a:pPr>
              <a:lnSpc>
                <a:spcPct val="90000"/>
              </a:lnSpc>
            </a:pPr>
            <a:r>
              <a:rPr lang="en-US" sz="2800" dirty="0" smtClean="0"/>
              <a:t>Observational science requires … observation!</a:t>
            </a:r>
            <a:endParaRPr lang="en-US" sz="2800" dirty="0"/>
          </a:p>
          <a:p>
            <a:pPr lvl="1">
              <a:lnSpc>
                <a:spcPct val="90000"/>
              </a:lnSpc>
            </a:pPr>
            <a:r>
              <a:rPr lang="en-US" sz="2400" dirty="0" smtClean="0"/>
              <a:t>7,600 Ad-Aware 2007 downloads during today’s lecture</a:t>
            </a:r>
          </a:p>
          <a:p>
            <a:pPr lvl="1">
              <a:lnSpc>
                <a:spcPct val="90000"/>
              </a:lnSpc>
            </a:pPr>
            <a:r>
              <a:rPr lang="en-US" sz="2400" dirty="0" smtClean="0">
                <a:effectLst>
                  <a:glow rad="228600">
                    <a:schemeClr val="accent4">
                      <a:satMod val="175000"/>
                      <a:alpha val="40000"/>
                    </a:schemeClr>
                  </a:glow>
                </a:effectLst>
              </a:rPr>
              <a:t>500,000,000</a:t>
            </a:r>
            <a:r>
              <a:rPr lang="en-US" sz="2400" dirty="0" smtClean="0"/>
              <a:t> </a:t>
            </a:r>
            <a:r>
              <a:rPr lang="en-US" sz="2400" dirty="0"/>
              <a:t>Halo 2 games in 20 </a:t>
            </a:r>
            <a:r>
              <a:rPr lang="en-US" sz="2400" dirty="0" smtClean="0"/>
              <a:t>months</a:t>
            </a:r>
          </a:p>
          <a:p>
            <a:pPr lvl="1">
              <a:lnSpc>
                <a:spcPct val="90000"/>
              </a:lnSpc>
            </a:pPr>
            <a:r>
              <a:rPr lang="en-US" sz="2400" dirty="0" smtClean="0"/>
              <a:t>Plenty to observe, provided we can get at the data</a:t>
            </a:r>
            <a:endParaRPr lang="en-US" sz="24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1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15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15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15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61507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Bug and Crash Reporting Systems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Snapshot of Mozilla’s Bugzilla bug database</a:t>
            </a:r>
          </a:p>
          <a:p>
            <a:pPr lvl="1"/>
            <a:r>
              <a:rPr lang="en-US" dirty="0" smtClean="0"/>
              <a:t>Entire history of Mozilla; all products and versions</a:t>
            </a:r>
          </a:p>
          <a:p>
            <a:pPr lvl="1"/>
            <a:r>
              <a:rPr lang="en-US" dirty="0" smtClean="0"/>
              <a:t>60,866 open bug reports</a:t>
            </a:r>
          </a:p>
          <a:p>
            <a:pPr lvl="1"/>
            <a:r>
              <a:rPr lang="en-US" dirty="0" smtClean="0"/>
              <a:t>109,756 additional reports marked as duplicates</a:t>
            </a:r>
          </a:p>
          <a:p>
            <a:r>
              <a:rPr lang="en-US" dirty="0" smtClean="0"/>
              <a:t>Snapshot of Mozilla’s Talkback crash reporter</a:t>
            </a:r>
          </a:p>
          <a:p>
            <a:pPr lvl="1"/>
            <a:r>
              <a:rPr lang="en-US" dirty="0" smtClean="0"/>
              <a:t>Firefox 2.0.0.4 for the last ten days</a:t>
            </a:r>
          </a:p>
          <a:p>
            <a:pPr lvl="1"/>
            <a:r>
              <a:rPr lang="en-US" dirty="0" smtClean="0"/>
              <a:t>101,812 unique users</a:t>
            </a:r>
          </a:p>
          <a:p>
            <a:pPr lvl="1"/>
            <a:r>
              <a:rPr lang="en-US" dirty="0" smtClean="0"/>
              <a:t>183,066 crash reports</a:t>
            </a:r>
          </a:p>
          <a:p>
            <a:pPr lvl="1"/>
            <a:r>
              <a:rPr lang="en-US" dirty="0" smtClean="0"/>
              <a:t>6,736,697 hours of user-driven “testing”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Real Engineers Measure Things;</a:t>
            </a:r>
            <a:br>
              <a:rPr lang="en-US" dirty="0" smtClean="0"/>
            </a:br>
            <a:r>
              <a:rPr lang="en-US" dirty="0" smtClean="0"/>
              <a:t>Are Software Engineers Real Engineers?</a:t>
            </a:r>
            <a:endParaRPr lang="en-US" i="1" dirty="0"/>
          </a:p>
        </p:txBody>
      </p:sp>
      <p:pic>
        <p:nvPicPr>
          <p:cNvPr id="84999" name="Picture 7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/>
          <a:srcRect/>
          <a:stretch>
            <a:fillRect/>
          </a:stretch>
        </p:blipFill>
        <p:spPr>
          <a:xfrm>
            <a:off x="5219700" y="3238500"/>
            <a:ext cx="2667000" cy="1600200"/>
          </a:xfrm>
          <a:noFill/>
          <a:ln/>
        </p:spPr>
      </p:pic>
      <p:pic>
        <p:nvPicPr>
          <p:cNvPr id="85006" name="Picture 14" descr="BA_B737-436"/>
          <p:cNvPicPr>
            <a:picLocks noGrp="1" noChangeAspect="1" noChangeArrowheads="1"/>
          </p:cNvPicPr>
          <p:nvPr>
            <p:ph sz="half" idx="1"/>
          </p:nvPr>
        </p:nvPicPr>
        <p:blipFill>
          <a:blip r:embed="rId4"/>
          <a:srcRect/>
          <a:stretch>
            <a:fillRect/>
          </a:stretch>
        </p:blipFill>
        <p:spPr>
          <a:xfrm>
            <a:off x="685800" y="2676525"/>
            <a:ext cx="3810000" cy="272415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85009" name="Picture 17" descr="The image “http://vnexpress.net/Vietnam/Oto-Xe-may/2003/04/3B9C68BC/Galant_Sedan_1B.jpg” cannot be displayed, because it contains errors.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42950" y="2781300"/>
            <a:ext cx="3695700" cy="2514600"/>
          </a:xfrm>
          <a:prstGeom prst="rect">
            <a:avLst/>
          </a:prstGeom>
          <a:noFill/>
        </p:spPr>
      </p:pic>
      <p:pic>
        <p:nvPicPr>
          <p:cNvPr id="85012" name="Picture 20" descr="Check%20engine%20light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5334000" y="2971800"/>
            <a:ext cx="2438400" cy="213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5015" name="Picture 23" descr="The image “http://www.anjuta.org/screenshots/anjuta-2.0/anjuta-2.0.0-1.png” cannot be displayed, because it contains errors.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685800" y="2647950"/>
            <a:ext cx="3810000" cy="2781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5018" name="Picture 26" descr="logo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5410200" y="2895600"/>
            <a:ext cx="2286000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50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49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850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50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500"/>
                                        <p:tgtEl>
                                          <p:spTgt spid="8499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49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850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850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2" dur="500"/>
                                        <p:tgtEl>
                                          <p:spTgt spid="8500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50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5" dur="500"/>
                                        <p:tgtEl>
                                          <p:spTgt spid="850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50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850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850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99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Real Engineering Constraints</a:t>
            </a:r>
          </a:p>
        </p:txBody>
      </p:sp>
      <p:sp>
        <p:nvSpPr>
          <p:cNvPr id="3399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sz="2800" dirty="0"/>
              <a:t>Millions of lines of code</a:t>
            </a:r>
          </a:p>
          <a:p>
            <a:r>
              <a:rPr lang="en-US" sz="2800" dirty="0" smtClean="0"/>
              <a:t>Loose semantics of buggy programs</a:t>
            </a:r>
          </a:p>
          <a:p>
            <a:r>
              <a:rPr lang="en-US" sz="2800" dirty="0" smtClean="0"/>
              <a:t>Limited </a:t>
            </a:r>
            <a:r>
              <a:rPr lang="en-US" sz="2800" dirty="0"/>
              <a:t>performance overhead</a:t>
            </a:r>
          </a:p>
          <a:p>
            <a:r>
              <a:rPr lang="en-US" sz="2800" dirty="0"/>
              <a:t>Limited disk, network bandwidth</a:t>
            </a:r>
          </a:p>
          <a:p>
            <a:r>
              <a:rPr lang="en-US" sz="2800" dirty="0" smtClean="0"/>
              <a:t>Incomplete &amp; inconsistent information</a:t>
            </a:r>
          </a:p>
          <a:p>
            <a:r>
              <a:rPr lang="en-US" sz="2800" dirty="0" smtClean="0"/>
              <a:t>Mix </a:t>
            </a:r>
            <a:r>
              <a:rPr lang="en-US" sz="2800" dirty="0"/>
              <a:t>of controlled, uncontrolled code</a:t>
            </a:r>
          </a:p>
          <a:p>
            <a:r>
              <a:rPr lang="en-US" sz="2800" dirty="0"/>
              <a:t>Threads</a:t>
            </a:r>
          </a:p>
          <a:p>
            <a:r>
              <a:rPr lang="en-US" sz="2800" dirty="0"/>
              <a:t>Privacy and </a:t>
            </a:r>
            <a:r>
              <a:rPr lang="en-US" sz="2800" dirty="0" smtClean="0"/>
              <a:t>security</a:t>
            </a:r>
            <a:endParaRPr lang="en-US" sz="28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99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99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99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99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"/>
                            </p:stCondLst>
                            <p:childTnLst>
                              <p:par>
                                <p:cTn id="17" presetID="1" presetClass="entr" presetSubtype="0" fill="hold" grpId="0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99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400"/>
                            </p:stCondLst>
                            <p:childTnLst>
                              <p:par>
                                <p:cTn id="20" presetID="1" presetClass="entr" presetSubtype="0" fill="hold" grpId="0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99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1" presetClass="entr" presetSubtype="0" fill="hold" grpId="0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99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600"/>
                            </p:stCondLst>
                            <p:childTnLst>
                              <p:par>
                                <p:cTn id="26" presetID="1" presetClass="entr" presetSubtype="0" fill="hold" grpId="0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99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9971" grpId="0" uiExpand="1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48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High-Level Approach</a:t>
            </a:r>
            <a:endParaRPr lang="en-US" dirty="0"/>
          </a:p>
        </p:txBody>
      </p:sp>
      <p:sp>
        <p:nvSpPr>
          <p:cNvPr id="3348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>
              <a:lnSpc>
                <a:spcPct val="90000"/>
              </a:lnSpc>
              <a:buFontTx/>
              <a:buAutoNum type="arabicPeriod"/>
            </a:pPr>
            <a:r>
              <a:rPr lang="en-US" dirty="0"/>
              <a:t>Guess “potentially interesting” behaviors</a:t>
            </a:r>
          </a:p>
          <a:p>
            <a:pPr marL="990600" lvl="1" indent="-533400">
              <a:lnSpc>
                <a:spcPct val="90000"/>
              </a:lnSpc>
            </a:pPr>
            <a:r>
              <a:rPr lang="en-US" dirty="0"/>
              <a:t>Compile-time instrumentation</a:t>
            </a:r>
          </a:p>
          <a:p>
            <a:pPr marL="609600" indent="-609600">
              <a:lnSpc>
                <a:spcPct val="90000"/>
              </a:lnSpc>
              <a:spcBef>
                <a:spcPct val="70000"/>
              </a:spcBef>
              <a:buFontTx/>
              <a:buAutoNum type="arabicPeriod"/>
            </a:pPr>
            <a:r>
              <a:rPr lang="en-US" dirty="0"/>
              <a:t>Collect sparse, fair subset of complete info</a:t>
            </a:r>
          </a:p>
          <a:p>
            <a:pPr marL="990600" lvl="1" indent="-533400">
              <a:lnSpc>
                <a:spcPct val="90000"/>
              </a:lnSpc>
            </a:pPr>
            <a:r>
              <a:rPr lang="en-US" dirty="0"/>
              <a:t>Generic sampling transformation</a:t>
            </a:r>
          </a:p>
          <a:p>
            <a:pPr marL="990600" lvl="1" indent="-533400">
              <a:lnSpc>
                <a:spcPct val="90000"/>
              </a:lnSpc>
            </a:pPr>
            <a:r>
              <a:rPr lang="en-US" dirty="0"/>
              <a:t>Feedback profile + outcome label</a:t>
            </a:r>
          </a:p>
          <a:p>
            <a:pPr marL="609600" indent="-609600">
              <a:lnSpc>
                <a:spcPct val="90000"/>
              </a:lnSpc>
              <a:spcBef>
                <a:spcPct val="70000"/>
              </a:spcBef>
              <a:buFontTx/>
              <a:buAutoNum type="arabicPeriod"/>
            </a:pPr>
            <a:r>
              <a:rPr lang="en-US" dirty="0"/>
              <a:t>Find behavioral changes in good/bad runs</a:t>
            </a:r>
          </a:p>
          <a:p>
            <a:pPr marL="990600" lvl="1" indent="-533400">
              <a:lnSpc>
                <a:spcPct val="90000"/>
              </a:lnSpc>
            </a:pPr>
            <a:r>
              <a:rPr lang="en-US" dirty="0"/>
              <a:t>Statistical debugging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48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48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48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48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48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48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48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4851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Instrumentation Framework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What’s This All About?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Statistical Debugging &amp; Cooperative Bug Isolation</a:t>
            </a:r>
          </a:p>
          <a:p>
            <a:pPr lvl="1"/>
            <a:r>
              <a:rPr lang="en-US" dirty="0" smtClean="0"/>
              <a:t>Observe deployed software in the hands of real end users</a:t>
            </a:r>
          </a:p>
          <a:p>
            <a:pPr lvl="1"/>
            <a:r>
              <a:rPr lang="en-US" dirty="0" smtClean="0"/>
              <a:t>Build statistical models of success &amp; failure</a:t>
            </a:r>
          </a:p>
          <a:p>
            <a:pPr lvl="1"/>
            <a:r>
              <a:rPr lang="en-US" dirty="0" smtClean="0"/>
              <a:t>Guide programmers to the root causes of bugs</a:t>
            </a:r>
          </a:p>
          <a:p>
            <a:pPr lvl="1"/>
            <a:r>
              <a:rPr lang="en-US" dirty="0" smtClean="0"/>
              <a:t>Make software suck </a:t>
            </a:r>
            <a:r>
              <a:rPr lang="en-US" i="1" dirty="0" smtClean="0"/>
              <a:t>less</a:t>
            </a:r>
          </a:p>
          <a:p>
            <a:pPr>
              <a:spcBef>
                <a:spcPts val="2400"/>
              </a:spcBef>
            </a:pPr>
            <a:r>
              <a:rPr lang="en-US" dirty="0" smtClean="0"/>
              <a:t>Lecture plan</a:t>
            </a:r>
          </a:p>
          <a:p>
            <a:pPr marL="731520" lvl="1" indent="-457200">
              <a:buFont typeface="+mj-lt"/>
              <a:buAutoNum type="arabicPeriod"/>
            </a:pPr>
            <a:r>
              <a:rPr lang="en-US" dirty="0" smtClean="0"/>
              <a:t>Motivation for post-deployment debugging</a:t>
            </a:r>
          </a:p>
          <a:p>
            <a:pPr marL="731520" lvl="1" indent="-457200">
              <a:buFont typeface="+mj-lt"/>
              <a:buAutoNum type="arabicPeriod"/>
            </a:pPr>
            <a:r>
              <a:rPr lang="en-US" dirty="0" smtClean="0"/>
              <a:t>Instrumentation and feedback</a:t>
            </a:r>
          </a:p>
          <a:p>
            <a:pPr marL="731520" lvl="1" indent="-457200">
              <a:buFont typeface="+mj-lt"/>
              <a:buAutoNum type="arabicPeriod"/>
            </a:pPr>
            <a:r>
              <a:rPr lang="en-US" dirty="0" smtClean="0"/>
              <a:t>Statistical modeling and (some) program analysis</a:t>
            </a:r>
          </a:p>
          <a:p>
            <a:pPr marL="731520" lvl="1" indent="-457200">
              <a:buFont typeface="+mj-lt"/>
              <a:buAutoNum type="arabicPeriod"/>
            </a:pPr>
            <a:r>
              <a:rPr lang="en-US" dirty="0" smtClean="0"/>
              <a:t>Crazy hacks, cool tricks, &amp; practical considerations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Douglas Adams, </a:t>
            </a:r>
            <a:r>
              <a:rPr lang="en-US" i="1" dirty="0" smtClean="0"/>
              <a:t>Mostly Harmless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“The major difference between a thing that might go wrong and a thing that cannot possibly go wrong is that when a thing that cannot possibly go wrong goes wrong, it usually turns out to be impossible to get at or repair.”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4"/>
          <p:cNvGrpSpPr>
            <a:grpSpLocks/>
          </p:cNvGrpSpPr>
          <p:nvPr/>
        </p:nvGrpSpPr>
        <p:grpSpPr bwMode="auto">
          <a:xfrm>
            <a:off x="7186616" y="2921947"/>
            <a:ext cx="1957388" cy="2381252"/>
            <a:chOff x="4477" y="2052"/>
            <a:chExt cx="1233" cy="1500"/>
          </a:xfrm>
        </p:grpSpPr>
        <p:sp>
          <p:nvSpPr>
            <p:cNvPr id="235535" name="Rectangle 15"/>
            <p:cNvSpPr>
              <a:spLocks noChangeArrowheads="1"/>
            </p:cNvSpPr>
            <p:nvPr/>
          </p:nvSpPr>
          <p:spPr bwMode="auto">
            <a:xfrm>
              <a:off x="4897" y="2052"/>
              <a:ext cx="644" cy="6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6600" dirty="0">
                  <a:ln w="9525">
                    <a:solidFill>
                      <a:sysClr val="windowText" lastClr="000000"/>
                    </a:solidFill>
                  </a:ln>
                  <a:solidFill>
                    <a:schemeClr val="accent2">
                      <a:lumMod val="75000"/>
                    </a:schemeClr>
                  </a:solidFill>
                  <a:latin typeface="Webdings" pitchFamily="18" charset="2"/>
                </a:rPr>
                <a:t></a:t>
              </a:r>
            </a:p>
          </p:txBody>
        </p:sp>
        <p:sp>
          <p:nvSpPr>
            <p:cNvPr id="235536" name="Rectangle 16"/>
            <p:cNvSpPr>
              <a:spLocks noChangeArrowheads="1"/>
            </p:cNvSpPr>
            <p:nvPr/>
          </p:nvSpPr>
          <p:spPr bwMode="auto">
            <a:xfrm>
              <a:off x="4684" y="2163"/>
              <a:ext cx="644" cy="6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6600" dirty="0">
                  <a:ln w="9525">
                    <a:solidFill>
                      <a:sysClr val="windowText" lastClr="000000"/>
                    </a:solidFill>
                  </a:ln>
                  <a:solidFill>
                    <a:schemeClr val="accent2">
                      <a:lumMod val="75000"/>
                    </a:schemeClr>
                  </a:solidFill>
                  <a:latin typeface="Webdings" pitchFamily="18" charset="2"/>
                </a:rPr>
                <a:t>€</a:t>
              </a:r>
            </a:p>
          </p:txBody>
        </p:sp>
        <p:sp>
          <p:nvSpPr>
            <p:cNvPr id="235537" name="Rectangle 17"/>
            <p:cNvSpPr>
              <a:spLocks noChangeArrowheads="1"/>
            </p:cNvSpPr>
            <p:nvPr/>
          </p:nvSpPr>
          <p:spPr bwMode="auto">
            <a:xfrm>
              <a:off x="4873" y="2521"/>
              <a:ext cx="644" cy="6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6600" dirty="0">
                  <a:ln w="9525">
                    <a:solidFill>
                      <a:sysClr val="windowText" lastClr="000000"/>
                    </a:solidFill>
                  </a:ln>
                  <a:solidFill>
                    <a:schemeClr val="accent2">
                      <a:lumMod val="75000"/>
                    </a:schemeClr>
                  </a:solidFill>
                  <a:latin typeface="Webdings" pitchFamily="18" charset="2"/>
                </a:rPr>
                <a:t>ƒ</a:t>
              </a:r>
            </a:p>
          </p:txBody>
        </p:sp>
        <p:sp>
          <p:nvSpPr>
            <p:cNvPr id="235538" name="Rectangle 18"/>
            <p:cNvSpPr>
              <a:spLocks noChangeArrowheads="1"/>
            </p:cNvSpPr>
            <p:nvPr/>
          </p:nvSpPr>
          <p:spPr bwMode="auto">
            <a:xfrm>
              <a:off x="4477" y="2318"/>
              <a:ext cx="644" cy="6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6600" dirty="0">
                  <a:ln w="9525">
                    <a:solidFill>
                      <a:sysClr val="windowText" lastClr="000000"/>
                    </a:solidFill>
                  </a:ln>
                  <a:solidFill>
                    <a:schemeClr val="accent2">
                      <a:lumMod val="75000"/>
                    </a:schemeClr>
                  </a:solidFill>
                  <a:latin typeface="Webdings" pitchFamily="18" charset="2"/>
                </a:rPr>
                <a:t>ƒ</a:t>
              </a:r>
            </a:p>
          </p:txBody>
        </p:sp>
        <p:sp>
          <p:nvSpPr>
            <p:cNvPr id="235539" name="Rectangle 19"/>
            <p:cNvSpPr>
              <a:spLocks noChangeArrowheads="1"/>
            </p:cNvSpPr>
            <p:nvPr/>
          </p:nvSpPr>
          <p:spPr bwMode="auto">
            <a:xfrm>
              <a:off x="4598" y="2715"/>
              <a:ext cx="644" cy="6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6600" dirty="0">
                  <a:ln w="9525">
                    <a:solidFill>
                      <a:sysClr val="windowText" lastClr="000000"/>
                    </a:solidFill>
                  </a:ln>
                  <a:solidFill>
                    <a:schemeClr val="accent2">
                      <a:lumMod val="75000"/>
                    </a:schemeClr>
                  </a:solidFill>
                  <a:latin typeface="Webdings" pitchFamily="18" charset="2"/>
                </a:rPr>
                <a:t>€</a:t>
              </a:r>
            </a:p>
          </p:txBody>
        </p:sp>
        <p:sp>
          <p:nvSpPr>
            <p:cNvPr id="235540" name="Rectangle 20"/>
            <p:cNvSpPr>
              <a:spLocks noChangeArrowheads="1"/>
            </p:cNvSpPr>
            <p:nvPr/>
          </p:nvSpPr>
          <p:spPr bwMode="auto">
            <a:xfrm>
              <a:off x="5066" y="2337"/>
              <a:ext cx="644" cy="6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6600" dirty="0">
                  <a:ln w="9525">
                    <a:solidFill>
                      <a:sysClr val="windowText" lastClr="000000"/>
                    </a:solidFill>
                  </a:ln>
                  <a:solidFill>
                    <a:schemeClr val="accent2">
                      <a:lumMod val="75000"/>
                    </a:schemeClr>
                  </a:solidFill>
                  <a:latin typeface="Webdings" pitchFamily="18" charset="2"/>
                </a:rPr>
                <a:t>‚</a:t>
              </a:r>
            </a:p>
          </p:txBody>
        </p:sp>
        <p:sp>
          <p:nvSpPr>
            <p:cNvPr id="235541" name="Rectangle 21"/>
            <p:cNvSpPr>
              <a:spLocks noChangeArrowheads="1"/>
            </p:cNvSpPr>
            <p:nvPr/>
          </p:nvSpPr>
          <p:spPr bwMode="auto">
            <a:xfrm>
              <a:off x="5018" y="2860"/>
              <a:ext cx="644" cy="6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6600" dirty="0">
                  <a:ln w="9525">
                    <a:solidFill>
                      <a:sysClr val="windowText" lastClr="000000"/>
                    </a:solidFill>
                  </a:ln>
                  <a:solidFill>
                    <a:schemeClr val="accent2">
                      <a:lumMod val="75000"/>
                    </a:schemeClr>
                  </a:solidFill>
                  <a:latin typeface="Webdings" pitchFamily="18" charset="2"/>
                </a:rPr>
                <a:t></a:t>
              </a:r>
            </a:p>
          </p:txBody>
        </p:sp>
      </p:grpSp>
      <p:sp>
        <p:nvSpPr>
          <p:cNvPr id="2355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Bug Isolation Architecture</a:t>
            </a:r>
          </a:p>
        </p:txBody>
      </p:sp>
      <p:cxnSp>
        <p:nvCxnSpPr>
          <p:cNvPr id="235528" name="AutoShape 8"/>
          <p:cNvCxnSpPr>
            <a:cxnSpLocks noChangeShapeType="1"/>
            <a:stCxn id="235523" idx="3"/>
            <a:endCxn id="235524" idx="1"/>
          </p:cNvCxnSpPr>
          <p:nvPr/>
        </p:nvCxnSpPr>
        <p:spPr bwMode="auto">
          <a:xfrm rot="10800000" flipH="1">
            <a:off x="2140995" y="2713038"/>
            <a:ext cx="681440" cy="1588"/>
          </a:xfrm>
          <a:prstGeom prst="straightConnector1">
            <a:avLst/>
          </a:prstGeom>
          <a:noFill/>
          <a:ln w="22225">
            <a:solidFill>
              <a:schemeClr val="tx1"/>
            </a:solidFill>
            <a:round/>
            <a:headEnd/>
            <a:tailEnd type="triangle" w="lg" len="lg"/>
          </a:ln>
          <a:effectLst/>
        </p:spPr>
      </p:cxnSp>
      <p:sp>
        <p:nvSpPr>
          <p:cNvPr id="235523" name="AutoShape 3"/>
          <p:cNvSpPr>
            <a:spLocks noChangeArrowheads="1"/>
          </p:cNvSpPr>
          <p:nvPr/>
        </p:nvSpPr>
        <p:spPr bwMode="auto">
          <a:xfrm>
            <a:off x="650875" y="2206705"/>
            <a:ext cx="1617100" cy="1015841"/>
          </a:xfrm>
          <a:prstGeom prst="verticalScroll">
            <a:avLst>
              <a:gd name="adj" fmla="val 12500"/>
            </a:avLst>
          </a:prstGeom>
          <a:solidFill>
            <a:schemeClr val="accent5">
              <a:lumMod val="60000"/>
              <a:lumOff val="40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Program</a:t>
            </a:r>
            <a:r>
              <a:rPr lang="en-US" sz="2400" dirty="0">
                <a:solidFill>
                  <a:schemeClr val="tx1"/>
                </a:solidFill>
              </a:rPr>
              <a:t/>
            </a:r>
            <a:br>
              <a:rPr lang="en-US" sz="2400" dirty="0">
                <a:solidFill>
                  <a:schemeClr val="tx1"/>
                </a:solidFill>
              </a:rPr>
            </a:br>
            <a:r>
              <a:rPr lang="en-US" sz="2400" dirty="0">
                <a:solidFill>
                  <a:schemeClr val="tx1"/>
                </a:solidFill>
              </a:rPr>
              <a:t>Source</a:t>
            </a:r>
          </a:p>
        </p:txBody>
      </p:sp>
      <p:sp>
        <p:nvSpPr>
          <p:cNvPr id="235524" name="Rectangle 4"/>
          <p:cNvSpPr>
            <a:spLocks noChangeArrowheads="1"/>
          </p:cNvSpPr>
          <p:nvPr/>
        </p:nvSpPr>
        <p:spPr bwMode="auto">
          <a:xfrm>
            <a:off x="2822435" y="1676400"/>
            <a:ext cx="2107919" cy="2073275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35525" name="Rectangle 5"/>
          <p:cNvSpPr>
            <a:spLocks noChangeArrowheads="1"/>
          </p:cNvSpPr>
          <p:nvPr/>
        </p:nvSpPr>
        <p:spPr bwMode="auto">
          <a:xfrm>
            <a:off x="3166905" y="3168005"/>
            <a:ext cx="1418978" cy="461665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Compiler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235529" name="AutoShape 9"/>
          <p:cNvSpPr>
            <a:spLocks noChangeArrowheads="1"/>
          </p:cNvSpPr>
          <p:nvPr/>
        </p:nvSpPr>
        <p:spPr bwMode="auto">
          <a:xfrm>
            <a:off x="5484813" y="2022885"/>
            <a:ext cx="1955079" cy="1104245"/>
          </a:xfrm>
          <a:prstGeom prst="cube">
            <a:avLst>
              <a:gd name="adj" fmla="val 25000"/>
            </a:avLst>
          </a:prstGeom>
          <a:solidFill>
            <a:schemeClr val="accent5">
              <a:lumMod val="60000"/>
              <a:lumOff val="4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Shipping</a:t>
            </a:r>
            <a:r>
              <a:rPr lang="en-US" sz="2400" dirty="0">
                <a:solidFill>
                  <a:schemeClr val="tx1"/>
                </a:solidFill>
              </a:rPr>
              <a:t/>
            </a:r>
            <a:br>
              <a:rPr lang="en-US" sz="2400" dirty="0">
                <a:solidFill>
                  <a:schemeClr val="tx1"/>
                </a:solidFill>
              </a:rPr>
            </a:br>
            <a:r>
              <a:rPr lang="en-US" sz="2400" dirty="0">
                <a:solidFill>
                  <a:schemeClr val="tx1"/>
                </a:solidFill>
              </a:rPr>
              <a:t>Application</a:t>
            </a:r>
          </a:p>
        </p:txBody>
      </p:sp>
      <p:cxnSp>
        <p:nvCxnSpPr>
          <p:cNvPr id="235530" name="AutoShape 10"/>
          <p:cNvCxnSpPr>
            <a:cxnSpLocks noChangeShapeType="1"/>
            <a:stCxn id="235524" idx="3"/>
            <a:endCxn id="235529" idx="2"/>
          </p:cNvCxnSpPr>
          <p:nvPr/>
        </p:nvCxnSpPr>
        <p:spPr bwMode="auto">
          <a:xfrm>
            <a:off x="4930354" y="2713038"/>
            <a:ext cx="554459" cy="1588"/>
          </a:xfrm>
          <a:prstGeom prst="straightConnector1">
            <a:avLst/>
          </a:prstGeom>
          <a:noFill/>
          <a:ln w="22225">
            <a:solidFill>
              <a:schemeClr val="tx1"/>
            </a:solidFill>
            <a:round/>
            <a:headEnd/>
            <a:tailEnd type="triangle" w="lg" len="lg"/>
          </a:ln>
          <a:effectLst/>
        </p:spPr>
      </p:cxnSp>
      <p:cxnSp>
        <p:nvCxnSpPr>
          <p:cNvPr id="235531" name="AutoShape 11"/>
          <p:cNvCxnSpPr>
            <a:cxnSpLocks noChangeShapeType="1"/>
            <a:stCxn id="235529" idx="4"/>
          </p:cNvCxnSpPr>
          <p:nvPr/>
        </p:nvCxnSpPr>
        <p:spPr bwMode="auto">
          <a:xfrm>
            <a:off x="7163831" y="2713038"/>
            <a:ext cx="615418" cy="762549"/>
          </a:xfrm>
          <a:prstGeom prst="straightConnector1">
            <a:avLst/>
          </a:prstGeom>
          <a:noFill/>
          <a:ln w="22225">
            <a:solidFill>
              <a:schemeClr val="tx1"/>
            </a:solidFill>
            <a:round/>
            <a:headEnd/>
            <a:tailEnd type="triangle" w="lg" len="lg"/>
          </a:ln>
          <a:effectLst/>
        </p:spPr>
      </p:cxnSp>
      <p:cxnSp>
        <p:nvCxnSpPr>
          <p:cNvPr id="235543" name="AutoShape 23"/>
          <p:cNvCxnSpPr>
            <a:cxnSpLocks noChangeShapeType="1"/>
            <a:stCxn id="235532" idx="1"/>
            <a:endCxn id="235542" idx="4"/>
          </p:cNvCxnSpPr>
          <p:nvPr/>
        </p:nvCxnSpPr>
        <p:spPr bwMode="auto">
          <a:xfrm rot="10800000">
            <a:off x="4958504" y="5150496"/>
            <a:ext cx="604096" cy="596"/>
          </a:xfrm>
          <a:prstGeom prst="straightConnector1">
            <a:avLst/>
          </a:prstGeom>
          <a:noFill/>
          <a:ln w="22225">
            <a:solidFill>
              <a:schemeClr val="tx1"/>
            </a:solidFill>
            <a:round/>
            <a:headEnd/>
            <a:tailEnd type="triangle" w="lg" len="lg"/>
          </a:ln>
          <a:effectLst/>
        </p:spPr>
      </p:cxnSp>
      <p:sp>
        <p:nvSpPr>
          <p:cNvPr id="235526" name="AutoShape 6"/>
          <p:cNvSpPr>
            <a:spLocks noChangeArrowheads="1"/>
          </p:cNvSpPr>
          <p:nvPr/>
        </p:nvSpPr>
        <p:spPr bwMode="auto">
          <a:xfrm>
            <a:off x="3210186" y="2482205"/>
            <a:ext cx="1332417" cy="689372"/>
          </a:xfrm>
          <a:prstGeom prst="downArrowCallout">
            <a:avLst>
              <a:gd name="adj1" fmla="val 46516"/>
              <a:gd name="adj2" fmla="val 46516"/>
              <a:gd name="adj3" fmla="val 16667"/>
              <a:gd name="adj4" fmla="val 66667"/>
            </a:avLst>
          </a:prstGeom>
          <a:solidFill>
            <a:schemeClr val="accent2">
              <a:lumMod val="60000"/>
              <a:lumOff val="4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Sampler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235527" name="AutoShape 7"/>
          <p:cNvSpPr>
            <a:spLocks noChangeArrowheads="1"/>
          </p:cNvSpPr>
          <p:nvPr/>
        </p:nvSpPr>
        <p:spPr bwMode="auto">
          <a:xfrm>
            <a:off x="3056298" y="1796405"/>
            <a:ext cx="1640193" cy="689372"/>
          </a:xfrm>
          <a:prstGeom prst="downArrowCallout">
            <a:avLst>
              <a:gd name="adj1" fmla="val 55623"/>
              <a:gd name="adj2" fmla="val 55623"/>
              <a:gd name="adj3" fmla="val 16667"/>
              <a:gd name="adj4" fmla="val 66667"/>
            </a:avLst>
          </a:prstGeom>
          <a:solidFill>
            <a:schemeClr val="accent2">
              <a:lumMod val="60000"/>
              <a:lumOff val="4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Predicates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235532" name="AutoShape 12"/>
          <p:cNvSpPr>
            <a:spLocks noChangeArrowheads="1"/>
          </p:cNvSpPr>
          <p:nvPr/>
        </p:nvSpPr>
        <p:spPr bwMode="auto">
          <a:xfrm>
            <a:off x="5562600" y="4644244"/>
            <a:ext cx="1340531" cy="1039951"/>
          </a:xfrm>
          <a:prstGeom prst="flowChartMultidocument">
            <a:avLst/>
          </a:prstGeom>
          <a:solidFill>
            <a:schemeClr val="accent2">
              <a:lumMod val="60000"/>
              <a:lumOff val="4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Counts</a:t>
            </a:r>
            <a:r>
              <a:rPr lang="en-US" sz="2400" dirty="0">
                <a:solidFill>
                  <a:schemeClr val="tx1"/>
                </a:solidFill>
              </a:rPr>
              <a:t/>
            </a:r>
            <a:br>
              <a:rPr lang="en-US" sz="2400" dirty="0">
                <a:solidFill>
                  <a:schemeClr val="tx1"/>
                </a:solidFill>
              </a:rPr>
            </a:br>
            <a:r>
              <a:rPr lang="en-US" sz="2400" dirty="0">
                <a:solidFill>
                  <a:schemeClr val="tx1"/>
                </a:solidFill>
              </a:rPr>
              <a:t>&amp; </a:t>
            </a:r>
            <a:r>
              <a:rPr lang="en-US" sz="2400" dirty="0">
                <a:solidFill>
                  <a:schemeClr val="tx1"/>
                </a:solidFill>
                <a:latin typeface="Wingdings" pitchFamily="2" charset="2"/>
              </a:rPr>
              <a:t>J</a:t>
            </a:r>
            <a:r>
              <a:rPr lang="en-US" sz="2400" dirty="0">
                <a:solidFill>
                  <a:schemeClr val="tx1"/>
                </a:solidFill>
              </a:rPr>
              <a:t>/</a:t>
            </a:r>
            <a:r>
              <a:rPr lang="en-US" sz="2400" dirty="0">
                <a:solidFill>
                  <a:schemeClr val="tx1"/>
                </a:solidFill>
                <a:latin typeface="Wingdings" pitchFamily="2" charset="2"/>
              </a:rPr>
              <a:t>L</a:t>
            </a:r>
          </a:p>
        </p:txBody>
      </p:sp>
      <p:sp>
        <p:nvSpPr>
          <p:cNvPr id="235542" name="AutoShape 22"/>
          <p:cNvSpPr>
            <a:spLocks noChangeArrowheads="1"/>
          </p:cNvSpPr>
          <p:nvPr/>
        </p:nvSpPr>
        <p:spPr bwMode="auto">
          <a:xfrm>
            <a:off x="3281442" y="4338253"/>
            <a:ext cx="1677062" cy="1650742"/>
          </a:xfrm>
          <a:prstGeom prst="flowChartMagneticDisk">
            <a:avLst/>
          </a:prstGeom>
          <a:solidFill>
            <a:schemeClr val="accent2">
              <a:lumMod val="60000"/>
              <a:lumOff val="40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Statistical</a:t>
            </a:r>
            <a:r>
              <a:rPr lang="en-US" sz="2400" dirty="0">
                <a:solidFill>
                  <a:schemeClr val="tx1"/>
                </a:solidFill>
              </a:rPr>
              <a:t/>
            </a:r>
            <a:br>
              <a:rPr lang="en-US" sz="2400" dirty="0">
                <a:solidFill>
                  <a:schemeClr val="tx1"/>
                </a:solidFill>
              </a:rPr>
            </a:br>
            <a:r>
              <a:rPr lang="en-US" sz="2400" dirty="0">
                <a:solidFill>
                  <a:schemeClr val="tx1"/>
                </a:solidFill>
              </a:rPr>
              <a:t>Debugging</a:t>
            </a:r>
          </a:p>
        </p:txBody>
      </p:sp>
      <p:sp>
        <p:nvSpPr>
          <p:cNvPr id="235544" name="AutoShape 24"/>
          <p:cNvSpPr>
            <a:spLocks noChangeArrowheads="1"/>
          </p:cNvSpPr>
          <p:nvPr/>
        </p:nvSpPr>
        <p:spPr bwMode="auto">
          <a:xfrm>
            <a:off x="609600" y="4693595"/>
            <a:ext cx="2067746" cy="943511"/>
          </a:xfrm>
          <a:prstGeom prst="foldedCorner">
            <a:avLst>
              <a:gd name="adj" fmla="val 12500"/>
            </a:avLst>
          </a:prstGeom>
          <a:solidFill>
            <a:schemeClr val="accent2">
              <a:lumMod val="60000"/>
              <a:lumOff val="40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2400" dirty="0">
                <a:solidFill>
                  <a:schemeClr val="tx1"/>
                </a:solidFill>
              </a:rPr>
              <a:t>Top </a:t>
            </a:r>
            <a:r>
              <a:rPr lang="en-US" sz="2400" dirty="0" smtClean="0">
                <a:solidFill>
                  <a:schemeClr val="tx1"/>
                </a:solidFill>
              </a:rPr>
              <a:t>bugs </a:t>
            </a:r>
            <a:r>
              <a:rPr lang="en-US" sz="2400" dirty="0">
                <a:solidFill>
                  <a:schemeClr val="tx1"/>
                </a:solidFill>
              </a:rPr>
              <a:t>with</a:t>
            </a:r>
            <a:br>
              <a:rPr lang="en-US" sz="2400" dirty="0">
                <a:solidFill>
                  <a:schemeClr val="tx1"/>
                </a:solidFill>
              </a:rPr>
            </a:br>
            <a:r>
              <a:rPr lang="en-US" sz="2400" dirty="0">
                <a:solidFill>
                  <a:schemeClr val="tx1"/>
                </a:solidFill>
              </a:rPr>
              <a:t>likely causes</a:t>
            </a:r>
          </a:p>
        </p:txBody>
      </p:sp>
      <p:cxnSp>
        <p:nvCxnSpPr>
          <p:cNvPr id="235545" name="AutoShape 25"/>
          <p:cNvCxnSpPr>
            <a:cxnSpLocks noChangeShapeType="1"/>
            <a:stCxn id="235542" idx="2"/>
            <a:endCxn id="235544" idx="3"/>
          </p:cNvCxnSpPr>
          <p:nvPr/>
        </p:nvCxnSpPr>
        <p:spPr bwMode="auto">
          <a:xfrm rot="10800000" flipV="1">
            <a:off x="2677346" y="5163623"/>
            <a:ext cx="604096" cy="1727"/>
          </a:xfrm>
          <a:prstGeom prst="straightConnector1">
            <a:avLst/>
          </a:prstGeom>
          <a:noFill/>
          <a:ln w="22225">
            <a:solidFill>
              <a:schemeClr val="tx1"/>
            </a:solidFill>
            <a:round/>
            <a:headEnd/>
            <a:tailEnd type="triangle" w="lg" len="lg"/>
          </a:ln>
          <a:effectLst/>
        </p:spPr>
      </p:cxnSp>
      <p:cxnSp>
        <p:nvCxnSpPr>
          <p:cNvPr id="235552" name="AutoShape 32"/>
          <p:cNvCxnSpPr>
            <a:cxnSpLocks noChangeShapeType="1"/>
            <a:stCxn id="235544" idx="1"/>
            <a:endCxn id="235523" idx="1"/>
          </p:cNvCxnSpPr>
          <p:nvPr/>
        </p:nvCxnSpPr>
        <p:spPr bwMode="auto">
          <a:xfrm rot="10800000" flipH="1">
            <a:off x="609599" y="2714627"/>
            <a:ext cx="168255" cy="2450725"/>
          </a:xfrm>
          <a:prstGeom prst="curvedConnector5">
            <a:avLst>
              <a:gd name="adj1" fmla="val -135865"/>
              <a:gd name="adj2" fmla="val 49262"/>
              <a:gd name="adj3" fmla="val -132286"/>
            </a:avLst>
          </a:prstGeom>
          <a:noFill/>
          <a:ln w="22225">
            <a:solidFill>
              <a:schemeClr val="tx1"/>
            </a:solidFill>
            <a:round/>
            <a:headEnd/>
            <a:tailEnd type="triangle" w="lg" len="lg"/>
          </a:ln>
          <a:effectLst/>
        </p:spPr>
      </p:cxnSp>
      <p:cxnSp>
        <p:nvCxnSpPr>
          <p:cNvPr id="96" name="AutoShape 23"/>
          <p:cNvCxnSpPr>
            <a:cxnSpLocks noChangeShapeType="1"/>
          </p:cNvCxnSpPr>
          <p:nvPr/>
        </p:nvCxnSpPr>
        <p:spPr bwMode="auto">
          <a:xfrm rot="10800000">
            <a:off x="4958504" y="4922195"/>
            <a:ext cx="604096" cy="1"/>
          </a:xfrm>
          <a:prstGeom prst="straightConnector1">
            <a:avLst/>
          </a:prstGeom>
          <a:noFill/>
          <a:ln w="22225">
            <a:solidFill>
              <a:schemeClr val="tx1"/>
            </a:solidFill>
            <a:round/>
            <a:headEnd/>
            <a:tailEnd type="triangle" w="lg" len="lg"/>
          </a:ln>
          <a:effectLst/>
        </p:spPr>
      </p:cxnSp>
      <p:cxnSp>
        <p:nvCxnSpPr>
          <p:cNvPr id="97" name="AutoShape 23"/>
          <p:cNvCxnSpPr>
            <a:cxnSpLocks noChangeShapeType="1"/>
          </p:cNvCxnSpPr>
          <p:nvPr/>
        </p:nvCxnSpPr>
        <p:spPr bwMode="auto">
          <a:xfrm rot="10800000">
            <a:off x="4958504" y="5379393"/>
            <a:ext cx="604096" cy="1"/>
          </a:xfrm>
          <a:prstGeom prst="straightConnector1">
            <a:avLst/>
          </a:prstGeom>
          <a:noFill/>
          <a:ln w="22225">
            <a:solidFill>
              <a:schemeClr val="tx1"/>
            </a:solidFill>
            <a:round/>
            <a:headEnd/>
            <a:tailEnd type="triangle" w="lg" len="lg"/>
          </a:ln>
          <a:effectLst/>
        </p:spPr>
      </p:cxnSp>
      <p:cxnSp>
        <p:nvCxnSpPr>
          <p:cNvPr id="112" name="AutoShape 13"/>
          <p:cNvCxnSpPr>
            <a:cxnSpLocks noChangeShapeType="1"/>
            <a:endCxn id="235532" idx="3"/>
          </p:cNvCxnSpPr>
          <p:nvPr/>
        </p:nvCxnSpPr>
        <p:spPr bwMode="auto">
          <a:xfrm rot="10800000" flipV="1">
            <a:off x="6903132" y="4644244"/>
            <a:ext cx="800991" cy="519976"/>
          </a:xfrm>
          <a:prstGeom prst="straightConnector1">
            <a:avLst/>
          </a:prstGeom>
          <a:noFill/>
          <a:ln w="22225">
            <a:solidFill>
              <a:schemeClr val="tx1"/>
            </a:solidFill>
            <a:round/>
            <a:headEnd/>
            <a:tailEnd type="triangle" w="lg" len="lg"/>
          </a:ln>
          <a:effectLst/>
        </p:spPr>
      </p:cxnSp>
      <p:cxnSp>
        <p:nvCxnSpPr>
          <p:cNvPr id="116" name="AutoShape 11"/>
          <p:cNvCxnSpPr>
            <a:cxnSpLocks noChangeShapeType="1"/>
          </p:cNvCxnSpPr>
          <p:nvPr/>
        </p:nvCxnSpPr>
        <p:spPr bwMode="auto">
          <a:xfrm rot="16200000" flipH="1">
            <a:off x="7084806" y="2561788"/>
            <a:ext cx="808451" cy="652463"/>
          </a:xfrm>
          <a:prstGeom prst="straightConnector1">
            <a:avLst/>
          </a:prstGeom>
          <a:noFill/>
          <a:ln w="22225">
            <a:solidFill>
              <a:schemeClr val="tx1"/>
            </a:solidFill>
            <a:round/>
            <a:headEnd/>
            <a:tailEnd type="triangle" w="lg" len="lg"/>
          </a:ln>
          <a:effectLst/>
        </p:spPr>
      </p:cxnSp>
      <p:cxnSp>
        <p:nvCxnSpPr>
          <p:cNvPr id="117" name="AutoShape 11"/>
          <p:cNvCxnSpPr>
            <a:cxnSpLocks noChangeShapeType="1"/>
          </p:cNvCxnSpPr>
          <p:nvPr/>
        </p:nvCxnSpPr>
        <p:spPr bwMode="auto">
          <a:xfrm rot="16200000" flipH="1">
            <a:off x="7106439" y="2947734"/>
            <a:ext cx="584214" cy="471492"/>
          </a:xfrm>
          <a:prstGeom prst="straightConnector1">
            <a:avLst/>
          </a:prstGeom>
          <a:noFill/>
          <a:ln w="22225">
            <a:solidFill>
              <a:schemeClr val="tx1"/>
            </a:solidFill>
            <a:round/>
            <a:headEnd/>
            <a:tailEnd type="triangle" w="lg" len="lg"/>
          </a:ln>
          <a:effectLst/>
        </p:spPr>
      </p:cxnSp>
      <p:cxnSp>
        <p:nvCxnSpPr>
          <p:cNvPr id="133" name="AutoShape 13"/>
          <p:cNvCxnSpPr>
            <a:cxnSpLocks noChangeShapeType="1"/>
          </p:cNvCxnSpPr>
          <p:nvPr/>
        </p:nvCxnSpPr>
        <p:spPr bwMode="auto">
          <a:xfrm rot="10800000" flipV="1">
            <a:off x="6895209" y="4796644"/>
            <a:ext cx="800991" cy="519976"/>
          </a:xfrm>
          <a:prstGeom prst="straightConnector1">
            <a:avLst/>
          </a:prstGeom>
          <a:noFill/>
          <a:ln w="22225">
            <a:solidFill>
              <a:schemeClr val="tx1"/>
            </a:solidFill>
            <a:round/>
            <a:headEnd/>
            <a:tailEnd type="triangle" w="lg" len="lg"/>
          </a:ln>
          <a:effectLst/>
        </p:spPr>
      </p:cxnSp>
      <p:cxnSp>
        <p:nvCxnSpPr>
          <p:cNvPr id="135" name="AutoShape 13"/>
          <p:cNvCxnSpPr>
            <a:cxnSpLocks noChangeShapeType="1"/>
          </p:cNvCxnSpPr>
          <p:nvPr/>
        </p:nvCxnSpPr>
        <p:spPr bwMode="auto">
          <a:xfrm rot="10800000" flipV="1">
            <a:off x="6895209" y="4478418"/>
            <a:ext cx="800991" cy="519976"/>
          </a:xfrm>
          <a:prstGeom prst="straightConnector1">
            <a:avLst/>
          </a:prstGeom>
          <a:noFill/>
          <a:ln w="22225">
            <a:solidFill>
              <a:schemeClr val="tx1"/>
            </a:solidFill>
            <a:round/>
            <a:headEnd/>
            <a:tailEnd type="triangle" w="lg" len="lg"/>
          </a:ln>
          <a:effectLst/>
        </p:spPr>
      </p:cxn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21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Our Model of Behavior</a:t>
            </a:r>
          </a:p>
        </p:txBody>
      </p:sp>
      <p:sp>
        <p:nvSpPr>
          <p:cNvPr id="60211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anchor="ctr" anchorCtr="1"/>
          <a:lstStyle/>
          <a:p>
            <a:pPr marL="0" indent="0" algn="ctr">
              <a:buFontTx/>
              <a:buNone/>
            </a:pPr>
            <a:r>
              <a:rPr lang="en-US" sz="3600" i="1" dirty="0"/>
              <a:t>Each </a:t>
            </a:r>
            <a:r>
              <a:rPr lang="en-US" sz="3600" i="1" dirty="0" smtClean="0"/>
              <a:t>behavior is expressed as</a:t>
            </a:r>
            <a:br>
              <a:rPr lang="en-US" sz="3600" i="1" dirty="0" smtClean="0"/>
            </a:br>
            <a:r>
              <a:rPr lang="en-US" sz="3600" i="1" dirty="0" smtClean="0"/>
              <a:t>a </a:t>
            </a:r>
            <a:r>
              <a:rPr lang="en-US" sz="3600" i="1" dirty="0">
                <a:effectLst>
                  <a:glow rad="228600">
                    <a:schemeClr val="accent4">
                      <a:satMod val="175000"/>
                      <a:alpha val="40000"/>
                    </a:schemeClr>
                  </a:glow>
                </a:effectLst>
              </a:rPr>
              <a:t>predicate </a:t>
            </a:r>
            <a:r>
              <a:rPr lang="en-US" sz="3600" i="1" dirty="0" smtClean="0">
                <a:effectLst>
                  <a:glow rad="228600">
                    <a:schemeClr val="accent4">
                      <a:satMod val="175000"/>
                      <a:alpha val="40000"/>
                    </a:schemeClr>
                  </a:glow>
                </a:effectLst>
              </a:rPr>
              <a:t>P</a:t>
            </a:r>
            <a:r>
              <a:rPr lang="en-US" sz="3600" i="1" dirty="0" smtClean="0"/>
              <a:t> on program state</a:t>
            </a:r>
            <a:br>
              <a:rPr lang="en-US" sz="3600" i="1" dirty="0" smtClean="0"/>
            </a:br>
            <a:r>
              <a:rPr lang="en-US" sz="3600" i="1" dirty="0" smtClean="0"/>
              <a:t>at a particular </a:t>
            </a:r>
            <a:r>
              <a:rPr lang="en-US" sz="3600" i="1" dirty="0"/>
              <a:t>program point.</a:t>
            </a:r>
          </a:p>
          <a:p>
            <a:pPr marL="0" indent="0" algn="ctr">
              <a:buFontTx/>
              <a:buNone/>
            </a:pPr>
            <a:r>
              <a:rPr lang="en-US" sz="3600" i="1" dirty="0"/>
              <a:t>Count how often “</a:t>
            </a:r>
            <a:r>
              <a:rPr lang="en-US" sz="3600" i="1" dirty="0">
                <a:effectLst>
                  <a:glow rad="228600">
                    <a:schemeClr val="accent4">
                      <a:satMod val="175000"/>
                      <a:alpha val="40000"/>
                    </a:schemeClr>
                  </a:glow>
                </a:effectLst>
              </a:rPr>
              <a:t>P observed true</a:t>
            </a:r>
            <a:r>
              <a:rPr lang="en-US" sz="3600" i="1" dirty="0"/>
              <a:t>”</a:t>
            </a:r>
            <a:br>
              <a:rPr lang="en-US" sz="3600" i="1" dirty="0"/>
            </a:br>
            <a:r>
              <a:rPr lang="en-US" sz="3600" i="1" dirty="0"/>
              <a:t>and “</a:t>
            </a:r>
            <a:r>
              <a:rPr lang="en-US" sz="3600" i="1" dirty="0">
                <a:effectLst>
                  <a:glow rad="228600">
                    <a:schemeClr val="accent4">
                      <a:satMod val="175000"/>
                      <a:alpha val="40000"/>
                    </a:schemeClr>
                  </a:glow>
                </a:effectLst>
              </a:rPr>
              <a:t>P observed</a:t>
            </a:r>
            <a:r>
              <a:rPr lang="en-US" sz="3600" i="1" dirty="0"/>
              <a:t>” using sparse but fair random samples of complete behavior.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21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21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2115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4"/>
          <p:cNvGrpSpPr>
            <a:grpSpLocks/>
          </p:cNvGrpSpPr>
          <p:nvPr/>
        </p:nvGrpSpPr>
        <p:grpSpPr bwMode="auto">
          <a:xfrm>
            <a:off x="7186616" y="2921947"/>
            <a:ext cx="1957388" cy="2381252"/>
            <a:chOff x="4477" y="2052"/>
            <a:chExt cx="1233" cy="1500"/>
          </a:xfrm>
        </p:grpSpPr>
        <p:sp>
          <p:nvSpPr>
            <p:cNvPr id="235535" name="Rectangle 15"/>
            <p:cNvSpPr>
              <a:spLocks noChangeArrowheads="1"/>
            </p:cNvSpPr>
            <p:nvPr/>
          </p:nvSpPr>
          <p:spPr bwMode="auto">
            <a:xfrm>
              <a:off x="4897" y="2052"/>
              <a:ext cx="644" cy="6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6600" dirty="0">
                  <a:ln>
                    <a:solidFill>
                      <a:sysClr val="windowText" lastClr="000000"/>
                    </a:solidFill>
                  </a:ln>
                  <a:solidFill>
                    <a:schemeClr val="accent2">
                      <a:lumMod val="75000"/>
                    </a:schemeClr>
                  </a:solidFill>
                  <a:latin typeface="Webdings" pitchFamily="18" charset="2"/>
                </a:rPr>
                <a:t></a:t>
              </a:r>
            </a:p>
          </p:txBody>
        </p:sp>
        <p:sp>
          <p:nvSpPr>
            <p:cNvPr id="235536" name="Rectangle 16"/>
            <p:cNvSpPr>
              <a:spLocks noChangeArrowheads="1"/>
            </p:cNvSpPr>
            <p:nvPr/>
          </p:nvSpPr>
          <p:spPr bwMode="auto">
            <a:xfrm>
              <a:off x="4684" y="2163"/>
              <a:ext cx="644" cy="6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6600" dirty="0">
                  <a:ln>
                    <a:solidFill>
                      <a:sysClr val="windowText" lastClr="000000"/>
                    </a:solidFill>
                  </a:ln>
                  <a:solidFill>
                    <a:schemeClr val="accent2">
                      <a:lumMod val="75000"/>
                    </a:schemeClr>
                  </a:solidFill>
                  <a:latin typeface="Webdings" pitchFamily="18" charset="2"/>
                </a:rPr>
                <a:t>€</a:t>
              </a:r>
            </a:p>
          </p:txBody>
        </p:sp>
        <p:sp>
          <p:nvSpPr>
            <p:cNvPr id="235537" name="Rectangle 17"/>
            <p:cNvSpPr>
              <a:spLocks noChangeArrowheads="1"/>
            </p:cNvSpPr>
            <p:nvPr/>
          </p:nvSpPr>
          <p:spPr bwMode="auto">
            <a:xfrm>
              <a:off x="4873" y="2521"/>
              <a:ext cx="644" cy="6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6600" dirty="0">
                  <a:ln>
                    <a:solidFill>
                      <a:sysClr val="windowText" lastClr="000000"/>
                    </a:solidFill>
                  </a:ln>
                  <a:solidFill>
                    <a:schemeClr val="accent2">
                      <a:lumMod val="75000"/>
                    </a:schemeClr>
                  </a:solidFill>
                  <a:latin typeface="Webdings" pitchFamily="18" charset="2"/>
                </a:rPr>
                <a:t>ƒ</a:t>
              </a:r>
            </a:p>
          </p:txBody>
        </p:sp>
        <p:sp>
          <p:nvSpPr>
            <p:cNvPr id="235538" name="Rectangle 18"/>
            <p:cNvSpPr>
              <a:spLocks noChangeArrowheads="1"/>
            </p:cNvSpPr>
            <p:nvPr/>
          </p:nvSpPr>
          <p:spPr bwMode="auto">
            <a:xfrm>
              <a:off x="4477" y="2318"/>
              <a:ext cx="644" cy="6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6600" dirty="0">
                  <a:ln>
                    <a:solidFill>
                      <a:sysClr val="windowText" lastClr="000000"/>
                    </a:solidFill>
                  </a:ln>
                  <a:solidFill>
                    <a:schemeClr val="accent2">
                      <a:lumMod val="75000"/>
                    </a:schemeClr>
                  </a:solidFill>
                  <a:latin typeface="Webdings" pitchFamily="18" charset="2"/>
                </a:rPr>
                <a:t>ƒ</a:t>
              </a:r>
            </a:p>
          </p:txBody>
        </p:sp>
        <p:sp>
          <p:nvSpPr>
            <p:cNvPr id="235539" name="Rectangle 19"/>
            <p:cNvSpPr>
              <a:spLocks noChangeArrowheads="1"/>
            </p:cNvSpPr>
            <p:nvPr/>
          </p:nvSpPr>
          <p:spPr bwMode="auto">
            <a:xfrm>
              <a:off x="4598" y="2715"/>
              <a:ext cx="644" cy="6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6600" dirty="0">
                  <a:ln>
                    <a:solidFill>
                      <a:sysClr val="windowText" lastClr="000000"/>
                    </a:solidFill>
                  </a:ln>
                  <a:solidFill>
                    <a:schemeClr val="accent2">
                      <a:lumMod val="75000"/>
                    </a:schemeClr>
                  </a:solidFill>
                  <a:latin typeface="Webdings" pitchFamily="18" charset="2"/>
                </a:rPr>
                <a:t>€</a:t>
              </a:r>
            </a:p>
          </p:txBody>
        </p:sp>
        <p:sp>
          <p:nvSpPr>
            <p:cNvPr id="235540" name="Rectangle 20"/>
            <p:cNvSpPr>
              <a:spLocks noChangeArrowheads="1"/>
            </p:cNvSpPr>
            <p:nvPr/>
          </p:nvSpPr>
          <p:spPr bwMode="auto">
            <a:xfrm>
              <a:off x="5066" y="2337"/>
              <a:ext cx="644" cy="6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6600" dirty="0">
                  <a:ln>
                    <a:solidFill>
                      <a:sysClr val="windowText" lastClr="000000"/>
                    </a:solidFill>
                  </a:ln>
                  <a:solidFill>
                    <a:schemeClr val="accent2">
                      <a:lumMod val="75000"/>
                    </a:schemeClr>
                  </a:solidFill>
                  <a:latin typeface="Webdings" pitchFamily="18" charset="2"/>
                </a:rPr>
                <a:t>‚</a:t>
              </a:r>
            </a:p>
          </p:txBody>
        </p:sp>
        <p:sp>
          <p:nvSpPr>
            <p:cNvPr id="235541" name="Rectangle 21"/>
            <p:cNvSpPr>
              <a:spLocks noChangeArrowheads="1"/>
            </p:cNvSpPr>
            <p:nvPr/>
          </p:nvSpPr>
          <p:spPr bwMode="auto">
            <a:xfrm>
              <a:off x="5018" y="2860"/>
              <a:ext cx="644" cy="6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6600" dirty="0">
                  <a:ln>
                    <a:solidFill>
                      <a:sysClr val="windowText" lastClr="000000"/>
                    </a:solidFill>
                  </a:ln>
                  <a:solidFill>
                    <a:schemeClr val="accent2">
                      <a:lumMod val="75000"/>
                    </a:schemeClr>
                  </a:solidFill>
                  <a:latin typeface="Webdings" pitchFamily="18" charset="2"/>
                </a:rPr>
                <a:t></a:t>
              </a:r>
            </a:p>
          </p:txBody>
        </p:sp>
      </p:grpSp>
      <p:sp>
        <p:nvSpPr>
          <p:cNvPr id="23552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Predicate Injection:</a:t>
            </a:r>
            <a:br>
              <a:rPr lang="en-US" dirty="0" smtClean="0"/>
            </a:br>
            <a:r>
              <a:rPr lang="en-US" dirty="0" smtClean="0"/>
              <a:t>Guessing What’s Interesting</a:t>
            </a:r>
            <a:endParaRPr lang="en-US" dirty="0"/>
          </a:p>
        </p:txBody>
      </p:sp>
      <p:cxnSp>
        <p:nvCxnSpPr>
          <p:cNvPr id="235528" name="AutoShape 8"/>
          <p:cNvCxnSpPr>
            <a:cxnSpLocks noChangeShapeType="1"/>
            <a:stCxn id="235523" idx="3"/>
            <a:endCxn id="235524" idx="1"/>
          </p:cNvCxnSpPr>
          <p:nvPr/>
        </p:nvCxnSpPr>
        <p:spPr bwMode="auto">
          <a:xfrm rot="10800000" flipH="1">
            <a:off x="2140995" y="2713038"/>
            <a:ext cx="681440" cy="1588"/>
          </a:xfrm>
          <a:prstGeom prst="straightConnector1">
            <a:avLst/>
          </a:prstGeom>
          <a:noFill/>
          <a:ln w="22225">
            <a:solidFill>
              <a:schemeClr val="tx1"/>
            </a:solidFill>
            <a:round/>
            <a:headEnd/>
            <a:tailEnd type="triangle" w="lg" len="lg"/>
          </a:ln>
          <a:effectLst/>
        </p:spPr>
      </p:cxnSp>
      <p:sp>
        <p:nvSpPr>
          <p:cNvPr id="235523" name="AutoShape 3"/>
          <p:cNvSpPr>
            <a:spLocks noChangeArrowheads="1"/>
          </p:cNvSpPr>
          <p:nvPr/>
        </p:nvSpPr>
        <p:spPr bwMode="auto">
          <a:xfrm>
            <a:off x="650875" y="2206705"/>
            <a:ext cx="1617100" cy="1015841"/>
          </a:xfrm>
          <a:prstGeom prst="verticalScroll">
            <a:avLst>
              <a:gd name="adj" fmla="val 12500"/>
            </a:avLst>
          </a:prstGeom>
          <a:solidFill>
            <a:schemeClr val="accent5">
              <a:lumMod val="60000"/>
              <a:lumOff val="40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Program</a:t>
            </a:r>
            <a:r>
              <a:rPr lang="en-US" sz="2400" dirty="0">
                <a:solidFill>
                  <a:schemeClr val="tx1"/>
                </a:solidFill>
              </a:rPr>
              <a:t/>
            </a:r>
            <a:br>
              <a:rPr lang="en-US" sz="2400" dirty="0">
                <a:solidFill>
                  <a:schemeClr val="tx1"/>
                </a:solidFill>
              </a:rPr>
            </a:br>
            <a:r>
              <a:rPr lang="en-US" sz="2400" dirty="0">
                <a:solidFill>
                  <a:schemeClr val="tx1"/>
                </a:solidFill>
              </a:rPr>
              <a:t>Source</a:t>
            </a:r>
          </a:p>
        </p:txBody>
      </p:sp>
      <p:sp>
        <p:nvSpPr>
          <p:cNvPr id="235524" name="Rectangle 4"/>
          <p:cNvSpPr>
            <a:spLocks noChangeArrowheads="1"/>
          </p:cNvSpPr>
          <p:nvPr/>
        </p:nvSpPr>
        <p:spPr bwMode="auto">
          <a:xfrm>
            <a:off x="2822435" y="1676400"/>
            <a:ext cx="2107919" cy="2073275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35525" name="Rectangle 5"/>
          <p:cNvSpPr>
            <a:spLocks noChangeArrowheads="1"/>
          </p:cNvSpPr>
          <p:nvPr/>
        </p:nvSpPr>
        <p:spPr bwMode="auto">
          <a:xfrm>
            <a:off x="3166905" y="3168005"/>
            <a:ext cx="1418978" cy="461665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Compiler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235529" name="AutoShape 9"/>
          <p:cNvSpPr>
            <a:spLocks noChangeArrowheads="1"/>
          </p:cNvSpPr>
          <p:nvPr/>
        </p:nvSpPr>
        <p:spPr bwMode="auto">
          <a:xfrm>
            <a:off x="5484813" y="2022885"/>
            <a:ext cx="1955079" cy="1104245"/>
          </a:xfrm>
          <a:prstGeom prst="cube">
            <a:avLst>
              <a:gd name="adj" fmla="val 25000"/>
            </a:avLst>
          </a:prstGeom>
          <a:solidFill>
            <a:schemeClr val="accent5">
              <a:lumMod val="60000"/>
              <a:lumOff val="4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Shipping</a:t>
            </a:r>
            <a:r>
              <a:rPr lang="en-US" sz="2400" dirty="0">
                <a:solidFill>
                  <a:schemeClr val="tx1"/>
                </a:solidFill>
              </a:rPr>
              <a:t/>
            </a:r>
            <a:br>
              <a:rPr lang="en-US" sz="2400" dirty="0">
                <a:solidFill>
                  <a:schemeClr val="tx1"/>
                </a:solidFill>
              </a:rPr>
            </a:br>
            <a:r>
              <a:rPr lang="en-US" sz="2400" dirty="0">
                <a:solidFill>
                  <a:schemeClr val="tx1"/>
                </a:solidFill>
              </a:rPr>
              <a:t>Application</a:t>
            </a:r>
          </a:p>
        </p:txBody>
      </p:sp>
      <p:cxnSp>
        <p:nvCxnSpPr>
          <p:cNvPr id="235530" name="AutoShape 10"/>
          <p:cNvCxnSpPr>
            <a:cxnSpLocks noChangeShapeType="1"/>
            <a:stCxn id="235524" idx="3"/>
            <a:endCxn id="235529" idx="2"/>
          </p:cNvCxnSpPr>
          <p:nvPr/>
        </p:nvCxnSpPr>
        <p:spPr bwMode="auto">
          <a:xfrm>
            <a:off x="4930354" y="2713038"/>
            <a:ext cx="554459" cy="1588"/>
          </a:xfrm>
          <a:prstGeom prst="straightConnector1">
            <a:avLst/>
          </a:prstGeom>
          <a:noFill/>
          <a:ln w="22225">
            <a:solidFill>
              <a:schemeClr val="tx1"/>
            </a:solidFill>
            <a:round/>
            <a:headEnd/>
            <a:tailEnd type="triangle" w="lg" len="lg"/>
          </a:ln>
          <a:effectLst/>
        </p:spPr>
      </p:cxnSp>
      <p:cxnSp>
        <p:nvCxnSpPr>
          <p:cNvPr id="235531" name="AutoShape 11"/>
          <p:cNvCxnSpPr>
            <a:cxnSpLocks noChangeShapeType="1"/>
            <a:stCxn id="235529" idx="4"/>
          </p:cNvCxnSpPr>
          <p:nvPr/>
        </p:nvCxnSpPr>
        <p:spPr bwMode="auto">
          <a:xfrm>
            <a:off x="7163831" y="2713038"/>
            <a:ext cx="615418" cy="762549"/>
          </a:xfrm>
          <a:prstGeom prst="straightConnector1">
            <a:avLst/>
          </a:prstGeom>
          <a:noFill/>
          <a:ln w="22225">
            <a:solidFill>
              <a:schemeClr val="tx1"/>
            </a:solidFill>
            <a:round/>
            <a:headEnd/>
            <a:tailEnd type="triangle" w="lg" len="lg"/>
          </a:ln>
          <a:effectLst/>
        </p:spPr>
      </p:cxnSp>
      <p:cxnSp>
        <p:nvCxnSpPr>
          <p:cNvPr id="235543" name="AutoShape 23"/>
          <p:cNvCxnSpPr>
            <a:cxnSpLocks noChangeShapeType="1"/>
            <a:stCxn id="235532" idx="1"/>
            <a:endCxn id="235542" idx="4"/>
          </p:cNvCxnSpPr>
          <p:nvPr/>
        </p:nvCxnSpPr>
        <p:spPr bwMode="auto">
          <a:xfrm rot="10800000">
            <a:off x="4958504" y="5150496"/>
            <a:ext cx="604096" cy="596"/>
          </a:xfrm>
          <a:prstGeom prst="straightConnector1">
            <a:avLst/>
          </a:prstGeom>
          <a:noFill/>
          <a:ln w="22225">
            <a:solidFill>
              <a:schemeClr val="tx1"/>
            </a:solidFill>
            <a:round/>
            <a:headEnd/>
            <a:tailEnd type="triangle" w="lg" len="lg"/>
          </a:ln>
          <a:effectLst/>
        </p:spPr>
      </p:cxnSp>
      <p:sp>
        <p:nvSpPr>
          <p:cNvPr id="235526" name="AutoShape 6"/>
          <p:cNvSpPr>
            <a:spLocks noChangeArrowheads="1"/>
          </p:cNvSpPr>
          <p:nvPr/>
        </p:nvSpPr>
        <p:spPr bwMode="auto">
          <a:xfrm>
            <a:off x="3210186" y="2482205"/>
            <a:ext cx="1332417" cy="689372"/>
          </a:xfrm>
          <a:prstGeom prst="downArrowCallout">
            <a:avLst>
              <a:gd name="adj1" fmla="val 46516"/>
              <a:gd name="adj2" fmla="val 46516"/>
              <a:gd name="adj3" fmla="val 16667"/>
              <a:gd name="adj4" fmla="val 66667"/>
            </a:avLst>
          </a:prstGeom>
          <a:solidFill>
            <a:schemeClr val="accent2">
              <a:lumMod val="60000"/>
              <a:lumOff val="4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Sampler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235527" name="AutoShape 7"/>
          <p:cNvSpPr>
            <a:spLocks noChangeArrowheads="1"/>
          </p:cNvSpPr>
          <p:nvPr/>
        </p:nvSpPr>
        <p:spPr bwMode="auto">
          <a:xfrm>
            <a:off x="3056298" y="1796405"/>
            <a:ext cx="1640193" cy="689372"/>
          </a:xfrm>
          <a:prstGeom prst="downArrowCallout">
            <a:avLst>
              <a:gd name="adj1" fmla="val 55623"/>
              <a:gd name="adj2" fmla="val 55623"/>
              <a:gd name="adj3" fmla="val 16667"/>
              <a:gd name="adj4" fmla="val 66667"/>
            </a:avLst>
          </a:prstGeom>
          <a:solidFill>
            <a:schemeClr val="accent2">
              <a:lumMod val="60000"/>
              <a:lumOff val="4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Predicates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235532" name="AutoShape 12"/>
          <p:cNvSpPr>
            <a:spLocks noChangeArrowheads="1"/>
          </p:cNvSpPr>
          <p:nvPr/>
        </p:nvSpPr>
        <p:spPr bwMode="auto">
          <a:xfrm>
            <a:off x="5562600" y="4644244"/>
            <a:ext cx="1340531" cy="1039951"/>
          </a:xfrm>
          <a:prstGeom prst="flowChartMultidocument">
            <a:avLst/>
          </a:prstGeom>
          <a:solidFill>
            <a:schemeClr val="accent2">
              <a:lumMod val="60000"/>
              <a:lumOff val="4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Counts</a:t>
            </a:r>
            <a:r>
              <a:rPr lang="en-US" sz="2400" dirty="0">
                <a:solidFill>
                  <a:schemeClr val="tx1"/>
                </a:solidFill>
              </a:rPr>
              <a:t/>
            </a:r>
            <a:br>
              <a:rPr lang="en-US" sz="2400" dirty="0">
                <a:solidFill>
                  <a:schemeClr val="tx1"/>
                </a:solidFill>
              </a:rPr>
            </a:br>
            <a:r>
              <a:rPr lang="en-US" sz="2400" dirty="0">
                <a:solidFill>
                  <a:schemeClr val="tx1"/>
                </a:solidFill>
              </a:rPr>
              <a:t>&amp; </a:t>
            </a:r>
            <a:r>
              <a:rPr lang="en-US" sz="2400" dirty="0">
                <a:solidFill>
                  <a:schemeClr val="tx1"/>
                </a:solidFill>
                <a:latin typeface="Wingdings" pitchFamily="2" charset="2"/>
              </a:rPr>
              <a:t>J</a:t>
            </a:r>
            <a:r>
              <a:rPr lang="en-US" sz="2400" dirty="0">
                <a:solidFill>
                  <a:schemeClr val="tx1"/>
                </a:solidFill>
              </a:rPr>
              <a:t>/</a:t>
            </a:r>
            <a:r>
              <a:rPr lang="en-US" sz="2400" dirty="0">
                <a:solidFill>
                  <a:schemeClr val="tx1"/>
                </a:solidFill>
                <a:latin typeface="Wingdings" pitchFamily="2" charset="2"/>
              </a:rPr>
              <a:t>L</a:t>
            </a:r>
          </a:p>
        </p:txBody>
      </p:sp>
      <p:sp>
        <p:nvSpPr>
          <p:cNvPr id="235542" name="AutoShape 22"/>
          <p:cNvSpPr>
            <a:spLocks noChangeArrowheads="1"/>
          </p:cNvSpPr>
          <p:nvPr/>
        </p:nvSpPr>
        <p:spPr bwMode="auto">
          <a:xfrm>
            <a:off x="3281442" y="4338253"/>
            <a:ext cx="1677062" cy="1650742"/>
          </a:xfrm>
          <a:prstGeom prst="flowChartMagneticDisk">
            <a:avLst/>
          </a:prstGeom>
          <a:solidFill>
            <a:schemeClr val="accent2">
              <a:lumMod val="60000"/>
              <a:lumOff val="40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Statistical</a:t>
            </a:r>
            <a:r>
              <a:rPr lang="en-US" sz="2400" dirty="0">
                <a:solidFill>
                  <a:schemeClr val="tx1"/>
                </a:solidFill>
              </a:rPr>
              <a:t/>
            </a:r>
            <a:br>
              <a:rPr lang="en-US" sz="2400" dirty="0">
                <a:solidFill>
                  <a:schemeClr val="tx1"/>
                </a:solidFill>
              </a:rPr>
            </a:br>
            <a:r>
              <a:rPr lang="en-US" sz="2400" dirty="0">
                <a:solidFill>
                  <a:schemeClr val="tx1"/>
                </a:solidFill>
              </a:rPr>
              <a:t>Debugging</a:t>
            </a:r>
          </a:p>
        </p:txBody>
      </p:sp>
      <p:sp>
        <p:nvSpPr>
          <p:cNvPr id="235544" name="AutoShape 24"/>
          <p:cNvSpPr>
            <a:spLocks noChangeArrowheads="1"/>
          </p:cNvSpPr>
          <p:nvPr/>
        </p:nvSpPr>
        <p:spPr bwMode="auto">
          <a:xfrm>
            <a:off x="609600" y="4693595"/>
            <a:ext cx="2067746" cy="943511"/>
          </a:xfrm>
          <a:prstGeom prst="foldedCorner">
            <a:avLst>
              <a:gd name="adj" fmla="val 12500"/>
            </a:avLst>
          </a:prstGeom>
          <a:solidFill>
            <a:schemeClr val="accent2">
              <a:lumMod val="60000"/>
              <a:lumOff val="40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2400" dirty="0">
                <a:solidFill>
                  <a:schemeClr val="tx1"/>
                </a:solidFill>
              </a:rPr>
              <a:t>Top </a:t>
            </a:r>
            <a:r>
              <a:rPr lang="en-US" sz="2400" dirty="0" smtClean="0">
                <a:solidFill>
                  <a:schemeClr val="tx1"/>
                </a:solidFill>
              </a:rPr>
              <a:t>bugs </a:t>
            </a:r>
            <a:r>
              <a:rPr lang="en-US" sz="2400" dirty="0">
                <a:solidFill>
                  <a:schemeClr val="tx1"/>
                </a:solidFill>
              </a:rPr>
              <a:t>with</a:t>
            </a:r>
            <a:br>
              <a:rPr lang="en-US" sz="2400" dirty="0">
                <a:solidFill>
                  <a:schemeClr val="tx1"/>
                </a:solidFill>
              </a:rPr>
            </a:br>
            <a:r>
              <a:rPr lang="en-US" sz="2400" dirty="0">
                <a:solidFill>
                  <a:schemeClr val="tx1"/>
                </a:solidFill>
              </a:rPr>
              <a:t>likely causes</a:t>
            </a:r>
          </a:p>
        </p:txBody>
      </p:sp>
      <p:cxnSp>
        <p:nvCxnSpPr>
          <p:cNvPr id="235545" name="AutoShape 25"/>
          <p:cNvCxnSpPr>
            <a:cxnSpLocks noChangeShapeType="1"/>
            <a:stCxn id="235542" idx="2"/>
            <a:endCxn id="235544" idx="3"/>
          </p:cNvCxnSpPr>
          <p:nvPr/>
        </p:nvCxnSpPr>
        <p:spPr bwMode="auto">
          <a:xfrm rot="10800000" flipV="1">
            <a:off x="2677346" y="5163623"/>
            <a:ext cx="604096" cy="1727"/>
          </a:xfrm>
          <a:prstGeom prst="straightConnector1">
            <a:avLst/>
          </a:prstGeom>
          <a:noFill/>
          <a:ln w="22225">
            <a:solidFill>
              <a:schemeClr val="tx1"/>
            </a:solidFill>
            <a:round/>
            <a:headEnd/>
            <a:tailEnd type="triangle" w="lg" len="lg"/>
          </a:ln>
          <a:effectLst/>
        </p:spPr>
      </p:cxnSp>
      <p:cxnSp>
        <p:nvCxnSpPr>
          <p:cNvPr id="235552" name="AutoShape 32"/>
          <p:cNvCxnSpPr>
            <a:cxnSpLocks noChangeShapeType="1"/>
            <a:stCxn id="235544" idx="1"/>
            <a:endCxn id="235523" idx="1"/>
          </p:cNvCxnSpPr>
          <p:nvPr/>
        </p:nvCxnSpPr>
        <p:spPr bwMode="auto">
          <a:xfrm rot="10800000" flipH="1">
            <a:off x="609599" y="2714627"/>
            <a:ext cx="168255" cy="2450725"/>
          </a:xfrm>
          <a:prstGeom prst="curvedConnector5">
            <a:avLst>
              <a:gd name="adj1" fmla="val -135865"/>
              <a:gd name="adj2" fmla="val 49262"/>
              <a:gd name="adj3" fmla="val -132286"/>
            </a:avLst>
          </a:prstGeom>
          <a:noFill/>
          <a:ln w="22225">
            <a:solidFill>
              <a:schemeClr val="tx1"/>
            </a:solidFill>
            <a:round/>
            <a:headEnd/>
            <a:tailEnd type="triangle" w="lg" len="lg"/>
          </a:ln>
          <a:effectLst/>
        </p:spPr>
      </p:cxnSp>
      <p:cxnSp>
        <p:nvCxnSpPr>
          <p:cNvPr id="96" name="AutoShape 23"/>
          <p:cNvCxnSpPr>
            <a:cxnSpLocks noChangeShapeType="1"/>
          </p:cNvCxnSpPr>
          <p:nvPr/>
        </p:nvCxnSpPr>
        <p:spPr bwMode="auto">
          <a:xfrm rot="10800000">
            <a:off x="4958504" y="4922195"/>
            <a:ext cx="604096" cy="1"/>
          </a:xfrm>
          <a:prstGeom prst="straightConnector1">
            <a:avLst/>
          </a:prstGeom>
          <a:noFill/>
          <a:ln w="22225">
            <a:solidFill>
              <a:schemeClr val="tx1"/>
            </a:solidFill>
            <a:round/>
            <a:headEnd/>
            <a:tailEnd type="triangle" w="lg" len="lg"/>
          </a:ln>
          <a:effectLst/>
        </p:spPr>
      </p:cxnSp>
      <p:cxnSp>
        <p:nvCxnSpPr>
          <p:cNvPr id="97" name="AutoShape 23"/>
          <p:cNvCxnSpPr>
            <a:cxnSpLocks noChangeShapeType="1"/>
          </p:cNvCxnSpPr>
          <p:nvPr/>
        </p:nvCxnSpPr>
        <p:spPr bwMode="auto">
          <a:xfrm rot="10800000">
            <a:off x="4958504" y="5379393"/>
            <a:ext cx="604096" cy="1"/>
          </a:xfrm>
          <a:prstGeom prst="straightConnector1">
            <a:avLst/>
          </a:prstGeom>
          <a:noFill/>
          <a:ln w="22225">
            <a:solidFill>
              <a:schemeClr val="tx1"/>
            </a:solidFill>
            <a:round/>
            <a:headEnd/>
            <a:tailEnd type="triangle" w="lg" len="lg"/>
          </a:ln>
          <a:effectLst/>
        </p:spPr>
      </p:cxnSp>
      <p:cxnSp>
        <p:nvCxnSpPr>
          <p:cNvPr id="112" name="AutoShape 13"/>
          <p:cNvCxnSpPr>
            <a:cxnSpLocks noChangeShapeType="1"/>
            <a:endCxn id="235532" idx="3"/>
          </p:cNvCxnSpPr>
          <p:nvPr/>
        </p:nvCxnSpPr>
        <p:spPr bwMode="auto">
          <a:xfrm rot="10800000" flipV="1">
            <a:off x="6903132" y="4644244"/>
            <a:ext cx="800991" cy="519976"/>
          </a:xfrm>
          <a:prstGeom prst="straightConnector1">
            <a:avLst/>
          </a:prstGeom>
          <a:noFill/>
          <a:ln w="22225">
            <a:solidFill>
              <a:schemeClr val="tx1"/>
            </a:solidFill>
            <a:round/>
            <a:headEnd/>
            <a:tailEnd type="triangle" w="lg" len="lg"/>
          </a:ln>
          <a:effectLst/>
        </p:spPr>
      </p:cxnSp>
      <p:cxnSp>
        <p:nvCxnSpPr>
          <p:cNvPr id="116" name="AutoShape 11"/>
          <p:cNvCxnSpPr>
            <a:cxnSpLocks noChangeShapeType="1"/>
          </p:cNvCxnSpPr>
          <p:nvPr/>
        </p:nvCxnSpPr>
        <p:spPr bwMode="auto">
          <a:xfrm rot="16200000" flipH="1">
            <a:off x="7084806" y="2561788"/>
            <a:ext cx="808451" cy="652463"/>
          </a:xfrm>
          <a:prstGeom prst="straightConnector1">
            <a:avLst/>
          </a:prstGeom>
          <a:noFill/>
          <a:ln w="22225">
            <a:solidFill>
              <a:schemeClr val="tx1"/>
            </a:solidFill>
            <a:round/>
            <a:headEnd/>
            <a:tailEnd type="triangle" w="lg" len="lg"/>
          </a:ln>
          <a:effectLst/>
        </p:spPr>
      </p:cxnSp>
      <p:cxnSp>
        <p:nvCxnSpPr>
          <p:cNvPr id="117" name="AutoShape 11"/>
          <p:cNvCxnSpPr>
            <a:cxnSpLocks noChangeShapeType="1"/>
          </p:cNvCxnSpPr>
          <p:nvPr/>
        </p:nvCxnSpPr>
        <p:spPr bwMode="auto">
          <a:xfrm rot="16200000" flipH="1">
            <a:off x="7106439" y="2947734"/>
            <a:ext cx="584214" cy="471492"/>
          </a:xfrm>
          <a:prstGeom prst="straightConnector1">
            <a:avLst/>
          </a:prstGeom>
          <a:noFill/>
          <a:ln w="22225">
            <a:solidFill>
              <a:schemeClr val="tx1"/>
            </a:solidFill>
            <a:round/>
            <a:headEnd/>
            <a:tailEnd type="triangle" w="lg" len="lg"/>
          </a:ln>
          <a:effectLst/>
        </p:spPr>
      </p:cxnSp>
      <p:cxnSp>
        <p:nvCxnSpPr>
          <p:cNvPr id="133" name="AutoShape 13"/>
          <p:cNvCxnSpPr>
            <a:cxnSpLocks noChangeShapeType="1"/>
          </p:cNvCxnSpPr>
          <p:nvPr/>
        </p:nvCxnSpPr>
        <p:spPr bwMode="auto">
          <a:xfrm rot="10800000" flipV="1">
            <a:off x="6895209" y="4796644"/>
            <a:ext cx="800991" cy="519976"/>
          </a:xfrm>
          <a:prstGeom prst="straightConnector1">
            <a:avLst/>
          </a:prstGeom>
          <a:noFill/>
          <a:ln w="22225">
            <a:solidFill>
              <a:schemeClr val="tx1"/>
            </a:solidFill>
            <a:round/>
            <a:headEnd/>
            <a:tailEnd type="triangle" w="lg" len="lg"/>
          </a:ln>
          <a:effectLst/>
        </p:spPr>
      </p:cxnSp>
      <p:cxnSp>
        <p:nvCxnSpPr>
          <p:cNvPr id="135" name="AutoShape 13"/>
          <p:cNvCxnSpPr>
            <a:cxnSpLocks noChangeShapeType="1"/>
          </p:cNvCxnSpPr>
          <p:nvPr/>
        </p:nvCxnSpPr>
        <p:spPr bwMode="auto">
          <a:xfrm rot="10800000" flipV="1">
            <a:off x="6895209" y="4478418"/>
            <a:ext cx="800991" cy="519976"/>
          </a:xfrm>
          <a:prstGeom prst="straightConnector1">
            <a:avLst/>
          </a:prstGeom>
          <a:noFill/>
          <a:ln w="22225">
            <a:solidFill>
              <a:schemeClr val="tx1"/>
            </a:solidFill>
            <a:round/>
            <a:headEnd/>
            <a:tailEnd type="triangle" w="lg" len="lg"/>
          </a:ln>
          <a:effectLst/>
        </p:spPr>
      </p:cxn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mph" presetSubtype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6" dur="indefinite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7" dur="indefinite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9" dur="indefinite"/>
                                        <p:tgtEl>
                                          <p:spTgt spid="235528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0" dur="indefinite"/>
                                        <p:tgtEl>
                                          <p:spTgt spid="2355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mph" presetSubtype="0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2" dur="indefinite"/>
                                        <p:tgtEl>
                                          <p:spTgt spid="235523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3" dur="indefinite"/>
                                        <p:tgtEl>
                                          <p:spTgt spid="2355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mph" presetSubtype="0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5" dur="indefinite"/>
                                        <p:tgtEl>
                                          <p:spTgt spid="235524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6" dur="indefinite"/>
                                        <p:tgtEl>
                                          <p:spTgt spid="2355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mph" presetSubtype="0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8" dur="indefinite"/>
                                        <p:tgtEl>
                                          <p:spTgt spid="235525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9" dur="indefinite"/>
                                        <p:tgtEl>
                                          <p:spTgt spid="2355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mph" presetSubtype="0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21" dur="indefinite"/>
                                        <p:tgtEl>
                                          <p:spTgt spid="235529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22" dur="indefinite"/>
                                        <p:tgtEl>
                                          <p:spTgt spid="2355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24" dur="indefinite"/>
                                        <p:tgtEl>
                                          <p:spTgt spid="235530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25" dur="indefinite"/>
                                        <p:tgtEl>
                                          <p:spTgt spid="2355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27" dur="indefinite"/>
                                        <p:tgtEl>
                                          <p:spTgt spid="235531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28" dur="indefinite"/>
                                        <p:tgtEl>
                                          <p:spTgt spid="2355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30" dur="indefinite"/>
                                        <p:tgtEl>
                                          <p:spTgt spid="235543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31" dur="indefinite"/>
                                        <p:tgtEl>
                                          <p:spTgt spid="2355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9" presetClass="emph" presetSubtype="0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33" dur="indefinite"/>
                                        <p:tgtEl>
                                          <p:spTgt spid="235526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34" dur="indefinite"/>
                                        <p:tgtEl>
                                          <p:spTgt spid="2355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9" presetClass="emph" presetSubtype="0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36" dur="indefinite"/>
                                        <p:tgtEl>
                                          <p:spTgt spid="235542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37" dur="indefinite"/>
                                        <p:tgtEl>
                                          <p:spTgt spid="2355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9" presetClass="emph" presetSubtype="0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39" dur="indefinite"/>
                                        <p:tgtEl>
                                          <p:spTgt spid="235544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40" dur="indefinite"/>
                                        <p:tgtEl>
                                          <p:spTgt spid="2355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42" dur="indefinite"/>
                                        <p:tgtEl>
                                          <p:spTgt spid="235545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43" dur="indefinite"/>
                                        <p:tgtEl>
                                          <p:spTgt spid="2355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45" dur="indefinite"/>
                                        <p:tgtEl>
                                          <p:spTgt spid="235552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46" dur="indefinite"/>
                                        <p:tgtEl>
                                          <p:spTgt spid="2355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48" dur="indefinite"/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49" dur="indefinite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51" dur="indefinite"/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52" dur="indefinite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54" dur="indefinite"/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55" dur="indefinite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57" dur="indefinite"/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58" dur="indefinite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60" dur="indefinite"/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61" dur="indefinite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63" dur="indefinite"/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64" dur="indefinite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66" dur="indefinite"/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67" dur="indefinite"/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23" grpId="0" animBg="1"/>
      <p:bldP spid="235524" grpId="0" animBg="1"/>
      <p:bldP spid="235525" grpId="0" animBg="1"/>
      <p:bldP spid="235529" grpId="0" animBg="1"/>
      <p:bldP spid="235526" grpId="0" animBg="1"/>
      <p:bldP spid="235542" grpId="0" animBg="1"/>
      <p:bldP spid="235544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35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ym typeface="Symbol" pitchFamily="18" charset="2"/>
              </a:rPr>
              <a:t>Branch </a:t>
            </a:r>
            <a:r>
              <a:rPr lang="en-US" dirty="0" smtClean="0">
                <a:sym typeface="Symbol" pitchFamily="18" charset="2"/>
              </a:rPr>
              <a:t>Predicates Are Interesting</a:t>
            </a:r>
            <a:endParaRPr lang="en-US" dirty="0">
              <a:sym typeface="Symbol" pitchFamily="18" charset="2"/>
            </a:endParaRPr>
          </a:p>
        </p:txBody>
      </p:sp>
      <p:sp>
        <p:nvSpPr>
          <p:cNvPr id="363523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>
            <a:normAutofit/>
          </a:bodyPr>
          <a:lstStyle/>
          <a:p>
            <a:pPr marL="0" indent="0">
              <a:buFontTx/>
              <a:buNone/>
            </a:pPr>
            <a:r>
              <a:rPr lang="en-US" noProof="1" smtClean="0">
                <a:latin typeface="Consolas" pitchFamily="49" charset="0"/>
              </a:rPr>
              <a:t>if </a:t>
            </a:r>
            <a:r>
              <a:rPr lang="en-US" noProof="1">
                <a:latin typeface="Consolas" pitchFamily="49" charset="0"/>
              </a:rPr>
              <a:t>(p</a:t>
            </a:r>
            <a:r>
              <a:rPr lang="en-US" noProof="1" smtClean="0">
                <a:latin typeface="Consolas" pitchFamily="49" charset="0"/>
              </a:rPr>
              <a:t>)</a:t>
            </a:r>
            <a:br>
              <a:rPr lang="en-US" noProof="1" smtClean="0">
                <a:latin typeface="Consolas" pitchFamily="49" charset="0"/>
              </a:rPr>
            </a:br>
            <a:r>
              <a:rPr lang="en-US" noProof="1" smtClean="0">
                <a:latin typeface="Consolas" pitchFamily="49" charset="0"/>
              </a:rPr>
              <a:t>	…</a:t>
            </a:r>
            <a:r>
              <a:rPr lang="en-US" noProof="1">
                <a:latin typeface="Consolas" pitchFamily="49" charset="0"/>
              </a:rPr>
              <a:t/>
            </a:r>
            <a:br>
              <a:rPr lang="en-US" noProof="1">
                <a:latin typeface="Consolas" pitchFamily="49" charset="0"/>
              </a:rPr>
            </a:br>
            <a:r>
              <a:rPr lang="en-US" noProof="1" smtClean="0">
                <a:latin typeface="Consolas" pitchFamily="49" charset="0"/>
              </a:rPr>
              <a:t>else</a:t>
            </a:r>
            <a:br>
              <a:rPr lang="en-US" noProof="1" smtClean="0">
                <a:latin typeface="Consolas" pitchFamily="49" charset="0"/>
              </a:rPr>
            </a:br>
            <a:r>
              <a:rPr lang="en-US" noProof="1" smtClean="0">
                <a:latin typeface="Consolas" pitchFamily="49" charset="0"/>
              </a:rPr>
              <a:t>	…</a:t>
            </a:r>
            <a:endParaRPr lang="en-US" noProof="1">
              <a:latin typeface="Consolas" pitchFamily="49" charset="0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35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ym typeface="Symbol" pitchFamily="18" charset="2"/>
              </a:rPr>
              <a:t>Branch Predicate Counts</a:t>
            </a:r>
          </a:p>
        </p:txBody>
      </p:sp>
      <p:sp>
        <p:nvSpPr>
          <p:cNvPr id="363523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>
            <a:normAutofit/>
          </a:bodyPr>
          <a:lstStyle/>
          <a:p>
            <a:pPr marL="0" indent="0">
              <a:buFontTx/>
              <a:buNone/>
            </a:pPr>
            <a:r>
              <a:rPr lang="en-US" noProof="1" smtClean="0">
                <a:latin typeface="Consolas" pitchFamily="49" charset="0"/>
              </a:rPr>
              <a:t>if </a:t>
            </a:r>
            <a:r>
              <a:rPr lang="en-US" noProof="1">
                <a:latin typeface="Consolas" pitchFamily="49" charset="0"/>
              </a:rPr>
              <a:t>(p</a:t>
            </a:r>
            <a:r>
              <a:rPr lang="en-US" noProof="1" smtClean="0">
                <a:latin typeface="Consolas" pitchFamily="49" charset="0"/>
              </a:rPr>
              <a:t>)</a:t>
            </a:r>
            <a:br>
              <a:rPr lang="en-US" noProof="1" smtClean="0">
                <a:latin typeface="Consolas" pitchFamily="49" charset="0"/>
              </a:rPr>
            </a:br>
            <a:r>
              <a:rPr lang="en-US" noProof="1" smtClean="0">
                <a:latin typeface="Consolas" pitchFamily="49" charset="0"/>
              </a:rPr>
              <a:t>	// p was true (nonzero)</a:t>
            </a:r>
            <a:r>
              <a:rPr lang="en-US" noProof="1">
                <a:latin typeface="Consolas" pitchFamily="49" charset="0"/>
              </a:rPr>
              <a:t/>
            </a:r>
            <a:br>
              <a:rPr lang="en-US" noProof="1">
                <a:latin typeface="Consolas" pitchFamily="49" charset="0"/>
              </a:rPr>
            </a:br>
            <a:r>
              <a:rPr lang="en-US" noProof="1" smtClean="0">
                <a:latin typeface="Consolas" pitchFamily="49" charset="0"/>
              </a:rPr>
              <a:t>else</a:t>
            </a:r>
          </a:p>
          <a:p>
            <a:pPr marL="0" indent="0">
              <a:buFontTx/>
              <a:buNone/>
            </a:pPr>
            <a:r>
              <a:rPr lang="en-US" noProof="1" smtClean="0">
                <a:latin typeface="Consolas" pitchFamily="49" charset="0"/>
              </a:rPr>
              <a:t>	// p was false (zero)</a:t>
            </a:r>
            <a:endParaRPr lang="en-US" noProof="1">
              <a:latin typeface="Consolas" pitchFamily="49" charset="0"/>
            </a:endParaRPr>
          </a:p>
        </p:txBody>
      </p:sp>
      <p:sp>
        <p:nvSpPr>
          <p:cNvPr id="363524" name="Rectangle 4"/>
          <p:cNvSpPr>
            <a:spLocks noGrp="1" noChangeArrowheads="1"/>
          </p:cNvSpPr>
          <p:nvPr>
            <p:ph sz="half" idx="2"/>
          </p:nvPr>
        </p:nvSpPr>
        <p:spPr>
          <a:noFill/>
        </p:spPr>
        <p:txBody>
          <a:bodyPr anchor="b"/>
          <a:lstStyle/>
          <a:p>
            <a:r>
              <a:rPr lang="en-US" dirty="0"/>
              <a:t>Syntax yields instrumentation site</a:t>
            </a:r>
          </a:p>
          <a:p>
            <a:r>
              <a:rPr lang="en-US" dirty="0"/>
              <a:t>Site yields predicates on program </a:t>
            </a:r>
            <a:r>
              <a:rPr lang="en-US" dirty="0" smtClean="0"/>
              <a:t>behavior</a:t>
            </a:r>
          </a:p>
          <a:p>
            <a:r>
              <a:rPr lang="en-US" dirty="0" smtClean="0"/>
              <a:t>Exactly one predicate true per visit to site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09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ym typeface="Symbol" pitchFamily="18" charset="2"/>
              </a:rPr>
              <a:t>Returned Values Are Interesting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1"/>
          </p:nvPr>
        </p:nvSpPr>
        <p:spPr/>
        <p:txBody>
          <a:bodyPr/>
          <a:lstStyle/>
          <a:p>
            <a:pPr>
              <a:buNone/>
            </a:pPr>
            <a:r>
              <a:rPr lang="en-US" sz="2800" dirty="0" smtClean="0">
                <a:latin typeface="Consolas" pitchFamily="49" charset="0"/>
              </a:rPr>
              <a:t>n</a:t>
            </a:r>
            <a:r>
              <a:rPr lang="en-US" sz="2800" noProof="1" smtClean="0">
                <a:latin typeface="Consolas" pitchFamily="49" charset="0"/>
              </a:rPr>
              <a:t> = fprintf(…);</a:t>
            </a:r>
          </a:p>
        </p:txBody>
      </p:sp>
      <p:sp>
        <p:nvSpPr>
          <p:cNvPr id="380931" name="Rectangle 3"/>
          <p:cNvSpPr>
            <a:spLocks noGrp="1" noChangeArrowheads="1"/>
          </p:cNvSpPr>
          <p:nvPr>
            <p:ph sz="half" idx="2"/>
          </p:nvPr>
        </p:nvSpPr>
        <p:spPr/>
        <p:txBody>
          <a:bodyPr anchor="b" anchorCtr="0"/>
          <a:lstStyle/>
          <a:p>
            <a:r>
              <a:rPr lang="en-US" noProof="1" smtClean="0"/>
              <a:t>Did you know that </a:t>
            </a:r>
            <a:r>
              <a:rPr lang="en-US" noProof="1" smtClean="0">
                <a:latin typeface="Consolas" pitchFamily="49" charset="0"/>
              </a:rPr>
              <a:t>fprintf()</a:t>
            </a:r>
            <a:r>
              <a:rPr lang="en-US" noProof="1" smtClean="0"/>
              <a:t> returns a value?</a:t>
            </a:r>
          </a:p>
          <a:p>
            <a:r>
              <a:rPr lang="en-US" noProof="1" smtClean="0"/>
              <a:t>Do you know what the return value means?</a:t>
            </a:r>
          </a:p>
          <a:p>
            <a:r>
              <a:rPr lang="en-US" noProof="1" smtClean="0"/>
              <a:t>Do you remember to check it?</a:t>
            </a:r>
            <a:endParaRPr lang="en-US" noProof="1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09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ym typeface="Symbol" pitchFamily="18" charset="2"/>
              </a:rPr>
              <a:t>Returned </a:t>
            </a:r>
            <a:r>
              <a:rPr lang="en-US" dirty="0" smtClean="0">
                <a:sym typeface="Symbol" pitchFamily="18" charset="2"/>
              </a:rPr>
              <a:t>Value Predicate Counts</a:t>
            </a:r>
            <a:endParaRPr lang="en-US" dirty="0">
              <a:sym typeface="Symbol" pitchFamily="18" charset="2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2800" dirty="0" smtClean="0">
                <a:latin typeface="Consolas" pitchFamily="49" charset="0"/>
              </a:rPr>
              <a:t>n</a:t>
            </a:r>
            <a:r>
              <a:rPr lang="en-US" sz="2800" noProof="1" smtClean="0">
                <a:latin typeface="Consolas" pitchFamily="49" charset="0"/>
              </a:rPr>
              <a:t> = fprintf(…);</a:t>
            </a:r>
          </a:p>
          <a:p>
            <a:pPr marL="0" indent="0">
              <a:buNone/>
            </a:pPr>
            <a:r>
              <a:rPr lang="en-US" sz="2800" noProof="1" smtClean="0">
                <a:latin typeface="Consolas" pitchFamily="49" charset="0"/>
              </a:rPr>
              <a:t>// return value &lt; 0 ?</a:t>
            </a:r>
            <a:br>
              <a:rPr lang="en-US" sz="2800" noProof="1" smtClean="0">
                <a:latin typeface="Consolas" pitchFamily="49" charset="0"/>
              </a:rPr>
            </a:br>
            <a:r>
              <a:rPr lang="en-US" sz="2800" noProof="1" smtClean="0">
                <a:latin typeface="Consolas" pitchFamily="49" charset="0"/>
              </a:rPr>
              <a:t>// return value == 0 ?</a:t>
            </a:r>
            <a:br>
              <a:rPr lang="en-US" sz="2800" noProof="1" smtClean="0">
                <a:latin typeface="Consolas" pitchFamily="49" charset="0"/>
              </a:rPr>
            </a:br>
            <a:r>
              <a:rPr lang="en-US" sz="2800" noProof="1" smtClean="0">
                <a:latin typeface="Consolas" pitchFamily="49" charset="0"/>
              </a:rPr>
              <a:t>// return value &gt; 0 ?</a:t>
            </a:r>
          </a:p>
        </p:txBody>
      </p:sp>
      <p:sp>
        <p:nvSpPr>
          <p:cNvPr id="380931" name="Rectangle 3"/>
          <p:cNvSpPr>
            <a:spLocks noGrp="1" noChangeArrowheads="1"/>
          </p:cNvSpPr>
          <p:nvPr>
            <p:ph sz="half" idx="2"/>
          </p:nvPr>
        </p:nvSpPr>
        <p:spPr/>
        <p:txBody>
          <a:bodyPr anchor="b" anchorCtr="0"/>
          <a:lstStyle/>
          <a:p>
            <a:r>
              <a:rPr lang="en-US" dirty="0" smtClean="0"/>
              <a:t>Syntax yields instrumentation site</a:t>
            </a:r>
          </a:p>
          <a:p>
            <a:r>
              <a:rPr lang="en-US" dirty="0" smtClean="0"/>
              <a:t>Site yields predicates on program behavior</a:t>
            </a:r>
          </a:p>
          <a:p>
            <a:r>
              <a:rPr lang="en-US" dirty="0" smtClean="0"/>
              <a:t>Exactly one predicate true per visit to site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50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ym typeface="Symbol" pitchFamily="18" charset="2"/>
              </a:rPr>
              <a:t>Pair Relationships Are Interesting</a:t>
            </a:r>
          </a:p>
        </p:txBody>
      </p:sp>
      <p:sp>
        <p:nvSpPr>
          <p:cNvPr id="3850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Tx/>
              <a:buNone/>
            </a:pPr>
            <a:r>
              <a:rPr lang="en-US" sz="3600" noProof="1">
                <a:latin typeface="Consolas" pitchFamily="49" charset="0"/>
              </a:rPr>
              <a:t>int i, </a:t>
            </a:r>
            <a:r>
              <a:rPr lang="en-US" sz="3600" noProof="1" smtClean="0">
                <a:latin typeface="Consolas" pitchFamily="49" charset="0"/>
              </a:rPr>
              <a:t>j, </a:t>
            </a:r>
            <a:r>
              <a:rPr lang="en-US" sz="3600" noProof="1">
                <a:latin typeface="Consolas" pitchFamily="49" charset="0"/>
              </a:rPr>
              <a:t>k</a:t>
            </a:r>
            <a:r>
              <a:rPr lang="en-US" sz="3600" noProof="1" smtClean="0">
                <a:latin typeface="Consolas" pitchFamily="49" charset="0"/>
              </a:rPr>
              <a:t>;</a:t>
            </a:r>
            <a:br>
              <a:rPr lang="en-US" sz="3600" noProof="1" smtClean="0">
                <a:latin typeface="Consolas" pitchFamily="49" charset="0"/>
              </a:rPr>
            </a:br>
            <a:r>
              <a:rPr lang="en-US" sz="3600" noProof="1" smtClean="0">
                <a:latin typeface="Consolas" pitchFamily="49" charset="0"/>
              </a:rPr>
              <a:t>…</a:t>
            </a:r>
            <a:br>
              <a:rPr lang="en-US" sz="3600" noProof="1" smtClean="0">
                <a:latin typeface="Consolas" pitchFamily="49" charset="0"/>
              </a:rPr>
            </a:br>
            <a:r>
              <a:rPr lang="en-US" sz="3600" noProof="1" smtClean="0">
                <a:latin typeface="Consolas" pitchFamily="49" charset="0"/>
              </a:rPr>
              <a:t>i = …;</a:t>
            </a:r>
          </a:p>
          <a:p>
            <a:pPr marL="0" indent="0">
              <a:buFontTx/>
              <a:buNone/>
            </a:pPr>
            <a:r>
              <a:rPr lang="en-US" sz="3600" noProof="1" smtClean="0">
                <a:latin typeface="Consolas" pitchFamily="49" charset="0"/>
              </a:rPr>
              <a:t/>
            </a:r>
            <a:br>
              <a:rPr lang="en-US" sz="3600" noProof="1" smtClean="0">
                <a:latin typeface="Consolas" pitchFamily="49" charset="0"/>
              </a:rPr>
            </a:br>
            <a:r>
              <a:rPr lang="en-US" sz="3600" noProof="1" smtClean="0">
                <a:latin typeface="Consolas" pitchFamily="49" charset="0"/>
              </a:rPr>
              <a:t/>
            </a:r>
            <a:br>
              <a:rPr lang="en-US" sz="3600" noProof="1" smtClean="0">
                <a:latin typeface="Consolas" pitchFamily="49" charset="0"/>
              </a:rPr>
            </a:br>
            <a:r>
              <a:rPr lang="en-US" sz="3600" noProof="1" smtClean="0">
                <a:latin typeface="Consolas" pitchFamily="49" charset="0"/>
              </a:rPr>
              <a:t/>
            </a:r>
            <a:br>
              <a:rPr lang="en-US" sz="3600" noProof="1" smtClean="0">
                <a:latin typeface="Consolas" pitchFamily="49" charset="0"/>
              </a:rPr>
            </a:br>
            <a:endParaRPr lang="en-US" sz="3600" noProof="1">
              <a:latin typeface="Consolas" pitchFamily="49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50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ym typeface="Symbol" pitchFamily="18" charset="2"/>
              </a:rPr>
              <a:t>Pair </a:t>
            </a:r>
            <a:r>
              <a:rPr lang="en-US" dirty="0" smtClean="0">
                <a:sym typeface="Symbol" pitchFamily="18" charset="2"/>
              </a:rPr>
              <a:t>Relationship Predicate Counts</a:t>
            </a:r>
            <a:endParaRPr lang="en-US" dirty="0">
              <a:sym typeface="Symbol" pitchFamily="18" charset="2"/>
            </a:endParaRPr>
          </a:p>
        </p:txBody>
      </p:sp>
      <p:sp>
        <p:nvSpPr>
          <p:cNvPr id="3850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Tx/>
              <a:buNone/>
            </a:pPr>
            <a:r>
              <a:rPr lang="en-US" sz="3600" noProof="1">
                <a:latin typeface="Consolas" pitchFamily="49" charset="0"/>
              </a:rPr>
              <a:t>int i, </a:t>
            </a:r>
            <a:r>
              <a:rPr lang="en-US" sz="3600" noProof="1" smtClean="0">
                <a:latin typeface="Consolas" pitchFamily="49" charset="0"/>
              </a:rPr>
              <a:t>j, </a:t>
            </a:r>
            <a:r>
              <a:rPr lang="en-US" sz="3600" noProof="1">
                <a:latin typeface="Consolas" pitchFamily="49" charset="0"/>
              </a:rPr>
              <a:t>k</a:t>
            </a:r>
            <a:r>
              <a:rPr lang="en-US" sz="3600" noProof="1" smtClean="0">
                <a:latin typeface="Consolas" pitchFamily="49" charset="0"/>
              </a:rPr>
              <a:t>;</a:t>
            </a:r>
            <a:br>
              <a:rPr lang="en-US" sz="3600" noProof="1" smtClean="0">
                <a:latin typeface="Consolas" pitchFamily="49" charset="0"/>
              </a:rPr>
            </a:br>
            <a:r>
              <a:rPr lang="en-US" sz="3600" noProof="1" smtClean="0">
                <a:latin typeface="Consolas" pitchFamily="49" charset="0"/>
              </a:rPr>
              <a:t>…</a:t>
            </a:r>
            <a:br>
              <a:rPr lang="en-US" sz="3600" noProof="1" smtClean="0">
                <a:latin typeface="Consolas" pitchFamily="49" charset="0"/>
              </a:rPr>
            </a:br>
            <a:r>
              <a:rPr lang="en-US" sz="3600" noProof="1" smtClean="0">
                <a:latin typeface="Consolas" pitchFamily="49" charset="0"/>
              </a:rPr>
              <a:t>i = …;</a:t>
            </a:r>
          </a:p>
          <a:p>
            <a:pPr marL="0" indent="0">
              <a:buFontTx/>
              <a:buNone/>
            </a:pPr>
            <a:r>
              <a:rPr lang="en-US" sz="3600" noProof="1" smtClean="0">
                <a:latin typeface="Consolas" pitchFamily="49" charset="0"/>
              </a:rPr>
              <a:t>// compare new value of i with…</a:t>
            </a:r>
            <a:r>
              <a:rPr lang="en-US" sz="3600" noProof="1">
                <a:latin typeface="Consolas" pitchFamily="49" charset="0"/>
              </a:rPr>
              <a:t/>
            </a:r>
            <a:br>
              <a:rPr lang="en-US" sz="3600" noProof="1">
                <a:latin typeface="Consolas" pitchFamily="49" charset="0"/>
              </a:rPr>
            </a:br>
            <a:r>
              <a:rPr lang="en-US" sz="3600" noProof="1" smtClean="0">
                <a:latin typeface="Consolas" pitchFamily="49" charset="0"/>
              </a:rPr>
              <a:t>//	other vars: j, k, …</a:t>
            </a:r>
            <a:br>
              <a:rPr lang="en-US" sz="3600" noProof="1" smtClean="0">
                <a:latin typeface="Consolas" pitchFamily="49" charset="0"/>
              </a:rPr>
            </a:br>
            <a:r>
              <a:rPr lang="en-US" sz="3600" noProof="1" smtClean="0">
                <a:latin typeface="Consolas" pitchFamily="49" charset="0"/>
              </a:rPr>
              <a:t>//	old value of i</a:t>
            </a:r>
            <a:br>
              <a:rPr lang="en-US" sz="3600" noProof="1" smtClean="0">
                <a:latin typeface="Consolas" pitchFamily="49" charset="0"/>
              </a:rPr>
            </a:br>
            <a:r>
              <a:rPr lang="en-US" sz="3600" noProof="1" smtClean="0">
                <a:latin typeface="Consolas" pitchFamily="49" charset="0"/>
              </a:rPr>
              <a:t>//	“important” constants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Credit Where Credit is Due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 numCol="2">
            <a:normAutofit lnSpcReduction="10000"/>
          </a:bodyPr>
          <a:lstStyle/>
          <a:p>
            <a:pPr>
              <a:spcBef>
                <a:spcPts val="600"/>
              </a:spcBef>
            </a:pPr>
            <a:r>
              <a:rPr lang="en-US" dirty="0" smtClean="0"/>
              <a:t>Alex Aiken</a:t>
            </a:r>
          </a:p>
          <a:p>
            <a:pPr>
              <a:spcBef>
                <a:spcPts val="600"/>
              </a:spcBef>
            </a:pPr>
            <a:r>
              <a:rPr lang="en-US" dirty="0" smtClean="0"/>
              <a:t>David Andrzejewski</a:t>
            </a:r>
          </a:p>
          <a:p>
            <a:pPr>
              <a:spcBef>
                <a:spcPts val="600"/>
              </a:spcBef>
            </a:pPr>
            <a:r>
              <a:rPr lang="en-US" dirty="0" smtClean="0"/>
              <a:t>Piramanayagam Arumuga Nainar</a:t>
            </a:r>
          </a:p>
          <a:p>
            <a:pPr>
              <a:spcBef>
                <a:spcPts val="600"/>
              </a:spcBef>
            </a:pPr>
            <a:r>
              <a:rPr lang="en-US" dirty="0" smtClean="0"/>
              <a:t>Ting Chen</a:t>
            </a:r>
          </a:p>
          <a:p>
            <a:pPr>
              <a:spcBef>
                <a:spcPts val="600"/>
              </a:spcBef>
            </a:pPr>
            <a:r>
              <a:rPr lang="en-US" dirty="0" smtClean="0"/>
              <a:t>Greg Cooksey</a:t>
            </a:r>
          </a:p>
          <a:p>
            <a:pPr>
              <a:spcBef>
                <a:spcPts val="600"/>
              </a:spcBef>
            </a:pPr>
            <a:r>
              <a:rPr lang="en-US" dirty="0" smtClean="0"/>
              <a:t>Evan Driscoll</a:t>
            </a:r>
          </a:p>
          <a:p>
            <a:pPr>
              <a:spcBef>
                <a:spcPts val="600"/>
              </a:spcBef>
            </a:pPr>
            <a:r>
              <a:rPr lang="en-US" dirty="0" smtClean="0"/>
              <a:t>Jason Fletchall</a:t>
            </a:r>
          </a:p>
          <a:p>
            <a:pPr>
              <a:spcBef>
                <a:spcPts val="600"/>
              </a:spcBef>
            </a:pPr>
            <a:r>
              <a:rPr lang="en-US" dirty="0" smtClean="0"/>
              <a:t>Michael Jordan</a:t>
            </a:r>
          </a:p>
          <a:p>
            <a:pPr>
              <a:spcBef>
                <a:spcPts val="600"/>
              </a:spcBef>
            </a:pPr>
            <a:r>
              <a:rPr lang="en-US" dirty="0" smtClean="0"/>
              <a:t>Anne Mulhern</a:t>
            </a:r>
          </a:p>
          <a:p>
            <a:pPr>
              <a:spcBef>
                <a:spcPts val="600"/>
              </a:spcBef>
            </a:pPr>
            <a:r>
              <a:rPr lang="en-US" dirty="0" smtClean="0"/>
              <a:t>Garrett Kolpin</a:t>
            </a:r>
          </a:p>
          <a:p>
            <a:pPr>
              <a:spcBef>
                <a:spcPts val="600"/>
              </a:spcBef>
            </a:pPr>
            <a:r>
              <a:rPr lang="en-US" dirty="0" smtClean="0"/>
              <a:t>Akash Lal</a:t>
            </a:r>
          </a:p>
          <a:p>
            <a:pPr>
              <a:spcBef>
                <a:spcPts val="600"/>
              </a:spcBef>
            </a:pPr>
            <a:r>
              <a:rPr lang="en-US" dirty="0" smtClean="0"/>
              <a:t>Junghee Lim</a:t>
            </a:r>
          </a:p>
          <a:p>
            <a:pPr>
              <a:spcBef>
                <a:spcPts val="600"/>
              </a:spcBef>
            </a:pPr>
            <a:r>
              <a:rPr lang="en-US" dirty="0" smtClean="0"/>
              <a:t>Mayur Naik</a:t>
            </a:r>
          </a:p>
          <a:p>
            <a:pPr>
              <a:spcBef>
                <a:spcPts val="600"/>
              </a:spcBef>
            </a:pPr>
            <a:r>
              <a:rPr lang="en-US" dirty="0" smtClean="0"/>
              <a:t>Jake Rosin</a:t>
            </a:r>
          </a:p>
          <a:p>
            <a:pPr>
              <a:spcBef>
                <a:spcPts val="600"/>
              </a:spcBef>
            </a:pPr>
            <a:r>
              <a:rPr lang="en-US" dirty="0" smtClean="0"/>
              <a:t>Umair Saeed</a:t>
            </a:r>
          </a:p>
          <a:p>
            <a:pPr>
              <a:spcBef>
                <a:spcPts val="600"/>
              </a:spcBef>
            </a:pPr>
            <a:r>
              <a:rPr lang="en-US" dirty="0" smtClean="0"/>
              <a:t>Alice Zheng</a:t>
            </a:r>
          </a:p>
          <a:p>
            <a:pPr>
              <a:spcBef>
                <a:spcPts val="600"/>
              </a:spcBef>
            </a:pPr>
            <a:r>
              <a:rPr lang="en-US" dirty="0" smtClean="0"/>
              <a:t>Xiaojin Zhu</a:t>
            </a:r>
          </a:p>
          <a:p>
            <a:pPr>
              <a:spcBef>
                <a:spcPts val="1200"/>
              </a:spcBef>
            </a:pPr>
            <a:r>
              <a:rPr lang="en-US" dirty="0" smtClean="0"/>
              <a:t>… and an anonymous cast of thousands!</a:t>
            </a:r>
          </a:p>
          <a:p>
            <a:pPr lvl="1"/>
            <a:r>
              <a:rPr lang="en-US" dirty="0" smtClean="0"/>
              <a:t>Or maybe just hundreds?</a:t>
            </a:r>
          </a:p>
          <a:p>
            <a:pPr lvl="1"/>
            <a:r>
              <a:rPr lang="en-US" dirty="0" smtClean="0"/>
              <a:t>I don’t really know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4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"/>
                            </p:stCondLst>
                            <p:childTnLst>
                              <p:par>
                                <p:cTn id="2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600"/>
                            </p:stCondLst>
                            <p:childTnLst>
                              <p:par>
                                <p:cTn id="2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700"/>
                            </p:stCondLst>
                            <p:childTnLst>
                              <p:par>
                                <p:cTn id="3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800"/>
                            </p:stCondLst>
                            <p:childTnLst>
                              <p:par>
                                <p:cTn id="3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900"/>
                            </p:stCondLst>
                            <p:childTnLst>
                              <p:par>
                                <p:cTn id="4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000"/>
                            </p:stCondLst>
                            <p:childTnLst>
                              <p:par>
                                <p:cTn id="4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1100"/>
                            </p:stCondLst>
                            <p:childTnLst>
                              <p:par>
                                <p:cTn id="4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1200"/>
                            </p:stCondLst>
                            <p:childTnLst>
                              <p:par>
                                <p:cTn id="5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1300"/>
                            </p:stCondLst>
                            <p:childTnLst>
                              <p:par>
                                <p:cTn id="5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1400"/>
                            </p:stCondLst>
                            <p:childTnLst>
                              <p:par>
                                <p:cTn id="6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1500"/>
                            </p:stCondLst>
                            <p:childTnLst>
                              <p:par>
                                <p:cTn id="6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1600"/>
                            </p:stCondLst>
                            <p:childTnLst>
                              <p:par>
                                <p:cTn id="6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100"/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1000"/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2000"/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2000"/>
                                        <p:tgtEl>
                                          <p:spTgt spid="3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0068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Many Other Behaviors of Interest</a:t>
            </a:r>
          </a:p>
        </p:txBody>
      </p:sp>
      <p:sp>
        <p:nvSpPr>
          <p:cNvPr id="600069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Assert statements</a:t>
            </a:r>
          </a:p>
          <a:p>
            <a:pPr lvl="1"/>
            <a:r>
              <a:rPr lang="en-US" dirty="0" smtClean="0"/>
              <a:t>Perhaps automatically introduced, e.g. by CCured</a:t>
            </a:r>
          </a:p>
          <a:p>
            <a:r>
              <a:rPr lang="en-US" dirty="0" smtClean="0"/>
              <a:t>Unusual </a:t>
            </a:r>
            <a:r>
              <a:rPr lang="en-US" dirty="0"/>
              <a:t>floating point </a:t>
            </a:r>
            <a:r>
              <a:rPr lang="en-US" dirty="0" smtClean="0"/>
              <a:t>values</a:t>
            </a:r>
          </a:p>
          <a:p>
            <a:pPr lvl="1"/>
            <a:r>
              <a:rPr lang="en-US" dirty="0" smtClean="0"/>
              <a:t>Did you know there are nine kinds?</a:t>
            </a:r>
            <a:endParaRPr lang="en-US" dirty="0"/>
          </a:p>
          <a:p>
            <a:r>
              <a:rPr lang="en-US" dirty="0" smtClean="0"/>
              <a:t>Coverage of modules, functions, basic blocks, …</a:t>
            </a:r>
          </a:p>
          <a:p>
            <a:r>
              <a:rPr lang="en-US" dirty="0" smtClean="0"/>
              <a:t>Reference counts: negative, zero, positive, invalid</a:t>
            </a:r>
          </a:p>
          <a:p>
            <a:pPr lvl="1"/>
            <a:r>
              <a:rPr lang="en-US" dirty="0" smtClean="0"/>
              <a:t>I use the GNOME desktop, but it terrifies me!</a:t>
            </a:r>
          </a:p>
          <a:p>
            <a:r>
              <a:rPr lang="en-US" dirty="0" smtClean="0"/>
              <a:t>Kinds </a:t>
            </a:r>
            <a:r>
              <a:rPr lang="en-US" dirty="0"/>
              <a:t>of </a:t>
            </a:r>
            <a:r>
              <a:rPr lang="en-US" dirty="0" smtClean="0"/>
              <a:t>pointer: stack</a:t>
            </a:r>
            <a:r>
              <a:rPr lang="en-US" dirty="0"/>
              <a:t>, heap, null, </a:t>
            </a:r>
            <a:r>
              <a:rPr lang="en-US" dirty="0" smtClean="0"/>
              <a:t>…</a:t>
            </a:r>
          </a:p>
          <a:p>
            <a:r>
              <a:rPr lang="en-US" dirty="0" smtClean="0"/>
              <a:t>Temporal relationships: </a:t>
            </a:r>
            <a:r>
              <a:rPr lang="en-US" i="1" dirty="0" smtClean="0"/>
              <a:t>x</a:t>
            </a:r>
            <a:r>
              <a:rPr lang="en-US" dirty="0" smtClean="0"/>
              <a:t> before/after </a:t>
            </a:r>
            <a:r>
              <a:rPr lang="en-US" i="1" dirty="0" smtClean="0"/>
              <a:t>y</a:t>
            </a:r>
            <a:endParaRPr lang="en-US" i="1" dirty="0"/>
          </a:p>
          <a:p>
            <a:r>
              <a:rPr lang="en-US" dirty="0"/>
              <a:t>More ideas? Toss them all into the mix!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4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Summarization and Reporting</a:t>
            </a:r>
          </a:p>
        </p:txBody>
      </p:sp>
      <p:sp>
        <p:nvSpPr>
          <p:cNvPr id="1894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Observation stream </a:t>
            </a:r>
            <a:r>
              <a:rPr lang="en-US" dirty="0" smtClean="0">
                <a:sym typeface="Wingdings" pitchFamily="2" charset="2"/>
              </a:rPr>
              <a:t></a:t>
            </a:r>
            <a:r>
              <a:rPr lang="en-US" dirty="0" smtClean="0"/>
              <a:t> observation </a:t>
            </a:r>
            <a:r>
              <a:rPr lang="en-US" dirty="0"/>
              <a:t>count</a:t>
            </a:r>
          </a:p>
          <a:p>
            <a:pPr lvl="1"/>
            <a:r>
              <a:rPr lang="en-US" dirty="0"/>
              <a:t>How </a:t>
            </a:r>
            <a:r>
              <a:rPr lang="en-US" i="1" dirty="0"/>
              <a:t>often</a:t>
            </a:r>
            <a:r>
              <a:rPr lang="en-US" dirty="0"/>
              <a:t> is each predicate observed true?</a:t>
            </a:r>
          </a:p>
          <a:p>
            <a:pPr lvl="1"/>
            <a:r>
              <a:rPr lang="en-US" dirty="0"/>
              <a:t>Removes time dimension, for good or ill</a:t>
            </a:r>
          </a:p>
          <a:p>
            <a:r>
              <a:rPr lang="en-US" dirty="0" smtClean="0"/>
              <a:t>Bump exactly one counter per observation</a:t>
            </a:r>
          </a:p>
          <a:p>
            <a:pPr lvl="1"/>
            <a:r>
              <a:rPr lang="en-US" dirty="0" smtClean="0"/>
              <a:t>Infer additional predicates (e.g. </a:t>
            </a:r>
            <a:r>
              <a:rPr lang="en-US" dirty="0" smtClean="0">
                <a:cs typeface="Times New Roman" pitchFamily="18" charset="0"/>
              </a:rPr>
              <a:t>≤, ≠, ≥) offline</a:t>
            </a:r>
          </a:p>
          <a:p>
            <a:r>
              <a:rPr lang="en-US" dirty="0" smtClean="0">
                <a:cs typeface="Times New Roman" pitchFamily="18" charset="0"/>
              </a:rPr>
              <a:t>Feedback report is:</a:t>
            </a:r>
          </a:p>
          <a:p>
            <a:pPr marL="731520" lvl="1" indent="-457200">
              <a:buFont typeface="+mj-lt"/>
              <a:buAutoNum type="arabicPeriod"/>
            </a:pPr>
            <a:r>
              <a:rPr lang="en-US" dirty="0" smtClean="0">
                <a:cs typeface="Times New Roman" pitchFamily="18" charset="0"/>
              </a:rPr>
              <a:t>Vector of predicate counters</a:t>
            </a:r>
          </a:p>
          <a:p>
            <a:pPr marL="731520" lvl="1" indent="-457200">
              <a:buFont typeface="+mj-lt"/>
              <a:buAutoNum type="arabicPeriod"/>
            </a:pPr>
            <a:r>
              <a:rPr lang="en-US" dirty="0" smtClean="0">
                <a:cs typeface="Times New Roman" pitchFamily="18" charset="0"/>
              </a:rPr>
              <a:t>Success/failure outcome label</a:t>
            </a:r>
          </a:p>
          <a:p>
            <a:r>
              <a:rPr lang="en-US" dirty="0" smtClean="0"/>
              <a:t>Still quite a lot to measure</a:t>
            </a:r>
          </a:p>
          <a:p>
            <a:pPr lvl="1"/>
            <a:r>
              <a:rPr lang="en-US" dirty="0" smtClean="0"/>
              <a:t>What about performance?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4"/>
          <p:cNvGrpSpPr>
            <a:grpSpLocks/>
          </p:cNvGrpSpPr>
          <p:nvPr/>
        </p:nvGrpSpPr>
        <p:grpSpPr bwMode="auto">
          <a:xfrm>
            <a:off x="7186616" y="2921947"/>
            <a:ext cx="1957388" cy="2381252"/>
            <a:chOff x="4477" y="2052"/>
            <a:chExt cx="1233" cy="1500"/>
          </a:xfrm>
        </p:grpSpPr>
        <p:sp>
          <p:nvSpPr>
            <p:cNvPr id="235535" name="Rectangle 15"/>
            <p:cNvSpPr>
              <a:spLocks noChangeArrowheads="1"/>
            </p:cNvSpPr>
            <p:nvPr/>
          </p:nvSpPr>
          <p:spPr bwMode="auto">
            <a:xfrm>
              <a:off x="4897" y="2052"/>
              <a:ext cx="644" cy="6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6600" dirty="0">
                  <a:ln>
                    <a:solidFill>
                      <a:sysClr val="windowText" lastClr="000000"/>
                    </a:solidFill>
                  </a:ln>
                  <a:solidFill>
                    <a:schemeClr val="accent2">
                      <a:lumMod val="75000"/>
                    </a:schemeClr>
                  </a:solidFill>
                  <a:latin typeface="Webdings" pitchFamily="18" charset="2"/>
                </a:rPr>
                <a:t></a:t>
              </a:r>
            </a:p>
          </p:txBody>
        </p:sp>
        <p:sp>
          <p:nvSpPr>
            <p:cNvPr id="235536" name="Rectangle 16"/>
            <p:cNvSpPr>
              <a:spLocks noChangeArrowheads="1"/>
            </p:cNvSpPr>
            <p:nvPr/>
          </p:nvSpPr>
          <p:spPr bwMode="auto">
            <a:xfrm>
              <a:off x="4684" y="2163"/>
              <a:ext cx="644" cy="6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6600" dirty="0">
                  <a:ln>
                    <a:solidFill>
                      <a:sysClr val="windowText" lastClr="000000"/>
                    </a:solidFill>
                  </a:ln>
                  <a:solidFill>
                    <a:schemeClr val="accent2">
                      <a:lumMod val="75000"/>
                    </a:schemeClr>
                  </a:solidFill>
                  <a:latin typeface="Webdings" pitchFamily="18" charset="2"/>
                </a:rPr>
                <a:t>€</a:t>
              </a:r>
            </a:p>
          </p:txBody>
        </p:sp>
        <p:sp>
          <p:nvSpPr>
            <p:cNvPr id="235537" name="Rectangle 17"/>
            <p:cNvSpPr>
              <a:spLocks noChangeArrowheads="1"/>
            </p:cNvSpPr>
            <p:nvPr/>
          </p:nvSpPr>
          <p:spPr bwMode="auto">
            <a:xfrm>
              <a:off x="4873" y="2521"/>
              <a:ext cx="644" cy="6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6600" dirty="0">
                  <a:ln>
                    <a:solidFill>
                      <a:sysClr val="windowText" lastClr="000000"/>
                    </a:solidFill>
                  </a:ln>
                  <a:solidFill>
                    <a:schemeClr val="accent2">
                      <a:lumMod val="75000"/>
                    </a:schemeClr>
                  </a:solidFill>
                  <a:latin typeface="Webdings" pitchFamily="18" charset="2"/>
                </a:rPr>
                <a:t>ƒ</a:t>
              </a:r>
            </a:p>
          </p:txBody>
        </p:sp>
        <p:sp>
          <p:nvSpPr>
            <p:cNvPr id="235538" name="Rectangle 18"/>
            <p:cNvSpPr>
              <a:spLocks noChangeArrowheads="1"/>
            </p:cNvSpPr>
            <p:nvPr/>
          </p:nvSpPr>
          <p:spPr bwMode="auto">
            <a:xfrm>
              <a:off x="4477" y="2318"/>
              <a:ext cx="644" cy="6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6600" dirty="0">
                  <a:ln>
                    <a:solidFill>
                      <a:sysClr val="windowText" lastClr="000000"/>
                    </a:solidFill>
                  </a:ln>
                  <a:solidFill>
                    <a:schemeClr val="accent2">
                      <a:lumMod val="75000"/>
                    </a:schemeClr>
                  </a:solidFill>
                  <a:latin typeface="Webdings" pitchFamily="18" charset="2"/>
                </a:rPr>
                <a:t>ƒ</a:t>
              </a:r>
            </a:p>
          </p:txBody>
        </p:sp>
        <p:sp>
          <p:nvSpPr>
            <p:cNvPr id="235539" name="Rectangle 19"/>
            <p:cNvSpPr>
              <a:spLocks noChangeArrowheads="1"/>
            </p:cNvSpPr>
            <p:nvPr/>
          </p:nvSpPr>
          <p:spPr bwMode="auto">
            <a:xfrm>
              <a:off x="4598" y="2715"/>
              <a:ext cx="644" cy="6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6600" dirty="0">
                  <a:ln>
                    <a:solidFill>
                      <a:sysClr val="windowText" lastClr="000000"/>
                    </a:solidFill>
                  </a:ln>
                  <a:solidFill>
                    <a:schemeClr val="accent2">
                      <a:lumMod val="75000"/>
                    </a:schemeClr>
                  </a:solidFill>
                  <a:latin typeface="Webdings" pitchFamily="18" charset="2"/>
                </a:rPr>
                <a:t>€</a:t>
              </a:r>
            </a:p>
          </p:txBody>
        </p:sp>
        <p:sp>
          <p:nvSpPr>
            <p:cNvPr id="235540" name="Rectangle 20"/>
            <p:cNvSpPr>
              <a:spLocks noChangeArrowheads="1"/>
            </p:cNvSpPr>
            <p:nvPr/>
          </p:nvSpPr>
          <p:spPr bwMode="auto">
            <a:xfrm>
              <a:off x="5066" y="2337"/>
              <a:ext cx="644" cy="6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6600" dirty="0">
                  <a:ln>
                    <a:solidFill>
                      <a:sysClr val="windowText" lastClr="000000"/>
                    </a:solidFill>
                  </a:ln>
                  <a:solidFill>
                    <a:schemeClr val="accent2">
                      <a:lumMod val="75000"/>
                    </a:schemeClr>
                  </a:solidFill>
                  <a:latin typeface="Webdings" pitchFamily="18" charset="2"/>
                </a:rPr>
                <a:t>‚</a:t>
              </a:r>
            </a:p>
          </p:txBody>
        </p:sp>
        <p:sp>
          <p:nvSpPr>
            <p:cNvPr id="235541" name="Rectangle 21"/>
            <p:cNvSpPr>
              <a:spLocks noChangeArrowheads="1"/>
            </p:cNvSpPr>
            <p:nvPr/>
          </p:nvSpPr>
          <p:spPr bwMode="auto">
            <a:xfrm>
              <a:off x="5018" y="2860"/>
              <a:ext cx="644" cy="6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6600" dirty="0">
                  <a:ln>
                    <a:solidFill>
                      <a:sysClr val="windowText" lastClr="000000"/>
                    </a:solidFill>
                  </a:ln>
                  <a:solidFill>
                    <a:schemeClr val="accent2">
                      <a:lumMod val="75000"/>
                    </a:schemeClr>
                  </a:solidFill>
                  <a:latin typeface="Webdings" pitchFamily="18" charset="2"/>
                </a:rPr>
                <a:t></a:t>
              </a:r>
            </a:p>
          </p:txBody>
        </p:sp>
      </p:grpSp>
      <p:sp>
        <p:nvSpPr>
          <p:cNvPr id="2355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Fair Sampling Transformation</a:t>
            </a:r>
            <a:endParaRPr lang="en-US" dirty="0"/>
          </a:p>
        </p:txBody>
      </p:sp>
      <p:cxnSp>
        <p:nvCxnSpPr>
          <p:cNvPr id="235528" name="AutoShape 8"/>
          <p:cNvCxnSpPr>
            <a:cxnSpLocks noChangeShapeType="1"/>
            <a:stCxn id="235523" idx="3"/>
            <a:endCxn id="235524" idx="1"/>
          </p:cNvCxnSpPr>
          <p:nvPr/>
        </p:nvCxnSpPr>
        <p:spPr bwMode="auto">
          <a:xfrm rot="10800000" flipH="1">
            <a:off x="2140995" y="2713038"/>
            <a:ext cx="681440" cy="1588"/>
          </a:xfrm>
          <a:prstGeom prst="straightConnector1">
            <a:avLst/>
          </a:prstGeom>
          <a:noFill/>
          <a:ln w="22225">
            <a:solidFill>
              <a:schemeClr val="tx1"/>
            </a:solidFill>
            <a:round/>
            <a:headEnd/>
            <a:tailEnd type="triangle" w="lg" len="lg"/>
          </a:ln>
          <a:effectLst/>
        </p:spPr>
      </p:cxnSp>
      <p:sp>
        <p:nvSpPr>
          <p:cNvPr id="235523" name="AutoShape 3"/>
          <p:cNvSpPr>
            <a:spLocks noChangeArrowheads="1"/>
          </p:cNvSpPr>
          <p:nvPr/>
        </p:nvSpPr>
        <p:spPr bwMode="auto">
          <a:xfrm>
            <a:off x="650875" y="2206705"/>
            <a:ext cx="1617100" cy="1015841"/>
          </a:xfrm>
          <a:prstGeom prst="verticalScroll">
            <a:avLst>
              <a:gd name="adj" fmla="val 12500"/>
            </a:avLst>
          </a:prstGeom>
          <a:solidFill>
            <a:schemeClr val="accent5">
              <a:lumMod val="60000"/>
              <a:lumOff val="40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Program</a:t>
            </a:r>
            <a:r>
              <a:rPr lang="en-US" sz="2400" dirty="0">
                <a:solidFill>
                  <a:schemeClr val="tx1"/>
                </a:solidFill>
              </a:rPr>
              <a:t/>
            </a:r>
            <a:br>
              <a:rPr lang="en-US" sz="2400" dirty="0">
                <a:solidFill>
                  <a:schemeClr val="tx1"/>
                </a:solidFill>
              </a:rPr>
            </a:br>
            <a:r>
              <a:rPr lang="en-US" sz="2400" dirty="0">
                <a:solidFill>
                  <a:schemeClr val="tx1"/>
                </a:solidFill>
              </a:rPr>
              <a:t>Source</a:t>
            </a:r>
          </a:p>
        </p:txBody>
      </p:sp>
      <p:sp>
        <p:nvSpPr>
          <p:cNvPr id="235524" name="Rectangle 4"/>
          <p:cNvSpPr>
            <a:spLocks noChangeArrowheads="1"/>
          </p:cNvSpPr>
          <p:nvPr/>
        </p:nvSpPr>
        <p:spPr bwMode="auto">
          <a:xfrm>
            <a:off x="2822435" y="1676400"/>
            <a:ext cx="2107919" cy="2073275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35525" name="Rectangle 5"/>
          <p:cNvSpPr>
            <a:spLocks noChangeArrowheads="1"/>
          </p:cNvSpPr>
          <p:nvPr/>
        </p:nvSpPr>
        <p:spPr bwMode="auto">
          <a:xfrm>
            <a:off x="3166905" y="3168005"/>
            <a:ext cx="1418978" cy="461665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Compiler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235529" name="AutoShape 9"/>
          <p:cNvSpPr>
            <a:spLocks noChangeArrowheads="1"/>
          </p:cNvSpPr>
          <p:nvPr/>
        </p:nvSpPr>
        <p:spPr bwMode="auto">
          <a:xfrm>
            <a:off x="5484813" y="2022885"/>
            <a:ext cx="1955079" cy="1104245"/>
          </a:xfrm>
          <a:prstGeom prst="cube">
            <a:avLst>
              <a:gd name="adj" fmla="val 25000"/>
            </a:avLst>
          </a:prstGeom>
          <a:solidFill>
            <a:schemeClr val="accent5">
              <a:lumMod val="60000"/>
              <a:lumOff val="4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Shipping</a:t>
            </a:r>
            <a:r>
              <a:rPr lang="en-US" sz="2400" dirty="0">
                <a:solidFill>
                  <a:schemeClr val="tx1"/>
                </a:solidFill>
              </a:rPr>
              <a:t/>
            </a:r>
            <a:br>
              <a:rPr lang="en-US" sz="2400" dirty="0">
                <a:solidFill>
                  <a:schemeClr val="tx1"/>
                </a:solidFill>
              </a:rPr>
            </a:br>
            <a:r>
              <a:rPr lang="en-US" sz="2400" dirty="0">
                <a:solidFill>
                  <a:schemeClr val="tx1"/>
                </a:solidFill>
              </a:rPr>
              <a:t>Application</a:t>
            </a:r>
          </a:p>
        </p:txBody>
      </p:sp>
      <p:cxnSp>
        <p:nvCxnSpPr>
          <p:cNvPr id="235530" name="AutoShape 10"/>
          <p:cNvCxnSpPr>
            <a:cxnSpLocks noChangeShapeType="1"/>
            <a:stCxn id="235524" idx="3"/>
            <a:endCxn id="235529" idx="2"/>
          </p:cNvCxnSpPr>
          <p:nvPr/>
        </p:nvCxnSpPr>
        <p:spPr bwMode="auto">
          <a:xfrm>
            <a:off x="4930354" y="2713038"/>
            <a:ext cx="554459" cy="1588"/>
          </a:xfrm>
          <a:prstGeom prst="straightConnector1">
            <a:avLst/>
          </a:prstGeom>
          <a:noFill/>
          <a:ln w="22225">
            <a:solidFill>
              <a:schemeClr val="tx1"/>
            </a:solidFill>
            <a:round/>
            <a:headEnd/>
            <a:tailEnd type="triangle" w="lg" len="lg"/>
          </a:ln>
          <a:effectLst/>
        </p:spPr>
      </p:cxnSp>
      <p:cxnSp>
        <p:nvCxnSpPr>
          <p:cNvPr id="235531" name="AutoShape 11"/>
          <p:cNvCxnSpPr>
            <a:cxnSpLocks noChangeShapeType="1"/>
            <a:stCxn id="235529" idx="4"/>
          </p:cNvCxnSpPr>
          <p:nvPr/>
        </p:nvCxnSpPr>
        <p:spPr bwMode="auto">
          <a:xfrm>
            <a:off x="7163831" y="2713038"/>
            <a:ext cx="615418" cy="762549"/>
          </a:xfrm>
          <a:prstGeom prst="straightConnector1">
            <a:avLst/>
          </a:prstGeom>
          <a:noFill/>
          <a:ln w="22225">
            <a:solidFill>
              <a:schemeClr val="tx1"/>
            </a:solidFill>
            <a:round/>
            <a:headEnd/>
            <a:tailEnd type="triangle" w="lg" len="lg"/>
          </a:ln>
          <a:effectLst/>
        </p:spPr>
      </p:cxnSp>
      <p:cxnSp>
        <p:nvCxnSpPr>
          <p:cNvPr id="235543" name="AutoShape 23"/>
          <p:cNvCxnSpPr>
            <a:cxnSpLocks noChangeShapeType="1"/>
            <a:stCxn id="235532" idx="1"/>
            <a:endCxn id="235542" idx="4"/>
          </p:cNvCxnSpPr>
          <p:nvPr/>
        </p:nvCxnSpPr>
        <p:spPr bwMode="auto">
          <a:xfrm rot="10800000">
            <a:off x="4958504" y="5150496"/>
            <a:ext cx="604096" cy="596"/>
          </a:xfrm>
          <a:prstGeom prst="straightConnector1">
            <a:avLst/>
          </a:prstGeom>
          <a:noFill/>
          <a:ln w="22225">
            <a:solidFill>
              <a:schemeClr val="tx1"/>
            </a:solidFill>
            <a:round/>
            <a:headEnd/>
            <a:tailEnd type="triangle" w="lg" len="lg"/>
          </a:ln>
          <a:effectLst/>
        </p:spPr>
      </p:cxnSp>
      <p:sp>
        <p:nvSpPr>
          <p:cNvPr id="235526" name="AutoShape 6"/>
          <p:cNvSpPr>
            <a:spLocks noChangeArrowheads="1"/>
          </p:cNvSpPr>
          <p:nvPr/>
        </p:nvSpPr>
        <p:spPr bwMode="auto">
          <a:xfrm>
            <a:off x="3210186" y="2482205"/>
            <a:ext cx="1332417" cy="689372"/>
          </a:xfrm>
          <a:prstGeom prst="downArrowCallout">
            <a:avLst>
              <a:gd name="adj1" fmla="val 46516"/>
              <a:gd name="adj2" fmla="val 46516"/>
              <a:gd name="adj3" fmla="val 16667"/>
              <a:gd name="adj4" fmla="val 66667"/>
            </a:avLst>
          </a:prstGeom>
          <a:solidFill>
            <a:schemeClr val="accent2">
              <a:lumMod val="60000"/>
              <a:lumOff val="4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Sampler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235527" name="AutoShape 7"/>
          <p:cNvSpPr>
            <a:spLocks noChangeArrowheads="1"/>
          </p:cNvSpPr>
          <p:nvPr/>
        </p:nvSpPr>
        <p:spPr bwMode="auto">
          <a:xfrm>
            <a:off x="3056298" y="1796405"/>
            <a:ext cx="1640193" cy="689372"/>
          </a:xfrm>
          <a:prstGeom prst="downArrowCallout">
            <a:avLst>
              <a:gd name="adj1" fmla="val 55623"/>
              <a:gd name="adj2" fmla="val 55623"/>
              <a:gd name="adj3" fmla="val 16667"/>
              <a:gd name="adj4" fmla="val 66667"/>
            </a:avLst>
          </a:prstGeom>
          <a:solidFill>
            <a:schemeClr val="accent2">
              <a:lumMod val="60000"/>
              <a:lumOff val="4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Predicates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235532" name="AutoShape 12"/>
          <p:cNvSpPr>
            <a:spLocks noChangeArrowheads="1"/>
          </p:cNvSpPr>
          <p:nvPr/>
        </p:nvSpPr>
        <p:spPr bwMode="auto">
          <a:xfrm>
            <a:off x="5562600" y="4644244"/>
            <a:ext cx="1340531" cy="1039951"/>
          </a:xfrm>
          <a:prstGeom prst="flowChartMultidocument">
            <a:avLst/>
          </a:prstGeom>
          <a:solidFill>
            <a:schemeClr val="accent2">
              <a:lumMod val="60000"/>
              <a:lumOff val="4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Counts</a:t>
            </a:r>
            <a:r>
              <a:rPr lang="en-US" sz="2400" dirty="0">
                <a:solidFill>
                  <a:schemeClr val="tx1"/>
                </a:solidFill>
              </a:rPr>
              <a:t/>
            </a:r>
            <a:br>
              <a:rPr lang="en-US" sz="2400" dirty="0">
                <a:solidFill>
                  <a:schemeClr val="tx1"/>
                </a:solidFill>
              </a:rPr>
            </a:br>
            <a:r>
              <a:rPr lang="en-US" sz="2400" dirty="0">
                <a:solidFill>
                  <a:schemeClr val="tx1"/>
                </a:solidFill>
              </a:rPr>
              <a:t>&amp; </a:t>
            </a:r>
            <a:r>
              <a:rPr lang="en-US" sz="2400" dirty="0">
                <a:solidFill>
                  <a:schemeClr val="tx1"/>
                </a:solidFill>
                <a:latin typeface="Wingdings" pitchFamily="2" charset="2"/>
              </a:rPr>
              <a:t>J</a:t>
            </a:r>
            <a:r>
              <a:rPr lang="en-US" sz="2400" dirty="0">
                <a:solidFill>
                  <a:schemeClr val="tx1"/>
                </a:solidFill>
              </a:rPr>
              <a:t>/</a:t>
            </a:r>
            <a:r>
              <a:rPr lang="en-US" sz="2400" dirty="0">
                <a:solidFill>
                  <a:schemeClr val="tx1"/>
                </a:solidFill>
                <a:latin typeface="Wingdings" pitchFamily="2" charset="2"/>
              </a:rPr>
              <a:t>L</a:t>
            </a:r>
          </a:p>
        </p:txBody>
      </p:sp>
      <p:sp>
        <p:nvSpPr>
          <p:cNvPr id="235542" name="AutoShape 22"/>
          <p:cNvSpPr>
            <a:spLocks noChangeArrowheads="1"/>
          </p:cNvSpPr>
          <p:nvPr/>
        </p:nvSpPr>
        <p:spPr bwMode="auto">
          <a:xfrm>
            <a:off x="3281442" y="4338253"/>
            <a:ext cx="1677062" cy="1650742"/>
          </a:xfrm>
          <a:prstGeom prst="flowChartMagneticDisk">
            <a:avLst/>
          </a:prstGeom>
          <a:solidFill>
            <a:schemeClr val="accent2">
              <a:lumMod val="60000"/>
              <a:lumOff val="40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Statistical</a:t>
            </a:r>
            <a:r>
              <a:rPr lang="en-US" sz="2400" dirty="0">
                <a:solidFill>
                  <a:schemeClr val="tx1"/>
                </a:solidFill>
              </a:rPr>
              <a:t/>
            </a:r>
            <a:br>
              <a:rPr lang="en-US" sz="2400" dirty="0">
                <a:solidFill>
                  <a:schemeClr val="tx1"/>
                </a:solidFill>
              </a:rPr>
            </a:br>
            <a:r>
              <a:rPr lang="en-US" sz="2400" dirty="0">
                <a:solidFill>
                  <a:schemeClr val="tx1"/>
                </a:solidFill>
              </a:rPr>
              <a:t>Debugging</a:t>
            </a:r>
          </a:p>
        </p:txBody>
      </p:sp>
      <p:sp>
        <p:nvSpPr>
          <p:cNvPr id="235544" name="AutoShape 24"/>
          <p:cNvSpPr>
            <a:spLocks noChangeArrowheads="1"/>
          </p:cNvSpPr>
          <p:nvPr/>
        </p:nvSpPr>
        <p:spPr bwMode="auto">
          <a:xfrm>
            <a:off x="609600" y="4693595"/>
            <a:ext cx="2067746" cy="943511"/>
          </a:xfrm>
          <a:prstGeom prst="foldedCorner">
            <a:avLst>
              <a:gd name="adj" fmla="val 12500"/>
            </a:avLst>
          </a:prstGeom>
          <a:solidFill>
            <a:schemeClr val="accent2">
              <a:lumMod val="60000"/>
              <a:lumOff val="40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2400" dirty="0">
                <a:solidFill>
                  <a:schemeClr val="tx1"/>
                </a:solidFill>
              </a:rPr>
              <a:t>Top </a:t>
            </a:r>
            <a:r>
              <a:rPr lang="en-US" sz="2400" dirty="0" smtClean="0">
                <a:solidFill>
                  <a:schemeClr val="tx1"/>
                </a:solidFill>
              </a:rPr>
              <a:t>bugs </a:t>
            </a:r>
            <a:r>
              <a:rPr lang="en-US" sz="2400" dirty="0">
                <a:solidFill>
                  <a:schemeClr val="tx1"/>
                </a:solidFill>
              </a:rPr>
              <a:t>with</a:t>
            </a:r>
            <a:br>
              <a:rPr lang="en-US" sz="2400" dirty="0">
                <a:solidFill>
                  <a:schemeClr val="tx1"/>
                </a:solidFill>
              </a:rPr>
            </a:br>
            <a:r>
              <a:rPr lang="en-US" sz="2400" dirty="0">
                <a:solidFill>
                  <a:schemeClr val="tx1"/>
                </a:solidFill>
              </a:rPr>
              <a:t>likely causes</a:t>
            </a:r>
          </a:p>
        </p:txBody>
      </p:sp>
      <p:cxnSp>
        <p:nvCxnSpPr>
          <p:cNvPr id="235545" name="AutoShape 25"/>
          <p:cNvCxnSpPr>
            <a:cxnSpLocks noChangeShapeType="1"/>
            <a:stCxn id="235542" idx="2"/>
            <a:endCxn id="235544" idx="3"/>
          </p:cNvCxnSpPr>
          <p:nvPr/>
        </p:nvCxnSpPr>
        <p:spPr bwMode="auto">
          <a:xfrm rot="10800000" flipV="1">
            <a:off x="2677346" y="5163623"/>
            <a:ext cx="604096" cy="1727"/>
          </a:xfrm>
          <a:prstGeom prst="straightConnector1">
            <a:avLst/>
          </a:prstGeom>
          <a:noFill/>
          <a:ln w="22225">
            <a:solidFill>
              <a:schemeClr val="tx1"/>
            </a:solidFill>
            <a:round/>
            <a:headEnd/>
            <a:tailEnd type="triangle" w="lg" len="lg"/>
          </a:ln>
          <a:effectLst/>
        </p:spPr>
      </p:cxnSp>
      <p:cxnSp>
        <p:nvCxnSpPr>
          <p:cNvPr id="235552" name="AutoShape 32"/>
          <p:cNvCxnSpPr>
            <a:cxnSpLocks noChangeShapeType="1"/>
            <a:stCxn id="235544" idx="1"/>
            <a:endCxn id="235523" idx="1"/>
          </p:cNvCxnSpPr>
          <p:nvPr/>
        </p:nvCxnSpPr>
        <p:spPr bwMode="auto">
          <a:xfrm rot="10800000" flipH="1">
            <a:off x="609599" y="2714627"/>
            <a:ext cx="168255" cy="2450725"/>
          </a:xfrm>
          <a:prstGeom prst="curvedConnector5">
            <a:avLst>
              <a:gd name="adj1" fmla="val -135865"/>
              <a:gd name="adj2" fmla="val 49262"/>
              <a:gd name="adj3" fmla="val -132286"/>
            </a:avLst>
          </a:prstGeom>
          <a:noFill/>
          <a:ln w="22225">
            <a:solidFill>
              <a:schemeClr val="tx1"/>
            </a:solidFill>
            <a:round/>
            <a:headEnd/>
            <a:tailEnd type="triangle" w="lg" len="lg"/>
          </a:ln>
          <a:effectLst/>
        </p:spPr>
      </p:cxnSp>
      <p:cxnSp>
        <p:nvCxnSpPr>
          <p:cNvPr id="96" name="AutoShape 23"/>
          <p:cNvCxnSpPr>
            <a:cxnSpLocks noChangeShapeType="1"/>
          </p:cNvCxnSpPr>
          <p:nvPr/>
        </p:nvCxnSpPr>
        <p:spPr bwMode="auto">
          <a:xfrm rot="10800000">
            <a:off x="4958504" y="4922195"/>
            <a:ext cx="604096" cy="1"/>
          </a:xfrm>
          <a:prstGeom prst="straightConnector1">
            <a:avLst/>
          </a:prstGeom>
          <a:noFill/>
          <a:ln w="22225">
            <a:solidFill>
              <a:schemeClr val="tx1"/>
            </a:solidFill>
            <a:round/>
            <a:headEnd/>
            <a:tailEnd type="triangle" w="lg" len="lg"/>
          </a:ln>
          <a:effectLst/>
        </p:spPr>
      </p:cxnSp>
      <p:cxnSp>
        <p:nvCxnSpPr>
          <p:cNvPr id="97" name="AutoShape 23"/>
          <p:cNvCxnSpPr>
            <a:cxnSpLocks noChangeShapeType="1"/>
          </p:cNvCxnSpPr>
          <p:nvPr/>
        </p:nvCxnSpPr>
        <p:spPr bwMode="auto">
          <a:xfrm rot="10800000">
            <a:off x="4958504" y="5379393"/>
            <a:ext cx="604096" cy="1"/>
          </a:xfrm>
          <a:prstGeom prst="straightConnector1">
            <a:avLst/>
          </a:prstGeom>
          <a:noFill/>
          <a:ln w="22225">
            <a:solidFill>
              <a:schemeClr val="tx1"/>
            </a:solidFill>
            <a:round/>
            <a:headEnd/>
            <a:tailEnd type="triangle" w="lg" len="lg"/>
          </a:ln>
          <a:effectLst/>
        </p:spPr>
      </p:cxnSp>
      <p:cxnSp>
        <p:nvCxnSpPr>
          <p:cNvPr id="112" name="AutoShape 13"/>
          <p:cNvCxnSpPr>
            <a:cxnSpLocks noChangeShapeType="1"/>
            <a:endCxn id="235532" idx="3"/>
          </p:cNvCxnSpPr>
          <p:nvPr/>
        </p:nvCxnSpPr>
        <p:spPr bwMode="auto">
          <a:xfrm rot="10800000" flipV="1">
            <a:off x="6903132" y="4644244"/>
            <a:ext cx="800991" cy="519976"/>
          </a:xfrm>
          <a:prstGeom prst="straightConnector1">
            <a:avLst/>
          </a:prstGeom>
          <a:noFill/>
          <a:ln w="22225">
            <a:solidFill>
              <a:schemeClr val="tx1"/>
            </a:solidFill>
            <a:round/>
            <a:headEnd/>
            <a:tailEnd type="triangle" w="lg" len="lg"/>
          </a:ln>
          <a:effectLst/>
        </p:spPr>
      </p:cxnSp>
      <p:cxnSp>
        <p:nvCxnSpPr>
          <p:cNvPr id="116" name="AutoShape 11"/>
          <p:cNvCxnSpPr>
            <a:cxnSpLocks noChangeShapeType="1"/>
          </p:cNvCxnSpPr>
          <p:nvPr/>
        </p:nvCxnSpPr>
        <p:spPr bwMode="auto">
          <a:xfrm rot="16200000" flipH="1">
            <a:off x="7084806" y="2561788"/>
            <a:ext cx="808451" cy="652463"/>
          </a:xfrm>
          <a:prstGeom prst="straightConnector1">
            <a:avLst/>
          </a:prstGeom>
          <a:noFill/>
          <a:ln w="22225">
            <a:solidFill>
              <a:schemeClr val="tx1"/>
            </a:solidFill>
            <a:round/>
            <a:headEnd/>
            <a:tailEnd type="triangle" w="lg" len="lg"/>
          </a:ln>
          <a:effectLst/>
        </p:spPr>
      </p:cxnSp>
      <p:cxnSp>
        <p:nvCxnSpPr>
          <p:cNvPr id="117" name="AutoShape 11"/>
          <p:cNvCxnSpPr>
            <a:cxnSpLocks noChangeShapeType="1"/>
          </p:cNvCxnSpPr>
          <p:nvPr/>
        </p:nvCxnSpPr>
        <p:spPr bwMode="auto">
          <a:xfrm rot="16200000" flipH="1">
            <a:off x="7106439" y="2947734"/>
            <a:ext cx="584214" cy="471492"/>
          </a:xfrm>
          <a:prstGeom prst="straightConnector1">
            <a:avLst/>
          </a:prstGeom>
          <a:noFill/>
          <a:ln w="22225">
            <a:solidFill>
              <a:schemeClr val="tx1"/>
            </a:solidFill>
            <a:round/>
            <a:headEnd/>
            <a:tailEnd type="triangle" w="lg" len="lg"/>
          </a:ln>
          <a:effectLst/>
        </p:spPr>
      </p:cxnSp>
      <p:cxnSp>
        <p:nvCxnSpPr>
          <p:cNvPr id="133" name="AutoShape 13"/>
          <p:cNvCxnSpPr>
            <a:cxnSpLocks noChangeShapeType="1"/>
          </p:cNvCxnSpPr>
          <p:nvPr/>
        </p:nvCxnSpPr>
        <p:spPr bwMode="auto">
          <a:xfrm rot="10800000" flipV="1">
            <a:off x="6895209" y="4796644"/>
            <a:ext cx="800991" cy="519976"/>
          </a:xfrm>
          <a:prstGeom prst="straightConnector1">
            <a:avLst/>
          </a:prstGeom>
          <a:noFill/>
          <a:ln w="22225">
            <a:solidFill>
              <a:schemeClr val="tx1"/>
            </a:solidFill>
            <a:round/>
            <a:headEnd/>
            <a:tailEnd type="triangle" w="lg" len="lg"/>
          </a:ln>
          <a:effectLst/>
        </p:spPr>
      </p:cxnSp>
      <p:cxnSp>
        <p:nvCxnSpPr>
          <p:cNvPr id="135" name="AutoShape 13"/>
          <p:cNvCxnSpPr>
            <a:cxnSpLocks noChangeShapeType="1"/>
          </p:cNvCxnSpPr>
          <p:nvPr/>
        </p:nvCxnSpPr>
        <p:spPr bwMode="auto">
          <a:xfrm rot="10800000" flipV="1">
            <a:off x="6895209" y="4478418"/>
            <a:ext cx="800991" cy="519976"/>
          </a:xfrm>
          <a:prstGeom prst="straightConnector1">
            <a:avLst/>
          </a:prstGeom>
          <a:noFill/>
          <a:ln w="22225">
            <a:solidFill>
              <a:schemeClr val="tx1"/>
            </a:solidFill>
            <a:round/>
            <a:headEnd/>
            <a:tailEnd type="triangle" w="lg" len="lg"/>
          </a:ln>
          <a:effectLst/>
        </p:spPr>
      </p:cxn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mph" presetSubtype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6" dur="indefinite"/>
                                        <p:tgtEl>
                                          <p:spTgt spid="235528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7" dur="indefinite"/>
                                        <p:tgtEl>
                                          <p:spTgt spid="2355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mph" presetSubtype="0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9" dur="indefinite"/>
                                        <p:tgtEl>
                                          <p:spTgt spid="235523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0" dur="indefinite"/>
                                        <p:tgtEl>
                                          <p:spTgt spid="2355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mph" presetSubtype="0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2" dur="indefinite"/>
                                        <p:tgtEl>
                                          <p:spTgt spid="235524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3" dur="indefinite"/>
                                        <p:tgtEl>
                                          <p:spTgt spid="2355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mph" presetSubtype="0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5" dur="indefinite"/>
                                        <p:tgtEl>
                                          <p:spTgt spid="235525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6" dur="indefinite"/>
                                        <p:tgtEl>
                                          <p:spTgt spid="2355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mph" presetSubtype="0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8" dur="indefinite"/>
                                        <p:tgtEl>
                                          <p:spTgt spid="235529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9" dur="indefinite"/>
                                        <p:tgtEl>
                                          <p:spTgt spid="2355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21" dur="indefinite"/>
                                        <p:tgtEl>
                                          <p:spTgt spid="235530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22" dur="indefinite"/>
                                        <p:tgtEl>
                                          <p:spTgt spid="2355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24" dur="indefinite"/>
                                        <p:tgtEl>
                                          <p:spTgt spid="235531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25" dur="indefinite"/>
                                        <p:tgtEl>
                                          <p:spTgt spid="2355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27" dur="indefinite"/>
                                        <p:tgtEl>
                                          <p:spTgt spid="235543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28" dur="indefinite"/>
                                        <p:tgtEl>
                                          <p:spTgt spid="2355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9" presetClass="emph" presetSubtype="0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30" dur="indefinite"/>
                                        <p:tgtEl>
                                          <p:spTgt spid="235527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31" dur="indefinite"/>
                                        <p:tgtEl>
                                          <p:spTgt spid="2355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9" presetClass="emph" presetSubtype="0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33" dur="indefinite"/>
                                        <p:tgtEl>
                                          <p:spTgt spid="235532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34" dur="indefinite"/>
                                        <p:tgtEl>
                                          <p:spTgt spid="2355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9" presetClass="emph" presetSubtype="0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36" dur="indefinite"/>
                                        <p:tgtEl>
                                          <p:spTgt spid="235542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37" dur="indefinite"/>
                                        <p:tgtEl>
                                          <p:spTgt spid="2355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9" presetClass="emph" presetSubtype="0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39" dur="indefinite"/>
                                        <p:tgtEl>
                                          <p:spTgt spid="235544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40" dur="indefinite"/>
                                        <p:tgtEl>
                                          <p:spTgt spid="2355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42" dur="indefinite"/>
                                        <p:tgtEl>
                                          <p:spTgt spid="235545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43" dur="indefinite"/>
                                        <p:tgtEl>
                                          <p:spTgt spid="2355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45" dur="indefinite"/>
                                        <p:tgtEl>
                                          <p:spTgt spid="235552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46" dur="indefinite"/>
                                        <p:tgtEl>
                                          <p:spTgt spid="2355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48" dur="indefinite"/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49" dur="indefinite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51" dur="indefinite"/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52" dur="indefinite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54" dur="indefinite"/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55" dur="indefinite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57" dur="indefinite"/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58" dur="indefinite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60" dur="indefinite"/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61" dur="indefinite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63" dur="indefinite"/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64" dur="indefinite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66" dur="indefinite"/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67" dur="indefinite"/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23" grpId="0" animBg="1"/>
      <p:bldP spid="235524" grpId="0" animBg="1"/>
      <p:bldP spid="235525" grpId="0" animBg="1"/>
      <p:bldP spid="235529" grpId="0" animBg="1"/>
      <p:bldP spid="235527" grpId="0" animBg="1"/>
      <p:bldP spid="235532" grpId="0" animBg="1"/>
      <p:bldP spid="235542" grpId="0" animBg="1"/>
      <p:bldP spid="235544" grpId="0" animBg="1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28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Sampling the Bernoulli Way</a:t>
            </a:r>
          </a:p>
        </p:txBody>
      </p:sp>
      <p:sp>
        <p:nvSpPr>
          <p:cNvPr id="3328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Decide to examine or ignore each site…</a:t>
            </a:r>
          </a:p>
          <a:p>
            <a:pPr lvl="1"/>
            <a:r>
              <a:rPr lang="en-US" dirty="0"/>
              <a:t>Randomly</a:t>
            </a:r>
          </a:p>
          <a:p>
            <a:pPr lvl="1"/>
            <a:r>
              <a:rPr lang="en-US" dirty="0"/>
              <a:t>Independently</a:t>
            </a:r>
          </a:p>
          <a:p>
            <a:pPr lvl="1"/>
            <a:r>
              <a:rPr lang="en-US" dirty="0"/>
              <a:t>Dynamically</a:t>
            </a:r>
          </a:p>
          <a:p>
            <a:pPr>
              <a:buFont typeface="Wingdings" pitchFamily="2" charset="2"/>
              <a:buChar char="û"/>
            </a:pPr>
            <a:r>
              <a:rPr lang="en-US" dirty="0"/>
              <a:t>Cannot use clock interrupt: no context</a:t>
            </a:r>
          </a:p>
          <a:p>
            <a:pPr>
              <a:spcBef>
                <a:spcPts val="600"/>
              </a:spcBef>
              <a:buFont typeface="Wingdings" pitchFamily="2" charset="2"/>
              <a:buChar char="û"/>
            </a:pPr>
            <a:r>
              <a:rPr lang="en-US" dirty="0"/>
              <a:t>Cannot be periodic: </a:t>
            </a:r>
            <a:r>
              <a:rPr lang="en-US" dirty="0" smtClean="0"/>
              <a:t>unfair temporal aliasing</a:t>
            </a:r>
            <a:endParaRPr lang="en-US" dirty="0"/>
          </a:p>
          <a:p>
            <a:pPr>
              <a:spcBef>
                <a:spcPts val="600"/>
              </a:spcBef>
              <a:buFont typeface="Wingdings" pitchFamily="2" charset="2"/>
              <a:buChar char="û"/>
            </a:pPr>
            <a:r>
              <a:rPr lang="en-US" dirty="0"/>
              <a:t>Cannot toss coin at each site: too slow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28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28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28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48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Amortized Coin Tossing</a:t>
            </a:r>
          </a:p>
        </p:txBody>
      </p:sp>
      <p:sp>
        <p:nvSpPr>
          <p:cNvPr id="334851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 anchor="ctr"/>
          <a:lstStyle/>
          <a:p>
            <a:r>
              <a:rPr lang="en-US" dirty="0"/>
              <a:t>Randomized global countdown</a:t>
            </a:r>
          </a:p>
          <a:p>
            <a:pPr lvl="1"/>
            <a:r>
              <a:rPr lang="en-US" dirty="0"/>
              <a:t>Small </a:t>
            </a:r>
            <a:r>
              <a:rPr lang="en-US" dirty="0" smtClean="0"/>
              <a:t>countdown </a:t>
            </a:r>
            <a:r>
              <a:rPr lang="en-US" dirty="0" smtClean="0">
                <a:sym typeface="Wingdings" pitchFamily="2" charset="2"/>
              </a:rPr>
              <a:t> </a:t>
            </a:r>
            <a:r>
              <a:rPr lang="en-US" dirty="0" smtClean="0">
                <a:sym typeface="Symbol" pitchFamily="18" charset="2"/>
              </a:rPr>
              <a:t>upcoming </a:t>
            </a:r>
            <a:r>
              <a:rPr lang="en-US" dirty="0">
                <a:sym typeface="Symbol" pitchFamily="18" charset="2"/>
              </a:rPr>
              <a:t>sample</a:t>
            </a:r>
          </a:p>
          <a:p>
            <a:r>
              <a:rPr lang="en-US" dirty="0"/>
              <a:t>Selected from </a:t>
            </a:r>
            <a:r>
              <a:rPr lang="en-US" i="1" dirty="0"/>
              <a:t>geometric distribution</a:t>
            </a:r>
          </a:p>
          <a:p>
            <a:pPr lvl="1"/>
            <a:r>
              <a:rPr lang="en-US" dirty="0"/>
              <a:t>Inter-arrival time for biased coin toss</a:t>
            </a:r>
          </a:p>
          <a:p>
            <a:pPr lvl="1"/>
            <a:r>
              <a:rPr lang="en-US" dirty="0"/>
              <a:t>How many tails before next head?</a:t>
            </a:r>
          </a:p>
          <a:p>
            <a:pPr lvl="1"/>
            <a:r>
              <a:rPr lang="en-US" dirty="0"/>
              <a:t>Mean sampling rate is tunable parameter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64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Geometric Distribution</a:t>
            </a:r>
            <a:endParaRPr lang="en-US" dirty="0"/>
          </a:p>
        </p:txBody>
      </p:sp>
      <p:sp>
        <p:nvSpPr>
          <p:cNvPr id="316419" name="Rectangle 3"/>
          <p:cNvSpPr>
            <a:spLocks noGrp="1" noChangeArrowheads="1"/>
          </p:cNvSpPr>
          <p:nvPr>
            <p:ph type="body" sz="half" idx="2"/>
          </p:nvPr>
        </p:nvSpPr>
        <p:spPr/>
        <p:txBody>
          <a:bodyPr anchor="b" anchorCtr="0"/>
          <a:lstStyle/>
          <a:p>
            <a:pPr marL="273050" indent="-273050">
              <a:tabLst>
                <a:tab pos="573088" algn="l"/>
              </a:tabLst>
            </a:pPr>
            <a:r>
              <a:rPr lang="en-US" i="1" dirty="0" smtClean="0"/>
              <a:t>D</a:t>
            </a:r>
            <a:r>
              <a:rPr lang="en-US" dirty="0" smtClean="0"/>
              <a:t>	= mean of distribution</a:t>
            </a:r>
            <a:br>
              <a:rPr lang="en-US" dirty="0" smtClean="0"/>
            </a:br>
            <a:r>
              <a:rPr lang="en-US" dirty="0" smtClean="0"/>
              <a:t>	= expected sample density</a:t>
            </a:r>
            <a:endParaRPr lang="en-US" dirty="0"/>
          </a:p>
        </p:txBody>
      </p:sp>
      <p:graphicFrame>
        <p:nvGraphicFramePr>
          <p:cNvPr id="17" name="Content Placeholder 16"/>
          <p:cNvGraphicFramePr>
            <a:graphicFrameLocks noChangeAspect="1"/>
          </p:cNvGraphicFramePr>
          <p:nvPr>
            <p:ph sz="half" idx="1"/>
          </p:nvPr>
        </p:nvGraphicFramePr>
        <p:xfrm>
          <a:off x="817232" y="1981201"/>
          <a:ext cx="7507950" cy="1981200"/>
        </p:xfrm>
        <a:graphic>
          <a:graphicData uri="http://schemas.openxmlformats.org/presentationml/2006/ole">
            <p:oleObj spid="_x0000_s1030" name="Equation" r:id="rId4" imgW="1828800" imgH="482400" progId="Equation.3">
              <p:embed/>
            </p:oleObj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Weighing Acyclic Regions</a:t>
            </a:r>
            <a:endParaRPr lang="en-US" dirty="0"/>
          </a:p>
        </p:txBody>
      </p:sp>
      <p:sp>
        <p:nvSpPr>
          <p:cNvPr id="174083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en-US" dirty="0" smtClean="0"/>
              <a:t>Break CFG into acyclic regions</a:t>
            </a:r>
          </a:p>
          <a:p>
            <a:r>
              <a:rPr lang="en-US" dirty="0" smtClean="0"/>
              <a:t>Each region has:</a:t>
            </a:r>
          </a:p>
          <a:p>
            <a:pPr lvl="1"/>
            <a:r>
              <a:rPr lang="en-US" dirty="0" smtClean="0"/>
              <a:t>Finite number of paths</a:t>
            </a:r>
          </a:p>
          <a:p>
            <a:pPr lvl="1"/>
            <a:r>
              <a:rPr lang="en-US" dirty="0" smtClean="0"/>
              <a:t>Finite max number of instrumentation sites</a:t>
            </a:r>
          </a:p>
          <a:p>
            <a:r>
              <a:rPr lang="en-US" dirty="0" smtClean="0"/>
              <a:t>Compute max weight in bottom-up pass</a:t>
            </a:r>
          </a:p>
        </p:txBody>
      </p:sp>
      <p:sp>
        <p:nvSpPr>
          <p:cNvPr id="174084" name="AutoShape 4"/>
          <p:cNvSpPr>
            <a:spLocks noChangeArrowheads="1"/>
          </p:cNvSpPr>
          <p:nvPr/>
        </p:nvSpPr>
        <p:spPr bwMode="auto">
          <a:xfrm>
            <a:off x="7772400" y="2409825"/>
            <a:ext cx="533400" cy="533400"/>
          </a:xfrm>
          <a:prstGeom prst="flowChartConnector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000" dirty="0"/>
              <a:t>1</a:t>
            </a:r>
          </a:p>
        </p:txBody>
      </p:sp>
      <p:sp>
        <p:nvSpPr>
          <p:cNvPr id="174085" name="AutoShape 5"/>
          <p:cNvSpPr>
            <a:spLocks noChangeArrowheads="1"/>
          </p:cNvSpPr>
          <p:nvPr/>
        </p:nvSpPr>
        <p:spPr bwMode="auto">
          <a:xfrm>
            <a:off x="6172200" y="3209925"/>
            <a:ext cx="533400" cy="533400"/>
          </a:xfrm>
          <a:prstGeom prst="flowChartConnector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000" dirty="0"/>
              <a:t>2</a:t>
            </a:r>
          </a:p>
        </p:txBody>
      </p:sp>
      <p:sp>
        <p:nvSpPr>
          <p:cNvPr id="174086" name="AutoShape 6"/>
          <p:cNvSpPr>
            <a:spLocks noChangeArrowheads="1"/>
          </p:cNvSpPr>
          <p:nvPr/>
        </p:nvSpPr>
        <p:spPr bwMode="auto">
          <a:xfrm>
            <a:off x="7772400" y="3209925"/>
            <a:ext cx="533400" cy="533400"/>
          </a:xfrm>
          <a:prstGeom prst="flowChartConnector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000" dirty="0"/>
              <a:t>1</a:t>
            </a:r>
          </a:p>
        </p:txBody>
      </p:sp>
      <p:sp>
        <p:nvSpPr>
          <p:cNvPr id="174087" name="AutoShape 7"/>
          <p:cNvSpPr>
            <a:spLocks noChangeArrowheads="1"/>
          </p:cNvSpPr>
          <p:nvPr/>
        </p:nvSpPr>
        <p:spPr bwMode="auto">
          <a:xfrm>
            <a:off x="6972300" y="4010025"/>
            <a:ext cx="533400" cy="533400"/>
          </a:xfrm>
          <a:prstGeom prst="flowChartConnector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000" dirty="0"/>
              <a:t>1</a:t>
            </a:r>
          </a:p>
        </p:txBody>
      </p:sp>
      <p:sp>
        <p:nvSpPr>
          <p:cNvPr id="174088" name="AutoShape 8"/>
          <p:cNvSpPr>
            <a:spLocks noChangeArrowheads="1"/>
          </p:cNvSpPr>
          <p:nvPr/>
        </p:nvSpPr>
        <p:spPr bwMode="auto">
          <a:xfrm>
            <a:off x="6172200" y="4810125"/>
            <a:ext cx="533400" cy="533400"/>
          </a:xfrm>
          <a:prstGeom prst="flowChartConnector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000" dirty="0"/>
              <a:t>1</a:t>
            </a:r>
          </a:p>
        </p:txBody>
      </p:sp>
      <p:sp>
        <p:nvSpPr>
          <p:cNvPr id="174089" name="AutoShape 9"/>
          <p:cNvSpPr>
            <a:spLocks noChangeArrowheads="1"/>
          </p:cNvSpPr>
          <p:nvPr/>
        </p:nvSpPr>
        <p:spPr bwMode="auto">
          <a:xfrm>
            <a:off x="5372100" y="4010025"/>
            <a:ext cx="533400" cy="533400"/>
          </a:xfrm>
          <a:prstGeom prst="flowChartConnector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000" dirty="0"/>
              <a:t>2</a:t>
            </a:r>
          </a:p>
        </p:txBody>
      </p:sp>
      <p:sp>
        <p:nvSpPr>
          <p:cNvPr id="174090" name="AutoShape 10"/>
          <p:cNvSpPr>
            <a:spLocks noChangeArrowheads="1"/>
          </p:cNvSpPr>
          <p:nvPr/>
        </p:nvSpPr>
        <p:spPr bwMode="auto">
          <a:xfrm>
            <a:off x="6172200" y="2409825"/>
            <a:ext cx="533400" cy="533400"/>
          </a:xfrm>
          <a:prstGeom prst="flowChartConnector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000" dirty="0"/>
              <a:t>3</a:t>
            </a:r>
          </a:p>
        </p:txBody>
      </p:sp>
      <p:sp>
        <p:nvSpPr>
          <p:cNvPr id="174091" name="AutoShape 11"/>
          <p:cNvSpPr>
            <a:spLocks noChangeArrowheads="1"/>
          </p:cNvSpPr>
          <p:nvPr/>
        </p:nvSpPr>
        <p:spPr bwMode="auto">
          <a:xfrm>
            <a:off x="6972300" y="1609725"/>
            <a:ext cx="533400" cy="533400"/>
          </a:xfrm>
          <a:prstGeom prst="flowChartConnector">
            <a:avLst/>
          </a:prstGeom>
          <a:solidFill>
            <a:schemeClr val="accent1"/>
          </a:solidFill>
          <a:ln w="38100" cmpd="dbl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000" dirty="0"/>
              <a:t>4</a:t>
            </a:r>
          </a:p>
        </p:txBody>
      </p:sp>
      <p:cxnSp>
        <p:nvCxnSpPr>
          <p:cNvPr id="174092" name="AutoShape 12"/>
          <p:cNvCxnSpPr>
            <a:cxnSpLocks noChangeShapeType="1"/>
            <a:stCxn id="174091" idx="5"/>
            <a:endCxn id="174084" idx="1"/>
          </p:cNvCxnSpPr>
          <p:nvPr/>
        </p:nvCxnSpPr>
        <p:spPr bwMode="auto">
          <a:xfrm>
            <a:off x="7427913" y="2087563"/>
            <a:ext cx="422275" cy="4000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174093" name="AutoShape 13"/>
          <p:cNvCxnSpPr>
            <a:cxnSpLocks noChangeShapeType="1"/>
            <a:stCxn id="174091" idx="3"/>
            <a:endCxn id="174090" idx="7"/>
          </p:cNvCxnSpPr>
          <p:nvPr/>
        </p:nvCxnSpPr>
        <p:spPr bwMode="auto">
          <a:xfrm flipH="1">
            <a:off x="6627813" y="2087563"/>
            <a:ext cx="422275" cy="4000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174094" name="AutoShape 14"/>
          <p:cNvCxnSpPr>
            <a:cxnSpLocks noChangeShapeType="1"/>
            <a:stCxn id="174090" idx="4"/>
            <a:endCxn id="174085" idx="0"/>
          </p:cNvCxnSpPr>
          <p:nvPr/>
        </p:nvCxnSpPr>
        <p:spPr bwMode="auto">
          <a:xfrm>
            <a:off x="6438900" y="2943225"/>
            <a:ext cx="0" cy="2667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174095" name="AutoShape 15"/>
          <p:cNvCxnSpPr>
            <a:cxnSpLocks noChangeShapeType="1"/>
            <a:stCxn id="174085" idx="3"/>
            <a:endCxn id="174089" idx="7"/>
          </p:cNvCxnSpPr>
          <p:nvPr/>
        </p:nvCxnSpPr>
        <p:spPr bwMode="auto">
          <a:xfrm flipH="1">
            <a:off x="5827713" y="3665538"/>
            <a:ext cx="422275" cy="4222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174096" name="AutoShape 16"/>
          <p:cNvCxnSpPr>
            <a:cxnSpLocks noChangeShapeType="1"/>
            <a:stCxn id="174085" idx="4"/>
            <a:endCxn id="174088" idx="0"/>
          </p:cNvCxnSpPr>
          <p:nvPr/>
        </p:nvCxnSpPr>
        <p:spPr bwMode="auto">
          <a:xfrm>
            <a:off x="6438900" y="3743325"/>
            <a:ext cx="0" cy="10668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174097" name="AutoShape 17"/>
          <p:cNvCxnSpPr>
            <a:cxnSpLocks noChangeShapeType="1"/>
            <a:stCxn id="174085" idx="5"/>
            <a:endCxn id="174087" idx="1"/>
          </p:cNvCxnSpPr>
          <p:nvPr/>
        </p:nvCxnSpPr>
        <p:spPr bwMode="auto">
          <a:xfrm>
            <a:off x="6627813" y="3665538"/>
            <a:ext cx="422275" cy="4222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174098" name="AutoShape 18"/>
          <p:cNvCxnSpPr>
            <a:cxnSpLocks noChangeShapeType="1"/>
            <a:stCxn id="174084" idx="4"/>
            <a:endCxn id="174086" idx="0"/>
          </p:cNvCxnSpPr>
          <p:nvPr/>
        </p:nvCxnSpPr>
        <p:spPr bwMode="auto">
          <a:xfrm>
            <a:off x="8039100" y="2943225"/>
            <a:ext cx="0" cy="2667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174099" name="AutoShape 19"/>
          <p:cNvCxnSpPr>
            <a:cxnSpLocks noChangeShapeType="1"/>
            <a:stCxn id="174089" idx="5"/>
            <a:endCxn id="174088" idx="1"/>
          </p:cNvCxnSpPr>
          <p:nvPr/>
        </p:nvCxnSpPr>
        <p:spPr bwMode="auto">
          <a:xfrm>
            <a:off x="5827713" y="4465638"/>
            <a:ext cx="422275" cy="4222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174100" name="AutoShape 20"/>
          <p:cNvCxnSpPr>
            <a:cxnSpLocks noChangeShapeType="1"/>
            <a:stCxn id="174088" idx="4"/>
          </p:cNvCxnSpPr>
          <p:nvPr/>
        </p:nvCxnSpPr>
        <p:spPr bwMode="auto">
          <a:xfrm>
            <a:off x="6438900" y="5343525"/>
            <a:ext cx="0" cy="5334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174101" name="AutoShape 21"/>
          <p:cNvCxnSpPr>
            <a:cxnSpLocks noChangeShapeType="1"/>
            <a:stCxn id="174087" idx="4"/>
          </p:cNvCxnSpPr>
          <p:nvPr/>
        </p:nvCxnSpPr>
        <p:spPr bwMode="auto">
          <a:xfrm>
            <a:off x="7239000" y="4543425"/>
            <a:ext cx="0" cy="8890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174102" name="AutoShape 22"/>
          <p:cNvCxnSpPr>
            <a:cxnSpLocks noChangeShapeType="1"/>
            <a:stCxn id="174086" idx="3"/>
            <a:endCxn id="174087" idx="7"/>
          </p:cNvCxnSpPr>
          <p:nvPr/>
        </p:nvCxnSpPr>
        <p:spPr bwMode="auto">
          <a:xfrm flipH="1">
            <a:off x="7427913" y="3665538"/>
            <a:ext cx="422275" cy="4222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grpSp>
        <p:nvGrpSpPr>
          <p:cNvPr id="28" name="Group 27"/>
          <p:cNvGrpSpPr/>
          <p:nvPr/>
        </p:nvGrpSpPr>
        <p:grpSpPr>
          <a:xfrm>
            <a:off x="5827713" y="2087563"/>
            <a:ext cx="1222375" cy="2800350"/>
            <a:chOff x="5827713" y="2087563"/>
            <a:chExt cx="1222375" cy="2800350"/>
          </a:xfrm>
        </p:grpSpPr>
        <p:cxnSp>
          <p:nvCxnSpPr>
            <p:cNvPr id="174103" name="AutoShape 23"/>
            <p:cNvCxnSpPr>
              <a:cxnSpLocks noChangeShapeType="1"/>
              <a:stCxn id="174089" idx="5"/>
              <a:endCxn id="174088" idx="1"/>
            </p:cNvCxnSpPr>
            <p:nvPr/>
          </p:nvCxnSpPr>
          <p:spPr bwMode="auto">
            <a:xfrm>
              <a:off x="5827713" y="4465638"/>
              <a:ext cx="422275" cy="422275"/>
            </a:xfrm>
            <a:prstGeom prst="straightConnector1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 type="triangle" w="med" len="med"/>
            </a:ln>
            <a:effectLst>
              <a:glow rad="228600">
                <a:schemeClr val="accent4">
                  <a:satMod val="175000"/>
                  <a:alpha val="40000"/>
                </a:schemeClr>
              </a:glow>
            </a:effectLst>
          </p:spPr>
        </p:cxnSp>
        <p:cxnSp>
          <p:nvCxnSpPr>
            <p:cNvPr id="174104" name="AutoShape 24"/>
            <p:cNvCxnSpPr>
              <a:cxnSpLocks noChangeShapeType="1"/>
              <a:stCxn id="174085" idx="3"/>
              <a:endCxn id="174089" idx="7"/>
            </p:cNvCxnSpPr>
            <p:nvPr/>
          </p:nvCxnSpPr>
          <p:spPr bwMode="auto">
            <a:xfrm flipH="1">
              <a:off x="5827713" y="3665538"/>
              <a:ext cx="422275" cy="422275"/>
            </a:xfrm>
            <a:prstGeom prst="straightConnector1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 type="triangle" w="med" len="med"/>
            </a:ln>
            <a:effectLst>
              <a:glow rad="228600">
                <a:schemeClr val="accent4">
                  <a:satMod val="175000"/>
                  <a:alpha val="40000"/>
                </a:schemeClr>
              </a:glow>
            </a:effectLst>
          </p:spPr>
        </p:cxnSp>
        <p:cxnSp>
          <p:nvCxnSpPr>
            <p:cNvPr id="174105" name="AutoShape 25"/>
            <p:cNvCxnSpPr>
              <a:cxnSpLocks noChangeShapeType="1"/>
              <a:stCxn id="174090" idx="4"/>
              <a:endCxn id="174085" idx="0"/>
            </p:cNvCxnSpPr>
            <p:nvPr/>
          </p:nvCxnSpPr>
          <p:spPr bwMode="auto">
            <a:xfrm>
              <a:off x="6438900" y="2943225"/>
              <a:ext cx="0" cy="266700"/>
            </a:xfrm>
            <a:prstGeom prst="straightConnector1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 type="triangle" w="med" len="med"/>
            </a:ln>
            <a:effectLst>
              <a:glow rad="228600">
                <a:schemeClr val="accent4">
                  <a:satMod val="175000"/>
                  <a:alpha val="40000"/>
                </a:schemeClr>
              </a:glow>
            </a:effectLst>
          </p:spPr>
        </p:cxnSp>
        <p:cxnSp>
          <p:nvCxnSpPr>
            <p:cNvPr id="174106" name="AutoShape 26"/>
            <p:cNvCxnSpPr>
              <a:cxnSpLocks noChangeShapeType="1"/>
              <a:stCxn id="174091" idx="3"/>
              <a:endCxn id="174090" idx="7"/>
            </p:cNvCxnSpPr>
            <p:nvPr/>
          </p:nvCxnSpPr>
          <p:spPr bwMode="auto">
            <a:xfrm flipH="1">
              <a:off x="6627813" y="2087563"/>
              <a:ext cx="422275" cy="400050"/>
            </a:xfrm>
            <a:prstGeom prst="straightConnector1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 type="triangle" w="med" len="med"/>
            </a:ln>
            <a:effectLst>
              <a:glow rad="228600">
                <a:schemeClr val="accent4">
                  <a:satMod val="175000"/>
                  <a:alpha val="40000"/>
                </a:schemeClr>
              </a:glow>
            </a:effectLst>
          </p:spPr>
        </p:cxn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88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3" dur="200"/>
                                        <p:tgtEl>
                                          <p:spTgt spid="174088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"/>
                            </p:stCondLst>
                            <p:childTnLst>
                              <p:par>
                                <p:cTn id="25" presetID="12" presetClass="entr" presetSubtype="4" fill="hold" grpId="0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89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7" dur="200"/>
                                        <p:tgtEl>
                                          <p:spTgt spid="174089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00"/>
                            </p:stCondLst>
                            <p:childTnLst>
                              <p:par>
                                <p:cTn id="29" presetID="12" presetClass="entr" presetSubtype="4" fill="hold" grpId="0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87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1" dur="200"/>
                                        <p:tgtEl>
                                          <p:spTgt spid="174087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800"/>
                            </p:stCondLst>
                            <p:childTnLst>
                              <p:par>
                                <p:cTn id="33" presetID="12" presetClass="entr" presetSubtype="4" fill="hold" grpId="0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85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5" dur="200"/>
                                        <p:tgtEl>
                                          <p:spTgt spid="174085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100"/>
                            </p:stCondLst>
                            <p:childTnLst>
                              <p:par>
                                <p:cTn id="37" presetID="12" presetClass="entr" presetSubtype="4" fill="hold" grpId="0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90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9" dur="200"/>
                                        <p:tgtEl>
                                          <p:spTgt spid="174090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400"/>
                            </p:stCondLst>
                            <p:childTnLst>
                              <p:par>
                                <p:cTn id="41" presetID="12" presetClass="entr" presetSubtype="4" fill="hold" grpId="0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86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3" dur="200"/>
                                        <p:tgtEl>
                                          <p:spTgt spid="174086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700"/>
                            </p:stCondLst>
                            <p:childTnLst>
                              <p:par>
                                <p:cTn id="45" presetID="12" presetClass="entr" presetSubtype="4" fill="hold" grpId="0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84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7" dur="200"/>
                                        <p:tgtEl>
                                          <p:spTgt spid="174084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2000"/>
                            </p:stCondLst>
                            <p:childTnLst>
                              <p:par>
                                <p:cTn id="49" presetID="12" presetClass="entr" presetSubtype="4" fill="hold" grpId="0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91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1" dur="200"/>
                                        <p:tgtEl>
                                          <p:spTgt spid="174091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6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083" grpId="0" build="p"/>
      <p:bldP spid="174084" grpId="0" autoUpdateAnimBg="0"/>
      <p:bldP spid="174085" grpId="0" autoUpdateAnimBg="0"/>
      <p:bldP spid="174086" grpId="0" autoUpdateAnimBg="0"/>
      <p:bldP spid="174087" grpId="0" autoUpdateAnimBg="0"/>
      <p:bldP spid="174088" grpId="0" autoUpdateAnimBg="0"/>
      <p:bldP spid="174089" grpId="0" autoUpdateAnimBg="0"/>
      <p:bldP spid="174090" grpId="0" autoUpdateAnimBg="0"/>
      <p:bldP spid="174091" grpId="0" autoUpdateAnimBg="0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Weighing Acyclic Regions</a:t>
            </a:r>
          </a:p>
        </p:txBody>
      </p:sp>
      <p:sp>
        <p:nvSpPr>
          <p:cNvPr id="135171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en-US" dirty="0"/>
              <a:t>Clone acyclic regions</a:t>
            </a:r>
          </a:p>
          <a:p>
            <a:pPr lvl="1"/>
            <a:r>
              <a:rPr lang="en-US" dirty="0"/>
              <a:t>“Fast” variant</a:t>
            </a:r>
          </a:p>
          <a:p>
            <a:pPr lvl="1"/>
            <a:r>
              <a:rPr lang="en-US" dirty="0"/>
              <a:t>“Slow” variant</a:t>
            </a:r>
          </a:p>
          <a:p>
            <a:r>
              <a:rPr lang="en-US" dirty="0"/>
              <a:t>Choose at run </a:t>
            </a:r>
            <a:r>
              <a:rPr lang="en-US" dirty="0" smtClean="0"/>
              <a:t>time</a:t>
            </a:r>
          </a:p>
          <a:p>
            <a:r>
              <a:rPr lang="en-US" dirty="0" smtClean="0"/>
              <a:t>Retain decrements on fast path for now</a:t>
            </a:r>
          </a:p>
          <a:p>
            <a:pPr lvl="1"/>
            <a:r>
              <a:rPr lang="en-US" dirty="0" smtClean="0"/>
              <a:t>Stay tuned…</a:t>
            </a:r>
          </a:p>
        </p:txBody>
      </p:sp>
      <p:grpSp>
        <p:nvGrpSpPr>
          <p:cNvPr id="2" name="Group 24"/>
          <p:cNvGrpSpPr>
            <a:grpSpLocks noChangeAspect="1"/>
          </p:cNvGrpSpPr>
          <p:nvPr/>
        </p:nvGrpSpPr>
        <p:grpSpPr bwMode="auto">
          <a:xfrm>
            <a:off x="4654550" y="3817938"/>
            <a:ext cx="1581150" cy="2298700"/>
            <a:chOff x="3384" y="1398"/>
            <a:chExt cx="1584" cy="2304"/>
          </a:xfrm>
        </p:grpSpPr>
        <p:sp>
          <p:nvSpPr>
            <p:cNvPr id="135193" name="AutoShape 25"/>
            <p:cNvSpPr>
              <a:spLocks noChangeAspect="1" noChangeArrowheads="1"/>
            </p:cNvSpPr>
            <p:nvPr/>
          </p:nvSpPr>
          <p:spPr bwMode="auto">
            <a:xfrm>
              <a:off x="4680" y="1830"/>
              <a:ext cx="288" cy="288"/>
            </a:xfrm>
            <a:prstGeom prst="flowChartConnector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dirty="0"/>
            </a:p>
          </p:txBody>
        </p:sp>
        <p:sp>
          <p:nvSpPr>
            <p:cNvPr id="135194" name="AutoShape 26"/>
            <p:cNvSpPr>
              <a:spLocks noChangeAspect="1" noChangeArrowheads="1"/>
            </p:cNvSpPr>
            <p:nvPr/>
          </p:nvSpPr>
          <p:spPr bwMode="auto">
            <a:xfrm>
              <a:off x="3816" y="2262"/>
              <a:ext cx="288" cy="288"/>
            </a:xfrm>
            <a:prstGeom prst="flowChartConnector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dirty="0"/>
            </a:p>
          </p:txBody>
        </p:sp>
        <p:sp>
          <p:nvSpPr>
            <p:cNvPr id="135195" name="AutoShape 27"/>
            <p:cNvSpPr>
              <a:spLocks noChangeAspect="1" noChangeArrowheads="1"/>
            </p:cNvSpPr>
            <p:nvPr/>
          </p:nvSpPr>
          <p:spPr bwMode="auto">
            <a:xfrm>
              <a:off x="4680" y="2262"/>
              <a:ext cx="288" cy="288"/>
            </a:xfrm>
            <a:prstGeom prst="flowChartConnector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dirty="0"/>
            </a:p>
          </p:txBody>
        </p:sp>
        <p:sp>
          <p:nvSpPr>
            <p:cNvPr id="135196" name="AutoShape 28"/>
            <p:cNvSpPr>
              <a:spLocks noChangeAspect="1" noChangeArrowheads="1"/>
            </p:cNvSpPr>
            <p:nvPr/>
          </p:nvSpPr>
          <p:spPr bwMode="auto">
            <a:xfrm>
              <a:off x="4248" y="2694"/>
              <a:ext cx="288" cy="288"/>
            </a:xfrm>
            <a:prstGeom prst="flowChartConnector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dirty="0"/>
            </a:p>
          </p:txBody>
        </p:sp>
        <p:sp>
          <p:nvSpPr>
            <p:cNvPr id="135197" name="AutoShape 29"/>
            <p:cNvSpPr>
              <a:spLocks noChangeAspect="1" noChangeArrowheads="1"/>
            </p:cNvSpPr>
            <p:nvPr/>
          </p:nvSpPr>
          <p:spPr bwMode="auto">
            <a:xfrm>
              <a:off x="3816" y="3126"/>
              <a:ext cx="288" cy="288"/>
            </a:xfrm>
            <a:prstGeom prst="flowChartConnector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dirty="0"/>
            </a:p>
          </p:txBody>
        </p:sp>
        <p:sp>
          <p:nvSpPr>
            <p:cNvPr id="135198" name="AutoShape 30"/>
            <p:cNvSpPr>
              <a:spLocks noChangeAspect="1" noChangeArrowheads="1"/>
            </p:cNvSpPr>
            <p:nvPr/>
          </p:nvSpPr>
          <p:spPr bwMode="auto">
            <a:xfrm>
              <a:off x="3384" y="2694"/>
              <a:ext cx="288" cy="288"/>
            </a:xfrm>
            <a:prstGeom prst="flowChartConnector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dirty="0"/>
            </a:p>
          </p:txBody>
        </p:sp>
        <p:sp>
          <p:nvSpPr>
            <p:cNvPr id="135199" name="AutoShape 31"/>
            <p:cNvSpPr>
              <a:spLocks noChangeAspect="1" noChangeArrowheads="1"/>
            </p:cNvSpPr>
            <p:nvPr/>
          </p:nvSpPr>
          <p:spPr bwMode="auto">
            <a:xfrm>
              <a:off x="3816" y="1830"/>
              <a:ext cx="288" cy="288"/>
            </a:xfrm>
            <a:prstGeom prst="flowChartConnector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dirty="0"/>
            </a:p>
          </p:txBody>
        </p:sp>
        <p:sp>
          <p:nvSpPr>
            <p:cNvPr id="135200" name="AutoShape 32"/>
            <p:cNvSpPr>
              <a:spLocks noChangeAspect="1" noChangeArrowheads="1"/>
            </p:cNvSpPr>
            <p:nvPr/>
          </p:nvSpPr>
          <p:spPr bwMode="auto">
            <a:xfrm>
              <a:off x="4248" y="1398"/>
              <a:ext cx="288" cy="288"/>
            </a:xfrm>
            <a:prstGeom prst="flowChartConnector">
              <a:avLst/>
            </a:prstGeom>
            <a:solidFill>
              <a:schemeClr val="accent1"/>
            </a:solidFill>
            <a:ln w="38100" cmpd="dbl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dirty="0"/>
            </a:p>
          </p:txBody>
        </p:sp>
        <p:cxnSp>
          <p:nvCxnSpPr>
            <p:cNvPr id="135201" name="AutoShape 33"/>
            <p:cNvCxnSpPr>
              <a:cxnSpLocks noChangeAspect="1" noChangeShapeType="1"/>
              <a:stCxn id="135200" idx="5"/>
              <a:endCxn id="135193" idx="1"/>
            </p:cNvCxnSpPr>
            <p:nvPr/>
          </p:nvCxnSpPr>
          <p:spPr bwMode="auto">
            <a:xfrm>
              <a:off x="4494" y="1644"/>
              <a:ext cx="228" cy="228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</p:cxnSp>
        <p:cxnSp>
          <p:nvCxnSpPr>
            <p:cNvPr id="135202" name="AutoShape 34"/>
            <p:cNvCxnSpPr>
              <a:cxnSpLocks noChangeAspect="1" noChangeShapeType="1"/>
              <a:stCxn id="135200" idx="3"/>
              <a:endCxn id="135199" idx="7"/>
            </p:cNvCxnSpPr>
            <p:nvPr/>
          </p:nvCxnSpPr>
          <p:spPr bwMode="auto">
            <a:xfrm flipH="1">
              <a:off x="4062" y="1644"/>
              <a:ext cx="228" cy="228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</p:cxnSp>
        <p:cxnSp>
          <p:nvCxnSpPr>
            <p:cNvPr id="135203" name="AutoShape 35"/>
            <p:cNvCxnSpPr>
              <a:cxnSpLocks noChangeAspect="1" noChangeShapeType="1"/>
              <a:stCxn id="135199" idx="4"/>
              <a:endCxn id="135194" idx="0"/>
            </p:cNvCxnSpPr>
            <p:nvPr/>
          </p:nvCxnSpPr>
          <p:spPr bwMode="auto">
            <a:xfrm>
              <a:off x="3960" y="2118"/>
              <a:ext cx="0" cy="144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</p:cxnSp>
        <p:cxnSp>
          <p:nvCxnSpPr>
            <p:cNvPr id="135204" name="AutoShape 36"/>
            <p:cNvCxnSpPr>
              <a:cxnSpLocks noChangeAspect="1" noChangeShapeType="1"/>
              <a:stCxn id="135194" idx="3"/>
              <a:endCxn id="135198" idx="7"/>
            </p:cNvCxnSpPr>
            <p:nvPr/>
          </p:nvCxnSpPr>
          <p:spPr bwMode="auto">
            <a:xfrm flipH="1">
              <a:off x="3630" y="2508"/>
              <a:ext cx="228" cy="228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</p:cxnSp>
        <p:cxnSp>
          <p:nvCxnSpPr>
            <p:cNvPr id="135205" name="AutoShape 37"/>
            <p:cNvCxnSpPr>
              <a:cxnSpLocks noChangeAspect="1" noChangeShapeType="1"/>
              <a:stCxn id="135194" idx="4"/>
              <a:endCxn id="135197" idx="0"/>
            </p:cNvCxnSpPr>
            <p:nvPr/>
          </p:nvCxnSpPr>
          <p:spPr bwMode="auto">
            <a:xfrm>
              <a:off x="3960" y="2550"/>
              <a:ext cx="0" cy="576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</p:cxnSp>
        <p:cxnSp>
          <p:nvCxnSpPr>
            <p:cNvPr id="135206" name="AutoShape 38"/>
            <p:cNvCxnSpPr>
              <a:cxnSpLocks noChangeAspect="1" noChangeShapeType="1"/>
              <a:stCxn id="135194" idx="5"/>
              <a:endCxn id="135196" idx="1"/>
            </p:cNvCxnSpPr>
            <p:nvPr/>
          </p:nvCxnSpPr>
          <p:spPr bwMode="auto">
            <a:xfrm>
              <a:off x="4062" y="2508"/>
              <a:ext cx="228" cy="228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</p:cxnSp>
        <p:cxnSp>
          <p:nvCxnSpPr>
            <p:cNvPr id="135207" name="AutoShape 39"/>
            <p:cNvCxnSpPr>
              <a:cxnSpLocks noChangeAspect="1" noChangeShapeType="1"/>
              <a:stCxn id="135193" idx="4"/>
              <a:endCxn id="135195" idx="0"/>
            </p:cNvCxnSpPr>
            <p:nvPr/>
          </p:nvCxnSpPr>
          <p:spPr bwMode="auto">
            <a:xfrm>
              <a:off x="4824" y="2118"/>
              <a:ext cx="0" cy="144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</p:cxnSp>
        <p:cxnSp>
          <p:nvCxnSpPr>
            <p:cNvPr id="135208" name="AutoShape 40"/>
            <p:cNvCxnSpPr>
              <a:cxnSpLocks noChangeAspect="1" noChangeShapeType="1"/>
              <a:stCxn id="135198" idx="5"/>
              <a:endCxn id="135197" idx="1"/>
            </p:cNvCxnSpPr>
            <p:nvPr/>
          </p:nvCxnSpPr>
          <p:spPr bwMode="auto">
            <a:xfrm>
              <a:off x="3630" y="2940"/>
              <a:ext cx="228" cy="228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</p:cxnSp>
        <p:cxnSp>
          <p:nvCxnSpPr>
            <p:cNvPr id="135209" name="AutoShape 41"/>
            <p:cNvCxnSpPr>
              <a:cxnSpLocks noChangeAspect="1" noChangeShapeType="1"/>
              <a:stCxn id="135197" idx="4"/>
            </p:cNvCxnSpPr>
            <p:nvPr/>
          </p:nvCxnSpPr>
          <p:spPr bwMode="auto">
            <a:xfrm>
              <a:off x="3960" y="3414"/>
              <a:ext cx="0" cy="288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</p:cxnSp>
        <p:cxnSp>
          <p:nvCxnSpPr>
            <p:cNvPr id="135210" name="AutoShape 42"/>
            <p:cNvCxnSpPr>
              <a:cxnSpLocks noChangeAspect="1" noChangeShapeType="1"/>
              <a:stCxn id="135196" idx="4"/>
            </p:cNvCxnSpPr>
            <p:nvPr/>
          </p:nvCxnSpPr>
          <p:spPr bwMode="auto">
            <a:xfrm>
              <a:off x="4392" y="2982"/>
              <a:ext cx="0" cy="48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</p:cxnSp>
        <p:cxnSp>
          <p:nvCxnSpPr>
            <p:cNvPr id="135211" name="AutoShape 43"/>
            <p:cNvCxnSpPr>
              <a:cxnSpLocks noChangeAspect="1" noChangeShapeType="1"/>
              <a:stCxn id="135195" idx="3"/>
              <a:endCxn id="135196" idx="7"/>
            </p:cNvCxnSpPr>
            <p:nvPr/>
          </p:nvCxnSpPr>
          <p:spPr bwMode="auto">
            <a:xfrm flipH="1">
              <a:off x="4494" y="2508"/>
              <a:ext cx="228" cy="228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</p:cxnSp>
      </p:grpSp>
      <p:grpSp>
        <p:nvGrpSpPr>
          <p:cNvPr id="3" name="Group 4"/>
          <p:cNvGrpSpPr>
            <a:grpSpLocks noChangeAspect="1"/>
          </p:cNvGrpSpPr>
          <p:nvPr/>
        </p:nvGrpSpPr>
        <p:grpSpPr bwMode="auto">
          <a:xfrm>
            <a:off x="6877050" y="3817938"/>
            <a:ext cx="1581150" cy="2298700"/>
            <a:chOff x="3384" y="1398"/>
            <a:chExt cx="1584" cy="2304"/>
          </a:xfrm>
        </p:grpSpPr>
        <p:sp>
          <p:nvSpPr>
            <p:cNvPr id="135173" name="AutoShape 5"/>
            <p:cNvSpPr>
              <a:spLocks noChangeAspect="1" noChangeArrowheads="1"/>
            </p:cNvSpPr>
            <p:nvPr/>
          </p:nvSpPr>
          <p:spPr bwMode="auto">
            <a:xfrm>
              <a:off x="4680" y="1830"/>
              <a:ext cx="288" cy="288"/>
            </a:xfrm>
            <a:prstGeom prst="flowChartConnector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dirty="0"/>
            </a:p>
          </p:txBody>
        </p:sp>
        <p:sp>
          <p:nvSpPr>
            <p:cNvPr id="135174" name="AutoShape 6"/>
            <p:cNvSpPr>
              <a:spLocks noChangeAspect="1" noChangeArrowheads="1"/>
            </p:cNvSpPr>
            <p:nvPr/>
          </p:nvSpPr>
          <p:spPr bwMode="auto">
            <a:xfrm>
              <a:off x="3816" y="2262"/>
              <a:ext cx="288" cy="288"/>
            </a:xfrm>
            <a:prstGeom prst="flowChartConnector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dirty="0"/>
            </a:p>
          </p:txBody>
        </p:sp>
        <p:sp>
          <p:nvSpPr>
            <p:cNvPr id="135175" name="AutoShape 7"/>
            <p:cNvSpPr>
              <a:spLocks noChangeAspect="1" noChangeArrowheads="1"/>
            </p:cNvSpPr>
            <p:nvPr/>
          </p:nvSpPr>
          <p:spPr bwMode="auto">
            <a:xfrm>
              <a:off x="4680" y="2262"/>
              <a:ext cx="288" cy="288"/>
            </a:xfrm>
            <a:prstGeom prst="flowChartConnector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dirty="0"/>
            </a:p>
          </p:txBody>
        </p:sp>
        <p:sp>
          <p:nvSpPr>
            <p:cNvPr id="135176" name="AutoShape 8"/>
            <p:cNvSpPr>
              <a:spLocks noChangeAspect="1" noChangeArrowheads="1"/>
            </p:cNvSpPr>
            <p:nvPr/>
          </p:nvSpPr>
          <p:spPr bwMode="auto">
            <a:xfrm>
              <a:off x="4248" y="2694"/>
              <a:ext cx="288" cy="288"/>
            </a:xfrm>
            <a:prstGeom prst="flowChartConnector">
              <a:avLst/>
            </a:prstGeom>
            <a:gradFill rotWithShape="1">
              <a:gsLst>
                <a:gs pos="0">
                  <a:schemeClr val="accent1">
                    <a:gamma/>
                    <a:tint val="0"/>
                    <a:invGamma/>
                  </a:schemeClr>
                </a:gs>
                <a:gs pos="100000">
                  <a:schemeClr val="accent1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dirty="0"/>
            </a:p>
          </p:txBody>
        </p:sp>
        <p:sp>
          <p:nvSpPr>
            <p:cNvPr id="135177" name="AutoShape 9"/>
            <p:cNvSpPr>
              <a:spLocks noChangeAspect="1" noChangeArrowheads="1"/>
            </p:cNvSpPr>
            <p:nvPr/>
          </p:nvSpPr>
          <p:spPr bwMode="auto">
            <a:xfrm>
              <a:off x="3816" y="3126"/>
              <a:ext cx="288" cy="288"/>
            </a:xfrm>
            <a:prstGeom prst="flowChartConnector">
              <a:avLst/>
            </a:prstGeom>
            <a:gradFill rotWithShape="1">
              <a:gsLst>
                <a:gs pos="0">
                  <a:schemeClr val="accent1">
                    <a:gamma/>
                    <a:tint val="0"/>
                    <a:invGamma/>
                  </a:schemeClr>
                </a:gs>
                <a:gs pos="100000">
                  <a:schemeClr val="accent1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dirty="0"/>
            </a:p>
          </p:txBody>
        </p:sp>
        <p:sp>
          <p:nvSpPr>
            <p:cNvPr id="135178" name="AutoShape 10"/>
            <p:cNvSpPr>
              <a:spLocks noChangeAspect="1" noChangeArrowheads="1"/>
            </p:cNvSpPr>
            <p:nvPr/>
          </p:nvSpPr>
          <p:spPr bwMode="auto">
            <a:xfrm>
              <a:off x="3384" y="2694"/>
              <a:ext cx="288" cy="288"/>
            </a:xfrm>
            <a:prstGeom prst="flowChartConnector">
              <a:avLst/>
            </a:prstGeom>
            <a:gradFill rotWithShape="1">
              <a:gsLst>
                <a:gs pos="0">
                  <a:schemeClr val="accent1">
                    <a:gamma/>
                    <a:tint val="0"/>
                    <a:invGamma/>
                  </a:schemeClr>
                </a:gs>
                <a:gs pos="100000">
                  <a:schemeClr val="accent1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dirty="0"/>
            </a:p>
          </p:txBody>
        </p:sp>
        <p:sp>
          <p:nvSpPr>
            <p:cNvPr id="135179" name="AutoShape 11"/>
            <p:cNvSpPr>
              <a:spLocks noChangeAspect="1" noChangeArrowheads="1"/>
            </p:cNvSpPr>
            <p:nvPr/>
          </p:nvSpPr>
          <p:spPr bwMode="auto">
            <a:xfrm>
              <a:off x="3816" y="1830"/>
              <a:ext cx="288" cy="288"/>
            </a:xfrm>
            <a:prstGeom prst="flowChartConnector">
              <a:avLst/>
            </a:prstGeom>
            <a:gradFill rotWithShape="1">
              <a:gsLst>
                <a:gs pos="0">
                  <a:schemeClr val="accent1">
                    <a:gamma/>
                    <a:tint val="0"/>
                    <a:invGamma/>
                  </a:schemeClr>
                </a:gs>
                <a:gs pos="100000">
                  <a:schemeClr val="accent1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dirty="0"/>
            </a:p>
          </p:txBody>
        </p:sp>
        <p:sp>
          <p:nvSpPr>
            <p:cNvPr id="135180" name="AutoShape 12"/>
            <p:cNvSpPr>
              <a:spLocks noChangeAspect="1" noChangeArrowheads="1"/>
            </p:cNvSpPr>
            <p:nvPr/>
          </p:nvSpPr>
          <p:spPr bwMode="auto">
            <a:xfrm>
              <a:off x="4248" y="1398"/>
              <a:ext cx="288" cy="288"/>
            </a:xfrm>
            <a:prstGeom prst="flowChartConnector">
              <a:avLst/>
            </a:prstGeom>
            <a:gradFill rotWithShape="1">
              <a:gsLst>
                <a:gs pos="0">
                  <a:schemeClr val="accent1">
                    <a:gamma/>
                    <a:tint val="0"/>
                    <a:invGamma/>
                  </a:schemeClr>
                </a:gs>
                <a:gs pos="100000">
                  <a:schemeClr val="accent1"/>
                </a:gs>
              </a:gsLst>
              <a:path path="shape">
                <a:fillToRect l="50000" t="50000" r="50000" b="50000"/>
              </a:path>
            </a:gradFill>
            <a:ln w="38100" cmpd="dbl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dirty="0"/>
            </a:p>
          </p:txBody>
        </p:sp>
        <p:cxnSp>
          <p:nvCxnSpPr>
            <p:cNvPr id="135181" name="AutoShape 13"/>
            <p:cNvCxnSpPr>
              <a:cxnSpLocks noChangeAspect="1" noChangeShapeType="1"/>
              <a:stCxn id="135180" idx="5"/>
              <a:endCxn id="135173" idx="1"/>
            </p:cNvCxnSpPr>
            <p:nvPr/>
          </p:nvCxnSpPr>
          <p:spPr bwMode="auto">
            <a:xfrm>
              <a:off x="4494" y="1644"/>
              <a:ext cx="228" cy="228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</p:cxnSp>
        <p:cxnSp>
          <p:nvCxnSpPr>
            <p:cNvPr id="135182" name="AutoShape 14"/>
            <p:cNvCxnSpPr>
              <a:cxnSpLocks noChangeAspect="1" noChangeShapeType="1"/>
              <a:stCxn id="135180" idx="3"/>
              <a:endCxn id="135179" idx="7"/>
            </p:cNvCxnSpPr>
            <p:nvPr/>
          </p:nvCxnSpPr>
          <p:spPr bwMode="auto">
            <a:xfrm flipH="1">
              <a:off x="4062" y="1644"/>
              <a:ext cx="228" cy="228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</p:cxnSp>
        <p:cxnSp>
          <p:nvCxnSpPr>
            <p:cNvPr id="135183" name="AutoShape 15"/>
            <p:cNvCxnSpPr>
              <a:cxnSpLocks noChangeAspect="1" noChangeShapeType="1"/>
              <a:stCxn id="135179" idx="4"/>
              <a:endCxn id="135174" idx="0"/>
            </p:cNvCxnSpPr>
            <p:nvPr/>
          </p:nvCxnSpPr>
          <p:spPr bwMode="auto">
            <a:xfrm>
              <a:off x="3960" y="2118"/>
              <a:ext cx="0" cy="144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</p:cxnSp>
        <p:cxnSp>
          <p:nvCxnSpPr>
            <p:cNvPr id="135184" name="AutoShape 16"/>
            <p:cNvCxnSpPr>
              <a:cxnSpLocks noChangeAspect="1" noChangeShapeType="1"/>
              <a:stCxn id="135174" idx="3"/>
              <a:endCxn id="135178" idx="7"/>
            </p:cNvCxnSpPr>
            <p:nvPr/>
          </p:nvCxnSpPr>
          <p:spPr bwMode="auto">
            <a:xfrm flipH="1">
              <a:off x="3630" y="2508"/>
              <a:ext cx="228" cy="228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</p:cxnSp>
        <p:cxnSp>
          <p:nvCxnSpPr>
            <p:cNvPr id="135185" name="AutoShape 17"/>
            <p:cNvCxnSpPr>
              <a:cxnSpLocks noChangeAspect="1" noChangeShapeType="1"/>
              <a:stCxn id="135174" idx="4"/>
              <a:endCxn id="135177" idx="0"/>
            </p:cNvCxnSpPr>
            <p:nvPr/>
          </p:nvCxnSpPr>
          <p:spPr bwMode="auto">
            <a:xfrm>
              <a:off x="3960" y="2550"/>
              <a:ext cx="0" cy="576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</p:cxnSp>
        <p:cxnSp>
          <p:nvCxnSpPr>
            <p:cNvPr id="135186" name="AutoShape 18"/>
            <p:cNvCxnSpPr>
              <a:cxnSpLocks noChangeAspect="1" noChangeShapeType="1"/>
              <a:stCxn id="135174" idx="5"/>
              <a:endCxn id="135176" idx="1"/>
            </p:cNvCxnSpPr>
            <p:nvPr/>
          </p:nvCxnSpPr>
          <p:spPr bwMode="auto">
            <a:xfrm>
              <a:off x="4062" y="2508"/>
              <a:ext cx="228" cy="228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</p:cxnSp>
        <p:cxnSp>
          <p:nvCxnSpPr>
            <p:cNvPr id="135187" name="AutoShape 19"/>
            <p:cNvCxnSpPr>
              <a:cxnSpLocks noChangeAspect="1" noChangeShapeType="1"/>
              <a:stCxn id="135173" idx="4"/>
              <a:endCxn id="135175" idx="0"/>
            </p:cNvCxnSpPr>
            <p:nvPr/>
          </p:nvCxnSpPr>
          <p:spPr bwMode="auto">
            <a:xfrm>
              <a:off x="4824" y="2118"/>
              <a:ext cx="0" cy="144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</p:cxnSp>
        <p:cxnSp>
          <p:nvCxnSpPr>
            <p:cNvPr id="135188" name="AutoShape 20"/>
            <p:cNvCxnSpPr>
              <a:cxnSpLocks noChangeAspect="1" noChangeShapeType="1"/>
              <a:stCxn id="135178" idx="5"/>
              <a:endCxn id="135177" idx="1"/>
            </p:cNvCxnSpPr>
            <p:nvPr/>
          </p:nvCxnSpPr>
          <p:spPr bwMode="auto">
            <a:xfrm>
              <a:off x="3630" y="2940"/>
              <a:ext cx="228" cy="228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</p:cxnSp>
        <p:cxnSp>
          <p:nvCxnSpPr>
            <p:cNvPr id="135189" name="AutoShape 21"/>
            <p:cNvCxnSpPr>
              <a:cxnSpLocks noChangeAspect="1" noChangeShapeType="1"/>
              <a:stCxn id="135177" idx="4"/>
            </p:cNvCxnSpPr>
            <p:nvPr/>
          </p:nvCxnSpPr>
          <p:spPr bwMode="auto">
            <a:xfrm>
              <a:off x="3960" y="3414"/>
              <a:ext cx="0" cy="288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</p:cxnSp>
        <p:cxnSp>
          <p:nvCxnSpPr>
            <p:cNvPr id="135190" name="AutoShape 22"/>
            <p:cNvCxnSpPr>
              <a:cxnSpLocks noChangeAspect="1" noChangeShapeType="1"/>
              <a:stCxn id="135176" idx="4"/>
            </p:cNvCxnSpPr>
            <p:nvPr/>
          </p:nvCxnSpPr>
          <p:spPr bwMode="auto">
            <a:xfrm>
              <a:off x="4392" y="2982"/>
              <a:ext cx="0" cy="48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</p:cxnSp>
        <p:cxnSp>
          <p:nvCxnSpPr>
            <p:cNvPr id="135191" name="AutoShape 23"/>
            <p:cNvCxnSpPr>
              <a:cxnSpLocks noChangeAspect="1" noChangeShapeType="1"/>
              <a:stCxn id="135175" idx="3"/>
              <a:endCxn id="135176" idx="7"/>
            </p:cNvCxnSpPr>
            <p:nvPr/>
          </p:nvCxnSpPr>
          <p:spPr bwMode="auto">
            <a:xfrm flipH="1">
              <a:off x="4494" y="2508"/>
              <a:ext cx="228" cy="228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</p:cxnSp>
      </p:grpSp>
      <p:grpSp>
        <p:nvGrpSpPr>
          <p:cNvPr id="4" name="Group 57"/>
          <p:cNvGrpSpPr>
            <a:grpSpLocks/>
          </p:cNvGrpSpPr>
          <p:nvPr/>
        </p:nvGrpSpPr>
        <p:grpSpPr bwMode="auto">
          <a:xfrm>
            <a:off x="5761038" y="1981200"/>
            <a:ext cx="2020887" cy="1879600"/>
            <a:chOff x="3629" y="1248"/>
            <a:chExt cx="1273" cy="1184"/>
          </a:xfrm>
        </p:grpSpPr>
        <p:sp>
          <p:nvSpPr>
            <p:cNvPr id="135215" name="AutoShape 47"/>
            <p:cNvSpPr>
              <a:spLocks noChangeArrowheads="1"/>
            </p:cNvSpPr>
            <p:nvPr/>
          </p:nvSpPr>
          <p:spPr bwMode="auto">
            <a:xfrm>
              <a:off x="3975" y="1643"/>
              <a:ext cx="530" cy="530"/>
            </a:xfrm>
            <a:prstGeom prst="flowChartConnector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2400" dirty="0"/>
                <a:t>&gt;4?</a:t>
              </a:r>
            </a:p>
          </p:txBody>
        </p:sp>
        <p:cxnSp>
          <p:nvCxnSpPr>
            <p:cNvPr id="135216" name="AutoShape 48"/>
            <p:cNvCxnSpPr>
              <a:cxnSpLocks noChangeShapeType="1"/>
              <a:stCxn id="135215" idx="3"/>
              <a:endCxn id="135200" idx="7"/>
            </p:cNvCxnSpPr>
            <p:nvPr/>
          </p:nvCxnSpPr>
          <p:spPr bwMode="auto">
            <a:xfrm flipH="1">
              <a:off x="3629" y="2095"/>
              <a:ext cx="424" cy="337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</p:cxnSp>
        <p:cxnSp>
          <p:nvCxnSpPr>
            <p:cNvPr id="135217" name="AutoShape 49"/>
            <p:cNvCxnSpPr>
              <a:cxnSpLocks noChangeShapeType="1"/>
              <a:stCxn id="135215" idx="5"/>
              <a:endCxn id="135180" idx="1"/>
            </p:cNvCxnSpPr>
            <p:nvPr/>
          </p:nvCxnSpPr>
          <p:spPr bwMode="auto">
            <a:xfrm>
              <a:off x="4427" y="2095"/>
              <a:ext cx="475" cy="337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</p:cxnSp>
        <p:cxnSp>
          <p:nvCxnSpPr>
            <p:cNvPr id="135224" name="AutoShape 56"/>
            <p:cNvCxnSpPr>
              <a:cxnSpLocks noChangeShapeType="1"/>
              <a:endCxn id="135215" idx="0"/>
            </p:cNvCxnSpPr>
            <p:nvPr/>
          </p:nvCxnSpPr>
          <p:spPr bwMode="auto">
            <a:xfrm>
              <a:off x="4235" y="1248"/>
              <a:ext cx="5" cy="395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</p:cxn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1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5171" grpId="0" build="p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7028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Optimizations I</a:t>
            </a:r>
          </a:p>
        </p:txBody>
      </p:sp>
      <p:sp>
        <p:nvSpPr>
          <p:cNvPr id="257029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70000"/>
              </a:spcBef>
            </a:pPr>
            <a:r>
              <a:rPr lang="en-US" dirty="0"/>
              <a:t>Identify and ignore “weightless” functions</a:t>
            </a:r>
          </a:p>
          <a:p>
            <a:pPr>
              <a:spcBef>
                <a:spcPct val="70000"/>
              </a:spcBef>
            </a:pPr>
            <a:r>
              <a:rPr lang="en-US" dirty="0"/>
              <a:t>Identify and ignore “weightless” cycles</a:t>
            </a:r>
          </a:p>
          <a:p>
            <a:pPr>
              <a:spcBef>
                <a:spcPct val="70000"/>
              </a:spcBef>
            </a:pPr>
            <a:r>
              <a:rPr lang="en-US" dirty="0"/>
              <a:t>Cache global countdown in local variable</a:t>
            </a:r>
          </a:p>
          <a:p>
            <a:pPr lvl="1"/>
            <a:r>
              <a:rPr lang="en-US" dirty="0"/>
              <a:t>Global </a:t>
            </a:r>
            <a:r>
              <a:rPr lang="en-US" dirty="0">
                <a:sym typeface="Wingdings" pitchFamily="2" charset="2"/>
              </a:rPr>
              <a:t></a:t>
            </a:r>
            <a:r>
              <a:rPr lang="en-US" dirty="0"/>
              <a:t> local at </a:t>
            </a:r>
            <a:r>
              <a:rPr lang="en-US" dirty="0" smtClean="0"/>
              <a:t>function </a:t>
            </a:r>
            <a:r>
              <a:rPr lang="en-US" dirty="0"/>
              <a:t>entry &amp; after each call</a:t>
            </a:r>
          </a:p>
          <a:p>
            <a:pPr lvl="1"/>
            <a:r>
              <a:rPr lang="en-US" dirty="0"/>
              <a:t>Local </a:t>
            </a:r>
            <a:r>
              <a:rPr lang="en-US" dirty="0">
                <a:sym typeface="Wingdings" pitchFamily="2" charset="2"/>
              </a:rPr>
              <a:t></a:t>
            </a:r>
            <a:r>
              <a:rPr lang="en-US" dirty="0"/>
              <a:t> global at </a:t>
            </a:r>
            <a:r>
              <a:rPr lang="en-US" dirty="0" smtClean="0"/>
              <a:t>function </a:t>
            </a:r>
            <a:r>
              <a:rPr lang="en-US" dirty="0"/>
              <a:t>exit &amp; before each call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70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70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70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702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702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7029" grpId="0" build="p" autoUpdateAnimBg="0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9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Optimizations II</a:t>
            </a:r>
          </a:p>
        </p:txBody>
      </p:sp>
      <p:sp>
        <p:nvSpPr>
          <p:cNvPr id="259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Avoid cloning</a:t>
            </a:r>
          </a:p>
          <a:p>
            <a:pPr lvl="1"/>
            <a:r>
              <a:rPr lang="en-US" dirty="0"/>
              <a:t>Instrumentation-free prefix or suffix</a:t>
            </a:r>
          </a:p>
          <a:p>
            <a:pPr lvl="1"/>
            <a:r>
              <a:rPr lang="en-US" dirty="0"/>
              <a:t>Weightless or singleton regions</a:t>
            </a:r>
          </a:p>
          <a:p>
            <a:pPr>
              <a:spcBef>
                <a:spcPct val="70000"/>
              </a:spcBef>
            </a:pPr>
            <a:r>
              <a:rPr lang="en-US" dirty="0"/>
              <a:t>Static branch prediction at region heads</a:t>
            </a:r>
          </a:p>
          <a:p>
            <a:pPr>
              <a:spcBef>
                <a:spcPct val="70000"/>
              </a:spcBef>
            </a:pPr>
            <a:r>
              <a:rPr lang="en-US" dirty="0"/>
              <a:t>Partition sites among several binaries</a:t>
            </a:r>
          </a:p>
          <a:p>
            <a:pPr>
              <a:spcBef>
                <a:spcPct val="70000"/>
              </a:spcBef>
            </a:pPr>
            <a:r>
              <a:rPr lang="en-US" dirty="0"/>
              <a:t>Many additional possibilities…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9075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Motivations: Software</a:t>
            </a:r>
            <a:br>
              <a:rPr lang="en-US" dirty="0" smtClean="0"/>
            </a:br>
            <a:r>
              <a:rPr lang="en-US" dirty="0" smtClean="0"/>
              <a:t>Quality in the Real World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Path Balancing Optimization</a:t>
            </a:r>
            <a:endParaRPr lang="en-US" dirty="0"/>
          </a:p>
        </p:txBody>
      </p:sp>
      <p:sp>
        <p:nvSpPr>
          <p:cNvPr id="174083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Decrements on fast path are a bummer</a:t>
            </a:r>
          </a:p>
          <a:p>
            <a:pPr lvl="1"/>
            <a:r>
              <a:rPr lang="en-US" dirty="0" smtClean="0"/>
              <a:t>Goal: batch them up</a:t>
            </a:r>
          </a:p>
          <a:p>
            <a:pPr lvl="1"/>
            <a:r>
              <a:rPr lang="en-US" dirty="0" smtClean="0"/>
              <a:t>But some paths are shorter than others</a:t>
            </a:r>
          </a:p>
          <a:p>
            <a:r>
              <a:rPr lang="en-US" dirty="0" smtClean="0"/>
              <a:t>Idea: add extra “ghost” instrumentation sites</a:t>
            </a:r>
          </a:p>
          <a:p>
            <a:pPr lvl="1"/>
            <a:r>
              <a:rPr lang="en-US" dirty="0" smtClean="0"/>
              <a:t>Pad out shorter paths</a:t>
            </a:r>
          </a:p>
          <a:p>
            <a:pPr lvl="1"/>
            <a:r>
              <a:rPr lang="en-US" dirty="0" smtClean="0"/>
              <a:t>All paths now equal</a:t>
            </a:r>
          </a:p>
        </p:txBody>
      </p:sp>
      <p:sp>
        <p:nvSpPr>
          <p:cNvPr id="53" name="AutoShape 4"/>
          <p:cNvSpPr>
            <a:spLocks noChangeArrowheads="1"/>
          </p:cNvSpPr>
          <p:nvPr/>
        </p:nvSpPr>
        <p:spPr bwMode="auto">
          <a:xfrm>
            <a:off x="7772400" y="2409825"/>
            <a:ext cx="533400" cy="533400"/>
          </a:xfrm>
          <a:prstGeom prst="flowChartConnector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000" dirty="0"/>
              <a:t>1</a:t>
            </a:r>
          </a:p>
        </p:txBody>
      </p:sp>
      <p:sp>
        <p:nvSpPr>
          <p:cNvPr id="54" name="AutoShape 5"/>
          <p:cNvSpPr>
            <a:spLocks noChangeArrowheads="1"/>
          </p:cNvSpPr>
          <p:nvPr/>
        </p:nvSpPr>
        <p:spPr bwMode="auto">
          <a:xfrm>
            <a:off x="6172200" y="3209925"/>
            <a:ext cx="533400" cy="533400"/>
          </a:xfrm>
          <a:prstGeom prst="flowChartConnector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000" dirty="0"/>
              <a:t>2</a:t>
            </a:r>
          </a:p>
        </p:txBody>
      </p:sp>
      <p:sp>
        <p:nvSpPr>
          <p:cNvPr id="55" name="AutoShape 6"/>
          <p:cNvSpPr>
            <a:spLocks noChangeArrowheads="1"/>
          </p:cNvSpPr>
          <p:nvPr/>
        </p:nvSpPr>
        <p:spPr bwMode="auto">
          <a:xfrm>
            <a:off x="7772400" y="3209925"/>
            <a:ext cx="533400" cy="533400"/>
          </a:xfrm>
          <a:prstGeom prst="flowChartConnector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000" dirty="0"/>
              <a:t>1</a:t>
            </a:r>
          </a:p>
        </p:txBody>
      </p:sp>
      <p:sp>
        <p:nvSpPr>
          <p:cNvPr id="56" name="AutoShape 7"/>
          <p:cNvSpPr>
            <a:spLocks noChangeArrowheads="1"/>
          </p:cNvSpPr>
          <p:nvPr/>
        </p:nvSpPr>
        <p:spPr bwMode="auto">
          <a:xfrm>
            <a:off x="6972300" y="4010025"/>
            <a:ext cx="533400" cy="533400"/>
          </a:xfrm>
          <a:prstGeom prst="flowChartConnector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000" dirty="0"/>
              <a:t>1</a:t>
            </a:r>
          </a:p>
        </p:txBody>
      </p:sp>
      <p:sp>
        <p:nvSpPr>
          <p:cNvPr id="57" name="AutoShape 8"/>
          <p:cNvSpPr>
            <a:spLocks noChangeArrowheads="1"/>
          </p:cNvSpPr>
          <p:nvPr/>
        </p:nvSpPr>
        <p:spPr bwMode="auto">
          <a:xfrm>
            <a:off x="6172200" y="4810125"/>
            <a:ext cx="533400" cy="533400"/>
          </a:xfrm>
          <a:prstGeom prst="flowChartConnector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000" dirty="0"/>
              <a:t>1</a:t>
            </a:r>
          </a:p>
        </p:txBody>
      </p:sp>
      <p:sp>
        <p:nvSpPr>
          <p:cNvPr id="58" name="AutoShape 9"/>
          <p:cNvSpPr>
            <a:spLocks noChangeArrowheads="1"/>
          </p:cNvSpPr>
          <p:nvPr/>
        </p:nvSpPr>
        <p:spPr bwMode="auto">
          <a:xfrm>
            <a:off x="5372100" y="4010025"/>
            <a:ext cx="533400" cy="533400"/>
          </a:xfrm>
          <a:prstGeom prst="flowChartConnector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000" dirty="0"/>
              <a:t>2</a:t>
            </a:r>
          </a:p>
        </p:txBody>
      </p:sp>
      <p:sp>
        <p:nvSpPr>
          <p:cNvPr id="59" name="AutoShape 10"/>
          <p:cNvSpPr>
            <a:spLocks noChangeArrowheads="1"/>
          </p:cNvSpPr>
          <p:nvPr/>
        </p:nvSpPr>
        <p:spPr bwMode="auto">
          <a:xfrm>
            <a:off x="6172200" y="2409825"/>
            <a:ext cx="533400" cy="533400"/>
          </a:xfrm>
          <a:prstGeom prst="flowChartConnector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000" dirty="0"/>
              <a:t>3</a:t>
            </a:r>
          </a:p>
        </p:txBody>
      </p:sp>
      <p:sp>
        <p:nvSpPr>
          <p:cNvPr id="60" name="AutoShape 11"/>
          <p:cNvSpPr>
            <a:spLocks noChangeArrowheads="1"/>
          </p:cNvSpPr>
          <p:nvPr/>
        </p:nvSpPr>
        <p:spPr bwMode="auto">
          <a:xfrm>
            <a:off x="6972300" y="1609725"/>
            <a:ext cx="533400" cy="533400"/>
          </a:xfrm>
          <a:prstGeom prst="flowChartConnector">
            <a:avLst/>
          </a:prstGeom>
          <a:solidFill>
            <a:schemeClr val="accent1"/>
          </a:solidFill>
          <a:ln w="38100" cmpd="dbl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000" dirty="0"/>
              <a:t>4</a:t>
            </a:r>
          </a:p>
        </p:txBody>
      </p:sp>
      <p:cxnSp>
        <p:nvCxnSpPr>
          <p:cNvPr id="61" name="AutoShape 12"/>
          <p:cNvCxnSpPr>
            <a:cxnSpLocks noChangeShapeType="1"/>
            <a:stCxn id="60" idx="5"/>
            <a:endCxn id="53" idx="1"/>
          </p:cNvCxnSpPr>
          <p:nvPr/>
        </p:nvCxnSpPr>
        <p:spPr bwMode="auto">
          <a:xfrm>
            <a:off x="7427913" y="2087563"/>
            <a:ext cx="422275" cy="4000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62" name="AutoShape 13"/>
          <p:cNvCxnSpPr>
            <a:cxnSpLocks noChangeShapeType="1"/>
            <a:stCxn id="60" idx="3"/>
            <a:endCxn id="59" idx="7"/>
          </p:cNvCxnSpPr>
          <p:nvPr/>
        </p:nvCxnSpPr>
        <p:spPr bwMode="auto">
          <a:xfrm flipH="1">
            <a:off x="6627813" y="2087563"/>
            <a:ext cx="422275" cy="4000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63" name="AutoShape 14"/>
          <p:cNvCxnSpPr>
            <a:cxnSpLocks noChangeShapeType="1"/>
            <a:stCxn id="59" idx="4"/>
            <a:endCxn id="54" idx="0"/>
          </p:cNvCxnSpPr>
          <p:nvPr/>
        </p:nvCxnSpPr>
        <p:spPr bwMode="auto">
          <a:xfrm>
            <a:off x="6438900" y="2943225"/>
            <a:ext cx="0" cy="2667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64" name="AutoShape 15"/>
          <p:cNvCxnSpPr>
            <a:cxnSpLocks noChangeShapeType="1"/>
            <a:stCxn id="54" idx="3"/>
            <a:endCxn id="58" idx="7"/>
          </p:cNvCxnSpPr>
          <p:nvPr/>
        </p:nvCxnSpPr>
        <p:spPr bwMode="auto">
          <a:xfrm flipH="1">
            <a:off x="5827713" y="3665538"/>
            <a:ext cx="422275" cy="4222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65" name="AutoShape 16"/>
          <p:cNvCxnSpPr>
            <a:cxnSpLocks noChangeShapeType="1"/>
            <a:stCxn id="54" idx="4"/>
            <a:endCxn id="57" idx="0"/>
          </p:cNvCxnSpPr>
          <p:nvPr/>
        </p:nvCxnSpPr>
        <p:spPr bwMode="auto">
          <a:xfrm>
            <a:off x="6438900" y="3743325"/>
            <a:ext cx="0" cy="10668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66" name="AutoShape 17"/>
          <p:cNvCxnSpPr>
            <a:cxnSpLocks noChangeShapeType="1"/>
            <a:stCxn id="54" idx="5"/>
          </p:cNvCxnSpPr>
          <p:nvPr/>
        </p:nvCxnSpPr>
        <p:spPr bwMode="auto">
          <a:xfrm>
            <a:off x="6627813" y="3665538"/>
            <a:ext cx="422275" cy="4222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67" name="AutoShape 18"/>
          <p:cNvCxnSpPr>
            <a:cxnSpLocks noChangeShapeType="1"/>
            <a:stCxn id="53" idx="4"/>
            <a:endCxn id="55" idx="0"/>
          </p:cNvCxnSpPr>
          <p:nvPr/>
        </p:nvCxnSpPr>
        <p:spPr bwMode="auto">
          <a:xfrm>
            <a:off x="8039100" y="2943225"/>
            <a:ext cx="0" cy="2667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68" name="AutoShape 19"/>
          <p:cNvCxnSpPr>
            <a:cxnSpLocks noChangeShapeType="1"/>
            <a:stCxn id="58" idx="5"/>
            <a:endCxn id="57" idx="1"/>
          </p:cNvCxnSpPr>
          <p:nvPr/>
        </p:nvCxnSpPr>
        <p:spPr bwMode="auto">
          <a:xfrm>
            <a:off x="5827713" y="4465638"/>
            <a:ext cx="422275" cy="4222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69" name="AutoShape 20"/>
          <p:cNvCxnSpPr>
            <a:cxnSpLocks noChangeShapeType="1"/>
            <a:stCxn id="57" idx="4"/>
          </p:cNvCxnSpPr>
          <p:nvPr/>
        </p:nvCxnSpPr>
        <p:spPr bwMode="auto">
          <a:xfrm>
            <a:off x="6438900" y="5343525"/>
            <a:ext cx="0" cy="5334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70" name="AutoShape 21"/>
          <p:cNvCxnSpPr>
            <a:cxnSpLocks noChangeShapeType="1"/>
            <a:stCxn id="56" idx="4"/>
          </p:cNvCxnSpPr>
          <p:nvPr/>
        </p:nvCxnSpPr>
        <p:spPr bwMode="auto">
          <a:xfrm>
            <a:off x="7239000" y="4543425"/>
            <a:ext cx="0" cy="8890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71" name="AutoShape 22"/>
          <p:cNvCxnSpPr>
            <a:cxnSpLocks noChangeShapeType="1"/>
            <a:stCxn id="55" idx="3"/>
          </p:cNvCxnSpPr>
          <p:nvPr/>
        </p:nvCxnSpPr>
        <p:spPr bwMode="auto">
          <a:xfrm flipH="1">
            <a:off x="7427913" y="3665538"/>
            <a:ext cx="422275" cy="4222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77" name="Flowchart: Connector 76"/>
          <p:cNvSpPr/>
          <p:nvPr/>
        </p:nvSpPr>
        <p:spPr>
          <a:xfrm>
            <a:off x="6738933" y="3767133"/>
            <a:ext cx="152400" cy="152400"/>
          </a:xfrm>
          <a:prstGeom prst="flowChartConnector">
            <a:avLst/>
          </a:prstGeom>
          <a:effectLst>
            <a:glow rad="228600">
              <a:schemeClr val="accent4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effectLst/>
            </a:endParaRPr>
          </a:p>
        </p:txBody>
      </p:sp>
      <p:sp>
        <p:nvSpPr>
          <p:cNvPr id="78" name="Flowchart: Connector 77"/>
          <p:cNvSpPr/>
          <p:nvPr/>
        </p:nvSpPr>
        <p:spPr>
          <a:xfrm>
            <a:off x="7458074" y="2105022"/>
            <a:ext cx="152400" cy="152400"/>
          </a:xfrm>
          <a:prstGeom prst="flowChartConnector">
            <a:avLst/>
          </a:prstGeom>
          <a:effectLst>
            <a:glow rad="228600">
              <a:schemeClr val="accent4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effectLst/>
            </a:endParaRPr>
          </a:p>
        </p:txBody>
      </p:sp>
      <p:sp>
        <p:nvSpPr>
          <p:cNvPr id="80" name="Flowchart: Connector 79"/>
          <p:cNvSpPr/>
          <p:nvPr/>
        </p:nvSpPr>
        <p:spPr>
          <a:xfrm>
            <a:off x="7610474" y="2257422"/>
            <a:ext cx="152400" cy="152400"/>
          </a:xfrm>
          <a:prstGeom prst="flowChartConnector">
            <a:avLst/>
          </a:prstGeom>
          <a:effectLst>
            <a:glow rad="228600">
              <a:schemeClr val="accent4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effectLst/>
            </a:endParaRPr>
          </a:p>
        </p:txBody>
      </p:sp>
      <p:sp>
        <p:nvSpPr>
          <p:cNvPr id="27" name="Flowchart: Connector 26"/>
          <p:cNvSpPr/>
          <p:nvPr/>
        </p:nvSpPr>
        <p:spPr>
          <a:xfrm>
            <a:off x="6362704" y="4207667"/>
            <a:ext cx="152400" cy="152400"/>
          </a:xfrm>
          <a:prstGeom prst="flowChartConnector">
            <a:avLst/>
          </a:prstGeom>
          <a:effectLst>
            <a:glow rad="228600">
              <a:schemeClr val="accent4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effectLst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4000"/>
                            </p:stCondLst>
                            <p:childTnLst>
                              <p:par>
                                <p:cTn id="2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6000"/>
                            </p:stCondLst>
                            <p:childTnLst>
                              <p:par>
                                <p:cTn id="3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083" grpId="0" build="p"/>
      <p:bldP spid="77" grpId="0" animBg="1"/>
      <p:bldP spid="78" grpId="0" animBg="1"/>
      <p:bldP spid="80" grpId="0" animBg="1"/>
      <p:bldP spid="27" grpId="0" animBg="1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Path Balancing Optimization</a:t>
            </a:r>
            <a:endParaRPr lang="en-US" dirty="0"/>
          </a:p>
        </p:txBody>
      </p:sp>
      <p:sp>
        <p:nvSpPr>
          <p:cNvPr id="174083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Fast path is faster</a:t>
            </a:r>
          </a:p>
          <a:p>
            <a:pPr lvl="1"/>
            <a:r>
              <a:rPr lang="en-US" dirty="0" smtClean="0"/>
              <a:t>One bulk counter decrement on entry</a:t>
            </a:r>
          </a:p>
          <a:p>
            <a:pPr lvl="1"/>
            <a:r>
              <a:rPr lang="en-US" dirty="0" smtClean="0"/>
              <a:t>Instrumentation sites have no code at all</a:t>
            </a:r>
          </a:p>
          <a:p>
            <a:r>
              <a:rPr lang="en-US" dirty="0" smtClean="0"/>
              <a:t>Slow path is slower</a:t>
            </a:r>
          </a:p>
          <a:p>
            <a:pPr lvl="1"/>
            <a:r>
              <a:rPr lang="en-US" dirty="0" smtClean="0"/>
              <a:t>More decrements</a:t>
            </a:r>
          </a:p>
          <a:p>
            <a:r>
              <a:rPr lang="en-US" dirty="0" smtClean="0"/>
              <a:t>Consume more randomness</a:t>
            </a:r>
          </a:p>
        </p:txBody>
      </p:sp>
      <p:sp>
        <p:nvSpPr>
          <p:cNvPr id="53" name="AutoShape 4"/>
          <p:cNvSpPr>
            <a:spLocks noChangeArrowheads="1"/>
          </p:cNvSpPr>
          <p:nvPr/>
        </p:nvSpPr>
        <p:spPr bwMode="auto">
          <a:xfrm>
            <a:off x="7772400" y="2409825"/>
            <a:ext cx="533400" cy="533400"/>
          </a:xfrm>
          <a:prstGeom prst="flowChartConnector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000" dirty="0"/>
              <a:t>1</a:t>
            </a:r>
          </a:p>
        </p:txBody>
      </p:sp>
      <p:sp>
        <p:nvSpPr>
          <p:cNvPr id="54" name="AutoShape 5"/>
          <p:cNvSpPr>
            <a:spLocks noChangeArrowheads="1"/>
          </p:cNvSpPr>
          <p:nvPr/>
        </p:nvSpPr>
        <p:spPr bwMode="auto">
          <a:xfrm>
            <a:off x="6172200" y="3209925"/>
            <a:ext cx="533400" cy="533400"/>
          </a:xfrm>
          <a:prstGeom prst="flowChartConnector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000" dirty="0"/>
              <a:t>2</a:t>
            </a:r>
          </a:p>
        </p:txBody>
      </p:sp>
      <p:sp>
        <p:nvSpPr>
          <p:cNvPr id="55" name="AutoShape 6"/>
          <p:cNvSpPr>
            <a:spLocks noChangeArrowheads="1"/>
          </p:cNvSpPr>
          <p:nvPr/>
        </p:nvSpPr>
        <p:spPr bwMode="auto">
          <a:xfrm>
            <a:off x="7772400" y="3209925"/>
            <a:ext cx="533400" cy="533400"/>
          </a:xfrm>
          <a:prstGeom prst="flowChartConnector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000" dirty="0"/>
              <a:t>1</a:t>
            </a:r>
          </a:p>
        </p:txBody>
      </p:sp>
      <p:sp>
        <p:nvSpPr>
          <p:cNvPr id="56" name="AutoShape 7"/>
          <p:cNvSpPr>
            <a:spLocks noChangeArrowheads="1"/>
          </p:cNvSpPr>
          <p:nvPr/>
        </p:nvSpPr>
        <p:spPr bwMode="auto">
          <a:xfrm>
            <a:off x="6972300" y="4010025"/>
            <a:ext cx="533400" cy="533400"/>
          </a:xfrm>
          <a:prstGeom prst="flowChartConnector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000" dirty="0"/>
              <a:t>1</a:t>
            </a:r>
          </a:p>
        </p:txBody>
      </p:sp>
      <p:sp>
        <p:nvSpPr>
          <p:cNvPr id="57" name="AutoShape 8"/>
          <p:cNvSpPr>
            <a:spLocks noChangeArrowheads="1"/>
          </p:cNvSpPr>
          <p:nvPr/>
        </p:nvSpPr>
        <p:spPr bwMode="auto">
          <a:xfrm>
            <a:off x="6172200" y="4810125"/>
            <a:ext cx="533400" cy="533400"/>
          </a:xfrm>
          <a:prstGeom prst="flowChartConnector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000" dirty="0"/>
              <a:t>1</a:t>
            </a:r>
          </a:p>
        </p:txBody>
      </p:sp>
      <p:sp>
        <p:nvSpPr>
          <p:cNvPr id="58" name="AutoShape 9"/>
          <p:cNvSpPr>
            <a:spLocks noChangeArrowheads="1"/>
          </p:cNvSpPr>
          <p:nvPr/>
        </p:nvSpPr>
        <p:spPr bwMode="auto">
          <a:xfrm>
            <a:off x="5372100" y="4010025"/>
            <a:ext cx="533400" cy="533400"/>
          </a:xfrm>
          <a:prstGeom prst="flowChartConnector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000" dirty="0"/>
              <a:t>2</a:t>
            </a:r>
          </a:p>
        </p:txBody>
      </p:sp>
      <p:sp>
        <p:nvSpPr>
          <p:cNvPr id="59" name="AutoShape 10"/>
          <p:cNvSpPr>
            <a:spLocks noChangeArrowheads="1"/>
          </p:cNvSpPr>
          <p:nvPr/>
        </p:nvSpPr>
        <p:spPr bwMode="auto">
          <a:xfrm>
            <a:off x="6172200" y="2409825"/>
            <a:ext cx="533400" cy="533400"/>
          </a:xfrm>
          <a:prstGeom prst="flowChartConnector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000" dirty="0"/>
              <a:t>3</a:t>
            </a:r>
          </a:p>
        </p:txBody>
      </p:sp>
      <p:sp>
        <p:nvSpPr>
          <p:cNvPr id="60" name="AutoShape 11"/>
          <p:cNvSpPr>
            <a:spLocks noChangeArrowheads="1"/>
          </p:cNvSpPr>
          <p:nvPr/>
        </p:nvSpPr>
        <p:spPr bwMode="auto">
          <a:xfrm>
            <a:off x="6972300" y="1609725"/>
            <a:ext cx="533400" cy="533400"/>
          </a:xfrm>
          <a:prstGeom prst="flowChartConnector">
            <a:avLst/>
          </a:prstGeom>
          <a:solidFill>
            <a:schemeClr val="accent1"/>
          </a:solidFill>
          <a:ln w="38100" cmpd="dbl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000" dirty="0"/>
              <a:t>4</a:t>
            </a:r>
          </a:p>
        </p:txBody>
      </p:sp>
      <p:cxnSp>
        <p:nvCxnSpPr>
          <p:cNvPr id="61" name="AutoShape 12"/>
          <p:cNvCxnSpPr>
            <a:cxnSpLocks noChangeShapeType="1"/>
            <a:stCxn id="60" idx="5"/>
            <a:endCxn id="53" idx="1"/>
          </p:cNvCxnSpPr>
          <p:nvPr/>
        </p:nvCxnSpPr>
        <p:spPr bwMode="auto">
          <a:xfrm>
            <a:off x="7427913" y="2087563"/>
            <a:ext cx="422275" cy="4000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62" name="AutoShape 13"/>
          <p:cNvCxnSpPr>
            <a:cxnSpLocks noChangeShapeType="1"/>
            <a:stCxn id="60" idx="3"/>
            <a:endCxn id="59" idx="7"/>
          </p:cNvCxnSpPr>
          <p:nvPr/>
        </p:nvCxnSpPr>
        <p:spPr bwMode="auto">
          <a:xfrm flipH="1">
            <a:off x="6627813" y="2087563"/>
            <a:ext cx="422275" cy="4000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63" name="AutoShape 14"/>
          <p:cNvCxnSpPr>
            <a:cxnSpLocks noChangeShapeType="1"/>
            <a:stCxn id="59" idx="4"/>
            <a:endCxn id="54" idx="0"/>
          </p:cNvCxnSpPr>
          <p:nvPr/>
        </p:nvCxnSpPr>
        <p:spPr bwMode="auto">
          <a:xfrm>
            <a:off x="6438900" y="2943225"/>
            <a:ext cx="0" cy="2667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64" name="AutoShape 15"/>
          <p:cNvCxnSpPr>
            <a:cxnSpLocks noChangeShapeType="1"/>
            <a:stCxn id="54" idx="3"/>
            <a:endCxn id="58" idx="7"/>
          </p:cNvCxnSpPr>
          <p:nvPr/>
        </p:nvCxnSpPr>
        <p:spPr bwMode="auto">
          <a:xfrm flipH="1">
            <a:off x="5827713" y="3665538"/>
            <a:ext cx="422275" cy="4222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65" name="AutoShape 16"/>
          <p:cNvCxnSpPr>
            <a:cxnSpLocks noChangeShapeType="1"/>
            <a:stCxn id="54" idx="4"/>
            <a:endCxn id="57" idx="0"/>
          </p:cNvCxnSpPr>
          <p:nvPr/>
        </p:nvCxnSpPr>
        <p:spPr bwMode="auto">
          <a:xfrm>
            <a:off x="6438900" y="3743325"/>
            <a:ext cx="0" cy="10668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66" name="AutoShape 17"/>
          <p:cNvCxnSpPr>
            <a:cxnSpLocks noChangeShapeType="1"/>
            <a:stCxn id="54" idx="5"/>
          </p:cNvCxnSpPr>
          <p:nvPr/>
        </p:nvCxnSpPr>
        <p:spPr bwMode="auto">
          <a:xfrm>
            <a:off x="6627813" y="3665538"/>
            <a:ext cx="422275" cy="4222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67" name="AutoShape 18"/>
          <p:cNvCxnSpPr>
            <a:cxnSpLocks noChangeShapeType="1"/>
            <a:stCxn id="53" idx="4"/>
            <a:endCxn id="55" idx="0"/>
          </p:cNvCxnSpPr>
          <p:nvPr/>
        </p:nvCxnSpPr>
        <p:spPr bwMode="auto">
          <a:xfrm>
            <a:off x="8039100" y="2943225"/>
            <a:ext cx="0" cy="2667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68" name="AutoShape 19"/>
          <p:cNvCxnSpPr>
            <a:cxnSpLocks noChangeShapeType="1"/>
            <a:stCxn id="58" idx="5"/>
            <a:endCxn id="57" idx="1"/>
          </p:cNvCxnSpPr>
          <p:nvPr/>
        </p:nvCxnSpPr>
        <p:spPr bwMode="auto">
          <a:xfrm>
            <a:off x="5827713" y="4465638"/>
            <a:ext cx="422275" cy="4222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69" name="AutoShape 20"/>
          <p:cNvCxnSpPr>
            <a:cxnSpLocks noChangeShapeType="1"/>
            <a:stCxn id="57" idx="4"/>
          </p:cNvCxnSpPr>
          <p:nvPr/>
        </p:nvCxnSpPr>
        <p:spPr bwMode="auto">
          <a:xfrm>
            <a:off x="6438900" y="5343525"/>
            <a:ext cx="0" cy="5334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70" name="AutoShape 21"/>
          <p:cNvCxnSpPr>
            <a:cxnSpLocks noChangeShapeType="1"/>
            <a:stCxn id="56" idx="4"/>
          </p:cNvCxnSpPr>
          <p:nvPr/>
        </p:nvCxnSpPr>
        <p:spPr bwMode="auto">
          <a:xfrm>
            <a:off x="7239000" y="4543425"/>
            <a:ext cx="0" cy="8890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71" name="AutoShape 22"/>
          <p:cNvCxnSpPr>
            <a:cxnSpLocks noChangeShapeType="1"/>
            <a:stCxn id="55" idx="3"/>
          </p:cNvCxnSpPr>
          <p:nvPr/>
        </p:nvCxnSpPr>
        <p:spPr bwMode="auto">
          <a:xfrm flipH="1">
            <a:off x="7427913" y="3665538"/>
            <a:ext cx="422275" cy="4222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77" name="Flowchart: Connector 76"/>
          <p:cNvSpPr/>
          <p:nvPr/>
        </p:nvSpPr>
        <p:spPr>
          <a:xfrm>
            <a:off x="6738933" y="3767133"/>
            <a:ext cx="152400" cy="152400"/>
          </a:xfrm>
          <a:prstGeom prst="flowChartConnector">
            <a:avLst/>
          </a:prstGeom>
          <a:effectLst>
            <a:glow rad="228600">
              <a:schemeClr val="accent4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effectLst/>
            </a:endParaRPr>
          </a:p>
        </p:txBody>
      </p:sp>
      <p:sp>
        <p:nvSpPr>
          <p:cNvPr id="78" name="Flowchart: Connector 77"/>
          <p:cNvSpPr/>
          <p:nvPr/>
        </p:nvSpPr>
        <p:spPr>
          <a:xfrm>
            <a:off x="7458074" y="2105022"/>
            <a:ext cx="152400" cy="152400"/>
          </a:xfrm>
          <a:prstGeom prst="flowChartConnector">
            <a:avLst/>
          </a:prstGeom>
          <a:effectLst>
            <a:glow rad="228600">
              <a:schemeClr val="accent4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effectLst/>
            </a:endParaRPr>
          </a:p>
        </p:txBody>
      </p:sp>
      <p:sp>
        <p:nvSpPr>
          <p:cNvPr id="80" name="Flowchart: Connector 79"/>
          <p:cNvSpPr/>
          <p:nvPr/>
        </p:nvSpPr>
        <p:spPr>
          <a:xfrm>
            <a:off x="7610474" y="2257422"/>
            <a:ext cx="152400" cy="152400"/>
          </a:xfrm>
          <a:prstGeom prst="flowChartConnector">
            <a:avLst/>
          </a:prstGeom>
          <a:effectLst>
            <a:glow rad="228600">
              <a:schemeClr val="accent4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effectLst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Variations on Next-Sample Countdown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Fixed reset value</a:t>
            </a:r>
          </a:p>
          <a:p>
            <a:pPr lvl="1"/>
            <a:r>
              <a:rPr lang="en-US" dirty="0" smtClean="0"/>
              <a:t>Biased, but useful for benchmarking</a:t>
            </a:r>
          </a:p>
          <a:p>
            <a:r>
              <a:rPr lang="en-US" dirty="0" smtClean="0"/>
              <a:t>Skip sampling transformation entirely</a:t>
            </a:r>
          </a:p>
          <a:p>
            <a:pPr lvl="1"/>
            <a:r>
              <a:rPr lang="en-US" dirty="0" smtClean="0"/>
              <a:t>Observe every site every time</a:t>
            </a:r>
          </a:p>
          <a:p>
            <a:pPr lvl="1"/>
            <a:r>
              <a:rPr lang="en-US" dirty="0" smtClean="0"/>
              <a:t>Used for controlled, in-house experiments</a:t>
            </a:r>
          </a:p>
          <a:p>
            <a:pPr lvl="1"/>
            <a:r>
              <a:rPr lang="en-US" dirty="0" smtClean="0"/>
              <a:t>Can simulate arbitrary sampling rates offline</a:t>
            </a:r>
          </a:p>
          <a:p>
            <a:r>
              <a:rPr lang="en-US" dirty="0" smtClean="0"/>
              <a:t>Non-uniform sampling</a:t>
            </a:r>
          </a:p>
          <a:p>
            <a:pPr lvl="1"/>
            <a:r>
              <a:rPr lang="en-US" dirty="0" smtClean="0"/>
              <a:t>Decrement countdown more than once</a:t>
            </a:r>
          </a:p>
          <a:p>
            <a:pPr lvl="1"/>
            <a:r>
              <a:rPr lang="en-US" dirty="0" smtClean="0"/>
              <a:t>Multiple countdowns at different rates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Does This Give Us?</a:t>
            </a:r>
          </a:p>
        </p:txBody>
      </p:sp>
      <p:sp>
        <p:nvSpPr>
          <p:cNvPr id="1945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dirty="0"/>
              <a:t>Absolutely certain of what we do see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Subset of dynamic behavior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Success/failure label for entire run</a:t>
            </a:r>
          </a:p>
          <a:p>
            <a:pPr>
              <a:lnSpc>
                <a:spcPct val="90000"/>
              </a:lnSpc>
              <a:spcBef>
                <a:spcPct val="70000"/>
              </a:spcBef>
            </a:pPr>
            <a:r>
              <a:rPr lang="en-US" dirty="0"/>
              <a:t>Uncertain of what we don’t see</a:t>
            </a:r>
          </a:p>
          <a:p>
            <a:pPr>
              <a:lnSpc>
                <a:spcPct val="90000"/>
              </a:lnSpc>
              <a:spcBef>
                <a:spcPct val="70000"/>
              </a:spcBef>
            </a:pPr>
            <a:r>
              <a:rPr lang="en-US" dirty="0"/>
              <a:t>Given enough runs, samples </a:t>
            </a:r>
            <a:r>
              <a:rPr lang="en-US" dirty="0">
                <a:cs typeface="Times New Roman" pitchFamily="18" charset="0"/>
              </a:rPr>
              <a:t>≈ reality</a:t>
            </a:r>
          </a:p>
          <a:p>
            <a:pPr lvl="1">
              <a:lnSpc>
                <a:spcPct val="90000"/>
              </a:lnSpc>
            </a:pPr>
            <a:r>
              <a:rPr lang="en-US" dirty="0">
                <a:cs typeface="Times New Roman" pitchFamily="18" charset="0"/>
              </a:rPr>
              <a:t>Common events seen most often</a:t>
            </a:r>
          </a:p>
          <a:p>
            <a:pPr lvl="1">
              <a:lnSpc>
                <a:spcPct val="90000"/>
              </a:lnSpc>
            </a:pPr>
            <a:r>
              <a:rPr lang="en-US" dirty="0">
                <a:cs typeface="Times New Roman" pitchFamily="18" charset="0"/>
              </a:rPr>
              <a:t>Rare events seen at proportionate rate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Statistical Debugging Basics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Penn Jillette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“What is luck?</a:t>
            </a:r>
          </a:p>
          <a:p>
            <a:r>
              <a:rPr lang="en-US" dirty="0" smtClean="0"/>
              <a:t>Luck is probability taken personally.</a:t>
            </a:r>
            <a:br>
              <a:rPr lang="en-US" dirty="0" smtClean="0"/>
            </a:br>
            <a:r>
              <a:rPr lang="en-US" dirty="0" smtClean="0"/>
              <a:t>It is the excitement of bad math.”</a:t>
            </a:r>
            <a:endParaRPr lang="en-US" dirty="0"/>
          </a:p>
        </p:txBody>
      </p:sp>
      <p:sp>
        <p:nvSpPr>
          <p:cNvPr id="6" name="Text Placeholder 2"/>
          <p:cNvSpPr txBox="1">
            <a:spLocks/>
          </p:cNvSpPr>
          <p:nvPr/>
        </p:nvSpPr>
        <p:spPr>
          <a:xfrm>
            <a:off x="457200" y="501650"/>
            <a:ext cx="8153400" cy="4953000"/>
          </a:xfrm>
          <a:prstGeom prst="rect">
            <a:avLst/>
          </a:prstGeom>
        </p:spPr>
        <p:txBody>
          <a:bodyPr vert="horz" anchor="ctr" anchorCtr="1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6000"/>
              <a:buFontTx/>
              <a:buNone/>
              <a:tabLst/>
              <a:defRPr/>
            </a:pP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4"/>
          <p:cNvGrpSpPr>
            <a:grpSpLocks/>
          </p:cNvGrpSpPr>
          <p:nvPr/>
        </p:nvGrpSpPr>
        <p:grpSpPr bwMode="auto">
          <a:xfrm>
            <a:off x="7186616" y="2921947"/>
            <a:ext cx="1957388" cy="2381252"/>
            <a:chOff x="4477" y="2052"/>
            <a:chExt cx="1233" cy="1500"/>
          </a:xfrm>
        </p:grpSpPr>
        <p:sp>
          <p:nvSpPr>
            <p:cNvPr id="235535" name="Rectangle 15"/>
            <p:cNvSpPr>
              <a:spLocks noChangeArrowheads="1"/>
            </p:cNvSpPr>
            <p:nvPr/>
          </p:nvSpPr>
          <p:spPr bwMode="auto">
            <a:xfrm>
              <a:off x="4897" y="2052"/>
              <a:ext cx="644" cy="6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6600" dirty="0">
                  <a:ln>
                    <a:solidFill>
                      <a:sysClr val="windowText" lastClr="000000"/>
                    </a:solidFill>
                  </a:ln>
                  <a:solidFill>
                    <a:schemeClr val="accent2">
                      <a:lumMod val="75000"/>
                    </a:schemeClr>
                  </a:solidFill>
                  <a:latin typeface="Webdings" pitchFamily="18" charset="2"/>
                </a:rPr>
                <a:t></a:t>
              </a:r>
            </a:p>
          </p:txBody>
        </p:sp>
        <p:sp>
          <p:nvSpPr>
            <p:cNvPr id="235536" name="Rectangle 16"/>
            <p:cNvSpPr>
              <a:spLocks noChangeArrowheads="1"/>
            </p:cNvSpPr>
            <p:nvPr/>
          </p:nvSpPr>
          <p:spPr bwMode="auto">
            <a:xfrm>
              <a:off x="4684" y="2163"/>
              <a:ext cx="644" cy="6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6600" dirty="0">
                  <a:ln>
                    <a:solidFill>
                      <a:sysClr val="windowText" lastClr="000000"/>
                    </a:solidFill>
                  </a:ln>
                  <a:solidFill>
                    <a:schemeClr val="accent2">
                      <a:lumMod val="75000"/>
                    </a:schemeClr>
                  </a:solidFill>
                  <a:latin typeface="Webdings" pitchFamily="18" charset="2"/>
                </a:rPr>
                <a:t>€</a:t>
              </a:r>
            </a:p>
          </p:txBody>
        </p:sp>
        <p:sp>
          <p:nvSpPr>
            <p:cNvPr id="235537" name="Rectangle 17"/>
            <p:cNvSpPr>
              <a:spLocks noChangeArrowheads="1"/>
            </p:cNvSpPr>
            <p:nvPr/>
          </p:nvSpPr>
          <p:spPr bwMode="auto">
            <a:xfrm>
              <a:off x="4873" y="2521"/>
              <a:ext cx="644" cy="6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6600" dirty="0">
                  <a:ln>
                    <a:solidFill>
                      <a:sysClr val="windowText" lastClr="000000"/>
                    </a:solidFill>
                  </a:ln>
                  <a:solidFill>
                    <a:schemeClr val="accent2">
                      <a:lumMod val="75000"/>
                    </a:schemeClr>
                  </a:solidFill>
                  <a:latin typeface="Webdings" pitchFamily="18" charset="2"/>
                </a:rPr>
                <a:t>ƒ</a:t>
              </a:r>
            </a:p>
          </p:txBody>
        </p:sp>
        <p:sp>
          <p:nvSpPr>
            <p:cNvPr id="235538" name="Rectangle 18"/>
            <p:cNvSpPr>
              <a:spLocks noChangeArrowheads="1"/>
            </p:cNvSpPr>
            <p:nvPr/>
          </p:nvSpPr>
          <p:spPr bwMode="auto">
            <a:xfrm>
              <a:off x="4477" y="2318"/>
              <a:ext cx="644" cy="6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6600" dirty="0">
                  <a:ln>
                    <a:solidFill>
                      <a:sysClr val="windowText" lastClr="000000"/>
                    </a:solidFill>
                  </a:ln>
                  <a:solidFill>
                    <a:schemeClr val="accent2">
                      <a:lumMod val="75000"/>
                    </a:schemeClr>
                  </a:solidFill>
                  <a:latin typeface="Webdings" pitchFamily="18" charset="2"/>
                </a:rPr>
                <a:t>ƒ</a:t>
              </a:r>
            </a:p>
          </p:txBody>
        </p:sp>
        <p:sp>
          <p:nvSpPr>
            <p:cNvPr id="235539" name="Rectangle 19"/>
            <p:cNvSpPr>
              <a:spLocks noChangeArrowheads="1"/>
            </p:cNvSpPr>
            <p:nvPr/>
          </p:nvSpPr>
          <p:spPr bwMode="auto">
            <a:xfrm>
              <a:off x="4598" y="2715"/>
              <a:ext cx="644" cy="6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6600" dirty="0">
                  <a:ln>
                    <a:solidFill>
                      <a:sysClr val="windowText" lastClr="000000"/>
                    </a:solidFill>
                  </a:ln>
                  <a:solidFill>
                    <a:schemeClr val="accent2">
                      <a:lumMod val="75000"/>
                    </a:schemeClr>
                  </a:solidFill>
                  <a:latin typeface="Webdings" pitchFamily="18" charset="2"/>
                </a:rPr>
                <a:t>€</a:t>
              </a:r>
            </a:p>
          </p:txBody>
        </p:sp>
        <p:sp>
          <p:nvSpPr>
            <p:cNvPr id="235540" name="Rectangle 20"/>
            <p:cNvSpPr>
              <a:spLocks noChangeArrowheads="1"/>
            </p:cNvSpPr>
            <p:nvPr/>
          </p:nvSpPr>
          <p:spPr bwMode="auto">
            <a:xfrm>
              <a:off x="5066" y="2337"/>
              <a:ext cx="644" cy="6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6600" dirty="0">
                  <a:ln>
                    <a:solidFill>
                      <a:sysClr val="windowText" lastClr="000000"/>
                    </a:solidFill>
                  </a:ln>
                  <a:solidFill>
                    <a:schemeClr val="accent2">
                      <a:lumMod val="75000"/>
                    </a:schemeClr>
                  </a:solidFill>
                  <a:latin typeface="Webdings" pitchFamily="18" charset="2"/>
                </a:rPr>
                <a:t>‚</a:t>
              </a:r>
            </a:p>
          </p:txBody>
        </p:sp>
        <p:sp>
          <p:nvSpPr>
            <p:cNvPr id="235541" name="Rectangle 21"/>
            <p:cNvSpPr>
              <a:spLocks noChangeArrowheads="1"/>
            </p:cNvSpPr>
            <p:nvPr/>
          </p:nvSpPr>
          <p:spPr bwMode="auto">
            <a:xfrm>
              <a:off x="5018" y="2860"/>
              <a:ext cx="644" cy="6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6600" dirty="0">
                  <a:ln>
                    <a:solidFill>
                      <a:sysClr val="windowText" lastClr="000000"/>
                    </a:solidFill>
                  </a:ln>
                  <a:solidFill>
                    <a:schemeClr val="accent2">
                      <a:lumMod val="75000"/>
                    </a:schemeClr>
                  </a:solidFill>
                  <a:latin typeface="Webdings" pitchFamily="18" charset="2"/>
                </a:rPr>
                <a:t></a:t>
              </a:r>
            </a:p>
          </p:txBody>
        </p:sp>
      </p:grpSp>
      <p:sp>
        <p:nvSpPr>
          <p:cNvPr id="2355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Playing the Numbers Game</a:t>
            </a:r>
            <a:endParaRPr lang="en-US" dirty="0"/>
          </a:p>
        </p:txBody>
      </p:sp>
      <p:cxnSp>
        <p:nvCxnSpPr>
          <p:cNvPr id="235528" name="AutoShape 8"/>
          <p:cNvCxnSpPr>
            <a:cxnSpLocks noChangeShapeType="1"/>
            <a:stCxn id="235523" idx="3"/>
            <a:endCxn id="235524" idx="1"/>
          </p:cNvCxnSpPr>
          <p:nvPr/>
        </p:nvCxnSpPr>
        <p:spPr bwMode="auto">
          <a:xfrm rot="10800000" flipH="1">
            <a:off x="2140995" y="2713038"/>
            <a:ext cx="681440" cy="1588"/>
          </a:xfrm>
          <a:prstGeom prst="straightConnector1">
            <a:avLst/>
          </a:prstGeom>
          <a:noFill/>
          <a:ln w="22225">
            <a:solidFill>
              <a:schemeClr val="tx1"/>
            </a:solidFill>
            <a:round/>
            <a:headEnd/>
            <a:tailEnd type="triangle" w="lg" len="lg"/>
          </a:ln>
          <a:effectLst/>
        </p:spPr>
      </p:cxnSp>
      <p:sp>
        <p:nvSpPr>
          <p:cNvPr id="235523" name="AutoShape 3"/>
          <p:cNvSpPr>
            <a:spLocks noChangeArrowheads="1"/>
          </p:cNvSpPr>
          <p:nvPr/>
        </p:nvSpPr>
        <p:spPr bwMode="auto">
          <a:xfrm>
            <a:off x="650875" y="2206705"/>
            <a:ext cx="1617100" cy="1015841"/>
          </a:xfrm>
          <a:prstGeom prst="verticalScroll">
            <a:avLst>
              <a:gd name="adj" fmla="val 12500"/>
            </a:avLst>
          </a:prstGeom>
          <a:solidFill>
            <a:schemeClr val="accent5">
              <a:lumMod val="60000"/>
              <a:lumOff val="40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Program</a:t>
            </a:r>
            <a:r>
              <a:rPr lang="en-US" sz="2400" dirty="0">
                <a:solidFill>
                  <a:schemeClr val="tx1"/>
                </a:solidFill>
              </a:rPr>
              <a:t/>
            </a:r>
            <a:br>
              <a:rPr lang="en-US" sz="2400" dirty="0">
                <a:solidFill>
                  <a:schemeClr val="tx1"/>
                </a:solidFill>
              </a:rPr>
            </a:br>
            <a:r>
              <a:rPr lang="en-US" sz="2400" dirty="0">
                <a:solidFill>
                  <a:schemeClr val="tx1"/>
                </a:solidFill>
              </a:rPr>
              <a:t>Source</a:t>
            </a:r>
          </a:p>
        </p:txBody>
      </p:sp>
      <p:sp>
        <p:nvSpPr>
          <p:cNvPr id="235524" name="Rectangle 4"/>
          <p:cNvSpPr>
            <a:spLocks noChangeArrowheads="1"/>
          </p:cNvSpPr>
          <p:nvPr/>
        </p:nvSpPr>
        <p:spPr bwMode="auto">
          <a:xfrm>
            <a:off x="2822435" y="1676400"/>
            <a:ext cx="2107919" cy="2073275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35525" name="Rectangle 5"/>
          <p:cNvSpPr>
            <a:spLocks noChangeArrowheads="1"/>
          </p:cNvSpPr>
          <p:nvPr/>
        </p:nvSpPr>
        <p:spPr bwMode="auto">
          <a:xfrm>
            <a:off x="3166905" y="3168005"/>
            <a:ext cx="1418978" cy="461665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Compiler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235529" name="AutoShape 9"/>
          <p:cNvSpPr>
            <a:spLocks noChangeArrowheads="1"/>
          </p:cNvSpPr>
          <p:nvPr/>
        </p:nvSpPr>
        <p:spPr bwMode="auto">
          <a:xfrm>
            <a:off x="5484813" y="2022885"/>
            <a:ext cx="1955079" cy="1104245"/>
          </a:xfrm>
          <a:prstGeom prst="cube">
            <a:avLst>
              <a:gd name="adj" fmla="val 25000"/>
            </a:avLst>
          </a:prstGeom>
          <a:solidFill>
            <a:schemeClr val="accent5">
              <a:lumMod val="60000"/>
              <a:lumOff val="4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Shipping</a:t>
            </a:r>
            <a:r>
              <a:rPr lang="en-US" sz="2400" dirty="0">
                <a:solidFill>
                  <a:schemeClr val="tx1"/>
                </a:solidFill>
              </a:rPr>
              <a:t/>
            </a:r>
            <a:br>
              <a:rPr lang="en-US" sz="2400" dirty="0">
                <a:solidFill>
                  <a:schemeClr val="tx1"/>
                </a:solidFill>
              </a:rPr>
            </a:br>
            <a:r>
              <a:rPr lang="en-US" sz="2400" dirty="0">
                <a:solidFill>
                  <a:schemeClr val="tx1"/>
                </a:solidFill>
              </a:rPr>
              <a:t>Application</a:t>
            </a:r>
          </a:p>
        </p:txBody>
      </p:sp>
      <p:cxnSp>
        <p:nvCxnSpPr>
          <p:cNvPr id="235530" name="AutoShape 10"/>
          <p:cNvCxnSpPr>
            <a:cxnSpLocks noChangeShapeType="1"/>
            <a:stCxn id="235524" idx="3"/>
            <a:endCxn id="235529" idx="2"/>
          </p:cNvCxnSpPr>
          <p:nvPr/>
        </p:nvCxnSpPr>
        <p:spPr bwMode="auto">
          <a:xfrm>
            <a:off x="4930354" y="2713038"/>
            <a:ext cx="554459" cy="1588"/>
          </a:xfrm>
          <a:prstGeom prst="straightConnector1">
            <a:avLst/>
          </a:prstGeom>
          <a:noFill/>
          <a:ln w="22225">
            <a:solidFill>
              <a:schemeClr val="tx1"/>
            </a:solidFill>
            <a:round/>
            <a:headEnd/>
            <a:tailEnd type="triangle" w="lg" len="lg"/>
          </a:ln>
          <a:effectLst/>
        </p:spPr>
      </p:cxnSp>
      <p:cxnSp>
        <p:nvCxnSpPr>
          <p:cNvPr id="235531" name="AutoShape 11"/>
          <p:cNvCxnSpPr>
            <a:cxnSpLocks noChangeShapeType="1"/>
            <a:stCxn id="235529" idx="4"/>
          </p:cNvCxnSpPr>
          <p:nvPr/>
        </p:nvCxnSpPr>
        <p:spPr bwMode="auto">
          <a:xfrm>
            <a:off x="7163831" y="2713038"/>
            <a:ext cx="615418" cy="762549"/>
          </a:xfrm>
          <a:prstGeom prst="straightConnector1">
            <a:avLst/>
          </a:prstGeom>
          <a:noFill/>
          <a:ln w="22225">
            <a:solidFill>
              <a:schemeClr val="tx1"/>
            </a:solidFill>
            <a:round/>
            <a:headEnd/>
            <a:tailEnd type="triangle" w="lg" len="lg"/>
          </a:ln>
          <a:effectLst/>
        </p:spPr>
      </p:cxnSp>
      <p:cxnSp>
        <p:nvCxnSpPr>
          <p:cNvPr id="235543" name="AutoShape 23"/>
          <p:cNvCxnSpPr>
            <a:cxnSpLocks noChangeShapeType="1"/>
            <a:stCxn id="235532" idx="1"/>
            <a:endCxn id="235542" idx="4"/>
          </p:cNvCxnSpPr>
          <p:nvPr/>
        </p:nvCxnSpPr>
        <p:spPr bwMode="auto">
          <a:xfrm rot="10800000">
            <a:off x="4958504" y="5150496"/>
            <a:ext cx="604096" cy="596"/>
          </a:xfrm>
          <a:prstGeom prst="straightConnector1">
            <a:avLst/>
          </a:prstGeom>
          <a:noFill/>
          <a:ln w="22225">
            <a:solidFill>
              <a:schemeClr val="tx1"/>
            </a:solidFill>
            <a:round/>
            <a:headEnd/>
            <a:tailEnd type="triangle" w="lg" len="lg"/>
          </a:ln>
          <a:effectLst/>
        </p:spPr>
      </p:cxnSp>
      <p:sp>
        <p:nvSpPr>
          <p:cNvPr id="235526" name="AutoShape 6"/>
          <p:cNvSpPr>
            <a:spLocks noChangeArrowheads="1"/>
          </p:cNvSpPr>
          <p:nvPr/>
        </p:nvSpPr>
        <p:spPr bwMode="auto">
          <a:xfrm>
            <a:off x="3210186" y="2482205"/>
            <a:ext cx="1332417" cy="689372"/>
          </a:xfrm>
          <a:prstGeom prst="downArrowCallout">
            <a:avLst>
              <a:gd name="adj1" fmla="val 46516"/>
              <a:gd name="adj2" fmla="val 46516"/>
              <a:gd name="adj3" fmla="val 16667"/>
              <a:gd name="adj4" fmla="val 66667"/>
            </a:avLst>
          </a:prstGeom>
          <a:solidFill>
            <a:schemeClr val="accent2">
              <a:lumMod val="60000"/>
              <a:lumOff val="4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Sampler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235527" name="AutoShape 7"/>
          <p:cNvSpPr>
            <a:spLocks noChangeArrowheads="1"/>
          </p:cNvSpPr>
          <p:nvPr/>
        </p:nvSpPr>
        <p:spPr bwMode="auto">
          <a:xfrm>
            <a:off x="3056298" y="1796405"/>
            <a:ext cx="1640193" cy="689372"/>
          </a:xfrm>
          <a:prstGeom prst="downArrowCallout">
            <a:avLst>
              <a:gd name="adj1" fmla="val 55623"/>
              <a:gd name="adj2" fmla="val 55623"/>
              <a:gd name="adj3" fmla="val 16667"/>
              <a:gd name="adj4" fmla="val 66667"/>
            </a:avLst>
          </a:prstGeom>
          <a:solidFill>
            <a:schemeClr val="accent2">
              <a:lumMod val="60000"/>
              <a:lumOff val="4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Predicates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235532" name="AutoShape 12"/>
          <p:cNvSpPr>
            <a:spLocks noChangeArrowheads="1"/>
          </p:cNvSpPr>
          <p:nvPr/>
        </p:nvSpPr>
        <p:spPr bwMode="auto">
          <a:xfrm>
            <a:off x="5562600" y="4644244"/>
            <a:ext cx="1340531" cy="1039951"/>
          </a:xfrm>
          <a:prstGeom prst="flowChartMultidocument">
            <a:avLst/>
          </a:prstGeom>
          <a:solidFill>
            <a:schemeClr val="accent2">
              <a:lumMod val="60000"/>
              <a:lumOff val="4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Counts</a:t>
            </a:r>
            <a:r>
              <a:rPr lang="en-US" sz="2400" dirty="0">
                <a:solidFill>
                  <a:schemeClr val="tx1"/>
                </a:solidFill>
              </a:rPr>
              <a:t/>
            </a:r>
            <a:br>
              <a:rPr lang="en-US" sz="2400" dirty="0">
                <a:solidFill>
                  <a:schemeClr val="tx1"/>
                </a:solidFill>
              </a:rPr>
            </a:br>
            <a:r>
              <a:rPr lang="en-US" sz="2400" dirty="0">
                <a:solidFill>
                  <a:schemeClr val="tx1"/>
                </a:solidFill>
              </a:rPr>
              <a:t>&amp; </a:t>
            </a:r>
            <a:r>
              <a:rPr lang="en-US" sz="2400" dirty="0">
                <a:solidFill>
                  <a:schemeClr val="tx1"/>
                </a:solidFill>
                <a:latin typeface="Wingdings" pitchFamily="2" charset="2"/>
              </a:rPr>
              <a:t>J</a:t>
            </a:r>
            <a:r>
              <a:rPr lang="en-US" sz="2400" dirty="0">
                <a:solidFill>
                  <a:schemeClr val="tx1"/>
                </a:solidFill>
              </a:rPr>
              <a:t>/</a:t>
            </a:r>
            <a:r>
              <a:rPr lang="en-US" sz="2400" dirty="0">
                <a:solidFill>
                  <a:schemeClr val="tx1"/>
                </a:solidFill>
                <a:latin typeface="Wingdings" pitchFamily="2" charset="2"/>
              </a:rPr>
              <a:t>L</a:t>
            </a:r>
          </a:p>
        </p:txBody>
      </p:sp>
      <p:sp>
        <p:nvSpPr>
          <p:cNvPr id="235542" name="AutoShape 22"/>
          <p:cNvSpPr>
            <a:spLocks noChangeArrowheads="1"/>
          </p:cNvSpPr>
          <p:nvPr/>
        </p:nvSpPr>
        <p:spPr bwMode="auto">
          <a:xfrm>
            <a:off x="3281442" y="4338253"/>
            <a:ext cx="1677062" cy="1650742"/>
          </a:xfrm>
          <a:prstGeom prst="flowChartMagneticDisk">
            <a:avLst/>
          </a:prstGeom>
          <a:solidFill>
            <a:schemeClr val="accent2">
              <a:lumMod val="60000"/>
              <a:lumOff val="40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Statistical</a:t>
            </a:r>
            <a:r>
              <a:rPr lang="en-US" sz="2400" dirty="0">
                <a:solidFill>
                  <a:schemeClr val="tx1"/>
                </a:solidFill>
              </a:rPr>
              <a:t/>
            </a:r>
            <a:br>
              <a:rPr lang="en-US" sz="2400" dirty="0">
                <a:solidFill>
                  <a:schemeClr val="tx1"/>
                </a:solidFill>
              </a:rPr>
            </a:br>
            <a:r>
              <a:rPr lang="en-US" sz="2400" dirty="0">
                <a:solidFill>
                  <a:schemeClr val="tx1"/>
                </a:solidFill>
              </a:rPr>
              <a:t>Debugging</a:t>
            </a:r>
          </a:p>
        </p:txBody>
      </p:sp>
      <p:sp>
        <p:nvSpPr>
          <p:cNvPr id="235544" name="AutoShape 24"/>
          <p:cNvSpPr>
            <a:spLocks noChangeArrowheads="1"/>
          </p:cNvSpPr>
          <p:nvPr/>
        </p:nvSpPr>
        <p:spPr bwMode="auto">
          <a:xfrm>
            <a:off x="609600" y="4693595"/>
            <a:ext cx="2067746" cy="943511"/>
          </a:xfrm>
          <a:prstGeom prst="foldedCorner">
            <a:avLst>
              <a:gd name="adj" fmla="val 12500"/>
            </a:avLst>
          </a:prstGeom>
          <a:solidFill>
            <a:schemeClr val="accent2">
              <a:lumMod val="60000"/>
              <a:lumOff val="40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2400" dirty="0">
                <a:solidFill>
                  <a:schemeClr val="tx1"/>
                </a:solidFill>
              </a:rPr>
              <a:t>Top </a:t>
            </a:r>
            <a:r>
              <a:rPr lang="en-US" sz="2400" dirty="0" smtClean="0">
                <a:solidFill>
                  <a:schemeClr val="tx1"/>
                </a:solidFill>
              </a:rPr>
              <a:t>bugs </a:t>
            </a:r>
            <a:r>
              <a:rPr lang="en-US" sz="2400" dirty="0">
                <a:solidFill>
                  <a:schemeClr val="tx1"/>
                </a:solidFill>
              </a:rPr>
              <a:t>with</a:t>
            </a:r>
            <a:br>
              <a:rPr lang="en-US" sz="2400" dirty="0">
                <a:solidFill>
                  <a:schemeClr val="tx1"/>
                </a:solidFill>
              </a:rPr>
            </a:br>
            <a:r>
              <a:rPr lang="en-US" sz="2400" dirty="0">
                <a:solidFill>
                  <a:schemeClr val="tx1"/>
                </a:solidFill>
              </a:rPr>
              <a:t>likely causes</a:t>
            </a:r>
          </a:p>
        </p:txBody>
      </p:sp>
      <p:cxnSp>
        <p:nvCxnSpPr>
          <p:cNvPr id="235545" name="AutoShape 25"/>
          <p:cNvCxnSpPr>
            <a:cxnSpLocks noChangeShapeType="1"/>
            <a:stCxn id="235542" idx="2"/>
            <a:endCxn id="235544" idx="3"/>
          </p:cNvCxnSpPr>
          <p:nvPr/>
        </p:nvCxnSpPr>
        <p:spPr bwMode="auto">
          <a:xfrm rot="10800000" flipV="1">
            <a:off x="2677346" y="5163623"/>
            <a:ext cx="604096" cy="1727"/>
          </a:xfrm>
          <a:prstGeom prst="straightConnector1">
            <a:avLst/>
          </a:prstGeom>
          <a:noFill/>
          <a:ln w="22225">
            <a:solidFill>
              <a:schemeClr val="tx1"/>
            </a:solidFill>
            <a:round/>
            <a:headEnd/>
            <a:tailEnd type="triangle" w="lg" len="lg"/>
          </a:ln>
          <a:effectLst/>
        </p:spPr>
      </p:cxnSp>
      <p:cxnSp>
        <p:nvCxnSpPr>
          <p:cNvPr id="235552" name="AutoShape 32"/>
          <p:cNvCxnSpPr>
            <a:cxnSpLocks noChangeShapeType="1"/>
            <a:stCxn id="235544" idx="1"/>
            <a:endCxn id="235523" idx="1"/>
          </p:cNvCxnSpPr>
          <p:nvPr/>
        </p:nvCxnSpPr>
        <p:spPr bwMode="auto">
          <a:xfrm rot="10800000" flipH="1">
            <a:off x="609599" y="2714627"/>
            <a:ext cx="168255" cy="2450725"/>
          </a:xfrm>
          <a:prstGeom prst="curvedConnector5">
            <a:avLst>
              <a:gd name="adj1" fmla="val -135865"/>
              <a:gd name="adj2" fmla="val 49262"/>
              <a:gd name="adj3" fmla="val -132286"/>
            </a:avLst>
          </a:prstGeom>
          <a:noFill/>
          <a:ln w="22225">
            <a:solidFill>
              <a:schemeClr val="tx1"/>
            </a:solidFill>
            <a:round/>
            <a:headEnd/>
            <a:tailEnd type="triangle" w="lg" len="lg"/>
          </a:ln>
          <a:effectLst/>
        </p:spPr>
      </p:cxnSp>
      <p:cxnSp>
        <p:nvCxnSpPr>
          <p:cNvPr id="96" name="AutoShape 23"/>
          <p:cNvCxnSpPr>
            <a:cxnSpLocks noChangeShapeType="1"/>
          </p:cNvCxnSpPr>
          <p:nvPr/>
        </p:nvCxnSpPr>
        <p:spPr bwMode="auto">
          <a:xfrm rot="10800000">
            <a:off x="4958504" y="4922195"/>
            <a:ext cx="604096" cy="1"/>
          </a:xfrm>
          <a:prstGeom prst="straightConnector1">
            <a:avLst/>
          </a:prstGeom>
          <a:noFill/>
          <a:ln w="22225">
            <a:solidFill>
              <a:schemeClr val="tx1"/>
            </a:solidFill>
            <a:round/>
            <a:headEnd/>
            <a:tailEnd type="triangle" w="lg" len="lg"/>
          </a:ln>
          <a:effectLst/>
        </p:spPr>
      </p:cxnSp>
      <p:cxnSp>
        <p:nvCxnSpPr>
          <p:cNvPr id="97" name="AutoShape 23"/>
          <p:cNvCxnSpPr>
            <a:cxnSpLocks noChangeShapeType="1"/>
          </p:cNvCxnSpPr>
          <p:nvPr/>
        </p:nvCxnSpPr>
        <p:spPr bwMode="auto">
          <a:xfrm rot="10800000">
            <a:off x="4958504" y="5379393"/>
            <a:ext cx="604096" cy="1"/>
          </a:xfrm>
          <a:prstGeom prst="straightConnector1">
            <a:avLst/>
          </a:prstGeom>
          <a:noFill/>
          <a:ln w="22225">
            <a:solidFill>
              <a:schemeClr val="tx1"/>
            </a:solidFill>
            <a:round/>
            <a:headEnd/>
            <a:tailEnd type="triangle" w="lg" len="lg"/>
          </a:ln>
          <a:effectLst/>
        </p:spPr>
      </p:cxnSp>
      <p:cxnSp>
        <p:nvCxnSpPr>
          <p:cNvPr id="112" name="AutoShape 13"/>
          <p:cNvCxnSpPr>
            <a:cxnSpLocks noChangeShapeType="1"/>
            <a:endCxn id="235532" idx="3"/>
          </p:cNvCxnSpPr>
          <p:nvPr/>
        </p:nvCxnSpPr>
        <p:spPr bwMode="auto">
          <a:xfrm rot="10800000" flipV="1">
            <a:off x="6903132" y="4644244"/>
            <a:ext cx="800991" cy="519976"/>
          </a:xfrm>
          <a:prstGeom prst="straightConnector1">
            <a:avLst/>
          </a:prstGeom>
          <a:noFill/>
          <a:ln w="22225">
            <a:solidFill>
              <a:schemeClr val="tx1"/>
            </a:solidFill>
            <a:round/>
            <a:headEnd/>
            <a:tailEnd type="triangle" w="lg" len="lg"/>
          </a:ln>
          <a:effectLst/>
        </p:spPr>
      </p:cxnSp>
      <p:cxnSp>
        <p:nvCxnSpPr>
          <p:cNvPr id="116" name="AutoShape 11"/>
          <p:cNvCxnSpPr>
            <a:cxnSpLocks noChangeShapeType="1"/>
          </p:cNvCxnSpPr>
          <p:nvPr/>
        </p:nvCxnSpPr>
        <p:spPr bwMode="auto">
          <a:xfrm rot="16200000" flipH="1">
            <a:off x="7084806" y="2561788"/>
            <a:ext cx="808451" cy="652463"/>
          </a:xfrm>
          <a:prstGeom prst="straightConnector1">
            <a:avLst/>
          </a:prstGeom>
          <a:noFill/>
          <a:ln w="22225">
            <a:solidFill>
              <a:schemeClr val="tx1"/>
            </a:solidFill>
            <a:round/>
            <a:headEnd/>
            <a:tailEnd type="triangle" w="lg" len="lg"/>
          </a:ln>
          <a:effectLst/>
        </p:spPr>
      </p:cxnSp>
      <p:cxnSp>
        <p:nvCxnSpPr>
          <p:cNvPr id="117" name="AutoShape 11"/>
          <p:cNvCxnSpPr>
            <a:cxnSpLocks noChangeShapeType="1"/>
          </p:cNvCxnSpPr>
          <p:nvPr/>
        </p:nvCxnSpPr>
        <p:spPr bwMode="auto">
          <a:xfrm rot="16200000" flipH="1">
            <a:off x="7106439" y="2947734"/>
            <a:ext cx="584214" cy="471492"/>
          </a:xfrm>
          <a:prstGeom prst="straightConnector1">
            <a:avLst/>
          </a:prstGeom>
          <a:noFill/>
          <a:ln w="22225">
            <a:solidFill>
              <a:schemeClr val="tx1"/>
            </a:solidFill>
            <a:round/>
            <a:headEnd/>
            <a:tailEnd type="triangle" w="lg" len="lg"/>
          </a:ln>
          <a:effectLst/>
        </p:spPr>
      </p:cxnSp>
      <p:cxnSp>
        <p:nvCxnSpPr>
          <p:cNvPr id="133" name="AutoShape 13"/>
          <p:cNvCxnSpPr>
            <a:cxnSpLocks noChangeShapeType="1"/>
          </p:cNvCxnSpPr>
          <p:nvPr/>
        </p:nvCxnSpPr>
        <p:spPr bwMode="auto">
          <a:xfrm rot="10800000" flipV="1">
            <a:off x="6895209" y="4796644"/>
            <a:ext cx="800991" cy="519976"/>
          </a:xfrm>
          <a:prstGeom prst="straightConnector1">
            <a:avLst/>
          </a:prstGeom>
          <a:noFill/>
          <a:ln w="22225">
            <a:solidFill>
              <a:schemeClr val="tx1"/>
            </a:solidFill>
            <a:round/>
            <a:headEnd/>
            <a:tailEnd type="triangle" w="lg" len="lg"/>
          </a:ln>
          <a:effectLst/>
        </p:spPr>
      </p:cxnSp>
      <p:cxnSp>
        <p:nvCxnSpPr>
          <p:cNvPr id="135" name="AutoShape 13"/>
          <p:cNvCxnSpPr>
            <a:cxnSpLocks noChangeShapeType="1"/>
          </p:cNvCxnSpPr>
          <p:nvPr/>
        </p:nvCxnSpPr>
        <p:spPr bwMode="auto">
          <a:xfrm rot="10800000" flipV="1">
            <a:off x="6895209" y="4478418"/>
            <a:ext cx="800991" cy="519976"/>
          </a:xfrm>
          <a:prstGeom prst="straightConnector1">
            <a:avLst/>
          </a:prstGeom>
          <a:noFill/>
          <a:ln w="22225">
            <a:solidFill>
              <a:schemeClr val="tx1"/>
            </a:solidFill>
            <a:round/>
            <a:headEnd/>
            <a:tailEnd type="triangle" w="lg" len="lg"/>
          </a:ln>
          <a:effectLst/>
        </p:spPr>
      </p:cxn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mph" presetSubtype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6" dur="indefinite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7" dur="indefinite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9" dur="indefinite"/>
                                        <p:tgtEl>
                                          <p:spTgt spid="235528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0" dur="indefinite"/>
                                        <p:tgtEl>
                                          <p:spTgt spid="2355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mph" presetSubtype="0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2" dur="indefinite"/>
                                        <p:tgtEl>
                                          <p:spTgt spid="235524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3" dur="indefinite"/>
                                        <p:tgtEl>
                                          <p:spTgt spid="2355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mph" presetSubtype="0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5" dur="indefinite"/>
                                        <p:tgtEl>
                                          <p:spTgt spid="235525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6" dur="indefinite"/>
                                        <p:tgtEl>
                                          <p:spTgt spid="2355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mph" presetSubtype="0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8" dur="indefinite"/>
                                        <p:tgtEl>
                                          <p:spTgt spid="235529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9" dur="indefinite"/>
                                        <p:tgtEl>
                                          <p:spTgt spid="2355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21" dur="indefinite"/>
                                        <p:tgtEl>
                                          <p:spTgt spid="235530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22" dur="indefinite"/>
                                        <p:tgtEl>
                                          <p:spTgt spid="2355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24" dur="indefinite"/>
                                        <p:tgtEl>
                                          <p:spTgt spid="235531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25" dur="indefinite"/>
                                        <p:tgtEl>
                                          <p:spTgt spid="2355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9" presetClass="emph" presetSubtype="0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27" dur="indefinite"/>
                                        <p:tgtEl>
                                          <p:spTgt spid="235526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28" dur="indefinite"/>
                                        <p:tgtEl>
                                          <p:spTgt spid="2355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9" presetClass="emph" presetSubtype="0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30" dur="indefinite"/>
                                        <p:tgtEl>
                                          <p:spTgt spid="235527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31" dur="indefinite"/>
                                        <p:tgtEl>
                                          <p:spTgt spid="2355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33" dur="indefinite"/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34" dur="indefinite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36" dur="indefinite"/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37" dur="indefinite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39" dur="indefinite"/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40" dur="indefinite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42" dur="indefinite"/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43" dur="indefinite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45" dur="indefinite"/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46" dur="indefinite"/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24" grpId="0" animBg="1"/>
      <p:bldP spid="235525" grpId="0" animBg="1"/>
      <p:bldP spid="235529" grpId="0" animBg="1"/>
      <p:bldP spid="235526" grpId="0" animBg="1"/>
      <p:bldP spid="235527" grpId="0" animBg="1"/>
    </p:bld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Find Causes of Bugs</a:t>
            </a:r>
          </a:p>
        </p:txBody>
      </p:sp>
      <p:sp>
        <p:nvSpPr>
          <p:cNvPr id="146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Gather information about </a:t>
            </a:r>
            <a:r>
              <a:rPr lang="en-US" i="1" dirty="0"/>
              <a:t>many </a:t>
            </a:r>
            <a:r>
              <a:rPr lang="en-US" dirty="0"/>
              <a:t>predicates</a:t>
            </a:r>
          </a:p>
          <a:p>
            <a:pPr lvl="1"/>
            <a:r>
              <a:rPr lang="en-US" dirty="0"/>
              <a:t>298,482 predicates in </a:t>
            </a:r>
            <a:r>
              <a:rPr lang="en-US" dirty="0">
                <a:latin typeface="Consolas" pitchFamily="49" charset="0"/>
              </a:rPr>
              <a:t>bc</a:t>
            </a:r>
          </a:p>
          <a:p>
            <a:pPr lvl="1"/>
            <a:r>
              <a:rPr lang="en-US" dirty="0"/>
              <a:t>857,384 predicates in </a:t>
            </a:r>
            <a:r>
              <a:rPr lang="en-US" dirty="0">
                <a:latin typeface="Consolas" pitchFamily="49" charset="0"/>
              </a:rPr>
              <a:t>Rhythmbox</a:t>
            </a:r>
          </a:p>
          <a:p>
            <a:r>
              <a:rPr lang="en-US" dirty="0" smtClean="0"/>
              <a:t>Vast majority not related to any particular bug </a:t>
            </a:r>
            <a:r>
              <a:rPr lang="en-US" dirty="0" smtClean="0">
                <a:sym typeface="Wingdings" pitchFamily="2" charset="2"/>
              </a:rPr>
              <a:t></a:t>
            </a:r>
            <a:endParaRPr lang="en-US" dirty="0"/>
          </a:p>
          <a:p>
            <a:r>
              <a:rPr lang="en-US" dirty="0"/>
              <a:t>How do we find the useful </a:t>
            </a:r>
            <a:r>
              <a:rPr lang="en-US" dirty="0">
                <a:effectLst>
                  <a:glow rad="228600">
                    <a:schemeClr val="accent4">
                      <a:satMod val="175000"/>
                      <a:alpha val="40000"/>
                    </a:schemeClr>
                  </a:glow>
                </a:effectLst>
              </a:rPr>
              <a:t>bug predictors</a:t>
            </a:r>
            <a:r>
              <a:rPr lang="en-US" dirty="0"/>
              <a:t>?</a:t>
            </a:r>
          </a:p>
          <a:p>
            <a:pPr lvl="1"/>
            <a:r>
              <a:rPr lang="en-US" dirty="0"/>
              <a:t>Data is incomplete, noisy, irreproducible, …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Sharing the Cost of Assertions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tabLst>
                <a:tab pos="3373438" algn="dec"/>
                <a:tab pos="5597525" algn="dec"/>
              </a:tabLst>
            </a:pPr>
            <a:r>
              <a:rPr lang="en-US" dirty="0"/>
              <a:t>What to sample: </a:t>
            </a:r>
            <a:r>
              <a:rPr lang="en-US" dirty="0">
                <a:latin typeface="Consolas" pitchFamily="49" charset="0"/>
              </a:rPr>
              <a:t>assert()</a:t>
            </a:r>
            <a:r>
              <a:rPr lang="en-US" dirty="0"/>
              <a:t> statements</a:t>
            </a:r>
          </a:p>
          <a:p>
            <a:pPr>
              <a:tabLst>
                <a:tab pos="3373438" algn="dec"/>
                <a:tab pos="5597525" algn="dec"/>
              </a:tabLst>
            </a:pPr>
            <a:r>
              <a:rPr lang="en-US" dirty="0"/>
              <a:t>Look for assertions which sometimes fail on bad runs, but always succeed on good runs</a:t>
            </a:r>
          </a:p>
          <a:p>
            <a:pPr>
              <a:tabLst>
                <a:tab pos="3373438" algn="dec"/>
                <a:tab pos="5597525" algn="dec"/>
              </a:tabLst>
            </a:pPr>
            <a:r>
              <a:rPr lang="en-US" dirty="0"/>
              <a:t>Overhead in assertion-dense CCured code</a:t>
            </a:r>
          </a:p>
          <a:p>
            <a:pPr lvl="1">
              <a:tabLst>
                <a:tab pos="2916238" algn="dec"/>
                <a:tab pos="4968875" algn="dec"/>
              </a:tabLst>
            </a:pPr>
            <a:r>
              <a:rPr lang="en-US" dirty="0"/>
              <a:t>Unconditional: 	55% average, 	181% max</a:t>
            </a:r>
            <a:endParaRPr lang="en-US" baseline="-25000" dirty="0"/>
          </a:p>
          <a:p>
            <a:pPr lvl="1">
              <a:tabLst>
                <a:tab pos="2916238" algn="dec"/>
                <a:tab pos="4968875" algn="dec"/>
              </a:tabLst>
            </a:pPr>
            <a:r>
              <a:rPr lang="en-US" baseline="30000" dirty="0"/>
              <a:t>1</a:t>
            </a:r>
            <a:r>
              <a:rPr lang="en-US" dirty="0"/>
              <a:t>/</a:t>
            </a:r>
            <a:r>
              <a:rPr lang="en-US" baseline="-25000" dirty="0"/>
              <a:t>100</a:t>
            </a:r>
            <a:r>
              <a:rPr lang="en-US" dirty="0"/>
              <a:t> sampling: 	17% average, 	46% max</a:t>
            </a:r>
          </a:p>
          <a:p>
            <a:pPr lvl="1">
              <a:tabLst>
                <a:tab pos="2916238" algn="dec"/>
                <a:tab pos="4968875" algn="dec"/>
              </a:tabLst>
            </a:pPr>
            <a:r>
              <a:rPr lang="en-US" baseline="30000" dirty="0"/>
              <a:t>1</a:t>
            </a:r>
            <a:r>
              <a:rPr lang="en-US" dirty="0"/>
              <a:t>/</a:t>
            </a:r>
            <a:r>
              <a:rPr lang="en-US" baseline="-25000" dirty="0"/>
              <a:t>1000</a:t>
            </a:r>
            <a:r>
              <a:rPr lang="en-US" dirty="0"/>
              <a:t> sampling: 	10% average, 	26% max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Isolating a Deterministic Bug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Hunt for crashing bug in </a:t>
            </a:r>
            <a:r>
              <a:rPr lang="en-US" dirty="0" smtClean="0">
                <a:latin typeface="Consolas" pitchFamily="49" charset="0"/>
              </a:rPr>
              <a:t>ccrypt-1.2</a:t>
            </a:r>
          </a:p>
          <a:p>
            <a:r>
              <a:rPr lang="en-US" dirty="0" smtClean="0"/>
              <a:t>Sample function return values</a:t>
            </a:r>
          </a:p>
          <a:p>
            <a:pPr lvl="1"/>
            <a:r>
              <a:rPr lang="en-US" dirty="0" smtClean="0"/>
              <a:t>Triple </a:t>
            </a:r>
            <a:r>
              <a:rPr lang="en-US" dirty="0"/>
              <a:t>of counters per call site: &lt; 0, == 0, &gt; 0</a:t>
            </a:r>
          </a:p>
          <a:p>
            <a:r>
              <a:rPr lang="en-US" dirty="0" smtClean="0"/>
              <a:t>Use process of elimination</a:t>
            </a:r>
          </a:p>
          <a:p>
            <a:pPr lvl="1"/>
            <a:r>
              <a:rPr lang="en-US" dirty="0" smtClean="0"/>
              <a:t>Look </a:t>
            </a:r>
            <a:r>
              <a:rPr lang="en-US" dirty="0"/>
              <a:t>for </a:t>
            </a:r>
            <a:r>
              <a:rPr lang="en-US" dirty="0" smtClean="0"/>
              <a:t>predicates true on some bad runs,</a:t>
            </a:r>
            <a:br>
              <a:rPr lang="en-US" dirty="0" smtClean="0"/>
            </a:br>
            <a:r>
              <a:rPr lang="en-US" dirty="0" smtClean="0"/>
              <a:t>but </a:t>
            </a:r>
            <a:r>
              <a:rPr lang="en-US" dirty="0"/>
              <a:t>never </a:t>
            </a:r>
            <a:r>
              <a:rPr lang="en-US" dirty="0" smtClean="0"/>
              <a:t>true on </a:t>
            </a:r>
            <a:r>
              <a:rPr lang="en-US" dirty="0"/>
              <a:t>any good </a:t>
            </a:r>
            <a:r>
              <a:rPr lang="en-US" dirty="0" smtClean="0"/>
              <a:t>run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400" dirty="0" smtClean="0"/>
              <a:t>Bill Gates, quoted in FOCUS </a:t>
            </a:r>
            <a:r>
              <a:rPr lang="en-US" sz="2400" i="1" dirty="0" smtClean="0"/>
              <a:t>Magazine</a:t>
            </a:r>
            <a:endParaRPr lang="en-US" sz="2400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dirty="0" smtClean="0"/>
              <a:t>“There are no significant</a:t>
            </a:r>
            <a:br>
              <a:rPr lang="en-US" dirty="0" smtClean="0"/>
            </a:br>
            <a:r>
              <a:rPr lang="en-US" dirty="0" smtClean="0"/>
              <a:t>bugs in our released software</a:t>
            </a:r>
            <a:br>
              <a:rPr lang="en-US" dirty="0" smtClean="0"/>
            </a:br>
            <a:r>
              <a:rPr lang="en-US" dirty="0" smtClean="0"/>
              <a:t>that any significant number</a:t>
            </a:r>
            <a:br>
              <a:rPr lang="en-US" dirty="0" smtClean="0"/>
            </a:br>
            <a:r>
              <a:rPr lang="en-US" dirty="0" smtClean="0"/>
              <a:t>of users want fixed.”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5" name="Rectangle 1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Winnowing Down the Culprits</a:t>
            </a:r>
            <a:endParaRPr lang="en-US" dirty="0"/>
          </a:p>
        </p:txBody>
      </p:sp>
      <p:sp>
        <p:nvSpPr>
          <p:cNvPr id="71701" name="Rectangle 21"/>
          <p:cNvSpPr>
            <a:spLocks noGrp="1" noChangeArrowheads="1"/>
          </p:cNvSpPr>
          <p:nvPr>
            <p:ph type="body" sz="half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1710 counters</a:t>
            </a:r>
          </a:p>
          <a:p>
            <a:pPr lvl="1"/>
            <a:r>
              <a:rPr lang="en-US" dirty="0" smtClean="0"/>
              <a:t>3 × 570 call sites</a:t>
            </a:r>
          </a:p>
          <a:p>
            <a:r>
              <a:rPr lang="en-US" dirty="0" smtClean="0"/>
              <a:t>1569 zero on all runs</a:t>
            </a:r>
          </a:p>
          <a:p>
            <a:pPr lvl="1"/>
            <a:r>
              <a:rPr lang="en-US" dirty="0" smtClean="0"/>
              <a:t>141 remain</a:t>
            </a:r>
          </a:p>
          <a:p>
            <a:r>
              <a:rPr lang="en-US" dirty="0" smtClean="0"/>
              <a:t>139 nonzero on at least one successful run</a:t>
            </a:r>
          </a:p>
          <a:p>
            <a:r>
              <a:rPr lang="en-US" dirty="0" smtClean="0"/>
              <a:t>Not much left!</a:t>
            </a:r>
          </a:p>
          <a:p>
            <a:pPr lvl="1"/>
            <a:r>
              <a:rPr lang="en-US" noProof="1" smtClean="0">
                <a:latin typeface="Consolas" pitchFamily="49" charset="0"/>
              </a:rPr>
              <a:t>file_exists() &gt; 0</a:t>
            </a:r>
          </a:p>
          <a:p>
            <a:pPr lvl="1"/>
            <a:r>
              <a:rPr lang="en-US" noProof="1" smtClean="0">
                <a:latin typeface="Consolas" pitchFamily="49" charset="0"/>
              </a:rPr>
              <a:t>xreadline() == 0</a:t>
            </a:r>
            <a:endParaRPr lang="en-US" noProof="1">
              <a:latin typeface="Consolas" pitchFamily="49" charset="0"/>
            </a:endParaRPr>
          </a:p>
        </p:txBody>
      </p:sp>
      <p:pic>
        <p:nvPicPr>
          <p:cNvPr id="71700" name="Picture 20" descr="ds1000ngood_plot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/>
          <a:srcRect/>
          <a:stretch>
            <a:fillRect/>
          </a:stretch>
        </p:blipFill>
        <p:spPr>
          <a:xfrm>
            <a:off x="4648200" y="2609230"/>
            <a:ext cx="3810000" cy="2858739"/>
          </a:xfrm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 Caricature of Software Development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</p:nvPr>
        </p:nvGraphicFramePr>
        <p:xfrm>
          <a:off x="457200" y="1219200"/>
          <a:ext cx="8229600" cy="49371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 Caricature of Software Development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</p:nvPr>
        </p:nvGraphicFramePr>
        <p:xfrm>
          <a:off x="457200" y="1219200"/>
          <a:ext cx="8229600" cy="49371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Rounded Rectangular Callout 4"/>
          <p:cNvSpPr/>
          <p:nvPr/>
        </p:nvSpPr>
        <p:spPr>
          <a:xfrm rot="1261769">
            <a:off x="392841" y="5613350"/>
            <a:ext cx="1260749" cy="510778"/>
          </a:xfrm>
          <a:prstGeom prst="wedgeRoundRectCallout">
            <a:avLst>
              <a:gd name="adj1" fmla="val 69254"/>
              <a:gd name="adj2" fmla="val -187543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>
            <a:spAutoFit/>
          </a:bodyPr>
          <a:lstStyle/>
          <a:p>
            <a:pPr algn="ctr"/>
            <a:r>
              <a:rPr lang="en-US" sz="2400" dirty="0" smtClean="0"/>
              <a:t>Release!</a:t>
            </a:r>
            <a:endParaRPr lang="en-US" sz="2400" dirty="0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256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Software </a:t>
            </a:r>
            <a:r>
              <a:rPr lang="en-US" dirty="0" smtClean="0"/>
              <a:t>Releases in the Real World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 anchor="ctr" anchorCtr="1">
            <a:normAutofit/>
          </a:bodyPr>
          <a:lstStyle/>
          <a:p>
            <a:pPr>
              <a:buNone/>
            </a:pPr>
            <a:r>
              <a:rPr lang="en-US" dirty="0" smtClean="0"/>
              <a:t>[Disclaimer: this may also be a caricature.]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allAtOnce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25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Software Releases in the Real World</a:t>
            </a:r>
            <a:endParaRPr lang="en-US" dirty="0"/>
          </a:p>
        </p:txBody>
      </p:sp>
      <p:sp>
        <p:nvSpPr>
          <p:cNvPr id="322618" name="Rectangle 58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Coders &amp; testers in tight feedback loop</a:t>
            </a:r>
          </a:p>
          <a:p>
            <a:pPr lvl="1"/>
            <a:r>
              <a:rPr lang="en-US" dirty="0" smtClean="0"/>
              <a:t>Detailed monitoring, high repeatability</a:t>
            </a:r>
          </a:p>
          <a:p>
            <a:pPr lvl="1"/>
            <a:r>
              <a:rPr lang="en-US" dirty="0" smtClean="0"/>
              <a:t>Testing approximates reality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Testers &amp; management declare “Ship it!”</a:t>
            </a:r>
          </a:p>
          <a:p>
            <a:pPr lvl="1"/>
            <a:r>
              <a:rPr lang="en-US" dirty="0" smtClean="0"/>
              <a:t>Perfection is not an option</a:t>
            </a:r>
          </a:p>
          <a:p>
            <a:pPr lvl="1"/>
            <a:r>
              <a:rPr lang="en-US" dirty="0" smtClean="0"/>
              <a:t>Developers don’t decide when to ship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26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26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26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26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26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261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gin">
  <a:themeElements>
    <a:clrScheme name="Origin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Origin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rigin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2751</TotalTime>
  <Words>1651</Words>
  <Application>Microsoft Office PowerPoint</Application>
  <PresentationFormat>On-screen Show (4:3)</PresentationFormat>
  <Paragraphs>431</Paragraphs>
  <Slides>50</Slides>
  <Notes>50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50</vt:i4>
      </vt:variant>
    </vt:vector>
  </HeadingPairs>
  <TitlesOfParts>
    <vt:vector size="52" baseType="lpstr">
      <vt:lpstr>Origin</vt:lpstr>
      <vt:lpstr>Equation</vt:lpstr>
      <vt:lpstr>Statistical Debugging</vt:lpstr>
      <vt:lpstr>What’s This All About?</vt:lpstr>
      <vt:lpstr>Credit Where Credit is Due</vt:lpstr>
      <vt:lpstr>Motivations: Software Quality in the Real World</vt:lpstr>
      <vt:lpstr>Bill Gates, quoted in FOCUS Magazine</vt:lpstr>
      <vt:lpstr>A Caricature of Software Development</vt:lpstr>
      <vt:lpstr>A Caricature of Software Development</vt:lpstr>
      <vt:lpstr>Software Releases in the Real World</vt:lpstr>
      <vt:lpstr>Software Releases in the Real World</vt:lpstr>
      <vt:lpstr>Software Releases in the Real World</vt:lpstr>
      <vt:lpstr>Testing as Approximation of Reality</vt:lpstr>
      <vt:lpstr>Always One More Bug</vt:lpstr>
      <vt:lpstr>The Good News: Users Can Help</vt:lpstr>
      <vt:lpstr>Measure Reality and Respond</vt:lpstr>
      <vt:lpstr>Bug and Crash Reporting Systems</vt:lpstr>
      <vt:lpstr>Real Engineers Measure Things; Are Software Engineers Real Engineers?</vt:lpstr>
      <vt:lpstr>Real Engineering Constraints</vt:lpstr>
      <vt:lpstr>High-Level Approach</vt:lpstr>
      <vt:lpstr>Instrumentation Framework</vt:lpstr>
      <vt:lpstr>Douglas Adams, Mostly Harmless</vt:lpstr>
      <vt:lpstr>Bug Isolation Architecture</vt:lpstr>
      <vt:lpstr>Our Model of Behavior</vt:lpstr>
      <vt:lpstr>Predicate Injection: Guessing What’s Interesting</vt:lpstr>
      <vt:lpstr>Branch Predicates Are Interesting</vt:lpstr>
      <vt:lpstr>Branch Predicate Counts</vt:lpstr>
      <vt:lpstr>Returned Values Are Interesting</vt:lpstr>
      <vt:lpstr>Returned Value Predicate Counts</vt:lpstr>
      <vt:lpstr>Pair Relationships Are Interesting</vt:lpstr>
      <vt:lpstr>Pair Relationship Predicate Counts</vt:lpstr>
      <vt:lpstr>Many Other Behaviors of Interest</vt:lpstr>
      <vt:lpstr>Summarization and Reporting</vt:lpstr>
      <vt:lpstr>Fair Sampling Transformation</vt:lpstr>
      <vt:lpstr>Sampling the Bernoulli Way</vt:lpstr>
      <vt:lpstr>Amortized Coin Tossing</vt:lpstr>
      <vt:lpstr>Geometric Distribution</vt:lpstr>
      <vt:lpstr>Weighing Acyclic Regions</vt:lpstr>
      <vt:lpstr>Weighing Acyclic Regions</vt:lpstr>
      <vt:lpstr>Optimizations I</vt:lpstr>
      <vt:lpstr>Optimizations II</vt:lpstr>
      <vt:lpstr>Path Balancing Optimization</vt:lpstr>
      <vt:lpstr>Path Balancing Optimization</vt:lpstr>
      <vt:lpstr>Variations on Next-Sample Countdown</vt:lpstr>
      <vt:lpstr>What Does This Give Us?</vt:lpstr>
      <vt:lpstr>Statistical Debugging Basics</vt:lpstr>
      <vt:lpstr> Penn Jillette </vt:lpstr>
      <vt:lpstr>Playing the Numbers Game</vt:lpstr>
      <vt:lpstr>Find Causes of Bugs</vt:lpstr>
      <vt:lpstr>Sharing the Cost of Assertions</vt:lpstr>
      <vt:lpstr>Isolating a Deterministic Bug</vt:lpstr>
      <vt:lpstr>Winnowing Down the Culprits</vt:lpstr>
    </vt:vector>
  </TitlesOfParts>
  <Company>University of Wisconsin–Madison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Statistical Debugging: Lecture #1</dc:title>
  <dc:creator>Ben Liblit</dc:creator>
  <cp:keywords/>
  <dc:description>Copyright © 2007, Benjamin Liblit.  All rights reserved.</dc:description>
  <cp:lastModifiedBy>Ben Liblit</cp:lastModifiedBy>
  <cp:revision>280</cp:revision>
  <dcterms:created xsi:type="dcterms:W3CDTF">2007-07-14T02:37:21Z</dcterms:created>
  <dcterms:modified xsi:type="dcterms:W3CDTF">2007-07-19T21:16:30Z</dcterms:modified>
  <cp:contentStatus>Final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MarkAsFinal">
    <vt:bool>true</vt:bool>
  </property>
</Properties>
</file>