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85"/>
  </p:notesMasterIdLst>
  <p:sldIdLst>
    <p:sldId id="363" r:id="rId2"/>
    <p:sldId id="256" r:id="rId3"/>
    <p:sldId id="264" r:id="rId4"/>
    <p:sldId id="258" r:id="rId5"/>
    <p:sldId id="364" r:id="rId6"/>
    <p:sldId id="263" r:id="rId7"/>
    <p:sldId id="270" r:id="rId8"/>
    <p:sldId id="271" r:id="rId9"/>
    <p:sldId id="259" r:id="rId10"/>
    <p:sldId id="260" r:id="rId11"/>
    <p:sldId id="274" r:id="rId12"/>
    <p:sldId id="265" r:id="rId13"/>
    <p:sldId id="266" r:id="rId14"/>
    <p:sldId id="268" r:id="rId15"/>
    <p:sldId id="267" r:id="rId16"/>
    <p:sldId id="269" r:id="rId17"/>
    <p:sldId id="272" r:id="rId18"/>
    <p:sldId id="273" r:id="rId19"/>
    <p:sldId id="277" r:id="rId20"/>
    <p:sldId id="284" r:id="rId21"/>
    <p:sldId id="278" r:id="rId22"/>
    <p:sldId id="279" r:id="rId23"/>
    <p:sldId id="281" r:id="rId24"/>
    <p:sldId id="282" r:id="rId25"/>
    <p:sldId id="283" r:id="rId26"/>
    <p:sldId id="285" r:id="rId27"/>
    <p:sldId id="360" r:id="rId28"/>
    <p:sldId id="359" r:id="rId29"/>
    <p:sldId id="362" r:id="rId30"/>
    <p:sldId id="286" r:id="rId31"/>
    <p:sldId id="287" r:id="rId32"/>
    <p:sldId id="288" r:id="rId33"/>
    <p:sldId id="289" r:id="rId34"/>
    <p:sldId id="290" r:id="rId35"/>
    <p:sldId id="292" r:id="rId36"/>
    <p:sldId id="293" r:id="rId37"/>
    <p:sldId id="295" r:id="rId38"/>
    <p:sldId id="300" r:id="rId39"/>
    <p:sldId id="301" r:id="rId40"/>
    <p:sldId id="297" r:id="rId41"/>
    <p:sldId id="302" r:id="rId42"/>
    <p:sldId id="298" r:id="rId43"/>
    <p:sldId id="320" r:id="rId44"/>
    <p:sldId id="306" r:id="rId45"/>
    <p:sldId id="308" r:id="rId46"/>
    <p:sldId id="307" r:id="rId47"/>
    <p:sldId id="326" r:id="rId48"/>
    <p:sldId id="310" r:id="rId49"/>
    <p:sldId id="311" r:id="rId50"/>
    <p:sldId id="312" r:id="rId51"/>
    <p:sldId id="313" r:id="rId52"/>
    <p:sldId id="317" r:id="rId53"/>
    <p:sldId id="316" r:id="rId54"/>
    <p:sldId id="314" r:id="rId55"/>
    <p:sldId id="315" r:id="rId56"/>
    <p:sldId id="321" r:id="rId57"/>
    <p:sldId id="318" r:id="rId58"/>
    <p:sldId id="325" r:id="rId59"/>
    <p:sldId id="335" r:id="rId60"/>
    <p:sldId id="336" r:id="rId61"/>
    <p:sldId id="323" r:id="rId62"/>
    <p:sldId id="328" r:id="rId63"/>
    <p:sldId id="329" r:id="rId64"/>
    <p:sldId id="330" r:id="rId65"/>
    <p:sldId id="331" r:id="rId66"/>
    <p:sldId id="337" r:id="rId67"/>
    <p:sldId id="333" r:id="rId68"/>
    <p:sldId id="339" r:id="rId69"/>
    <p:sldId id="340" r:id="rId70"/>
    <p:sldId id="342" r:id="rId71"/>
    <p:sldId id="343" r:id="rId72"/>
    <p:sldId id="344" r:id="rId73"/>
    <p:sldId id="345" r:id="rId74"/>
    <p:sldId id="347" r:id="rId75"/>
    <p:sldId id="348" r:id="rId76"/>
    <p:sldId id="349" r:id="rId77"/>
    <p:sldId id="351" r:id="rId78"/>
    <p:sldId id="352" r:id="rId79"/>
    <p:sldId id="353" r:id="rId80"/>
    <p:sldId id="354" r:id="rId81"/>
    <p:sldId id="355" r:id="rId82"/>
    <p:sldId id="356" r:id="rId83"/>
    <p:sldId id="357" r:id="rId8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5" autoAdjust="0"/>
    <p:restoredTop sz="94718" autoAdjust="0"/>
  </p:normalViewPr>
  <p:slideViewPr>
    <p:cSldViewPr snapToObjects="1">
      <p:cViewPr>
        <p:scale>
          <a:sx n="80" d="100"/>
          <a:sy n="80" d="100"/>
        </p:scale>
        <p:origin x="-86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3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30047-A851-445D-B804-1A276235BFFC}" type="datetimeFigureOut">
              <a:rPr lang="en-US" smtClean="0"/>
              <a:pPr/>
              <a:t>7/21/2007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0B633-594B-4CBB-8FC7-C2272CABF0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0B633-594B-4CBB-8FC7-C2272CABF05E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0B633-594B-4CBB-8FC7-C2272CABF05E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0B633-594B-4CBB-8FC7-C2272CABF05E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0B633-594B-4CBB-8FC7-C2272CABF05E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16900-A2FD-4AE2-84D4-EF5E4A5F972E}" type="slidenum">
              <a:rPr lang="en-US" smtClean="0"/>
              <a:pPr/>
              <a:t>83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5538" y="692150"/>
            <a:ext cx="4608512" cy="3457575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1" y="4379939"/>
            <a:ext cx="5028579" cy="4073889"/>
          </a:xfrm>
          <a:noFill/>
          <a:ln/>
        </p:spPr>
        <p:txBody>
          <a:bodyPr/>
          <a:lstStyle/>
          <a:p>
            <a:pPr eaLnBrk="1" hangingPunct="1"/>
            <a:endParaRPr lang="en-US" noProof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BF4C-BAA2-47EA-90A1-A57CEC443858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61216B-509B-4672-A2BA-E776626087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3A5D-9549-48BF-BDC1-9DB8E8906310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EE18-5B5F-4EC6-95D4-D660D92617D2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8120-A4E8-49EC-A1B0-2BF5D90E3BCE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61216B-509B-4672-A2BA-E776626087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42CD8-EE63-438D-B6B8-02B1FEEBF210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2BD3-9D58-4832-AA2B-B740AEA23B21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61216B-509B-4672-A2BA-E776626087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0EAE9-A920-49A5-B997-CDCA62368079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90AD-86E7-4BAB-A8A6-9FC8C8EAB623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ED38-ACE7-492A-9F1E-CAAAD9958956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61216B-509B-4672-A2BA-E776626087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2460-FA33-4EC1-8E78-42F9D065611E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804B-E239-4794-9C10-FBD3370DDD05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D1738-70CE-4F49-81C8-333F5CDDA08D}" type="datetime1">
              <a:rPr lang="en-US" smtClean="0"/>
              <a:pPr/>
              <a:t>7/21/2007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361216B-509B-4672-A2BA-E776626087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downloads/details.aspx?familyid=C2B1E300-F358-4523-B479-F53D234CDCCF" TargetMode="External"/><Relationship Id="rId2" Type="http://schemas.openxmlformats.org/officeDocument/2006/relationships/hyperlink" Target="http://msdn2.microsoft.com/en-us/library/aa139672.asp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aniwang@microsoft.com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Development_of_Windows_Vista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Scalable Defect Detection</a:t>
            </a:r>
          </a:p>
        </p:txBody>
      </p:sp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>
          <a:xfrm>
            <a:off x="706438" y="4111625"/>
            <a:ext cx="7110412" cy="1752600"/>
          </a:xfrm>
        </p:spPr>
        <p:txBody>
          <a:bodyPr/>
          <a:lstStyle/>
          <a:p>
            <a:pPr algn="l"/>
            <a:r>
              <a:rPr lang="en-US" sz="2800" smtClean="0"/>
              <a:t>Manuvir Das, Zhe Yang, Daniel Wang</a:t>
            </a:r>
          </a:p>
          <a:p>
            <a:pPr algn="l"/>
            <a:r>
              <a:rPr lang="en-US" sz="2800" smtClean="0"/>
              <a:t>Center for Software Excellence</a:t>
            </a:r>
          </a:p>
          <a:p>
            <a:pPr algn="l"/>
            <a:r>
              <a:rPr lang="en-US" sz="2800" smtClean="0"/>
              <a:t>Microsoft Corporation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Design Non-Goals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need to guarantee safety</a:t>
            </a:r>
          </a:p>
          <a:p>
            <a:r>
              <a:rPr lang="en-US" dirty="0" smtClean="0"/>
              <a:t>No need to be efficiently checked as part of normal  foreground “edit-debug-compile” loop</a:t>
            </a:r>
          </a:p>
          <a:p>
            <a:r>
              <a:rPr lang="en-US" dirty="0" smtClean="0"/>
              <a:t>No need to handle all the corner cases</a:t>
            </a:r>
          </a:p>
          <a:p>
            <a:r>
              <a:rPr lang="en-US" dirty="0" smtClean="0"/>
              <a:t>No need to be “pretty”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 Peek Yourself!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For MSDN documented Win32 APIs start here</a:t>
            </a:r>
          </a:p>
          <a:p>
            <a:pPr algn="ctr">
              <a:buNone/>
            </a:pPr>
            <a:r>
              <a:rPr lang="en-US" sz="2400" dirty="0" smtClean="0">
                <a:hlinkClick r:id="rId2"/>
              </a:rPr>
              <a:t>http://msdn2.microsoft.com/en-us/library/aa139672.aspx</a:t>
            </a:r>
            <a:endParaRPr lang="en-US" sz="2400" dirty="0" smtClean="0"/>
          </a:p>
          <a:p>
            <a:pPr>
              <a:buNone/>
            </a:pPr>
            <a:r>
              <a:rPr lang="en-US" dirty="0" smtClean="0"/>
              <a:t>or  </a:t>
            </a:r>
            <a:r>
              <a:rPr lang="en-US" strike="sngStrike" dirty="0" smtClean="0"/>
              <a:t>Google </a:t>
            </a:r>
            <a:r>
              <a:rPr lang="en-US" dirty="0" smtClean="0"/>
              <a:t> “Live Search” for them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Annotated headers can be download  from 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hlinkClick r:id="rId3"/>
              </a:rPr>
              <a:t>Vista SDK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first search hit for “Vista SDK”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 l="1091" t="6144" r="682" b="1690"/>
          <a:stretch>
            <a:fillRect/>
          </a:stretch>
        </p:blipFill>
        <p:spPr bwMode="auto">
          <a:xfrm>
            <a:off x="1295400" y="1447800"/>
            <a:ext cx="58674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MSDN Documentation for an API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 l="1091" t="50198" r="682" b="423"/>
          <a:stretch>
            <a:fillRect/>
          </a:stretch>
        </p:blipFill>
        <p:spPr bwMode="auto">
          <a:xfrm>
            <a:off x="228600" y="1447800"/>
            <a:ext cx="8704384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</a:t>
            </a:r>
            <a:r>
              <a:rPr lang="en-US" dirty="0" err="1" smtClean="0"/>
              <a:t>emcpy</a:t>
            </a:r>
            <a:r>
              <a:rPr lang="en-US" dirty="0" smtClean="0"/>
              <a:t>, </a:t>
            </a:r>
            <a:r>
              <a:rPr lang="en-US" dirty="0" err="1" smtClean="0"/>
              <a:t>wmemcpy</a:t>
            </a:r>
            <a:r>
              <a:rPr lang="en-US" dirty="0" smtClean="0"/>
              <a:t>, (cont)</a:t>
            </a:r>
            <a:endParaRPr lang="en-US" dirty="0"/>
          </a:p>
        </p:txBody>
      </p:sp>
      <p:sp>
        <p:nvSpPr>
          <p:cNvPr id="26" name="Rectangular Callout 25"/>
          <p:cNvSpPr/>
          <p:nvPr/>
        </p:nvSpPr>
        <p:spPr>
          <a:xfrm>
            <a:off x="4343400" y="1447800"/>
            <a:ext cx="2438400" cy="1600200"/>
          </a:xfrm>
          <a:prstGeom prst="wedgeRectCallout">
            <a:avLst>
              <a:gd name="adj1" fmla="val -13750"/>
              <a:gd name="adj2" fmla="val 853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For every API there’s usually a wide version.</a:t>
            </a:r>
          </a:p>
          <a:p>
            <a:r>
              <a:rPr lang="en-US" dirty="0" smtClean="0"/>
              <a:t>Many errors are confusing “byte” versus “element” counts</a:t>
            </a:r>
            <a:endParaRPr lang="en-US" dirty="0"/>
          </a:p>
        </p:txBody>
      </p:sp>
      <p:sp>
        <p:nvSpPr>
          <p:cNvPr id="27" name="Rectangular Callout 26"/>
          <p:cNvSpPr/>
          <p:nvPr/>
        </p:nvSpPr>
        <p:spPr>
          <a:xfrm>
            <a:off x="304800" y="5867400"/>
            <a:ext cx="2895600" cy="381000"/>
          </a:xfrm>
          <a:prstGeom prst="wedgeRectCallout">
            <a:avLst>
              <a:gd name="adj1" fmla="val 20329"/>
              <a:gd name="adj2" fmla="val -24931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Just say “No” to bad APIs.</a:t>
            </a:r>
            <a:endParaRPr lang="en-US" dirty="0"/>
          </a:p>
        </p:txBody>
      </p:sp>
      <p:sp>
        <p:nvSpPr>
          <p:cNvPr id="28" name="Rectangular Callout 27"/>
          <p:cNvSpPr/>
          <p:nvPr/>
        </p:nvSpPr>
        <p:spPr>
          <a:xfrm>
            <a:off x="5334000" y="5638800"/>
            <a:ext cx="3352800" cy="762000"/>
          </a:xfrm>
          <a:prstGeom prst="wedgeRectCallout">
            <a:avLst>
              <a:gd name="adj1" fmla="val -30900"/>
              <a:gd name="adj2" fmla="val -25064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Not all the information is relevant to buffer overruns.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95400"/>
            <a:ext cx="81343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971800"/>
            <a:ext cx="7924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ular Callout 4"/>
          <p:cNvSpPr/>
          <p:nvPr/>
        </p:nvSpPr>
        <p:spPr>
          <a:xfrm>
            <a:off x="4267200" y="5486400"/>
            <a:ext cx="4038600" cy="609600"/>
          </a:xfrm>
          <a:prstGeom prst="wedgeRectCallout">
            <a:avLst>
              <a:gd name="adj1" fmla="val -72131"/>
              <a:gd name="adj2" fmla="val -17588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This unfortunately is a </a:t>
            </a:r>
            <a:r>
              <a:rPr lang="en-US" dirty="0"/>
              <a:t>t</a:t>
            </a:r>
            <a:r>
              <a:rPr lang="en-US" dirty="0" smtClean="0"/>
              <a:t>ypical Win32 API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76200"/>
            <a:ext cx="7924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981200"/>
            <a:ext cx="7924800" cy="44196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ular Callout 6"/>
          <p:cNvSpPr/>
          <p:nvPr/>
        </p:nvSpPr>
        <p:spPr>
          <a:xfrm>
            <a:off x="3048000" y="6248400"/>
            <a:ext cx="1981200" cy="457200"/>
          </a:xfrm>
          <a:prstGeom prst="wedgeRectCallout">
            <a:avLst>
              <a:gd name="adj1" fmla="val -107900"/>
              <a:gd name="adj2" fmla="val -6344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A common pattern</a:t>
            </a:r>
            <a:endParaRPr lang="en-US" dirty="0"/>
          </a:p>
        </p:txBody>
      </p:sp>
      <p:sp>
        <p:nvSpPr>
          <p:cNvPr id="8" name="Rectangular Callout 7"/>
          <p:cNvSpPr/>
          <p:nvPr/>
        </p:nvSpPr>
        <p:spPr>
          <a:xfrm>
            <a:off x="5334000" y="4191000"/>
            <a:ext cx="2514600" cy="457200"/>
          </a:xfrm>
          <a:prstGeom prst="wedgeRectCallout">
            <a:avLst>
              <a:gd name="adj1" fmla="val -81060"/>
              <a:gd name="adj2" fmla="val -20744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Not so common pattern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Solve a Problem like </a:t>
            </a:r>
            <a:r>
              <a:rPr lang="en-US" dirty="0" err="1" smtClean="0"/>
              <a:t>MultiByteToWideChar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with an approximate specification</a:t>
            </a:r>
          </a:p>
          <a:p>
            <a:r>
              <a:rPr lang="en-US" dirty="0" smtClean="0"/>
              <a:t>See how much noise and real bugs you find</a:t>
            </a:r>
          </a:p>
          <a:p>
            <a:r>
              <a:rPr lang="en-US" dirty="0" smtClean="0"/>
              <a:t>Power up the tools and refine until you find the next thing to worry about</a:t>
            </a:r>
          </a:p>
          <a:p>
            <a:r>
              <a:rPr lang="en-US" dirty="0" smtClean="0"/>
              <a:t>Need conditional null termination to handle case when </a:t>
            </a:r>
            <a:r>
              <a:rPr lang="en-US" dirty="0" err="1" smtClean="0"/>
              <a:t>cbMultiByte</a:t>
            </a:r>
            <a:r>
              <a:rPr lang="en-US" dirty="0" smtClean="0"/>
              <a:t>  is -1 </a:t>
            </a:r>
          </a:p>
          <a:p>
            <a:r>
              <a:rPr lang="en-US" dirty="0" smtClean="0"/>
              <a:t>Buffer size weakening handles </a:t>
            </a:r>
            <a:r>
              <a:rPr lang="en-US" dirty="0" err="1" smtClean="0"/>
              <a:t>cbMultiByte</a:t>
            </a:r>
            <a:r>
              <a:rPr lang="en-US" dirty="0" smtClean="0"/>
              <a:t> 0 case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 b="6835"/>
          <a:stretch>
            <a:fillRect/>
          </a:stretch>
        </p:blipFill>
        <p:spPr bwMode="auto">
          <a:xfrm>
            <a:off x="228600" y="1143000"/>
            <a:ext cx="871537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514600"/>
            <a:ext cx="84963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 t="34431" b="6835"/>
          <a:stretch>
            <a:fillRect/>
          </a:stretch>
        </p:blipFill>
        <p:spPr bwMode="auto">
          <a:xfrm>
            <a:off x="228600" y="228600"/>
            <a:ext cx="87153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5715000"/>
            <a:ext cx="78676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ular Callout 5"/>
          <p:cNvSpPr/>
          <p:nvPr/>
        </p:nvSpPr>
        <p:spPr>
          <a:xfrm>
            <a:off x="3429000" y="5791200"/>
            <a:ext cx="3581400" cy="457200"/>
          </a:xfrm>
          <a:prstGeom prst="wedgeRectCallout">
            <a:avLst>
              <a:gd name="adj1" fmla="val -105111"/>
              <a:gd name="adj2" fmla="val -11091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A common pattern to communicate buffer sizes to </a:t>
            </a:r>
            <a:r>
              <a:rPr lang="en-US" dirty="0" err="1" smtClean="0"/>
              <a:t>callee</a:t>
            </a:r>
            <a:endParaRPr lang="en-US" dirty="0"/>
          </a:p>
        </p:txBody>
      </p:sp>
      <p:sp>
        <p:nvSpPr>
          <p:cNvPr id="7" name="Rectangular Callout 6"/>
          <p:cNvSpPr/>
          <p:nvPr/>
        </p:nvSpPr>
        <p:spPr>
          <a:xfrm>
            <a:off x="4876800" y="2667000"/>
            <a:ext cx="3048000" cy="457200"/>
          </a:xfrm>
          <a:prstGeom prst="wedgeRectCallout">
            <a:avLst>
              <a:gd name="adj1" fmla="val -181265"/>
              <a:gd name="adj2" fmla="val 18908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Optional reference argument!</a:t>
            </a:r>
            <a:endParaRPr lang="en-US" dirty="0"/>
          </a:p>
        </p:txBody>
      </p:sp>
      <p:sp>
        <p:nvSpPr>
          <p:cNvPr id="8" name="Rectangular Callout 7"/>
          <p:cNvSpPr/>
          <p:nvPr/>
        </p:nvSpPr>
        <p:spPr>
          <a:xfrm>
            <a:off x="6934200" y="4876800"/>
            <a:ext cx="1981200" cy="457200"/>
          </a:xfrm>
          <a:prstGeom prst="wedgeRectCallout">
            <a:avLst>
              <a:gd name="adj1" fmla="val -105111"/>
              <a:gd name="adj2" fmla="val -8491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Optional buffer!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" y="757238"/>
            <a:ext cx="8629650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ular Callout 2"/>
          <p:cNvSpPr/>
          <p:nvPr/>
        </p:nvSpPr>
        <p:spPr>
          <a:xfrm>
            <a:off x="3352800" y="5943600"/>
            <a:ext cx="2514600" cy="609600"/>
          </a:xfrm>
          <a:prstGeom prst="wedgeRectCallout">
            <a:avLst>
              <a:gd name="adj1" fmla="val -107991"/>
              <a:gd name="adj2" fmla="val -4136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Double null termination!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 III</a:t>
            </a:r>
            <a:br>
              <a:rPr lang="en-US" dirty="0" smtClean="0"/>
            </a:br>
            <a:r>
              <a:rPr lang="en-US" dirty="0" smtClean="0"/>
              <a:t>Lightweight Specifications for Win32 APIs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Center for Software Excellence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daniwang@microsoft.com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Your Head Hurt Yet?</a:t>
            </a:r>
            <a:endParaRPr lang="en-US" dirty="0"/>
          </a:p>
        </p:txBody>
      </p:sp>
      <p:pic>
        <p:nvPicPr>
          <p:cNvPr id="10244" name="Picture 4" descr="C:\Users\daniwang\AppData\Local\Microsoft\Windows\Temporary Internet Files\Content.IE5\SIGBFCMV\MCPE07182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14800"/>
            <a:ext cx="2379269" cy="2111350"/>
          </a:xfrm>
          <a:prstGeom prst="rect">
            <a:avLst/>
          </a:prstGeom>
          <a:noFill/>
        </p:spPr>
      </p:pic>
      <p:pic>
        <p:nvPicPr>
          <p:cNvPr id="10248" name="Picture 8" descr="C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495800"/>
            <a:ext cx="1116960" cy="1552575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Your Head Hurt Yet?</a:t>
            </a:r>
            <a:endParaRPr lang="en-US" dirty="0"/>
          </a:p>
        </p:txBody>
      </p:sp>
      <p:pic>
        <p:nvPicPr>
          <p:cNvPr id="10244" name="Picture 4" descr="C:\Users\daniwang\AppData\Local\Microsoft\Windows\Temporary Internet Files\Content.IE5\SIGBFCMV\MCPE07182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14800"/>
            <a:ext cx="2379269" cy="2111350"/>
          </a:xfrm>
          <a:prstGeom prst="rect">
            <a:avLst/>
          </a:prstGeom>
          <a:noFill/>
        </p:spPr>
      </p:pic>
      <p:pic>
        <p:nvPicPr>
          <p:cNvPr id="10248" name="Picture 8" descr="C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495800"/>
            <a:ext cx="1116960" cy="1552575"/>
          </a:xfrm>
          <a:prstGeom prst="rect">
            <a:avLst/>
          </a:prstGeom>
          <a:noFill/>
        </p:spPr>
      </p:pic>
      <p:sp>
        <p:nvSpPr>
          <p:cNvPr id="11" name="Rounded Rectangular Callout 10"/>
          <p:cNvSpPr/>
          <p:nvPr/>
        </p:nvSpPr>
        <p:spPr>
          <a:xfrm>
            <a:off x="1295400" y="1371600"/>
            <a:ext cx="7239000" cy="2743200"/>
          </a:xfrm>
          <a:prstGeom prst="wedgeRoundRectCallout">
            <a:avLst>
              <a:gd name="adj1" fmla="val -32296"/>
              <a:gd name="adj2" fmla="val 79847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/>
              <a:t>If only C had exceptions, garbage collection, and a better string type the Win32 APIs would be much simpler!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Your Head Hurt Yet?</a:t>
            </a:r>
            <a:endParaRPr lang="en-US" dirty="0"/>
          </a:p>
        </p:txBody>
      </p:sp>
      <p:pic>
        <p:nvPicPr>
          <p:cNvPr id="10244" name="Picture 4" descr="C:\Users\daniwang\AppData\Local\Microsoft\Windows\Temporary Internet Files\Content.IE5\SIGBFCMV\MCPE07182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14800"/>
            <a:ext cx="2379269" cy="2111350"/>
          </a:xfrm>
          <a:prstGeom prst="rect">
            <a:avLst/>
          </a:prstGeom>
          <a:noFill/>
        </p:spPr>
      </p:pic>
      <p:pic>
        <p:nvPicPr>
          <p:cNvPr id="10248" name="Picture 8" descr="C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495800"/>
            <a:ext cx="1116960" cy="1552575"/>
          </a:xfrm>
          <a:prstGeom prst="rect">
            <a:avLst/>
          </a:prstGeom>
          <a:noFill/>
        </p:spPr>
      </p:pic>
      <p:sp>
        <p:nvSpPr>
          <p:cNvPr id="11" name="Rounded Rectangular Callout 10"/>
          <p:cNvSpPr/>
          <p:nvPr/>
        </p:nvSpPr>
        <p:spPr>
          <a:xfrm>
            <a:off x="3352800" y="2133600"/>
            <a:ext cx="4267199" cy="1752600"/>
          </a:xfrm>
          <a:prstGeom prst="wedgeRoundRectCallout">
            <a:avLst>
              <a:gd name="adj1" fmla="val 31269"/>
              <a:gd name="adj2" fmla="val 7582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 I WISH IT DID!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Next Best Thing</a:t>
            </a:r>
            <a:endParaRPr lang="en-US" dirty="0"/>
          </a:p>
        </p:txBody>
      </p:sp>
      <p:pic>
        <p:nvPicPr>
          <p:cNvPr id="10244" name="Picture 4" descr="C:\Users\daniwang\AppData\Local\Microsoft\Windows\Temporary Internet Files\Content.IE5\SIGBFCMV\MCPE07182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14800"/>
            <a:ext cx="2379269" cy="2111350"/>
          </a:xfrm>
          <a:prstGeom prst="rect">
            <a:avLst/>
          </a:prstGeom>
          <a:noFill/>
        </p:spPr>
      </p:pic>
      <p:pic>
        <p:nvPicPr>
          <p:cNvPr id="10248" name="Picture 8" descr="C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495800"/>
            <a:ext cx="1116960" cy="1552575"/>
          </a:xfrm>
          <a:prstGeom prst="rect">
            <a:avLst/>
          </a:prstGeom>
          <a:noFill/>
        </p:spPr>
      </p:pic>
      <p:sp>
        <p:nvSpPr>
          <p:cNvPr id="11" name="Rounded Rectangular Callout 10"/>
          <p:cNvSpPr/>
          <p:nvPr/>
        </p:nvSpPr>
        <p:spPr>
          <a:xfrm>
            <a:off x="3276600" y="2286000"/>
            <a:ext cx="5181600" cy="1447800"/>
          </a:xfrm>
          <a:prstGeom prst="wedgeRoundRectCallout">
            <a:avLst>
              <a:gd name="adj1" fmla="val 16944"/>
              <a:gd name="adj2" fmla="val 103316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Use the .NET Win32 bindings until it does!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Next Best Thing</a:t>
            </a:r>
            <a:endParaRPr lang="en-US" dirty="0"/>
          </a:p>
        </p:txBody>
      </p:sp>
      <p:pic>
        <p:nvPicPr>
          <p:cNvPr id="10244" name="Picture 4" descr="C:\Users\daniwang\AppData\Local\Microsoft\Windows\Temporary Internet Files\Content.IE5\SIGBFCMV\MCPE07182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14800"/>
            <a:ext cx="2379269" cy="2111350"/>
          </a:xfrm>
          <a:prstGeom prst="rect">
            <a:avLst/>
          </a:prstGeom>
          <a:noFill/>
        </p:spPr>
      </p:pic>
      <p:pic>
        <p:nvPicPr>
          <p:cNvPr id="10248" name="Picture 8" descr="C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495800"/>
            <a:ext cx="1116960" cy="1552575"/>
          </a:xfrm>
          <a:prstGeom prst="rect">
            <a:avLst/>
          </a:prstGeom>
          <a:noFill/>
        </p:spPr>
      </p:pic>
      <p:sp>
        <p:nvSpPr>
          <p:cNvPr id="11" name="Rounded Rectangular Callout 10"/>
          <p:cNvSpPr/>
          <p:nvPr/>
        </p:nvSpPr>
        <p:spPr>
          <a:xfrm>
            <a:off x="1447800" y="2057400"/>
            <a:ext cx="5181600" cy="1447800"/>
          </a:xfrm>
          <a:prstGeom prst="wedgeRoundRectCallout">
            <a:avLst>
              <a:gd name="adj1" fmla="val -44717"/>
              <a:gd name="adj2" fmla="val 124121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So when are they going to rewrite Vista in C#?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That’s Why It Took Five Years!</a:t>
            </a:r>
            <a:endParaRPr lang="en-US" dirty="0"/>
          </a:p>
        </p:txBody>
      </p:sp>
      <p:pic>
        <p:nvPicPr>
          <p:cNvPr id="10244" name="Picture 4" descr="C:\Users\daniwang\AppData\Local\Microsoft\Windows\Temporary Internet Files\Content.IE5\SIGBFCMV\MCPE07182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14800"/>
            <a:ext cx="2379269" cy="2111350"/>
          </a:xfrm>
          <a:prstGeom prst="rect">
            <a:avLst/>
          </a:prstGeom>
          <a:noFill/>
        </p:spPr>
      </p:pic>
      <p:pic>
        <p:nvPicPr>
          <p:cNvPr id="10248" name="Picture 8" descr="C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495800"/>
            <a:ext cx="1116960" cy="1552575"/>
          </a:xfrm>
          <a:prstGeom prst="rect">
            <a:avLst/>
          </a:prstGeom>
          <a:noFill/>
        </p:spPr>
      </p:pic>
      <p:sp>
        <p:nvSpPr>
          <p:cNvPr id="11" name="Rounded Rectangular Callout 10"/>
          <p:cNvSpPr/>
          <p:nvPr/>
        </p:nvSpPr>
        <p:spPr>
          <a:xfrm>
            <a:off x="533400" y="1493838"/>
            <a:ext cx="7239000" cy="2163762"/>
          </a:xfrm>
          <a:prstGeom prst="wedgeRoundRectCallout">
            <a:avLst>
              <a:gd name="adj1" fmla="val 35164"/>
              <a:gd name="adj2" fmla="val 87612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Read up about the "Longhorn Reset"</a:t>
            </a:r>
          </a:p>
          <a:p>
            <a:r>
              <a:rPr lang="en-US" sz="3200" dirty="0" smtClean="0">
                <a:hlinkClick r:id="rId4"/>
              </a:rPr>
              <a:t>http://en.wikipedia.org/wiki/Development_of_Windows_Vista</a:t>
            </a:r>
            <a:endParaRPr lang="en-US" sz="3200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That’s Why It Took Five Years!</a:t>
            </a:r>
            <a:endParaRPr lang="en-US" dirty="0"/>
          </a:p>
        </p:txBody>
      </p:sp>
      <p:pic>
        <p:nvPicPr>
          <p:cNvPr id="10244" name="Picture 4" descr="C:\Users\daniwang\AppData\Local\Microsoft\Windows\Temporary Internet Files\Content.IE5\SIGBFCMV\MCPE07182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14800"/>
            <a:ext cx="2379269" cy="2111350"/>
          </a:xfrm>
          <a:prstGeom prst="rect">
            <a:avLst/>
          </a:prstGeom>
          <a:noFill/>
        </p:spPr>
      </p:pic>
      <p:pic>
        <p:nvPicPr>
          <p:cNvPr id="10248" name="Picture 8" descr="C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495800"/>
            <a:ext cx="1116960" cy="1552575"/>
          </a:xfrm>
          <a:prstGeom prst="rect">
            <a:avLst/>
          </a:prstGeom>
          <a:noFill/>
        </p:spPr>
      </p:pic>
      <p:sp>
        <p:nvSpPr>
          <p:cNvPr id="11" name="Rounded Rectangular Callout 10"/>
          <p:cNvSpPr/>
          <p:nvPr/>
        </p:nvSpPr>
        <p:spPr>
          <a:xfrm>
            <a:off x="3352800" y="1524000"/>
            <a:ext cx="4495800" cy="2057400"/>
          </a:xfrm>
          <a:prstGeom prst="wedgeRoundRectCallout">
            <a:avLst>
              <a:gd name="adj1" fmla="val 27944"/>
              <a:gd name="adj2" fmla="val 104692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Intel and AMD will solve this problem eventually! Until then we have </a:t>
            </a:r>
            <a:r>
              <a:rPr lang="en-US" sz="3200" b="1" i="1" dirty="0" smtClean="0"/>
              <a:t>SAL</a:t>
            </a:r>
            <a:r>
              <a:rPr lang="en-US" sz="3200" dirty="0" smtClean="0"/>
              <a:t>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MultiByteToWideChar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WINBASEAPI</a:t>
            </a:r>
          </a:p>
          <a:p>
            <a:pPr>
              <a:buNone/>
            </a:pPr>
            <a:r>
              <a:rPr lang="en-US" sz="1800" dirty="0" err="1" smtClean="0">
                <a:latin typeface="Consolas" pitchFamily="49" charset="0"/>
              </a:rPr>
              <a:t>int</a:t>
            </a: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WINAPI</a:t>
            </a:r>
          </a:p>
          <a:p>
            <a:pPr>
              <a:buNone/>
            </a:pPr>
            <a:r>
              <a:rPr lang="en-US" sz="1800" dirty="0" err="1" smtClean="0">
                <a:latin typeface="Consolas" pitchFamily="49" charset="0"/>
              </a:rPr>
              <a:t>MultiByteToWideChar</a:t>
            </a:r>
            <a:r>
              <a:rPr lang="en-US" sz="1800" dirty="0" smtClean="0">
                <a:latin typeface="Consolas" pitchFamily="49" charset="0"/>
              </a:rPr>
              <a:t>(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__in </a:t>
            </a:r>
            <a:r>
              <a:rPr lang="en-US" sz="1800" dirty="0" smtClean="0">
                <a:latin typeface="Consolas" pitchFamily="49" charset="0"/>
              </a:rPr>
              <a:t>UINT     </a:t>
            </a:r>
            <a:r>
              <a:rPr lang="en-US" sz="1800" dirty="0" err="1" smtClean="0">
                <a:latin typeface="Consolas" pitchFamily="49" charset="0"/>
              </a:rPr>
              <a:t>CodePage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__in </a:t>
            </a:r>
            <a:r>
              <a:rPr lang="en-US" sz="1800" dirty="0" smtClean="0">
                <a:latin typeface="Consolas" pitchFamily="49" charset="0"/>
              </a:rPr>
              <a:t>DWORD    </a:t>
            </a:r>
            <a:r>
              <a:rPr lang="en-US" sz="1800" dirty="0" err="1" smtClean="0">
                <a:latin typeface="Consolas" pitchFamily="49" charset="0"/>
              </a:rPr>
              <a:t>dwFlags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in_bcount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(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cbMultiByte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) </a:t>
            </a:r>
            <a:r>
              <a:rPr lang="en-US" sz="1800" dirty="0" smtClean="0">
                <a:latin typeface="Consolas" pitchFamily="49" charset="0"/>
              </a:rPr>
              <a:t>LPCSTR   </a:t>
            </a:r>
            <a:r>
              <a:rPr lang="en-US" sz="1800" dirty="0" err="1" smtClean="0">
                <a:latin typeface="Consolas" pitchFamily="49" charset="0"/>
              </a:rPr>
              <a:t>lpMultiByteStr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__in </a:t>
            </a:r>
            <a:r>
              <a:rPr lang="en-US" sz="1800" dirty="0" err="1" smtClean="0">
                <a:latin typeface="Consolas" pitchFamily="49" charset="0"/>
              </a:rPr>
              <a:t>int</a:t>
            </a:r>
            <a:r>
              <a:rPr lang="en-US" sz="1800" dirty="0" smtClean="0">
                <a:latin typeface="Consolas" pitchFamily="49" charset="0"/>
              </a:rPr>
              <a:t>      </a:t>
            </a:r>
            <a:r>
              <a:rPr lang="en-US" sz="1800" dirty="0" err="1" smtClean="0">
                <a:latin typeface="Consolas" pitchFamily="49" charset="0"/>
              </a:rPr>
              <a:t>cbMultiByte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out_ecount_opt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(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cchWideChar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) </a:t>
            </a:r>
            <a:r>
              <a:rPr lang="en-US" sz="1800" dirty="0" smtClean="0">
                <a:latin typeface="Consolas" pitchFamily="49" charset="0"/>
              </a:rPr>
              <a:t>LPWSTR  </a:t>
            </a:r>
            <a:r>
              <a:rPr lang="en-US" sz="1800" dirty="0" err="1" smtClean="0">
                <a:latin typeface="Consolas" pitchFamily="49" charset="0"/>
              </a:rPr>
              <a:t>lpWideCharStr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__in </a:t>
            </a:r>
            <a:r>
              <a:rPr lang="en-US" sz="1800" dirty="0" err="1" smtClean="0">
                <a:latin typeface="Consolas" pitchFamily="49" charset="0"/>
              </a:rPr>
              <a:t>int</a:t>
            </a:r>
            <a:r>
              <a:rPr lang="en-US" sz="1800" dirty="0" smtClean="0">
                <a:latin typeface="Consolas" pitchFamily="49" charset="0"/>
              </a:rPr>
              <a:t>      </a:t>
            </a:r>
            <a:r>
              <a:rPr lang="en-US" sz="1800" dirty="0" err="1" smtClean="0">
                <a:latin typeface="Consolas" pitchFamily="49" charset="0"/>
              </a:rPr>
              <a:t>cchWideChar</a:t>
            </a:r>
            <a:r>
              <a:rPr lang="en-US" sz="1800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endParaRPr lang="en-US" sz="1800" dirty="0">
              <a:latin typeface="Consolas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BCryptResolveProvider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NTSTATUS WINAPI</a:t>
            </a:r>
          </a:p>
          <a:p>
            <a:pPr>
              <a:buNone/>
            </a:pPr>
            <a:r>
              <a:rPr lang="en-US" sz="1800" dirty="0" err="1" smtClean="0">
                <a:latin typeface="Consolas" pitchFamily="49" charset="0"/>
              </a:rPr>
              <a:t>BCryptResolveProviders</a:t>
            </a:r>
            <a:r>
              <a:rPr lang="en-US" sz="1800" dirty="0" smtClean="0">
                <a:latin typeface="Consolas" pitchFamily="49" charset="0"/>
              </a:rPr>
              <a:t>(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in_opt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1800" dirty="0" smtClean="0">
                <a:latin typeface="Consolas" pitchFamily="49" charset="0"/>
              </a:rPr>
              <a:t>LPCWSTR </a:t>
            </a:r>
            <a:r>
              <a:rPr lang="en-US" sz="1800" dirty="0" err="1" smtClean="0">
                <a:latin typeface="Consolas" pitchFamily="49" charset="0"/>
              </a:rPr>
              <a:t>pszContext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in_opt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1800" dirty="0" smtClean="0">
                <a:latin typeface="Consolas" pitchFamily="49" charset="0"/>
              </a:rPr>
              <a:t>ULONG </a:t>
            </a:r>
            <a:r>
              <a:rPr lang="en-US" sz="1800" dirty="0" err="1" smtClean="0">
                <a:latin typeface="Consolas" pitchFamily="49" charset="0"/>
              </a:rPr>
              <a:t>dwInterface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in_opt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1800" dirty="0" smtClean="0">
                <a:latin typeface="Consolas" pitchFamily="49" charset="0"/>
              </a:rPr>
              <a:t>LPCWSTR </a:t>
            </a:r>
            <a:r>
              <a:rPr lang="en-US" sz="1800" dirty="0" err="1" smtClean="0">
                <a:latin typeface="Consolas" pitchFamily="49" charset="0"/>
              </a:rPr>
              <a:t>pszFunction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in_opt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1800" dirty="0" smtClean="0">
                <a:latin typeface="Consolas" pitchFamily="49" charset="0"/>
              </a:rPr>
              <a:t>LPCWSTR </a:t>
            </a:r>
            <a:r>
              <a:rPr lang="en-US" sz="1800" dirty="0" err="1" smtClean="0">
                <a:latin typeface="Consolas" pitchFamily="49" charset="0"/>
              </a:rPr>
              <a:t>pszProvider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__in </a:t>
            </a:r>
            <a:r>
              <a:rPr lang="en-US" sz="1800" dirty="0" smtClean="0">
                <a:latin typeface="Consolas" pitchFamily="49" charset="0"/>
              </a:rPr>
              <a:t>ULONG </a:t>
            </a:r>
            <a:r>
              <a:rPr lang="en-US" sz="1800" dirty="0" err="1" smtClean="0">
                <a:latin typeface="Consolas" pitchFamily="49" charset="0"/>
              </a:rPr>
              <a:t>dwMode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__in </a:t>
            </a:r>
            <a:r>
              <a:rPr lang="en-US" sz="1800" dirty="0" smtClean="0">
                <a:latin typeface="Consolas" pitchFamily="49" charset="0"/>
              </a:rPr>
              <a:t>ULONG </a:t>
            </a:r>
            <a:r>
              <a:rPr lang="en-US" sz="1800" dirty="0" err="1" smtClean="0">
                <a:latin typeface="Consolas" pitchFamily="49" charset="0"/>
              </a:rPr>
              <a:t>dwFlags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inout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1800" dirty="0" smtClean="0">
                <a:latin typeface="Consolas" pitchFamily="49" charset="0"/>
              </a:rPr>
              <a:t>ULONG* </a:t>
            </a:r>
            <a:r>
              <a:rPr lang="en-US" sz="1800" dirty="0" err="1" smtClean="0">
                <a:latin typeface="Consolas" pitchFamily="49" charset="0"/>
              </a:rPr>
              <a:t>pcbBuffer</a:t>
            </a:r>
            <a:r>
              <a:rPr lang="en-US" sz="1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deref_opt_inout_bcount_part_opt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(*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pcbBuffer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, *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pcbBuffer</a:t>
            </a: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)   </a:t>
            </a:r>
          </a:p>
          <a:p>
            <a:pPr>
              <a:buNone/>
            </a:pP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      </a:t>
            </a:r>
            <a:r>
              <a:rPr lang="en-US" sz="1800" dirty="0" smtClean="0">
                <a:latin typeface="Consolas" pitchFamily="49" charset="0"/>
              </a:rPr>
              <a:t>PCRYPT_PROVIDER_REFS *</a:t>
            </a:r>
            <a:r>
              <a:rPr lang="en-US" sz="1800" dirty="0" err="1" smtClean="0">
                <a:latin typeface="Consolas" pitchFamily="49" charset="0"/>
              </a:rPr>
              <a:t>ppBuffer</a:t>
            </a:r>
            <a:r>
              <a:rPr lang="en-US" sz="1800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endParaRPr lang="en-US" sz="1800" dirty="0">
              <a:latin typeface="Consolas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>
                <a:latin typeface="Consolas" pitchFamily="49" charset="0"/>
              </a:rPr>
              <a:t>GetEnvironmentStrings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WINBASEAPI</a:t>
            </a:r>
          </a:p>
          <a:p>
            <a:pPr>
              <a:buNone/>
            </a:pP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__out</a:t>
            </a:r>
          </a:p>
          <a:p>
            <a:pPr>
              <a:buNone/>
            </a:pPr>
            <a:r>
              <a:rPr lang="en-US" sz="1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1800" dirty="0" err="1" smtClean="0">
                <a:solidFill>
                  <a:schemeClr val="accent4"/>
                </a:solidFill>
                <a:latin typeface="Consolas" pitchFamily="49" charset="0"/>
              </a:rPr>
              <a:t>nullnullterminated</a:t>
            </a:r>
            <a:endParaRPr lang="en-US" sz="1800" dirty="0" smtClean="0">
              <a:solidFill>
                <a:schemeClr val="accent4"/>
              </a:solidFill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LPCH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WINAPI</a:t>
            </a:r>
          </a:p>
          <a:p>
            <a:pPr>
              <a:buNone/>
            </a:pPr>
            <a:r>
              <a:rPr lang="en-US" sz="1800" dirty="0" err="1" smtClean="0">
                <a:latin typeface="Consolas" pitchFamily="49" charset="0"/>
              </a:rPr>
              <a:t>GetEnvironmentStrings</a:t>
            </a:r>
            <a:r>
              <a:rPr lang="en-US" sz="1800" dirty="0" smtClean="0">
                <a:latin typeface="Consolas" pitchFamily="49" charset="0"/>
              </a:rPr>
              <a:t>(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VOID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    );</a:t>
            </a:r>
            <a:endParaRPr lang="en-US" sz="1800" dirty="0">
              <a:latin typeface="Consolas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Win32 API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Win32 API is the layer on which all modern Windows applications are built</a:t>
            </a:r>
          </a:p>
          <a:p>
            <a:pPr>
              <a:buNone/>
            </a:pPr>
            <a:r>
              <a:rPr lang="en-US" dirty="0" smtClean="0"/>
              <a:t>.NET is built on top, and contains many managed classes that wrap Win32 functionality</a:t>
            </a:r>
            <a:endParaRPr lang="en-US" dirty="0"/>
          </a:p>
        </p:txBody>
      </p:sp>
      <p:pic>
        <p:nvPicPr>
          <p:cNvPr id="1026" name="Picture 2" descr="http://msdn2.microsoft.com/en-us/windowsvista/aa904955.getthebeta_fina.jpg"/>
          <p:cNvPicPr>
            <a:picLocks noChangeAspect="1" noChangeArrowheads="1"/>
          </p:cNvPicPr>
          <p:nvPr/>
        </p:nvPicPr>
        <p:blipFill>
          <a:blip r:embed="rId2"/>
          <a:srcRect l="22046" r="29587" b="34000"/>
          <a:stretch>
            <a:fillRect/>
          </a:stretch>
        </p:blipFill>
        <p:spPr bwMode="auto">
          <a:xfrm>
            <a:off x="4800600" y="1828800"/>
            <a:ext cx="3962400" cy="2872274"/>
          </a:xfrm>
          <a:prstGeom prst="rect">
            <a:avLst/>
          </a:prstGeom>
          <a:noFill/>
        </p:spPr>
      </p:pic>
      <p:pic>
        <p:nvPicPr>
          <p:cNvPr id="5" name="Picture 2" descr="http://msdn2.microsoft.com/en-us/windowsvista/aa904955.getthebeta_fina.jpg"/>
          <p:cNvPicPr>
            <a:picLocks noChangeAspect="1" noChangeArrowheads="1"/>
          </p:cNvPicPr>
          <p:nvPr/>
        </p:nvPicPr>
        <p:blipFill>
          <a:blip r:embed="rId2"/>
          <a:srcRect l="13811" t="82000" r="64661" b="6000"/>
          <a:stretch>
            <a:fillRect/>
          </a:stretch>
        </p:blipFill>
        <p:spPr bwMode="auto">
          <a:xfrm>
            <a:off x="4876800" y="4800600"/>
            <a:ext cx="2362200" cy="674914"/>
          </a:xfrm>
          <a:prstGeom prst="rect">
            <a:avLst/>
          </a:prstGeom>
          <a:noFill/>
        </p:spPr>
      </p:pic>
      <p:pic>
        <p:nvPicPr>
          <p:cNvPr id="6" name="Picture 2" descr="http://msdn2.microsoft.com/en-us/windowsvista/aa904955.getthebeta_fina.jpg"/>
          <p:cNvPicPr>
            <a:picLocks noChangeAspect="1" noChangeArrowheads="1"/>
          </p:cNvPicPr>
          <p:nvPr/>
        </p:nvPicPr>
        <p:blipFill>
          <a:blip r:embed="rId2"/>
          <a:srcRect l="47705" t="31517" r="50048" b="54475"/>
          <a:stretch>
            <a:fillRect/>
          </a:stretch>
        </p:blipFill>
        <p:spPr bwMode="auto">
          <a:xfrm>
            <a:off x="8534400" y="3200400"/>
            <a:ext cx="228600" cy="609600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 of Section 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From Types to Program Logics a Recipe for SAL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story inspired by true events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Recipe for 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Start with a simple Cyclone like type system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Slowly shape it into a powerful program logic for describing common Win32 APIs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Add some syntactic sugar and abstraction facilities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Mix in </a:t>
            </a:r>
            <a:r>
              <a:rPr lang="en-US" dirty="0" smtClean="0"/>
              <a:t>a lot </a:t>
            </a:r>
            <a:r>
              <a:rPr lang="en-US" dirty="0" smtClean="0"/>
              <a:t>of developer feedback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Bake it until it’s properly done!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ular Callout 9"/>
          <p:cNvSpPr/>
          <p:nvPr/>
        </p:nvSpPr>
        <p:spPr>
          <a:xfrm>
            <a:off x="457200" y="5791200"/>
            <a:ext cx="8001000" cy="914400"/>
          </a:xfrm>
          <a:prstGeom prst="wedgeRectCallout">
            <a:avLst>
              <a:gd name="adj1" fmla="val -44217"/>
              <a:gd name="adj2" fmla="val -4902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It’s getting there but still needs some cooking!</a:t>
            </a:r>
            <a:endParaRPr lang="en-US" sz="32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</a:t>
            </a:r>
            <a:r>
              <a:rPr lang="en-US" dirty="0" err="1" smtClean="0"/>
              <a:t>vs</a:t>
            </a:r>
            <a:r>
              <a:rPr lang="en-US" dirty="0" smtClean="0"/>
              <a:t> Program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Types are used to describe the representation of a value in a given program state</a:t>
            </a:r>
          </a:p>
          <a:p>
            <a:r>
              <a:rPr lang="en-US" dirty="0" smtClean="0"/>
              <a:t>Program Logic describe transitions between program states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Aside: Each execution step in a type-safe imperative languages preserves types so types by themselves are sufficient to establish a wide class of properties without the need for program logic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Concrete Values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768352" y="4522663"/>
            <a:ext cx="746248" cy="158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>
            <a:off x="6583825" y="2362200"/>
            <a:ext cx="685800" cy="685800"/>
            <a:chOff x="4107325" y="3200400"/>
            <a:chExt cx="685800" cy="685800"/>
          </a:xfrm>
        </p:grpSpPr>
        <p:sp>
          <p:nvSpPr>
            <p:cNvPr id="38" name="Rectangle 37"/>
            <p:cNvSpPr/>
            <p:nvPr/>
          </p:nvSpPr>
          <p:spPr>
            <a:xfrm>
              <a:off x="4107325" y="32004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Straight Arrow Connector 17"/>
            <p:cNvCxnSpPr>
              <a:cxnSpLocks/>
            </p:cNvCxnSpPr>
            <p:nvPr/>
          </p:nvCxnSpPr>
          <p:spPr>
            <a:xfrm rot="5400000" flipH="1" flipV="1">
              <a:off x="4449431" y="3542506"/>
              <a:ext cx="1588" cy="1588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990600" y="2133600"/>
            <a:ext cx="2971800" cy="685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'\0',..,'a','b','c', …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959974" y="2743200"/>
            <a:ext cx="2850026" cy="685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…,-2,-1,0, 1, 2, … 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962400" y="2362200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793919" y="2362200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'a'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cxnSpLocks/>
          </p:cNvCxnSpPr>
          <p:nvPr/>
        </p:nvCxnSpPr>
        <p:spPr>
          <a:xfrm rot="5400000" flipH="1" flipV="1">
            <a:off x="1143000" y="4521075"/>
            <a:ext cx="1588" cy="158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5687373" y="2362200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7488546" y="2362200"/>
            <a:ext cx="1350654" cy="685800"/>
            <a:chOff x="5012046" y="3200400"/>
            <a:chExt cx="1350654" cy="685800"/>
          </a:xfrm>
        </p:grpSpPr>
        <p:sp>
          <p:nvSpPr>
            <p:cNvPr id="39" name="Rectangle 38"/>
            <p:cNvSpPr/>
            <p:nvPr/>
          </p:nvSpPr>
          <p:spPr>
            <a:xfrm>
              <a:off x="5012046" y="32004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5355742" y="3562475"/>
              <a:ext cx="1006958" cy="1588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ounded Rectangle 60"/>
          <p:cNvSpPr/>
          <p:nvPr/>
        </p:nvSpPr>
        <p:spPr>
          <a:xfrm>
            <a:off x="990600" y="16764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Scalars</a:t>
            </a:r>
            <a:endParaRPr lang="en-US" b="1" dirty="0"/>
          </a:p>
        </p:txBody>
      </p:sp>
      <p:sp>
        <p:nvSpPr>
          <p:cNvPr id="63" name="Rounded Rectangle 62"/>
          <p:cNvSpPr/>
          <p:nvPr/>
        </p:nvSpPr>
        <p:spPr>
          <a:xfrm>
            <a:off x="990600" y="37338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Pointers</a:t>
            </a:r>
            <a:endParaRPr lang="en-US" b="1" dirty="0"/>
          </a:p>
        </p:txBody>
      </p:sp>
      <p:sp>
        <p:nvSpPr>
          <p:cNvPr id="65" name="Rounded Rectangle 64"/>
          <p:cNvSpPr/>
          <p:nvPr/>
        </p:nvSpPr>
        <p:spPr>
          <a:xfrm>
            <a:off x="3886200" y="16383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 Cells</a:t>
            </a:r>
            <a:endParaRPr lang="en-US" b="1" dirty="0"/>
          </a:p>
        </p:txBody>
      </p:sp>
      <p:sp>
        <p:nvSpPr>
          <p:cNvPr id="66" name="Rectangle 65"/>
          <p:cNvSpPr/>
          <p:nvPr/>
        </p:nvSpPr>
        <p:spPr>
          <a:xfrm>
            <a:off x="3962400" y="4524251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'H'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641519" y="4524251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'e'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327319" y="4524251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'l'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013119" y="4524251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'l'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698919" y="4524251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'o'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391400" y="4524251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'\0'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8077200" y="4524251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3840625" y="37338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Extent</a:t>
            </a:r>
            <a:endParaRPr lang="en-US" b="1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Values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387352" y="4522663"/>
            <a:ext cx="746248" cy="1588"/>
          </a:xfrm>
          <a:prstGeom prst="straightConnector1">
            <a:avLst/>
          </a:prstGeom>
          <a:ln w="63500">
            <a:solidFill>
              <a:schemeClr val="tx1"/>
            </a:solidFill>
            <a:prstDash val="sysDot"/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990600" y="2133600"/>
            <a:ext cx="2971800" cy="685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A,B, … ,X,Y,Z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62400" y="2362200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990600" y="16764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Some Scalar</a:t>
            </a:r>
            <a:endParaRPr lang="en-US" b="1" dirty="0"/>
          </a:p>
        </p:txBody>
      </p:sp>
      <p:sp>
        <p:nvSpPr>
          <p:cNvPr id="63" name="Rounded Rectangle 62"/>
          <p:cNvSpPr/>
          <p:nvPr/>
        </p:nvSpPr>
        <p:spPr>
          <a:xfrm>
            <a:off x="990600" y="37338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Some Pointer</a:t>
            </a:r>
            <a:endParaRPr lang="en-US" b="1" dirty="0"/>
          </a:p>
        </p:txBody>
      </p:sp>
      <p:sp>
        <p:nvSpPr>
          <p:cNvPr id="65" name="Rounded Rectangle 64"/>
          <p:cNvSpPr/>
          <p:nvPr/>
        </p:nvSpPr>
        <p:spPr>
          <a:xfrm>
            <a:off x="3886200" y="16383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Some Cell</a:t>
            </a:r>
            <a:endParaRPr lang="en-US" b="1" dirty="0"/>
          </a:p>
        </p:txBody>
      </p:sp>
      <p:sp>
        <p:nvSpPr>
          <p:cNvPr id="76" name="Rounded Rectangle 75"/>
          <p:cNvSpPr/>
          <p:nvPr/>
        </p:nvSpPr>
        <p:spPr>
          <a:xfrm>
            <a:off x="3840624" y="3733800"/>
            <a:ext cx="1798175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Some Extent</a:t>
            </a:r>
            <a:endParaRPr lang="en-US" b="1" dirty="0"/>
          </a:p>
        </p:txBody>
      </p:sp>
      <p:grpSp>
        <p:nvGrpSpPr>
          <p:cNvPr id="41" name="Group 40"/>
          <p:cNvGrpSpPr/>
          <p:nvPr/>
        </p:nvGrpSpPr>
        <p:grpSpPr>
          <a:xfrm>
            <a:off x="3810000" y="4643735"/>
            <a:ext cx="3422319" cy="1604665"/>
            <a:chOff x="3962400" y="4876800"/>
            <a:chExt cx="3422319" cy="1604665"/>
          </a:xfrm>
        </p:grpSpPr>
        <p:sp>
          <p:nvSpPr>
            <p:cNvPr id="66" name="Rectangle 65"/>
            <p:cNvSpPr/>
            <p:nvPr/>
          </p:nvSpPr>
          <p:spPr>
            <a:xfrm>
              <a:off x="3962400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6989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Left Brace 34"/>
            <p:cNvSpPr/>
            <p:nvPr/>
          </p:nvSpPr>
          <p:spPr>
            <a:xfrm rot="16200000">
              <a:off x="5441619" y="4838700"/>
              <a:ext cx="457200" cy="2057400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lIns="0" rIns="0" numCol="2"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486400" y="6019800"/>
              <a:ext cx="3465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n</a:t>
              </a:r>
              <a:endParaRPr lang="en-US" sz="2400" b="1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State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09800" y="3105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x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343400" y="2971800"/>
            <a:ext cx="2590800" cy="20574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209800" y="37908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y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81400" y="29718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'a'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81400" y="36576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09800" y="44958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p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581400" y="4191000"/>
            <a:ext cx="1350654" cy="838200"/>
            <a:chOff x="5012046" y="3048000"/>
            <a:chExt cx="1350654" cy="838200"/>
          </a:xfrm>
        </p:grpSpPr>
        <p:sp>
          <p:nvSpPr>
            <p:cNvPr id="31" name="Rectangle 30"/>
            <p:cNvSpPr/>
            <p:nvPr/>
          </p:nvSpPr>
          <p:spPr>
            <a:xfrm>
              <a:off x="5012046" y="32004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5355742" y="3048000"/>
              <a:ext cx="1006958" cy="514475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4953000" y="3886200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2860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Roots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48768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Store</a:t>
            </a:r>
            <a:endParaRPr lang="en-US" b="1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Well-Typed Program State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371600" y="310509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char x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343400" y="2971800"/>
            <a:ext cx="2590800" cy="20574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600200" y="379089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y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81400" y="29718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'a'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81400" y="36576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28800" y="44958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p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3" name="Group 29"/>
          <p:cNvGrpSpPr/>
          <p:nvPr/>
        </p:nvGrpSpPr>
        <p:grpSpPr>
          <a:xfrm>
            <a:off x="3581400" y="4191000"/>
            <a:ext cx="1350654" cy="838200"/>
            <a:chOff x="5012046" y="3048000"/>
            <a:chExt cx="1350654" cy="838200"/>
          </a:xfrm>
        </p:grpSpPr>
        <p:sp>
          <p:nvSpPr>
            <p:cNvPr id="31" name="Rectangle 30"/>
            <p:cNvSpPr/>
            <p:nvPr/>
          </p:nvSpPr>
          <p:spPr>
            <a:xfrm>
              <a:off x="5012046" y="32004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5355742" y="3048000"/>
              <a:ext cx="1006958" cy="514475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4953000" y="3886200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2860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Roots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48768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Store</a:t>
            </a:r>
            <a:endParaRPr lang="en-US" b="1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Well-Typed Program State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371600" y="310509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char x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343400" y="2971800"/>
            <a:ext cx="2590800" cy="20574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600200" y="379089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y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81400" y="29718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'a'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81400" y="36576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28800" y="44958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p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3" name="Group 29"/>
          <p:cNvGrpSpPr/>
          <p:nvPr/>
        </p:nvGrpSpPr>
        <p:grpSpPr>
          <a:xfrm>
            <a:off x="3581400" y="4343400"/>
            <a:ext cx="685800" cy="685800"/>
            <a:chOff x="5012046" y="3200400"/>
            <a:chExt cx="685800" cy="685800"/>
          </a:xfrm>
        </p:grpSpPr>
        <p:sp>
          <p:nvSpPr>
            <p:cNvPr id="31" name="Rectangle 30"/>
            <p:cNvSpPr/>
            <p:nvPr/>
          </p:nvSpPr>
          <p:spPr>
            <a:xfrm>
              <a:off x="5012046" y="32004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rot="5400000" flipH="1" flipV="1">
              <a:off x="5355742" y="3562476"/>
              <a:ext cx="1588" cy="1588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ounded Rectangle 35"/>
          <p:cNvSpPr/>
          <p:nvPr/>
        </p:nvSpPr>
        <p:spPr>
          <a:xfrm>
            <a:off x="22860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Roots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48768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Store</a:t>
            </a:r>
            <a:endParaRPr lang="en-US" b="1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Well-Typed Program </a:t>
            </a:r>
            <a:r>
              <a:rPr lang="en-US" i="1" dirty="0" smtClean="0"/>
              <a:t>States</a:t>
            </a:r>
            <a:endParaRPr 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1371600" y="310509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char x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343400" y="2971800"/>
            <a:ext cx="2590800" cy="20574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600200" y="379089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y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81400" y="29718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'a'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81400" y="36576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28800" y="44958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p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3" name="Group 29"/>
          <p:cNvGrpSpPr/>
          <p:nvPr/>
        </p:nvGrpSpPr>
        <p:grpSpPr>
          <a:xfrm>
            <a:off x="3581400" y="4191000"/>
            <a:ext cx="1350654" cy="838200"/>
            <a:chOff x="5012046" y="3048000"/>
            <a:chExt cx="1350654" cy="838200"/>
          </a:xfrm>
        </p:grpSpPr>
        <p:sp>
          <p:nvSpPr>
            <p:cNvPr id="31" name="Rectangle 30"/>
            <p:cNvSpPr/>
            <p:nvPr/>
          </p:nvSpPr>
          <p:spPr>
            <a:xfrm>
              <a:off x="5012046" y="32004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5355742" y="3048000"/>
              <a:ext cx="1006958" cy="514475"/>
            </a:xfrm>
            <a:prstGeom prst="straightConnector1">
              <a:avLst/>
            </a:prstGeom>
            <a:ln w="63500">
              <a:solidFill>
                <a:schemeClr val="tx1"/>
              </a:solidFill>
              <a:prstDash val="sysDot"/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4953000" y="3886200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2860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Roots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48768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Store</a:t>
            </a:r>
            <a:endParaRPr lang="en-US" b="1" dirty="0"/>
          </a:p>
        </p:txBody>
      </p:sp>
      <p:sp>
        <p:nvSpPr>
          <p:cNvPr id="15" name="Rectangular Callout 14"/>
          <p:cNvSpPr/>
          <p:nvPr/>
        </p:nvSpPr>
        <p:spPr>
          <a:xfrm>
            <a:off x="533400" y="5638800"/>
            <a:ext cx="8001000" cy="914400"/>
          </a:xfrm>
          <a:prstGeom prst="wedgeRectCallout">
            <a:avLst>
              <a:gd name="adj1" fmla="val -23990"/>
              <a:gd name="adj2" fmla="val -12824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C types not descriptive enough to avoid errors</a:t>
            </a:r>
            <a:endParaRPr lang="en-US" sz="32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sz="4400" dirty="0" smtClean="0"/>
              <a:t>Significantly reduce the number of exploitable buffer overruns in Windows Vista</a:t>
            </a:r>
          </a:p>
          <a:p>
            <a:pPr marL="857250" indent="-857250">
              <a:buFont typeface="+mj-lt"/>
              <a:buAutoNum type="romanUcPeriod"/>
            </a:pPr>
            <a:endParaRPr lang="en-US" sz="4400" dirty="0"/>
          </a:p>
          <a:p>
            <a:pPr marL="857250" indent="-857250">
              <a:buFont typeface="+mj-lt"/>
              <a:buAutoNum type="romanUcPeriod"/>
            </a:pPr>
            <a:r>
              <a:rPr lang="en-US" sz="4400" dirty="0" smtClean="0"/>
              <a:t>Change development process so </a:t>
            </a:r>
            <a:r>
              <a:rPr lang="en-US" sz="4400" dirty="0" smtClean="0"/>
              <a:t> </a:t>
            </a:r>
            <a:r>
              <a:rPr lang="en-US" sz="4400" dirty="0" smtClean="0"/>
              <a:t>products after Vista are more secure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Well-Typed Program </a:t>
            </a:r>
            <a:r>
              <a:rPr lang="en-US" i="1" dirty="0" smtClean="0"/>
              <a:t>States</a:t>
            </a:r>
            <a:endParaRPr 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1066800" y="310509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char x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343400" y="2971800"/>
            <a:ext cx="2590800" cy="20574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42900" y="3790890"/>
            <a:ext cx="3238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y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81400" y="29718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'a'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81400" y="3657600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9600" y="44958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@</a:t>
            </a:r>
            <a:r>
              <a:rPr lang="en-US" sz="2000" dirty="0" err="1" smtClean="0">
                <a:latin typeface="Consolas" pitchFamily="49" charset="0"/>
              </a:rPr>
              <a:t>notnull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p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3" name="Group 29"/>
          <p:cNvGrpSpPr/>
          <p:nvPr/>
        </p:nvGrpSpPr>
        <p:grpSpPr>
          <a:xfrm>
            <a:off x="3581400" y="4191000"/>
            <a:ext cx="1350654" cy="838200"/>
            <a:chOff x="5012046" y="3048000"/>
            <a:chExt cx="1350654" cy="838200"/>
          </a:xfrm>
        </p:grpSpPr>
        <p:sp>
          <p:nvSpPr>
            <p:cNvPr id="31" name="Rectangle 30"/>
            <p:cNvSpPr/>
            <p:nvPr/>
          </p:nvSpPr>
          <p:spPr>
            <a:xfrm>
              <a:off x="5012046" y="32004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V="1">
              <a:off x="5355742" y="3048000"/>
              <a:ext cx="1006958" cy="514475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4953000" y="3886200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2860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Roots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4876800" y="21336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Store</a:t>
            </a:r>
            <a:endParaRPr lang="en-US" b="1" dirty="0"/>
          </a:p>
        </p:txBody>
      </p:sp>
      <p:sp>
        <p:nvSpPr>
          <p:cNvPr id="15" name="Rectangular Callout 14"/>
          <p:cNvSpPr/>
          <p:nvPr/>
        </p:nvSpPr>
        <p:spPr>
          <a:xfrm>
            <a:off x="533400" y="5638800"/>
            <a:ext cx="8001000" cy="914400"/>
          </a:xfrm>
          <a:prstGeom prst="wedgeRectCallout">
            <a:avLst>
              <a:gd name="adj1" fmla="val -36606"/>
              <a:gd name="adj2" fmla="val -13214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Use Cyclone style qualifiers to be more precise!</a:t>
            </a:r>
            <a:endParaRPr lang="en-US" sz="32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 @</a:t>
            </a:r>
            <a:r>
              <a:rPr lang="en-US" dirty="0" err="1" smtClean="0"/>
              <a:t>numelts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4953000" y="1752600"/>
            <a:ext cx="3886200" cy="12192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6200" y="2133601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@</a:t>
            </a:r>
            <a:r>
              <a:rPr lang="en-US" sz="2000" dirty="0" err="1" smtClean="0">
                <a:latin typeface="Consolas" pitchFamily="49" charset="0"/>
              </a:rPr>
              <a:t>numelts</a:t>
            </a:r>
            <a:r>
              <a:rPr lang="en-US" sz="2000" dirty="0" smtClean="0">
                <a:latin typeface="Consolas" pitchFamily="49" charset="0"/>
              </a:rPr>
              <a:t>(3)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3" name="Group 34"/>
          <p:cNvGrpSpPr/>
          <p:nvPr/>
        </p:nvGrpSpPr>
        <p:grpSpPr>
          <a:xfrm>
            <a:off x="5936919" y="2000310"/>
            <a:ext cx="2057400" cy="685800"/>
            <a:chOff x="4641519" y="4876800"/>
            <a:chExt cx="2057400" cy="685800"/>
          </a:xfrm>
        </p:grpSpPr>
        <p:sp>
          <p:nvSpPr>
            <p:cNvPr id="37" name="Rectangle 36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1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2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3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>
            <a:off x="4427873" y="2290652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4953000" y="3710224"/>
            <a:ext cx="3886200" cy="2461976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1371600" y="3843515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cbuf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114800" y="3710225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6200" y="4548425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@</a:t>
            </a:r>
            <a:r>
              <a:rPr lang="en-US" sz="2000" dirty="0" err="1" smtClean="0">
                <a:latin typeface="Consolas" pitchFamily="49" charset="0"/>
              </a:rPr>
              <a:t>numelts</a:t>
            </a:r>
            <a:r>
              <a:rPr lang="en-US" sz="2000" dirty="0" smtClean="0">
                <a:latin typeface="Consolas" pitchFamily="49" charset="0"/>
              </a:rPr>
              <a:t>(</a:t>
            </a:r>
            <a:r>
              <a:rPr lang="en-US" sz="2000" dirty="0" err="1" smtClean="0">
                <a:latin typeface="Consolas" pitchFamily="49" charset="0"/>
              </a:rPr>
              <a:t>cbuf</a:t>
            </a:r>
            <a:r>
              <a:rPr lang="en-US" sz="2000" dirty="0" smtClean="0">
                <a:latin typeface="Consolas" pitchFamily="49" charset="0"/>
              </a:rPr>
              <a:t>)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4" name="Group 34"/>
          <p:cNvGrpSpPr/>
          <p:nvPr/>
        </p:nvGrpSpPr>
        <p:grpSpPr>
          <a:xfrm>
            <a:off x="5257800" y="4415135"/>
            <a:ext cx="3422319" cy="1604665"/>
            <a:chOff x="3962400" y="4876800"/>
            <a:chExt cx="3422319" cy="1604665"/>
          </a:xfrm>
        </p:grpSpPr>
        <p:sp>
          <p:nvSpPr>
            <p:cNvPr id="64" name="Rectangle 63"/>
            <p:cNvSpPr/>
            <p:nvPr/>
          </p:nvSpPr>
          <p:spPr>
            <a:xfrm>
              <a:off x="3962400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698919" y="4876800"/>
              <a:ext cx="685800" cy="685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8" name="Left Brace 67"/>
            <p:cNvSpPr/>
            <p:nvPr/>
          </p:nvSpPr>
          <p:spPr>
            <a:xfrm rot="16200000">
              <a:off x="5441619" y="4838700"/>
              <a:ext cx="457200" cy="2057400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lIns="0" rIns="0" numCol="2"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512816" y="6019800"/>
              <a:ext cx="3834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N</a:t>
              </a:r>
              <a:endParaRPr lang="en-US" sz="2400" b="1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1" name="Straight Arrow Connector 70"/>
          <p:cNvCxnSpPr/>
          <p:nvPr/>
        </p:nvCxnSpPr>
        <p:spPr>
          <a:xfrm>
            <a:off x="4427873" y="4705477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ular Callout 71"/>
          <p:cNvSpPr/>
          <p:nvPr/>
        </p:nvSpPr>
        <p:spPr>
          <a:xfrm>
            <a:off x="381000" y="5486400"/>
            <a:ext cx="4267200" cy="914400"/>
          </a:xfrm>
          <a:prstGeom prst="wedgeRectCallout">
            <a:avLst>
              <a:gd name="adj1" fmla="val 51549"/>
              <a:gd name="adj2" fmla="val -11423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What's wrong with this?</a:t>
            </a:r>
            <a:endParaRPr lang="en-US" sz="3200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Initialized or Not?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4953000" y="1752600"/>
            <a:ext cx="3886200" cy="12192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6200" y="2133601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5936919" y="2000310"/>
            <a:ext cx="2057400" cy="685800"/>
            <a:chOff x="4641519" y="4876800"/>
            <a:chExt cx="2057400" cy="685800"/>
          </a:xfrm>
        </p:grpSpPr>
        <p:sp>
          <p:nvSpPr>
            <p:cNvPr id="37" name="Rectangle 36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1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2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3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>
            <a:off x="4427873" y="2290652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/>
          <p:cNvSpPr/>
          <p:nvPr/>
        </p:nvSpPr>
        <p:spPr>
          <a:xfrm>
            <a:off x="4953000" y="3200400"/>
            <a:ext cx="3886200" cy="12192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76200" y="3581401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5936919" y="3448110"/>
            <a:ext cx="2057400" cy="685800"/>
            <a:chOff x="4641519" y="4876800"/>
            <a:chExt cx="2057400" cy="685800"/>
          </a:xfrm>
        </p:grpSpPr>
        <p:sp>
          <p:nvSpPr>
            <p:cNvPr id="76" name="Rectangle 75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1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?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?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9" name="Straight Arrow Connector 78"/>
          <p:cNvCxnSpPr/>
          <p:nvPr/>
        </p:nvCxnSpPr>
        <p:spPr>
          <a:xfrm>
            <a:off x="4427873" y="3738452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4953000" y="4724400"/>
            <a:ext cx="3886200" cy="12192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76200" y="5105401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5936919" y="4972110"/>
            <a:ext cx="2057400" cy="685800"/>
            <a:chOff x="4641519" y="4876800"/>
            <a:chExt cx="2057400" cy="685800"/>
          </a:xfrm>
        </p:grpSpPr>
        <p:sp>
          <p:nvSpPr>
            <p:cNvPr id="83" name="Rectangle 82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1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?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3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86" name="Straight Arrow Connector 85"/>
          <p:cNvCxnSpPr/>
          <p:nvPr/>
        </p:nvCxnSpPr>
        <p:spPr>
          <a:xfrm>
            <a:off x="4427873" y="5262452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Define @</a:t>
            </a:r>
            <a:r>
              <a:rPr lang="en-US" dirty="0" err="1" smtClean="0"/>
              <a:t>numelts</a:t>
            </a:r>
            <a:r>
              <a:rPr lang="en-US" dirty="0" smtClean="0"/>
              <a:t>(e) as @extent(</a:t>
            </a:r>
            <a:r>
              <a:rPr lang="en-US" dirty="0" err="1" smtClean="0"/>
              <a:t>e,e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4953000" y="1752600"/>
            <a:ext cx="3886200" cy="12192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6200" y="2133601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@extent(3,3)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3" name="Group 34"/>
          <p:cNvGrpSpPr/>
          <p:nvPr/>
        </p:nvGrpSpPr>
        <p:grpSpPr>
          <a:xfrm>
            <a:off x="5936919" y="2000310"/>
            <a:ext cx="2057400" cy="685800"/>
            <a:chOff x="4641519" y="4876800"/>
            <a:chExt cx="2057400" cy="685800"/>
          </a:xfrm>
        </p:grpSpPr>
        <p:sp>
          <p:nvSpPr>
            <p:cNvPr id="37" name="Rectangle 36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1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2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3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>
            <a:off x="4427873" y="2290652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/>
          <p:cNvSpPr/>
          <p:nvPr/>
        </p:nvSpPr>
        <p:spPr>
          <a:xfrm>
            <a:off x="4953000" y="3200400"/>
            <a:ext cx="3886200" cy="12192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76200" y="3581401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@extent(2,3)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4" name="Group 74"/>
          <p:cNvGrpSpPr/>
          <p:nvPr/>
        </p:nvGrpSpPr>
        <p:grpSpPr>
          <a:xfrm>
            <a:off x="5936919" y="3448110"/>
            <a:ext cx="2057400" cy="685800"/>
            <a:chOff x="4641519" y="4876800"/>
            <a:chExt cx="2057400" cy="685800"/>
          </a:xfrm>
        </p:grpSpPr>
        <p:sp>
          <p:nvSpPr>
            <p:cNvPr id="76" name="Rectangle 75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1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2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?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9" name="Straight Arrow Connector 78"/>
          <p:cNvCxnSpPr/>
          <p:nvPr/>
        </p:nvCxnSpPr>
        <p:spPr>
          <a:xfrm>
            <a:off x="4427873" y="3738452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/>
          <p:cNvSpPr/>
          <p:nvPr/>
        </p:nvSpPr>
        <p:spPr>
          <a:xfrm>
            <a:off x="4953000" y="4724400"/>
            <a:ext cx="3886200" cy="12192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76200" y="5105401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@extent(??,3)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5" name="Group 81"/>
          <p:cNvGrpSpPr/>
          <p:nvPr/>
        </p:nvGrpSpPr>
        <p:grpSpPr>
          <a:xfrm>
            <a:off x="5936919" y="4972110"/>
            <a:ext cx="2057400" cy="685800"/>
            <a:chOff x="4641519" y="4876800"/>
            <a:chExt cx="2057400" cy="685800"/>
          </a:xfrm>
        </p:grpSpPr>
        <p:sp>
          <p:nvSpPr>
            <p:cNvPr id="83" name="Rectangle 82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1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?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3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86" name="Straight Arrow Connector 85"/>
          <p:cNvCxnSpPr/>
          <p:nvPr/>
        </p:nvCxnSpPr>
        <p:spPr>
          <a:xfrm>
            <a:off x="4427873" y="5262452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ular Callout 23"/>
          <p:cNvSpPr/>
          <p:nvPr/>
        </p:nvSpPr>
        <p:spPr>
          <a:xfrm>
            <a:off x="457200" y="5791200"/>
            <a:ext cx="3429000" cy="914400"/>
          </a:xfrm>
          <a:prstGeom prst="wedgeRectCallout">
            <a:avLst>
              <a:gd name="adj1" fmla="val -9296"/>
              <a:gd name="adj2" fmla="val -7819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Just give up here!</a:t>
            </a:r>
            <a:endParaRPr lang="en-US" sz="3200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Refined Abstract Extent 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1586610" y="2514600"/>
            <a:ext cx="5957190" cy="2666999"/>
            <a:chOff x="457200" y="1600200"/>
            <a:chExt cx="5957190" cy="2666999"/>
          </a:xfrm>
        </p:grpSpPr>
        <p:sp>
          <p:nvSpPr>
            <p:cNvPr id="25" name="Rectangle 24"/>
            <p:cNvSpPr/>
            <p:nvPr/>
          </p:nvSpPr>
          <p:spPr>
            <a:xfrm>
              <a:off x="1066800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7459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4317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033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Left Brace 30"/>
            <p:cNvSpPr/>
            <p:nvPr/>
          </p:nvSpPr>
          <p:spPr>
            <a:xfrm rot="16200000">
              <a:off x="2546019" y="2548234"/>
              <a:ext cx="457200" cy="2057400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lIns="0" rIns="0" numCol="2"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590800" y="3729334"/>
              <a:ext cx="3497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n</a:t>
              </a:r>
              <a:endParaRPr lang="en-US" sz="2400" b="1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1175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Left Brace 34"/>
            <p:cNvSpPr/>
            <p:nvPr/>
          </p:nvSpPr>
          <p:spPr>
            <a:xfrm rot="5400000">
              <a:off x="2203119" y="1604665"/>
              <a:ext cx="457200" cy="1371600"/>
            </a:xfrm>
            <a:prstGeom prst="leftBrace">
              <a:avLst>
                <a:gd name="adj1" fmla="val 14583"/>
                <a:gd name="adj2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lIns="0" rIns="0" numCol="2"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214352" y="1600200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m</a:t>
              </a:r>
              <a:endParaRPr lang="en-US" sz="2400" b="1" dirty="0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2667000" y="1600200"/>
              <a:ext cx="2057400" cy="381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Initialized count</a:t>
              </a:r>
              <a:endParaRPr lang="en-US" b="1" dirty="0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57200" y="3886199"/>
              <a:ext cx="2057400" cy="381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Extent capacity</a:t>
              </a:r>
              <a:endParaRPr lang="en-US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489119" y="2743200"/>
              <a:ext cx="19252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where m &lt;= n</a:t>
              </a:r>
              <a:endParaRPr lang="en-US" sz="2400" b="1" dirty="0"/>
            </a:p>
          </p:txBody>
        </p: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Special Cases </a:t>
            </a:r>
            <a:endParaRPr lang="en-US" dirty="0"/>
          </a:p>
        </p:txBody>
      </p:sp>
      <p:grpSp>
        <p:nvGrpSpPr>
          <p:cNvPr id="3" name="Group 44"/>
          <p:cNvGrpSpPr/>
          <p:nvPr/>
        </p:nvGrpSpPr>
        <p:grpSpPr>
          <a:xfrm>
            <a:off x="2120010" y="1600200"/>
            <a:ext cx="5251666" cy="1676399"/>
            <a:chOff x="1066800" y="1600200"/>
            <a:chExt cx="5251666" cy="1676399"/>
          </a:xfrm>
        </p:grpSpPr>
        <p:sp>
          <p:nvSpPr>
            <p:cNvPr id="25" name="Rectangle 24"/>
            <p:cNvSpPr/>
            <p:nvPr/>
          </p:nvSpPr>
          <p:spPr>
            <a:xfrm>
              <a:off x="1066800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7459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4317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033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1175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Left Brace 34"/>
            <p:cNvSpPr/>
            <p:nvPr/>
          </p:nvSpPr>
          <p:spPr>
            <a:xfrm rot="5400000">
              <a:off x="2546019" y="1261765"/>
              <a:ext cx="457200" cy="2057400"/>
            </a:xfrm>
            <a:prstGeom prst="leftBrace">
              <a:avLst>
                <a:gd name="adj1" fmla="val 14583"/>
                <a:gd name="adj2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lIns="0" rIns="0" numCol="2"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604390" y="1600200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m</a:t>
              </a:r>
              <a:endParaRPr lang="en-US" sz="2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489119" y="2743200"/>
              <a:ext cx="18293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when m == n</a:t>
              </a:r>
              <a:endParaRPr lang="en-US" sz="2400" b="1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073152" y="4347864"/>
            <a:ext cx="5242048" cy="1600200"/>
            <a:chOff x="1066800" y="2590799"/>
            <a:chExt cx="5242048" cy="1600200"/>
          </a:xfrm>
        </p:grpSpPr>
        <p:sp>
          <p:nvSpPr>
            <p:cNvPr id="17" name="Rectangle 16"/>
            <p:cNvSpPr/>
            <p:nvPr/>
          </p:nvSpPr>
          <p:spPr>
            <a:xfrm>
              <a:off x="1066800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459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4317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8033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Left Brace 20"/>
            <p:cNvSpPr/>
            <p:nvPr/>
          </p:nvSpPr>
          <p:spPr>
            <a:xfrm rot="16200000">
              <a:off x="2546019" y="2548234"/>
              <a:ext cx="457200" cy="2057400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lIns="0" rIns="0" numCol="2"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590800" y="3729334"/>
              <a:ext cx="3497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n</a:t>
              </a:r>
              <a:endParaRPr lang="en-US" sz="2400" b="1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117519" y="2590799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489119" y="2743200"/>
              <a:ext cx="18197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when m == 0</a:t>
              </a:r>
              <a:endParaRPr lang="en-US" sz="2400" b="1" dirty="0"/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4466771" y="1600200"/>
            <a:ext cx="2543629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Fully initialized extent</a:t>
            </a:r>
            <a:endParaRPr lang="en-US" b="1" dirty="0"/>
          </a:p>
        </p:txBody>
      </p:sp>
      <p:sp>
        <p:nvSpPr>
          <p:cNvPr id="42" name="Rounded Rectangle 41"/>
          <p:cNvSpPr/>
          <p:nvPr/>
        </p:nvSpPr>
        <p:spPr>
          <a:xfrm>
            <a:off x="3984764" y="5757564"/>
            <a:ext cx="2339836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Some allocated extent</a:t>
            </a:r>
            <a:endParaRPr lang="en-US" b="1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@extent(</a:t>
            </a:r>
            <a:r>
              <a:rPr lang="en-US" dirty="0" err="1" smtClean="0"/>
              <a:t>count,capcity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4953000" y="1752600"/>
            <a:ext cx="3886200" cy="12192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6200" y="2133601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@extent(0,3)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3" name="Group 34"/>
          <p:cNvGrpSpPr/>
          <p:nvPr/>
        </p:nvGrpSpPr>
        <p:grpSpPr>
          <a:xfrm>
            <a:off x="5936919" y="2000310"/>
            <a:ext cx="2057400" cy="685800"/>
            <a:chOff x="4641519" y="4876800"/>
            <a:chExt cx="2057400" cy="685800"/>
          </a:xfrm>
        </p:grpSpPr>
        <p:sp>
          <p:nvSpPr>
            <p:cNvPr id="37" name="Rectangle 36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?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?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?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>
            <a:off x="4427873" y="2290652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4953000" y="3276600"/>
            <a:ext cx="3886200" cy="2895600"/>
          </a:xfrm>
          <a:prstGeom prst="roundRect">
            <a:avLst>
              <a:gd name="adj" fmla="val 0"/>
            </a:avLst>
          </a:prstGeom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1371600" y="3843515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cbuf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114800" y="3710225"/>
            <a:ext cx="685800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-228600" y="4548425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Consolas" pitchFamily="49" charset="0"/>
              </a:rPr>
              <a:t> @extent(0,cbuf)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* </a:t>
            </a:r>
            <a:r>
              <a:rPr lang="en-US" sz="2000" dirty="0" err="1" smtClean="0">
                <a:latin typeface="Consolas" pitchFamily="49" charset="0"/>
              </a:rPr>
              <a:t>buf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sym typeface="Wingdings" pitchFamily="2" charset="2"/>
              </a:rPr>
              <a:t></a:t>
            </a:r>
            <a:endParaRPr lang="en-US" sz="2000" dirty="0">
              <a:latin typeface="Consolas" pitchFamily="49" charset="0"/>
            </a:endParaRPr>
          </a:p>
        </p:txBody>
      </p:sp>
      <p:grpSp>
        <p:nvGrpSpPr>
          <p:cNvPr id="4" name="Group 34"/>
          <p:cNvGrpSpPr/>
          <p:nvPr/>
        </p:nvGrpSpPr>
        <p:grpSpPr>
          <a:xfrm>
            <a:off x="5257800" y="4415135"/>
            <a:ext cx="3422319" cy="1604665"/>
            <a:chOff x="3962400" y="4876800"/>
            <a:chExt cx="3422319" cy="1604665"/>
          </a:xfrm>
        </p:grpSpPr>
        <p:sp>
          <p:nvSpPr>
            <p:cNvPr id="64" name="Rectangle 63"/>
            <p:cNvSpPr/>
            <p:nvPr/>
          </p:nvSpPr>
          <p:spPr>
            <a:xfrm>
              <a:off x="3962400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6415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3273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698919" y="4876800"/>
              <a:ext cx="685800" cy="685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…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68" name="Left Brace 67"/>
            <p:cNvSpPr/>
            <p:nvPr/>
          </p:nvSpPr>
          <p:spPr>
            <a:xfrm rot="16200000">
              <a:off x="5441619" y="4838700"/>
              <a:ext cx="457200" cy="2057400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lIns="0" rIns="0" numCol="2"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512816" y="6019800"/>
              <a:ext cx="3834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N</a:t>
              </a:r>
              <a:endParaRPr lang="en-US" sz="2400" b="1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013119" y="487680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1" name="Straight Arrow Connector 70"/>
          <p:cNvCxnSpPr/>
          <p:nvPr/>
        </p:nvCxnSpPr>
        <p:spPr>
          <a:xfrm>
            <a:off x="4427873" y="4705477"/>
            <a:ext cx="1439527" cy="52558"/>
          </a:xfrm>
          <a:prstGeom prst="straightConnector1">
            <a:avLst/>
          </a:prstGeom>
          <a:ln w="63500">
            <a:solidFill>
              <a:schemeClr val="tx1"/>
            </a:solidFill>
            <a:headEnd type="oval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Qualified Types Useful for Win32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 ::= </a:t>
            </a:r>
            <a:r>
              <a:rPr lang="en-US" sz="2800" dirty="0" err="1" smtClean="0"/>
              <a:t>int</a:t>
            </a:r>
            <a:r>
              <a:rPr lang="en-US" sz="2800" dirty="0" smtClean="0"/>
              <a:t> | void | char | t* | q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… </a:t>
            </a:r>
            <a:r>
              <a:rPr lang="en-US" sz="2800" dirty="0" err="1" smtClean="0"/>
              <a:t>q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  t </a:t>
            </a:r>
          </a:p>
          <a:p>
            <a:pPr>
              <a:buNone/>
            </a:pPr>
            <a:r>
              <a:rPr lang="en-US" sz="2800" dirty="0" smtClean="0"/>
              <a:t>q ::=  @range(e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e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 | @</a:t>
            </a:r>
            <a:r>
              <a:rPr lang="en-US" sz="2800" dirty="0" err="1" smtClean="0"/>
              <a:t>relop</a:t>
            </a:r>
            <a:r>
              <a:rPr lang="en-US" sz="2800" dirty="0" smtClean="0"/>
              <a:t>(</a:t>
            </a:r>
            <a:r>
              <a:rPr lang="en-US" sz="2800" dirty="0" err="1" smtClean="0"/>
              <a:t>e,op</a:t>
            </a:r>
            <a:r>
              <a:rPr lang="en-US" sz="2800" dirty="0" smtClean="0"/>
              <a:t>)</a:t>
            </a:r>
          </a:p>
          <a:p>
            <a:pPr>
              <a:buNone/>
            </a:pPr>
            <a:r>
              <a:rPr lang="en-US" sz="2800" dirty="0" smtClean="0"/>
              <a:t>    |  @</a:t>
            </a:r>
            <a:r>
              <a:rPr lang="en-US" sz="2800" dirty="0" err="1" smtClean="0"/>
              <a:t>notnull</a:t>
            </a:r>
            <a:r>
              <a:rPr lang="en-US" sz="2800" dirty="0" smtClean="0"/>
              <a:t> | @</a:t>
            </a:r>
            <a:r>
              <a:rPr lang="en-US" sz="2800" dirty="0" err="1" smtClean="0"/>
              <a:t>nullable</a:t>
            </a:r>
            <a:r>
              <a:rPr lang="en-US" sz="2800" dirty="0" smtClean="0"/>
              <a:t> | @null | @</a:t>
            </a:r>
            <a:r>
              <a:rPr lang="en-US" sz="2800" dirty="0" err="1" smtClean="0"/>
              <a:t>readonly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| @</a:t>
            </a:r>
            <a:r>
              <a:rPr lang="en-US" sz="2800" dirty="0" err="1" smtClean="0"/>
              <a:t>numelts</a:t>
            </a:r>
            <a:r>
              <a:rPr lang="en-US" sz="2800" dirty="0" smtClean="0"/>
              <a:t>(e) | @</a:t>
            </a:r>
            <a:r>
              <a:rPr lang="en-US" sz="2800" dirty="0" err="1" smtClean="0"/>
              <a:t>alloced</a:t>
            </a:r>
            <a:r>
              <a:rPr lang="en-US" sz="2800" dirty="0" smtClean="0"/>
              <a:t>(e) | @extent(e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e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</a:t>
            </a:r>
          </a:p>
          <a:p>
            <a:pPr>
              <a:buNone/>
            </a:pPr>
            <a:r>
              <a:rPr lang="en-US" sz="2800" dirty="0" smtClean="0"/>
              <a:t>    | @</a:t>
            </a:r>
            <a:r>
              <a:rPr lang="en-US" sz="2800" dirty="0" err="1" smtClean="0"/>
              <a:t>bsize</a:t>
            </a:r>
            <a:r>
              <a:rPr lang="en-US" sz="2800" dirty="0" smtClean="0"/>
              <a:t>(e) | @</a:t>
            </a:r>
            <a:r>
              <a:rPr lang="en-US" sz="2800" dirty="0" err="1" smtClean="0"/>
              <a:t>balloced</a:t>
            </a:r>
            <a:r>
              <a:rPr lang="en-US" sz="2800" dirty="0" smtClean="0"/>
              <a:t>(e) | @</a:t>
            </a:r>
            <a:r>
              <a:rPr lang="en-US" sz="2800" dirty="0" err="1" smtClean="0"/>
              <a:t>bextent</a:t>
            </a:r>
            <a:r>
              <a:rPr lang="en-US" sz="2800" dirty="0" smtClean="0"/>
              <a:t>(e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e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</a:p>
          <a:p>
            <a:pPr>
              <a:buNone/>
            </a:pPr>
            <a:r>
              <a:rPr lang="en-US" sz="2800" dirty="0" smtClean="0"/>
              <a:t>    | @</a:t>
            </a:r>
            <a:r>
              <a:rPr lang="en-US" sz="2800" dirty="0" err="1" smtClean="0"/>
              <a:t>zeroterm</a:t>
            </a:r>
            <a:r>
              <a:rPr lang="en-US" sz="2800" dirty="0" smtClean="0"/>
              <a:t> | @</a:t>
            </a:r>
            <a:r>
              <a:rPr lang="en-US" sz="2800" dirty="0" err="1" smtClean="0"/>
              <a:t>zerozeroterm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op ::=  == | &lt;= | &gt;= | !=</a:t>
            </a:r>
          </a:p>
          <a:p>
            <a:pPr>
              <a:buNone/>
            </a:pPr>
            <a:r>
              <a:rPr lang="en-US" sz="2800" dirty="0" smtClean="0"/>
              <a:t>e ::= ….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Qualifed</a:t>
            </a:r>
            <a:r>
              <a:rPr lang="en-US" dirty="0" smtClean="0"/>
              <a:t> Type for </a:t>
            </a:r>
            <a:r>
              <a:rPr lang="en-US" dirty="0" err="1" smtClean="0"/>
              <a:t>memcpy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(count)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void* </a:t>
            </a:r>
            <a:r>
              <a:rPr lang="en-US" sz="2800" dirty="0" err="1" smtClean="0">
                <a:latin typeface="Consolas" pitchFamily="49" charset="0"/>
              </a:rPr>
              <a:t>memcpy</a:t>
            </a:r>
            <a:r>
              <a:rPr lang="en-US" sz="2800" dirty="0" smtClean="0">
                <a:latin typeface="Consolas" pitchFamily="49" charset="0"/>
              </a:rPr>
              <a:t>(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(count)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void *</a:t>
            </a:r>
            <a:r>
              <a:rPr lang="en-US" sz="2800" dirty="0" err="1" smtClean="0">
                <a:latin typeface="Consolas" pitchFamily="49" charset="0"/>
              </a:rPr>
              <a:t>dest</a:t>
            </a:r>
            <a:r>
              <a:rPr lang="en-US" sz="2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@</a:t>
            </a:r>
            <a:r>
              <a:rPr lang="en-US" sz="2800" dirty="0" err="1" smtClean="0">
                <a:latin typeface="Consolas" pitchFamily="49" charset="0"/>
              </a:rPr>
              <a:t>readonly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(count)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const void *</a:t>
            </a:r>
            <a:r>
              <a:rPr lang="en-US" sz="2800" dirty="0" err="1" smtClean="0">
                <a:latin typeface="Consolas" pitchFamily="49" charset="0"/>
              </a:rPr>
              <a:t>src</a:t>
            </a:r>
            <a:r>
              <a:rPr lang="en-US" sz="2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</a:t>
            </a:r>
            <a:r>
              <a:rPr lang="en-US" sz="2800" dirty="0" err="1" smtClean="0">
                <a:latin typeface="Consolas" pitchFamily="49" charset="0"/>
              </a:rPr>
              <a:t>size_t</a:t>
            </a:r>
            <a:r>
              <a:rPr lang="en-US" sz="2800" dirty="0" smtClean="0">
                <a:latin typeface="Consolas" pitchFamily="49" charset="0"/>
              </a:rPr>
              <a:t> count)</a:t>
            </a:r>
            <a:endParaRPr lang="en-US" sz="2800" dirty="0">
              <a:latin typeface="Consolas" pitchFamily="49" charset="0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1295400" y="5668963"/>
            <a:ext cx="5791200" cy="914400"/>
          </a:xfrm>
          <a:prstGeom prst="wedgeRectCallout">
            <a:avLst>
              <a:gd name="adj1" fmla="val -28740"/>
              <a:gd name="adj2" fmla="val -490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It seems to work? What's wrong? </a:t>
            </a:r>
            <a:endParaRPr lang="en-US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One is Right?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 f(@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(1)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*p) {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*p = 1;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 f(@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*p) {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*p = 1;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914400" y="5668963"/>
            <a:ext cx="7086600" cy="914400"/>
          </a:xfrm>
          <a:prstGeom prst="wedgeRectCallout">
            <a:avLst>
              <a:gd name="adj1" fmla="val -28740"/>
              <a:gd name="adj2" fmla="val -490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Types don’t capture the state transition!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2819400"/>
            <a:ext cx="3276600" cy="381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Annotation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Created in summer June 2002 joint effort with product groups and CSE</a:t>
            </a:r>
          </a:p>
          <a:p>
            <a:r>
              <a:rPr lang="en-US" dirty="0" smtClean="0"/>
              <a:t>Specifies </a:t>
            </a:r>
            <a:r>
              <a:rPr lang="en-US" i="1" dirty="0" smtClean="0"/>
              <a:t>programmer intent </a:t>
            </a:r>
            <a:r>
              <a:rPr lang="en-US" dirty="0" smtClean="0"/>
              <a:t>which leads to: </a:t>
            </a:r>
          </a:p>
          <a:p>
            <a:pPr lvl="1"/>
            <a:r>
              <a:rPr lang="en-US" dirty="0" smtClean="0"/>
              <a:t>Better coverage (reduce false negatives)</a:t>
            </a:r>
          </a:p>
          <a:p>
            <a:pPr lvl="1"/>
            <a:r>
              <a:rPr lang="en-US" dirty="0" smtClean="0"/>
              <a:t>Reduced noise   (reduce false positives)</a:t>
            </a:r>
          </a:p>
          <a:p>
            <a:pPr lvl="1"/>
            <a:r>
              <a:rPr lang="en-US" dirty="0" smtClean="0"/>
              <a:t>Ecosystem of tools  </a:t>
            </a:r>
          </a:p>
          <a:p>
            <a:pPr lvl="1"/>
            <a:r>
              <a:rPr lang="en-US" dirty="0" smtClean="0"/>
              <a:t>High impact results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762000" y="1417638"/>
            <a:ext cx="7391400" cy="4221162"/>
          </a:xfrm>
          <a:prstGeom prst="rect">
            <a:avLst/>
          </a:prstGeom>
          <a:noFill/>
          <a:ln w="635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State Transitions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28600" y="1905000"/>
            <a:ext cx="6858000" cy="1219200"/>
            <a:chOff x="381000" y="1752600"/>
            <a:chExt cx="6858000" cy="1219200"/>
          </a:xfrm>
        </p:grpSpPr>
        <p:sp>
          <p:nvSpPr>
            <p:cNvPr id="4" name="Rounded Rectangle 3"/>
            <p:cNvSpPr/>
            <p:nvPr/>
          </p:nvSpPr>
          <p:spPr>
            <a:xfrm>
              <a:off x="5181600" y="1752600"/>
              <a:ext cx="2057400" cy="1219200"/>
            </a:xfrm>
            <a:prstGeom prst="roundRect">
              <a:avLst>
                <a:gd name="adj" fmla="val 0"/>
              </a:avLst>
            </a:prstGeom>
            <a:ln w="635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81000" y="2114490"/>
              <a:ext cx="381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latin typeface="Consolas" pitchFamily="49" charset="0"/>
                </a:rPr>
                <a:t> @</a:t>
              </a:r>
              <a:r>
                <a:rPr lang="en-US" sz="2000" dirty="0" err="1" smtClean="0">
                  <a:latin typeface="Consolas" pitchFamily="49" charset="0"/>
                </a:rPr>
                <a:t>alloced</a:t>
              </a:r>
              <a:r>
                <a:rPr lang="en-US" sz="2000" dirty="0" smtClean="0">
                  <a:latin typeface="Consolas" pitchFamily="49" charset="0"/>
                </a:rPr>
                <a:t>(1) </a:t>
              </a:r>
              <a:r>
                <a:rPr lang="en-US" sz="2000" dirty="0" err="1" smtClean="0">
                  <a:latin typeface="Consolas" pitchFamily="49" charset="0"/>
                </a:rPr>
                <a:t>int</a:t>
              </a:r>
              <a:r>
                <a:rPr lang="en-US" sz="2000" dirty="0" smtClean="0">
                  <a:latin typeface="Consolas" pitchFamily="49" charset="0"/>
                </a:rPr>
                <a:t>* p </a:t>
              </a:r>
              <a:r>
                <a:rPr lang="en-US" sz="2000" dirty="0" smtClean="0">
                  <a:latin typeface="Consolas" pitchFamily="49" charset="0"/>
                  <a:sym typeface="Wingdings" pitchFamily="2" charset="2"/>
                </a:rPr>
                <a:t></a:t>
              </a:r>
              <a:endParaRPr lang="en-US" sz="2000" dirty="0">
                <a:latin typeface="Consolas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936919" y="200031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?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4427873" y="2290652"/>
              <a:ext cx="1439527" cy="52558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228600" y="3886200"/>
            <a:ext cx="6858000" cy="1219200"/>
            <a:chOff x="381000" y="1752600"/>
            <a:chExt cx="6858000" cy="1219200"/>
          </a:xfrm>
        </p:grpSpPr>
        <p:sp>
          <p:nvSpPr>
            <p:cNvPr id="19" name="Rounded Rectangle 18"/>
            <p:cNvSpPr/>
            <p:nvPr/>
          </p:nvSpPr>
          <p:spPr>
            <a:xfrm>
              <a:off x="5181600" y="1752600"/>
              <a:ext cx="2057400" cy="1219200"/>
            </a:xfrm>
            <a:prstGeom prst="roundRect">
              <a:avLst>
                <a:gd name="adj" fmla="val 0"/>
              </a:avLst>
            </a:prstGeom>
            <a:ln w="635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81000" y="2114490"/>
              <a:ext cx="381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latin typeface="Consolas" pitchFamily="49" charset="0"/>
                </a:rPr>
                <a:t> @</a:t>
              </a:r>
              <a:r>
                <a:rPr lang="en-US" sz="2000" dirty="0" err="1" smtClean="0">
                  <a:latin typeface="Consolas" pitchFamily="49" charset="0"/>
                </a:rPr>
                <a:t>numelts</a:t>
              </a:r>
              <a:r>
                <a:rPr lang="en-US" sz="2000" dirty="0" smtClean="0">
                  <a:latin typeface="Consolas" pitchFamily="49" charset="0"/>
                </a:rPr>
                <a:t>(1) </a:t>
              </a:r>
              <a:r>
                <a:rPr lang="en-US" sz="2000" dirty="0" err="1" smtClean="0">
                  <a:latin typeface="Consolas" pitchFamily="49" charset="0"/>
                </a:rPr>
                <a:t>int</a:t>
              </a:r>
              <a:r>
                <a:rPr lang="en-US" sz="2000" dirty="0" smtClean="0">
                  <a:latin typeface="Consolas" pitchFamily="49" charset="0"/>
                </a:rPr>
                <a:t>* p </a:t>
              </a:r>
              <a:r>
                <a:rPr lang="en-US" sz="2000" dirty="0" smtClean="0">
                  <a:latin typeface="Consolas" pitchFamily="49" charset="0"/>
                  <a:sym typeface="Wingdings" pitchFamily="2" charset="2"/>
                </a:rPr>
                <a:t></a:t>
              </a:r>
              <a:endParaRPr lang="en-US" sz="2000" dirty="0">
                <a:latin typeface="Consolas" pitchFamily="49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936919" y="2000310"/>
              <a:ext cx="6858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1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4427873" y="2290652"/>
              <a:ext cx="1439527" cy="52558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4800600" y="3276600"/>
            <a:ext cx="2590800" cy="457200"/>
          </a:xfrm>
          <a:prstGeom prst="rect">
            <a:avLst/>
          </a:prstGeom>
          <a:ln w="508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nsolas" pitchFamily="49" charset="0"/>
              </a:rPr>
              <a:t>f(&amp;p); </a:t>
            </a:r>
            <a:endParaRPr lang="en-US" dirty="0"/>
          </a:p>
        </p:txBody>
      </p:sp>
      <p:sp>
        <p:nvSpPr>
          <p:cNvPr id="38" name="Rectangular Callout 37"/>
          <p:cNvSpPr/>
          <p:nvPr/>
        </p:nvSpPr>
        <p:spPr>
          <a:xfrm>
            <a:off x="914400" y="5105400"/>
            <a:ext cx="2209800" cy="342900"/>
          </a:xfrm>
          <a:prstGeom prst="wedgeRectCallout">
            <a:avLst>
              <a:gd name="adj1" fmla="val -10493"/>
              <a:gd name="adj2" fmla="val -16986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Post-condition</a:t>
            </a:r>
            <a:endParaRPr lang="en-US" sz="2400" dirty="0"/>
          </a:p>
        </p:txBody>
      </p:sp>
      <p:sp>
        <p:nvSpPr>
          <p:cNvPr id="39" name="Rectangular Callout 38"/>
          <p:cNvSpPr/>
          <p:nvPr/>
        </p:nvSpPr>
        <p:spPr>
          <a:xfrm>
            <a:off x="914400" y="1562100"/>
            <a:ext cx="2209800" cy="342900"/>
          </a:xfrm>
          <a:prstGeom prst="wedgeRectCallout">
            <a:avLst>
              <a:gd name="adj1" fmla="val -14129"/>
              <a:gd name="adj2" fmla="val 17180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Pre-condition</a:t>
            </a:r>
            <a:endParaRPr lang="en-US" sz="2400" dirty="0"/>
          </a:p>
        </p:txBody>
      </p:sp>
      <p:sp>
        <p:nvSpPr>
          <p:cNvPr id="40" name="Rectangular Callout 39"/>
          <p:cNvSpPr/>
          <p:nvPr/>
        </p:nvSpPr>
        <p:spPr>
          <a:xfrm>
            <a:off x="732173" y="5791199"/>
            <a:ext cx="7086600" cy="792163"/>
          </a:xfrm>
          <a:prstGeom prst="wedgeRectCallout">
            <a:avLst>
              <a:gd name="adj1" fmla="val -28740"/>
              <a:gd name="adj2" fmla="val -490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Pre-post pair make a up a contract!</a:t>
            </a:r>
            <a:endParaRPr lang="en-US" sz="3200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Contracts with Program Logics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 f( @Pre{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@Post{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*p) {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*p = 1;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Contracts with Program Logics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 f( @Pre{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@Post{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*p) {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*p = 1;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4419600" y="3429000"/>
            <a:ext cx="3657600" cy="1676400"/>
          </a:xfrm>
          <a:prstGeom prst="wedgeRectCallout">
            <a:avLst>
              <a:gd name="adj1" fmla="val -50312"/>
              <a:gd name="adj2" fmla="val -10268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Simplify because C is call by value!</a:t>
            </a:r>
            <a:endParaRPr lang="en-US" sz="3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Contracts with Program Logics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 f( @Pre{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@Post{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*p) {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*p = 1;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457200" y="5257800"/>
            <a:ext cx="7772400" cy="914400"/>
          </a:xfrm>
          <a:prstGeom prst="wedgeRectCallout">
            <a:avLst>
              <a:gd name="adj1" fmla="val -28740"/>
              <a:gd name="adj2" fmla="val -490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Who in their right mind is going to write that!</a:t>
            </a:r>
            <a:endParaRPr lang="en-US" sz="3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Contracts with Program Logics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__out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(1) } \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@Post{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 f(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__out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*p) {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*p = 1;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457200" y="5257800"/>
            <a:ext cx="7467600" cy="1143000"/>
          </a:xfrm>
          <a:prstGeom prst="wedgeRectCallout">
            <a:avLst>
              <a:gd name="adj1" fmla="val -28740"/>
              <a:gd name="adj2" fmla="val -490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C Preprocessor macros to the rescue! </a:t>
            </a:r>
            <a:endParaRPr lang="en-US" sz="3200" dirty="0" smtClean="0">
              <a:sym typeface="Wingdings" pitchFamily="2" charset="2"/>
            </a:endParaRPr>
          </a:p>
          <a:p>
            <a:r>
              <a:rPr lang="en-US" sz="3200" dirty="0" smtClean="0">
                <a:sym typeface="Wingdings" pitchFamily="2" charset="2"/>
              </a:rPr>
              <a:t>Defined to empty string for compatibility.</a:t>
            </a:r>
            <a:endParaRPr lang="en-US" sz="3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Element Contracts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__in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readonly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__out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(1) }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@Post{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</a:t>
            </a:r>
            <a:r>
              <a:rPr lang="en-US" sz="2800" dirty="0" smtClean="0">
                <a:latin typeface="Consolas" pitchFamily="49" charset="0"/>
              </a:rPr>
              <a:t>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@Post{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Element Contracts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in_opt</a:t>
            </a:r>
            <a:r>
              <a:rPr lang="en-US" sz="2800" dirty="0" smtClean="0">
                <a:latin typeface="Consolas" pitchFamily="49" charset="0"/>
              </a:rPr>
              <a:t>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readonly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nullable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out_opt</a:t>
            </a:r>
            <a:r>
              <a:rPr lang="en-US" sz="2800" dirty="0" smtClean="0">
                <a:latin typeface="Consolas" pitchFamily="49" charset="0"/>
              </a:rPr>
              <a:t>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nullable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(1) }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@Post{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inout_opt</a:t>
            </a:r>
            <a:r>
              <a:rPr lang="en-US" sz="2800" dirty="0" smtClean="0">
                <a:latin typeface="Consolas" pitchFamily="49" charset="0"/>
              </a:rPr>
              <a:t>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nullable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@Post{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Contracts for Element Extents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in_ecount</a:t>
            </a:r>
            <a:r>
              <a:rPr lang="en-US" sz="2800" dirty="0" smtClean="0">
                <a:latin typeface="Consolas" pitchFamily="49" charset="0"/>
              </a:rPr>
              <a:t>(e)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readonly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(e) }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out_ecount_part</a:t>
            </a:r>
            <a:r>
              <a:rPr lang="en-US" sz="2800" dirty="0" smtClean="0">
                <a:latin typeface="Consolas" pitchFamily="49" charset="0"/>
              </a:rPr>
              <a:t>(</a:t>
            </a:r>
            <a:r>
              <a:rPr lang="en-US" sz="2800" dirty="0" err="1" smtClean="0">
                <a:latin typeface="Consolas" pitchFamily="49" charset="0"/>
              </a:rPr>
              <a:t>cap,count</a:t>
            </a:r>
            <a:r>
              <a:rPr lang="en-US" sz="2800" dirty="0" smtClean="0">
                <a:latin typeface="Consolas" pitchFamily="49" charset="0"/>
              </a:rPr>
              <a:t>)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(cap) }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@Post{ @extent(</a:t>
            </a:r>
            <a:r>
              <a:rPr lang="en-US" sz="2800" dirty="0" err="1" smtClean="0">
                <a:latin typeface="Consolas" pitchFamily="49" charset="0"/>
              </a:rPr>
              <a:t>count,cap</a:t>
            </a:r>
            <a:r>
              <a:rPr lang="en-US" sz="2800" dirty="0" smtClean="0">
                <a:latin typeface="Consolas" pitchFamily="49" charset="0"/>
              </a:rPr>
              <a:t>) }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inout_ecount_part</a:t>
            </a:r>
            <a:r>
              <a:rPr lang="en-US" sz="2800" dirty="0" smtClean="0">
                <a:latin typeface="Consolas" pitchFamily="49" charset="0"/>
              </a:rPr>
              <a:t>(</a:t>
            </a:r>
            <a:r>
              <a:rPr lang="en-US" sz="2800" dirty="0" err="1" smtClean="0">
                <a:latin typeface="Consolas" pitchFamily="49" charset="0"/>
              </a:rPr>
              <a:t>cap,count</a:t>
            </a:r>
            <a:r>
              <a:rPr lang="en-US" sz="2800" dirty="0" smtClean="0">
                <a:latin typeface="Consolas" pitchFamily="49" charset="0"/>
              </a:rPr>
              <a:t>)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@Pre{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@extent(</a:t>
            </a:r>
            <a:r>
              <a:rPr lang="en-US" sz="2800" dirty="0" err="1" smtClean="0">
                <a:latin typeface="Consolas" pitchFamily="49" charset="0"/>
              </a:rPr>
              <a:t>count,cap</a:t>
            </a:r>
            <a:r>
              <a:rPr lang="en-US" sz="2800" dirty="0" smtClean="0">
                <a:latin typeface="Consolas" pitchFamily="49" charset="0"/>
              </a:rPr>
              <a:t>) }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@Post{ @extent(</a:t>
            </a:r>
            <a:r>
              <a:rPr lang="en-US" sz="2800" dirty="0" err="1" smtClean="0">
                <a:latin typeface="Consolas" pitchFamily="49" charset="0"/>
              </a:rPr>
              <a:t>count,cap</a:t>
            </a:r>
            <a:r>
              <a:rPr lang="en-US" sz="2800" dirty="0" smtClean="0">
                <a:latin typeface="Consolas" pitchFamily="49" charset="0"/>
              </a:rPr>
              <a:t>)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5791200" y="3543300"/>
            <a:ext cx="2590800" cy="342900"/>
          </a:xfrm>
          <a:prstGeom prst="wedgeRectCallout">
            <a:avLst>
              <a:gd name="adj1" fmla="val -63698"/>
              <a:gd name="adj2" fmla="val -24486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Note order of </a:t>
            </a:r>
            <a:r>
              <a:rPr lang="en-US" sz="2400" dirty="0" err="1" smtClean="0"/>
              <a:t>args</a:t>
            </a:r>
            <a:endParaRPr lang="en-US" sz="2400" dirty="0"/>
          </a:p>
        </p:txBody>
      </p:sp>
      <p:sp>
        <p:nvSpPr>
          <p:cNvPr id="6" name="Rectangular Callout 5"/>
          <p:cNvSpPr/>
          <p:nvPr/>
        </p:nvSpPr>
        <p:spPr>
          <a:xfrm>
            <a:off x="6400800" y="5029200"/>
            <a:ext cx="2590800" cy="342900"/>
          </a:xfrm>
          <a:prstGeom prst="wedgeRectCallout">
            <a:avLst>
              <a:gd name="adj1" fmla="val -63698"/>
              <a:gd name="adj2" fmla="val -24486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Note order of </a:t>
            </a:r>
            <a:r>
              <a:rPr lang="en-US" sz="2400" dirty="0" err="1" smtClean="0"/>
              <a:t>args</a:t>
            </a:r>
            <a:endParaRPr lang="en-US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Contracts for Element Extents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out_ecount_full</a:t>
            </a:r>
            <a:r>
              <a:rPr lang="en-US" sz="2800" dirty="0" smtClean="0">
                <a:latin typeface="Consolas" pitchFamily="49" charset="0"/>
              </a:rPr>
              <a:t>(e)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__</a:t>
            </a:r>
            <a:r>
              <a:rPr lang="en-US" sz="2800" dirty="0" err="1" smtClean="0">
                <a:latin typeface="Consolas" pitchFamily="49" charset="0"/>
              </a:rPr>
              <a:t>out_ecount_part</a:t>
            </a:r>
            <a:r>
              <a:rPr lang="en-US" sz="2800" dirty="0" smtClean="0">
                <a:latin typeface="Consolas" pitchFamily="49" charset="0"/>
              </a:rPr>
              <a:t>(</a:t>
            </a:r>
            <a:r>
              <a:rPr lang="en-US" sz="2800" dirty="0" err="1" smtClean="0">
                <a:latin typeface="Consolas" pitchFamily="49" charset="0"/>
              </a:rPr>
              <a:t>e,e</a:t>
            </a:r>
            <a:r>
              <a:rPr lang="en-US" sz="2800" dirty="0" smtClean="0">
                <a:latin typeface="Consolas" pitchFamily="49" charset="0"/>
              </a:rPr>
              <a:t>)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inout_ecount_full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/* opt versions */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in_ecount_opt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out_ecount_part_opt</a:t>
            </a:r>
            <a:r>
              <a:rPr lang="en-US" sz="2800" dirty="0" smtClean="0">
                <a:latin typeface="Consolas" pitchFamily="49" charset="0"/>
              </a:rPr>
              <a:t>(</a:t>
            </a:r>
            <a:r>
              <a:rPr lang="en-US" sz="2800" dirty="0" err="1" smtClean="0">
                <a:latin typeface="Consolas" pitchFamily="49" charset="0"/>
              </a:rPr>
              <a:t>cap,count</a:t>
            </a:r>
            <a:r>
              <a:rPr lang="en-US" sz="2800" dirty="0" smtClean="0">
                <a:latin typeface="Consolas" pitchFamily="49" charset="0"/>
              </a:rPr>
              <a:t>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inout_ecount_part_opt</a:t>
            </a:r>
            <a:r>
              <a:rPr lang="en-US" sz="2800" dirty="0" smtClean="0">
                <a:latin typeface="Consolas" pitchFamily="49" charset="0"/>
              </a:rPr>
              <a:t>(</a:t>
            </a:r>
            <a:r>
              <a:rPr lang="en-US" sz="2800" dirty="0" err="1" smtClean="0">
                <a:latin typeface="Consolas" pitchFamily="49" charset="0"/>
              </a:rPr>
              <a:t>cap,count</a:t>
            </a:r>
            <a:r>
              <a:rPr lang="en-US" sz="2800" dirty="0" smtClean="0">
                <a:latin typeface="Consolas" pitchFamily="49" charset="0"/>
              </a:rPr>
              <a:t>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out_ecount_full_opt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inout_ecount_full_opt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Contracts for Byte Extents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in_bcount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out_bcount_part</a:t>
            </a:r>
            <a:r>
              <a:rPr lang="en-US" sz="2800" dirty="0" smtClean="0">
                <a:latin typeface="Consolas" pitchFamily="49" charset="0"/>
              </a:rPr>
              <a:t>(</a:t>
            </a:r>
            <a:r>
              <a:rPr lang="en-US" sz="2800" dirty="0" err="1" smtClean="0">
                <a:latin typeface="Consolas" pitchFamily="49" charset="0"/>
              </a:rPr>
              <a:t>cap,count</a:t>
            </a:r>
            <a:r>
              <a:rPr lang="en-US" sz="2800" dirty="0" smtClean="0">
                <a:latin typeface="Consolas" pitchFamily="49" charset="0"/>
              </a:rPr>
              <a:t>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inout_bcount_part</a:t>
            </a:r>
            <a:r>
              <a:rPr lang="en-US" sz="2800" dirty="0" smtClean="0">
                <a:latin typeface="Consolas" pitchFamily="49" charset="0"/>
              </a:rPr>
              <a:t>(</a:t>
            </a:r>
            <a:r>
              <a:rPr lang="en-US" sz="2800" dirty="0" err="1" smtClean="0">
                <a:latin typeface="Consolas" pitchFamily="49" charset="0"/>
              </a:rPr>
              <a:t>cap,count</a:t>
            </a:r>
            <a:r>
              <a:rPr lang="en-US" sz="2800" dirty="0" smtClean="0">
                <a:latin typeface="Consolas" pitchFamily="49" charset="0"/>
              </a:rPr>
              <a:t>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out_bcount_full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inout_bcount_full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in_bcount_opt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out_bcount_part_opt</a:t>
            </a:r>
            <a:r>
              <a:rPr lang="en-US" sz="2800" dirty="0" smtClean="0">
                <a:latin typeface="Consolas" pitchFamily="49" charset="0"/>
              </a:rPr>
              <a:t>(</a:t>
            </a:r>
            <a:r>
              <a:rPr lang="en-US" sz="2800" dirty="0" err="1" smtClean="0">
                <a:latin typeface="Consolas" pitchFamily="49" charset="0"/>
              </a:rPr>
              <a:t>cap,count</a:t>
            </a:r>
            <a:r>
              <a:rPr lang="en-US" sz="2800" dirty="0" smtClean="0">
                <a:latin typeface="Consolas" pitchFamily="49" charset="0"/>
              </a:rPr>
              <a:t>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inout_bcount_part_opt</a:t>
            </a:r>
            <a:r>
              <a:rPr lang="en-US" sz="2800" dirty="0" smtClean="0">
                <a:latin typeface="Consolas" pitchFamily="49" charset="0"/>
              </a:rPr>
              <a:t>(</a:t>
            </a:r>
            <a:r>
              <a:rPr lang="en-US" sz="2800" dirty="0" err="1" smtClean="0">
                <a:latin typeface="Consolas" pitchFamily="49" charset="0"/>
              </a:rPr>
              <a:t>cap,count</a:t>
            </a:r>
            <a:r>
              <a:rPr lang="en-US" sz="2800" dirty="0" smtClean="0">
                <a:latin typeface="Consolas" pitchFamily="49" charset="0"/>
              </a:rPr>
              <a:t>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out_bcount_full_opt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inout_bcount_full_opt</a:t>
            </a:r>
            <a:r>
              <a:rPr lang="en-US" sz="2800" dirty="0" smtClean="0">
                <a:latin typeface="Consolas" pitchFamily="49" charset="0"/>
              </a:rPr>
              <a:t>(e) 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59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Measured Outcomes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3810000"/>
            <a:ext cx="4038600" cy="2133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H</a:t>
            </a:r>
            <a:r>
              <a:rPr lang="en-US" dirty="0" smtClean="0"/>
              <a:t>eaders for toy application only expose 1/5</a:t>
            </a:r>
            <a:r>
              <a:rPr lang="en-US" baseline="30000" dirty="0" smtClean="0"/>
              <a:t>th</a:t>
            </a:r>
            <a:r>
              <a:rPr lang="en-US" dirty="0" smtClean="0"/>
              <a:t> of all Win32 APIs</a:t>
            </a:r>
          </a:p>
          <a:p>
            <a:pPr>
              <a:buNone/>
            </a:pPr>
            <a:r>
              <a:rPr lang="en-US" dirty="0" smtClean="0"/>
              <a:t>Developers did more than the minimum required for security!</a:t>
            </a:r>
          </a:p>
          <a:p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dirty="0" smtClean="0">
                <a:latin typeface="Consolas" pitchFamily="49" charset="0"/>
              </a:rPr>
              <a:t>#include&lt;</a:t>
            </a:r>
            <a:r>
              <a:rPr lang="en-US" sz="2400" dirty="0" err="1" smtClean="0">
                <a:latin typeface="Consolas" pitchFamily="49" charset="0"/>
              </a:rPr>
              <a:t>tchar.h</a:t>
            </a:r>
            <a:r>
              <a:rPr lang="en-US" sz="2400" dirty="0" smtClean="0">
                <a:latin typeface="Consolas" pitchFamily="49" charset="0"/>
              </a:rPr>
              <a:t>&gt;</a:t>
            </a:r>
          </a:p>
          <a:p>
            <a:pPr>
              <a:buNone/>
            </a:pPr>
            <a:r>
              <a:rPr lang="en-US" sz="2400" dirty="0" smtClean="0">
                <a:latin typeface="Consolas" pitchFamily="49" charset="0"/>
              </a:rPr>
              <a:t>#include&lt;</a:t>
            </a:r>
            <a:r>
              <a:rPr lang="en-US" sz="2400" dirty="0" err="1" smtClean="0">
                <a:latin typeface="Consolas" pitchFamily="49" charset="0"/>
              </a:rPr>
              <a:t>windows.h</a:t>
            </a:r>
            <a:r>
              <a:rPr lang="en-US" sz="2400" dirty="0" smtClean="0">
                <a:latin typeface="Consolas" pitchFamily="49" charset="0"/>
              </a:rPr>
              <a:t>&gt;</a:t>
            </a:r>
          </a:p>
          <a:p>
            <a:pPr>
              <a:buNone/>
            </a:pPr>
            <a:r>
              <a:rPr lang="en-US" sz="2400" dirty="0" smtClean="0">
                <a:latin typeface="Consolas" pitchFamily="49" charset="0"/>
              </a:rPr>
              <a:t>#include&lt;</a:t>
            </a:r>
            <a:r>
              <a:rPr lang="en-US" sz="2400" dirty="0" err="1" smtClean="0">
                <a:latin typeface="Consolas" pitchFamily="49" charset="0"/>
              </a:rPr>
              <a:t>wincrypt.h</a:t>
            </a:r>
            <a:r>
              <a:rPr lang="en-US" sz="2400" dirty="0" smtClean="0">
                <a:latin typeface="Consolas" pitchFamily="49" charset="0"/>
              </a:rPr>
              <a:t>&gt;</a:t>
            </a:r>
          </a:p>
          <a:p>
            <a:pPr>
              <a:buNone/>
            </a:pPr>
            <a:r>
              <a:rPr lang="en-US" sz="2400" dirty="0" smtClean="0">
                <a:latin typeface="Consolas" pitchFamily="49" charset="0"/>
              </a:rPr>
              <a:t>#include&lt;</a:t>
            </a:r>
            <a:r>
              <a:rPr lang="en-US" sz="2400" dirty="0" err="1" smtClean="0">
                <a:latin typeface="Consolas" pitchFamily="49" charset="0"/>
              </a:rPr>
              <a:t>wininet.h</a:t>
            </a:r>
            <a:r>
              <a:rPr lang="en-US" sz="2400" dirty="0" smtClean="0">
                <a:latin typeface="Consolas" pitchFamily="49" charset="0"/>
              </a:rPr>
              <a:t>&gt;</a:t>
            </a:r>
          </a:p>
          <a:p>
            <a:pPr>
              <a:buNone/>
            </a:pPr>
            <a:r>
              <a:rPr lang="en-US" sz="2400" dirty="0" smtClean="0">
                <a:latin typeface="Consolas" pitchFamily="49" charset="0"/>
              </a:rPr>
              <a:t>#include&lt;</a:t>
            </a:r>
            <a:r>
              <a:rPr lang="en-US" sz="2400" dirty="0" err="1" smtClean="0">
                <a:latin typeface="Consolas" pitchFamily="49" charset="0"/>
              </a:rPr>
              <a:t>shlwapi.h</a:t>
            </a:r>
            <a:r>
              <a:rPr lang="en-US" sz="2400" dirty="0" smtClean="0">
                <a:latin typeface="Consolas" pitchFamily="49" charset="0"/>
              </a:rPr>
              <a:t>&gt;</a:t>
            </a:r>
          </a:p>
          <a:p>
            <a:pPr>
              <a:buNone/>
            </a:pPr>
            <a:r>
              <a:rPr lang="en-US" sz="2400" dirty="0" smtClean="0">
                <a:latin typeface="Consolas" pitchFamily="49" charset="0"/>
              </a:rPr>
              <a:t>#include&lt;</a:t>
            </a:r>
            <a:r>
              <a:rPr lang="en-US" sz="2400" dirty="0" err="1" smtClean="0">
                <a:latin typeface="Consolas" pitchFamily="49" charset="0"/>
              </a:rPr>
              <a:t>shlobj.h</a:t>
            </a:r>
            <a:r>
              <a:rPr lang="en-US" sz="2400" dirty="0" smtClean="0">
                <a:latin typeface="Consolas" pitchFamily="49" charset="0"/>
              </a:rPr>
              <a:t>&gt;</a:t>
            </a:r>
          </a:p>
          <a:p>
            <a:pPr>
              <a:buNone/>
            </a:pPr>
            <a:endParaRPr lang="en-US" sz="2400" dirty="0">
              <a:latin typeface="Consolas" pitchFamily="49" charset="0"/>
            </a:endParaRPr>
          </a:p>
          <a:p>
            <a:pPr>
              <a:buNone/>
            </a:pPr>
            <a:r>
              <a:rPr lang="en-US" sz="2400" dirty="0" err="1" smtClean="0">
                <a:latin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</a:rPr>
              <a:t> _</a:t>
            </a:r>
            <a:r>
              <a:rPr lang="en-US" sz="2400" dirty="0" err="1" smtClean="0">
                <a:latin typeface="Consolas" pitchFamily="49" charset="0"/>
              </a:rPr>
              <a:t>tmain</a:t>
            </a:r>
            <a:r>
              <a:rPr lang="en-US" sz="2400" dirty="0" smtClean="0">
                <a:latin typeface="Consolas" pitchFamily="49" charset="0"/>
              </a:rPr>
              <a:t>(…) </a:t>
            </a:r>
          </a:p>
          <a:p>
            <a:pPr>
              <a:buNone/>
            </a:pPr>
            <a:r>
              <a:rPr lang="en-US" sz="2400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r>
              <a:rPr lang="en-US" sz="2400" dirty="0" smtClean="0">
                <a:latin typeface="Consolas" pitchFamily="49" charset="0"/>
              </a:rPr>
              <a:t> return 0;</a:t>
            </a:r>
            <a:endParaRPr lang="en-US" sz="2400" dirty="0">
              <a:latin typeface="Consolas" pitchFamily="49" charset="0"/>
            </a:endParaRPr>
          </a:p>
          <a:p>
            <a:pPr>
              <a:buNone/>
            </a:pPr>
            <a:r>
              <a:rPr lang="en-US" sz="24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1828800"/>
          <a:ext cx="3886200" cy="176772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9200"/>
                <a:gridCol w="1371600"/>
                <a:gridCol w="1295400"/>
              </a:tblGrid>
              <a:tr h="98207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Mutable</a:t>
                      </a:r>
                      <a:r>
                        <a:rPr lang="en-US" baseline="0" dirty="0" smtClean="0"/>
                        <a:t> String  Arguments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Functions</a:t>
                      </a:r>
                      <a:endParaRPr lang="en-US" dirty="0"/>
                    </a:p>
                  </a:txBody>
                  <a:tcPr/>
                </a:tc>
              </a:tr>
              <a:tr h="392828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20,928</a:t>
                      </a:r>
                      <a:endParaRPr lang="en-US" dirty="0"/>
                    </a:p>
                  </a:txBody>
                  <a:tcPr/>
                </a:tc>
              </a:tr>
              <a:tr h="392828">
                <a:tc>
                  <a:txBody>
                    <a:bodyPr/>
                    <a:lstStyle/>
                    <a:p>
                      <a:r>
                        <a:rPr lang="en-US" dirty="0" smtClean="0"/>
                        <a:t>Annotated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6,918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276600" y="228600"/>
          <a:ext cx="4314825" cy="5915025"/>
        </p:xfrm>
        <a:graphic>
          <a:graphicData uri="http://schemas.openxmlformats.org/presentationml/2006/ole">
            <p:oleObj spid="_x0000_s1026" name="Worksheet" r:id="rId3" imgW="4314943" imgH="5915113" progId="Excel.Sheet.12">
              <p:embed/>
            </p:oleObj>
          </a:graphicData>
        </a:graphic>
      </p:graphicFrame>
      <p:sp>
        <p:nvSpPr>
          <p:cNvPr id="14" name="Rectangular Callout 13"/>
          <p:cNvSpPr/>
          <p:nvPr/>
        </p:nvSpPr>
        <p:spPr>
          <a:xfrm>
            <a:off x="152400" y="1447800"/>
            <a:ext cx="2971800" cy="1752600"/>
          </a:xfrm>
          <a:prstGeom prst="wedgeRectCallout">
            <a:avLst>
              <a:gd name="adj1" fmla="val 51749"/>
              <a:gd name="adj2" fmla="val 6629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sz="2400" dirty="0" smtClean="0"/>
              <a:t>Developers can learn a small set  of macros and be productive quickly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2667000" y="628066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Distribution of  macros used across Vista source base.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 for </a:t>
            </a:r>
            <a:r>
              <a:rPr lang="en-US" dirty="0" err="1" smtClean="0"/>
              <a:t>memcpy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800" dirty="0" err="1" smtClean="0">
                <a:solidFill>
                  <a:schemeClr val="accent4"/>
                </a:solidFill>
                <a:latin typeface="Consolas" pitchFamily="49" charset="0"/>
              </a:rPr>
              <a:t>out_bcount_full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(count)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void* </a:t>
            </a:r>
            <a:r>
              <a:rPr lang="en-US" sz="2800" dirty="0" err="1" smtClean="0">
                <a:latin typeface="Consolas" pitchFamily="49" charset="0"/>
              </a:rPr>
              <a:t>memcpy</a:t>
            </a:r>
            <a:r>
              <a:rPr lang="en-US" sz="2800" dirty="0" smtClean="0">
                <a:latin typeface="Consolas" pitchFamily="49" charset="0"/>
              </a:rPr>
              <a:t>(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800" dirty="0" err="1" smtClean="0">
                <a:solidFill>
                  <a:schemeClr val="accent4"/>
                </a:solidFill>
                <a:latin typeface="Consolas" pitchFamily="49" charset="0"/>
              </a:rPr>
              <a:t>out_bcount_full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(count)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void *</a:t>
            </a:r>
            <a:r>
              <a:rPr lang="en-US" sz="2800" dirty="0" err="1" smtClean="0">
                <a:latin typeface="Consolas" pitchFamily="49" charset="0"/>
              </a:rPr>
              <a:t>dest</a:t>
            </a:r>
            <a:r>
              <a:rPr lang="en-US" sz="2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800" dirty="0" err="1" smtClean="0">
                <a:solidFill>
                  <a:schemeClr val="accent4"/>
                </a:solidFill>
                <a:latin typeface="Consolas" pitchFamily="49" charset="0"/>
              </a:rPr>
              <a:t>in_bcount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(count)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const void *</a:t>
            </a:r>
            <a:r>
              <a:rPr lang="en-US" sz="2800" dirty="0" err="1" smtClean="0">
                <a:latin typeface="Consolas" pitchFamily="49" charset="0"/>
              </a:rPr>
              <a:t>src</a:t>
            </a:r>
            <a:r>
              <a:rPr lang="en-US" sz="2800" dirty="0" smtClean="0">
                <a:latin typeface="Consolas" pitchFamily="49" charset="0"/>
              </a:rPr>
              <a:t>,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</a:t>
            </a:r>
            <a:r>
              <a:rPr lang="en-US" sz="2800" dirty="0" err="1" smtClean="0">
                <a:latin typeface="Consolas" pitchFamily="49" charset="0"/>
              </a:rPr>
              <a:t>size_t</a:t>
            </a:r>
            <a:r>
              <a:rPr lang="en-US" sz="2800" dirty="0" smtClean="0">
                <a:latin typeface="Consolas" pitchFamily="49" charset="0"/>
              </a:rPr>
              <a:t> count);</a:t>
            </a:r>
            <a:endParaRPr lang="en-US" sz="2800" dirty="0">
              <a:latin typeface="Consolas" pitchFamily="49" charset="0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6096000" y="2286000"/>
            <a:ext cx="2590800" cy="914400"/>
          </a:xfrm>
          <a:prstGeom prst="wedgeRectCallout">
            <a:avLst>
              <a:gd name="adj1" fmla="val -74760"/>
              <a:gd name="adj2" fmla="val -6724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Ignore meaningless pre-condition</a:t>
            </a:r>
            <a:endParaRPr lang="en-US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about pointers to pointers?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 f( 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__out </a:t>
            </a:r>
            <a:r>
              <a:rPr lang="en-US" sz="2800" dirty="0" smtClean="0">
                <a:latin typeface="Consolas" pitchFamily="49" charset="0"/>
              </a:rPr>
              <a:t>(@</a:t>
            </a:r>
            <a:r>
              <a:rPr lang="en-US" sz="2800" dirty="0" err="1" smtClean="0">
                <a:latin typeface="Consolas" pitchFamily="49" charset="0"/>
              </a:rPr>
              <a:t>nullable</a:t>
            </a:r>
            <a:r>
              <a:rPr lang="en-US" sz="2800" dirty="0" smtClean="0">
                <a:latin typeface="Consolas" pitchFamily="49" charset="0"/>
              </a:rPr>
              <a:t>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*)* p) {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static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l = 3;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	  if(…) *p = NULL;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else *p = &amp;l;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 f(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800" dirty="0" err="1" smtClean="0">
                <a:solidFill>
                  <a:schemeClr val="accent4"/>
                </a:solidFill>
                <a:latin typeface="Consolas" pitchFamily="49" charset="0"/>
              </a:rPr>
              <a:t>deref_out_opt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**p) { …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838200" y="5181600"/>
            <a:ext cx="7315200" cy="914400"/>
          </a:xfrm>
          <a:prstGeom prst="wedgeRectCallout">
            <a:avLst>
              <a:gd name="adj1" fmla="val -17242"/>
              <a:gd name="adj2" fmla="val -11093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Syntax makes applying </a:t>
            </a:r>
            <a:r>
              <a:rPr lang="en-US" sz="2400" b="1" i="1" dirty="0" smtClean="0"/>
              <a:t>automatically inferred </a:t>
            </a:r>
            <a:r>
              <a:rPr lang="en-US" sz="2400" dirty="0" smtClean="0"/>
              <a:t>annotations to legacy code tractable!</a:t>
            </a:r>
            <a:endParaRPr lang="en-US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 Got There!</a:t>
            </a:r>
            <a:endParaRPr lang="en-US" dirty="0"/>
          </a:p>
        </p:txBody>
      </p:sp>
      <p:sp>
        <p:nvSpPr>
          <p:cNvPr id="4" name="Flowchart: Multidocument 3"/>
          <p:cNvSpPr/>
          <p:nvPr/>
        </p:nvSpPr>
        <p:spPr>
          <a:xfrm>
            <a:off x="609600" y="1752600"/>
            <a:ext cx="2133600" cy="1981200"/>
          </a:xfrm>
          <a:prstGeom prst="flowChartMultidocumen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4191000" y="2057400"/>
            <a:ext cx="1219200" cy="533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SALInfer</a:t>
            </a:r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4191000" y="2667000"/>
            <a:ext cx="1219200" cy="533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MIDL Compiler</a:t>
            </a:r>
            <a:endParaRPr lang="en-US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6858000" y="914400"/>
            <a:ext cx="1371600" cy="533400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Manual </a:t>
            </a:r>
          </a:p>
          <a:p>
            <a:pPr algn="ctr"/>
            <a:r>
              <a:rPr lang="en-US" dirty="0" smtClean="0"/>
              <a:t>Annotation</a:t>
            </a:r>
            <a:endParaRPr lang="en-US" dirty="0"/>
          </a:p>
        </p:txBody>
      </p:sp>
      <p:sp>
        <p:nvSpPr>
          <p:cNvPr id="8" name="Flowchart: Document 7"/>
          <p:cNvSpPr/>
          <p:nvPr/>
        </p:nvSpPr>
        <p:spPr>
          <a:xfrm>
            <a:off x="6934200" y="2286000"/>
            <a:ext cx="1219200" cy="1219200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SAL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>
            <a:off x="3848100" y="3657600"/>
            <a:ext cx="1905000" cy="1143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espX</a:t>
            </a:r>
            <a:r>
              <a:rPr lang="en-US" dirty="0" smtClean="0"/>
              <a:t>, IO, MSRC, </a:t>
            </a:r>
            <a:r>
              <a:rPr lang="en-US" dirty="0" err="1" smtClean="0"/>
              <a:t>Prefast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Prefix, </a:t>
            </a:r>
            <a:r>
              <a:rPr lang="en-US" dirty="0" err="1" smtClean="0"/>
              <a:t>Truscan</a:t>
            </a:r>
            <a:r>
              <a:rPr lang="en-US" dirty="0" smtClean="0"/>
              <a:t>, …</a:t>
            </a:r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>
            <a:off x="2819400" y="2362200"/>
            <a:ext cx="1219200" cy="68580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5638800" y="2362200"/>
            <a:ext cx="1143000" cy="685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Bent Arrow 20"/>
          <p:cNvSpPr/>
          <p:nvPr/>
        </p:nvSpPr>
        <p:spPr>
          <a:xfrm rot="10800000">
            <a:off x="5867400" y="3581400"/>
            <a:ext cx="1523999" cy="1066800"/>
          </a:xfrm>
          <a:prstGeom prst="ben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Bent Arrow 21"/>
          <p:cNvSpPr/>
          <p:nvPr/>
        </p:nvSpPr>
        <p:spPr>
          <a:xfrm rot="10800000" flipH="1">
            <a:off x="1981201" y="3581400"/>
            <a:ext cx="1828800" cy="1066800"/>
          </a:xfrm>
          <a:prstGeom prst="ben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4343400" y="4876800"/>
            <a:ext cx="838200" cy="685800"/>
          </a:xfrm>
          <a:prstGeom prst="downArrow">
            <a:avLst>
              <a:gd name="adj1" fmla="val 54329"/>
              <a:gd name="adj2" fmla="val 6133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Bent Arrow 27"/>
          <p:cNvSpPr/>
          <p:nvPr/>
        </p:nvSpPr>
        <p:spPr>
          <a:xfrm rot="16200000">
            <a:off x="1219200" y="3581400"/>
            <a:ext cx="2590799" cy="2743200"/>
          </a:xfrm>
          <a:prstGeom prst="bentArrow">
            <a:avLst>
              <a:gd name="adj1" fmla="val 11580"/>
              <a:gd name="adj2" fmla="val 13312"/>
              <a:gd name="adj3" fmla="val 14178"/>
              <a:gd name="adj4" fmla="val 437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rot="5400000" flipH="1">
            <a:off x="5562600" y="3581400"/>
            <a:ext cx="2590800" cy="2743200"/>
          </a:xfrm>
          <a:prstGeom prst="bentArrow">
            <a:avLst>
              <a:gd name="adj1" fmla="val 11580"/>
              <a:gd name="adj2" fmla="val 13312"/>
              <a:gd name="adj3" fmla="val 14178"/>
              <a:gd name="adj4" fmla="val 4375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3848100" y="5638800"/>
            <a:ext cx="1905000" cy="762000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Triage Warnings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438400" y="6248400"/>
            <a:ext cx="119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Code Fixes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324600" y="6248400"/>
            <a:ext cx="1049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SAL Fixes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276600" y="5040868"/>
            <a:ext cx="119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Warnings</a:t>
            </a:r>
            <a:endParaRPr lang="en-US" b="1" dirty="0"/>
          </a:p>
        </p:txBody>
      </p:sp>
      <p:sp>
        <p:nvSpPr>
          <p:cNvPr id="27" name="Right Arrow 26"/>
          <p:cNvSpPr/>
          <p:nvPr/>
        </p:nvSpPr>
        <p:spPr>
          <a:xfrm rot="5400000">
            <a:off x="7162800" y="1524000"/>
            <a:ext cx="685800" cy="685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ular Callout 29"/>
          <p:cNvSpPr/>
          <p:nvPr/>
        </p:nvSpPr>
        <p:spPr>
          <a:xfrm>
            <a:off x="800101" y="1219200"/>
            <a:ext cx="3009900" cy="762000"/>
          </a:xfrm>
          <a:prstGeom prst="wedgeRectCallout">
            <a:avLst>
              <a:gd name="adj1" fmla="val 60368"/>
              <a:gd name="adj2" fmla="val 8364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Inference bootstrapped everything!</a:t>
            </a:r>
            <a:endParaRPr lang="en-US" b="1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Nested Pointers?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2438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#define __</a:t>
            </a:r>
            <a:r>
              <a:rPr lang="en-US" sz="2800" dirty="0" err="1" smtClean="0">
                <a:latin typeface="Consolas" pitchFamily="49" charset="0"/>
              </a:rPr>
              <a:t>deref_out_opt</a:t>
            </a:r>
            <a:r>
              <a:rPr lang="en-US" sz="2800" dirty="0" smtClean="0">
                <a:latin typeface="Consolas" pitchFamily="49" charset="0"/>
              </a:rPr>
              <a:t>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@Pre{ 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(1) } \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@</a:t>
            </a:r>
            <a:r>
              <a:rPr lang="en-US" sz="2800" dirty="0" err="1" smtClean="0">
                <a:latin typeface="Consolas" pitchFamily="49" charset="0"/>
              </a:rPr>
              <a:t>Deref</a:t>
            </a:r>
            <a:r>
              <a:rPr lang="en-US" sz="2800" dirty="0" smtClean="0">
                <a:latin typeface="Consolas" pitchFamily="49" charset="0"/>
              </a:rPr>
              <a:t> @Post { @</a:t>
            </a:r>
            <a:r>
              <a:rPr lang="en-US" sz="2800" dirty="0" err="1" smtClean="0">
                <a:latin typeface="Consolas" pitchFamily="49" charset="0"/>
              </a:rPr>
              <a:t>nullable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numelt</a:t>
            </a:r>
            <a:r>
              <a:rPr lang="en-US" sz="2800" dirty="0" smtClean="0">
                <a:latin typeface="Consolas" pitchFamily="49" charset="0"/>
              </a:rPr>
              <a:t>(1) }</a:t>
            </a: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  <a:p>
            <a:pPr>
              <a:buNone/>
            </a:pPr>
            <a:endParaRPr lang="en-US" sz="2800" dirty="0" smtClean="0">
              <a:latin typeface="Consolas" pitchFamily="49" charset="0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1524000" y="3962400"/>
            <a:ext cx="3810000" cy="1905000"/>
          </a:xfrm>
          <a:prstGeom prst="wedgeRectCallout">
            <a:avLst>
              <a:gd name="adj1" fmla="val -47534"/>
              <a:gd name="adj2" fmla="val -10133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Pushes context of assertion down a pointer level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Annotated Types for Win32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 ::= </a:t>
            </a:r>
            <a:r>
              <a:rPr lang="en-US" sz="2800" dirty="0" err="1" smtClean="0"/>
              <a:t>int</a:t>
            </a:r>
            <a:r>
              <a:rPr lang="en-US" sz="2800" dirty="0" smtClean="0"/>
              <a:t> | char | void | t* | t</a:t>
            </a:r>
          </a:p>
          <a:p>
            <a:pPr>
              <a:buNone/>
            </a:pPr>
            <a:r>
              <a:rPr lang="en-US" sz="2800" dirty="0" smtClean="0"/>
              <a:t>at ::= 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… a</a:t>
            </a:r>
            <a:r>
              <a:rPr lang="en-US" sz="2800" baseline="-25000" dirty="0" smtClean="0"/>
              <a:t>n</a:t>
            </a:r>
            <a:r>
              <a:rPr lang="en-US" sz="2800" dirty="0" smtClean="0"/>
              <a:t> t </a:t>
            </a:r>
          </a:p>
          <a:p>
            <a:pPr>
              <a:buNone/>
            </a:pPr>
            <a:r>
              <a:rPr lang="en-US" sz="2800" dirty="0" smtClean="0"/>
              <a:t>p ::=  @range(e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e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 | … | @</a:t>
            </a:r>
            <a:r>
              <a:rPr lang="en-US" sz="2800" dirty="0" err="1" smtClean="0"/>
              <a:t>zerozeroterm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a ::= @</a:t>
            </a:r>
            <a:r>
              <a:rPr lang="en-US" sz="2800" dirty="0" err="1" smtClean="0"/>
              <a:t>Deref</a:t>
            </a:r>
            <a:r>
              <a:rPr lang="en-US" sz="2800" dirty="0" smtClean="0"/>
              <a:t> a| @Pre { p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… </a:t>
            </a:r>
            <a:r>
              <a:rPr lang="en-US" sz="2800" dirty="0" err="1" smtClean="0"/>
              <a:t>p</a:t>
            </a:r>
            <a:r>
              <a:rPr lang="en-US" sz="2800" baseline="-25000" dirty="0" err="1" smtClean="0"/>
              <a:t>n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} | @Post { p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… </a:t>
            </a:r>
            <a:r>
              <a:rPr lang="en-US" sz="2800" dirty="0" err="1" smtClean="0"/>
              <a:t>p</a:t>
            </a:r>
            <a:r>
              <a:rPr lang="en-US" sz="2800" baseline="-25000" dirty="0" err="1" smtClean="0"/>
              <a:t>n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} | p</a:t>
            </a:r>
            <a:r>
              <a:rPr lang="en-US" sz="2800" baseline="-25000" dirty="0" smtClean="0"/>
              <a:t> 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op ::=  …</a:t>
            </a:r>
          </a:p>
          <a:p>
            <a:pPr>
              <a:buNone/>
            </a:pPr>
            <a:r>
              <a:rPr lang="en-US" sz="2800" dirty="0" smtClean="0"/>
              <a:t>e ::= ….</a:t>
            </a:r>
            <a:endParaRPr lang="en-US" sz="2800" dirty="0"/>
          </a:p>
        </p:txBody>
      </p:sp>
      <p:sp>
        <p:nvSpPr>
          <p:cNvPr id="6" name="Rectangular Callout 5"/>
          <p:cNvSpPr/>
          <p:nvPr/>
        </p:nvSpPr>
        <p:spPr>
          <a:xfrm>
            <a:off x="609600" y="4800600"/>
            <a:ext cx="7696200" cy="1828800"/>
          </a:xfrm>
          <a:prstGeom prst="wedgeRectCallout">
            <a:avLst>
              <a:gd name="adj1" fmla="val -28740"/>
              <a:gd name="adj2" fmla="val -490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Actual primitive syntax is different.  Just use the macros!  Your code will be non-portable if you don't!</a:t>
            </a:r>
            <a:endParaRPr lang="en-US" sz="3200" dirty="0"/>
          </a:p>
        </p:txBody>
      </p:sp>
      <p:sp>
        <p:nvSpPr>
          <p:cNvPr id="5" name="Rectangular Callout 4"/>
          <p:cNvSpPr/>
          <p:nvPr/>
        </p:nvSpPr>
        <p:spPr>
          <a:xfrm>
            <a:off x="4724400" y="1219200"/>
            <a:ext cx="3962400" cy="1524000"/>
          </a:xfrm>
          <a:prstGeom prst="wedgeRectCallout">
            <a:avLst>
              <a:gd name="adj1" fmla="val -103278"/>
              <a:gd name="adj2" fmla="val 306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Annotated type split into annotations and type,</a:t>
            </a:r>
          </a:p>
          <a:p>
            <a:r>
              <a:rPr lang="en-US" sz="2400" dirty="0" smtClean="0"/>
              <a:t>Not mixed in as type qualifiers</a:t>
            </a:r>
            <a:endParaRPr lang="en-US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This Case?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latin typeface="Consolas" pitchFamily="49" charset="0"/>
              </a:rPr>
              <a:t>bool</a:t>
            </a:r>
            <a:r>
              <a:rPr lang="en-US" sz="2800" dirty="0" smtClean="0">
                <a:latin typeface="Consolas" pitchFamily="49" charset="0"/>
              </a:rPr>
              <a:t> f(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800" dirty="0" err="1" smtClean="0">
                <a:solidFill>
                  <a:schemeClr val="accent4"/>
                </a:solidFill>
                <a:latin typeface="Consolas" pitchFamily="49" charset="0"/>
              </a:rPr>
              <a:t>out_opt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*p) {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if(p != NULL) {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*p = 1;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return true;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return false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609600" y="5410200"/>
            <a:ext cx="7772400" cy="914400"/>
          </a:xfrm>
          <a:prstGeom prst="wedgeRectCallout">
            <a:avLst>
              <a:gd name="adj1" fmla="val -28740"/>
              <a:gd name="adj2" fmla="val -490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Need to introduce conditional contracts!</a:t>
            </a:r>
            <a:endParaRPr lang="en-US" sz="3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__success(</a:t>
            </a:r>
            <a:r>
              <a:rPr lang="en-US" dirty="0" err="1" smtClean="0"/>
              <a:t>cond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conditional behavior is related to error handling protocols (i.e. exceptions via return codes)</a:t>
            </a:r>
          </a:p>
          <a:p>
            <a:r>
              <a:rPr lang="en-US" dirty="0" smtClean="0"/>
              <a:t>Introduce specialized construct for this case</a:t>
            </a:r>
          </a:p>
          <a:p>
            <a:pPr lvl="1">
              <a:buNone/>
            </a:pPr>
            <a:r>
              <a:rPr lang="en-US" dirty="0" smtClean="0"/>
              <a:t>__success(</a:t>
            </a:r>
            <a:r>
              <a:rPr lang="en-US" dirty="0" err="1" smtClean="0"/>
              <a:t>expr</a:t>
            </a:r>
            <a:r>
              <a:rPr lang="en-US" dirty="0" smtClean="0"/>
              <a:t>) f(…); means Post-conditions only hold when "</a:t>
            </a:r>
            <a:r>
              <a:rPr lang="en-US" dirty="0" err="1" smtClean="0"/>
              <a:t>expr</a:t>
            </a:r>
            <a:r>
              <a:rPr lang="en-US" dirty="0" smtClean="0"/>
              <a:t>" is true (non-zero) on return of function.</a:t>
            </a:r>
          </a:p>
          <a:p>
            <a:r>
              <a:rPr lang="en-US" dirty="0" smtClean="0"/>
              <a:t>Full conditional support on the roadmap!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Success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__success(return == true)</a:t>
            </a:r>
          </a:p>
          <a:p>
            <a:pPr>
              <a:buNone/>
            </a:pPr>
            <a:r>
              <a:rPr lang="en-US" sz="2800" dirty="0" err="1" smtClean="0">
                <a:latin typeface="Consolas" pitchFamily="49" charset="0"/>
              </a:rPr>
              <a:t>bool</a:t>
            </a:r>
            <a:r>
              <a:rPr lang="en-US" sz="2800" dirty="0" smtClean="0">
                <a:latin typeface="Consolas" pitchFamily="49" charset="0"/>
              </a:rPr>
              <a:t> f(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800" dirty="0" err="1" smtClean="0">
                <a:solidFill>
                  <a:schemeClr val="accent4"/>
                </a:solidFill>
                <a:latin typeface="Consolas" pitchFamily="49" charset="0"/>
              </a:rPr>
              <a:t>out_opt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*p) {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if(p != NULL) {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*p = 1;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return true;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return false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4800600" y="2895600"/>
            <a:ext cx="3124200" cy="1447800"/>
          </a:xfrm>
          <a:prstGeom prst="wedgeRectCallout">
            <a:avLst>
              <a:gd name="adj1" fmla="val -90761"/>
              <a:gd name="adj2" fmla="val -7241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Is _opt  the right thing? 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Success Correctly!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__success(return == true)</a:t>
            </a:r>
          </a:p>
          <a:p>
            <a:pPr>
              <a:buNone/>
            </a:pPr>
            <a:r>
              <a:rPr lang="en-US" sz="2800" dirty="0" err="1" smtClean="0">
                <a:latin typeface="Consolas" pitchFamily="49" charset="0"/>
              </a:rPr>
              <a:t>bool</a:t>
            </a:r>
            <a:r>
              <a:rPr lang="en-US" sz="2800" dirty="0" smtClean="0">
                <a:latin typeface="Consolas" pitchFamily="49" charset="0"/>
              </a:rPr>
              <a:t> f(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__out </a:t>
            </a:r>
            <a:r>
              <a:rPr lang="en-US" sz="2800" dirty="0" err="1" smtClean="0">
                <a:latin typeface="Consolas" pitchFamily="49" charset="0"/>
              </a:rPr>
              <a:t>int</a:t>
            </a:r>
            <a:r>
              <a:rPr lang="en-US" sz="2800" dirty="0" smtClean="0">
                <a:latin typeface="Consolas" pitchFamily="49" charset="0"/>
              </a:rPr>
              <a:t> *p) {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if(p != NULL) {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*p = 1;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return true;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return false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5181600" y="2514600"/>
            <a:ext cx="2895600" cy="1219200"/>
          </a:xfrm>
          <a:prstGeom prst="wedgeRectCallout">
            <a:avLst>
              <a:gd name="adj1" fmla="val -134832"/>
              <a:gd name="adj2" fmla="val -5811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Annotate for successful case!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69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 Got There!</a:t>
            </a:r>
            <a:endParaRPr lang="en-US" dirty="0"/>
          </a:p>
        </p:txBody>
      </p:sp>
      <p:sp>
        <p:nvSpPr>
          <p:cNvPr id="4" name="Flowchart: Multidocument 3"/>
          <p:cNvSpPr/>
          <p:nvPr/>
        </p:nvSpPr>
        <p:spPr>
          <a:xfrm>
            <a:off x="609600" y="1752600"/>
            <a:ext cx="2133600" cy="1981200"/>
          </a:xfrm>
          <a:prstGeom prst="flowChartMultidocumen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4191000" y="2057400"/>
            <a:ext cx="1219200" cy="533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SALInfer</a:t>
            </a:r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4191000" y="2667000"/>
            <a:ext cx="1219200" cy="533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MIDL Compiler</a:t>
            </a:r>
            <a:endParaRPr lang="en-US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6858000" y="914400"/>
            <a:ext cx="1371600" cy="533400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Manual </a:t>
            </a:r>
          </a:p>
          <a:p>
            <a:pPr algn="ctr"/>
            <a:r>
              <a:rPr lang="en-US" dirty="0" smtClean="0"/>
              <a:t>Annotation</a:t>
            </a:r>
            <a:endParaRPr lang="en-US" dirty="0"/>
          </a:p>
        </p:txBody>
      </p:sp>
      <p:sp>
        <p:nvSpPr>
          <p:cNvPr id="8" name="Flowchart: Document 7"/>
          <p:cNvSpPr/>
          <p:nvPr/>
        </p:nvSpPr>
        <p:spPr>
          <a:xfrm>
            <a:off x="6934200" y="2286000"/>
            <a:ext cx="1219200" cy="1219200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SAL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>
            <a:off x="3848100" y="3657600"/>
            <a:ext cx="1905000" cy="1143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espX</a:t>
            </a:r>
            <a:r>
              <a:rPr lang="en-US" dirty="0" smtClean="0"/>
              <a:t>, IO, MSRC, </a:t>
            </a:r>
            <a:r>
              <a:rPr lang="en-US" dirty="0" err="1" smtClean="0"/>
              <a:t>Prefast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Prefix, </a:t>
            </a:r>
            <a:r>
              <a:rPr lang="en-US" dirty="0" err="1" smtClean="0"/>
              <a:t>Truscan</a:t>
            </a:r>
            <a:r>
              <a:rPr lang="en-US" dirty="0" smtClean="0"/>
              <a:t>, …</a:t>
            </a:r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>
            <a:off x="2819400" y="2362200"/>
            <a:ext cx="1219200" cy="68580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5638800" y="2362200"/>
            <a:ext cx="1143000" cy="685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Bent Arrow 20"/>
          <p:cNvSpPr/>
          <p:nvPr/>
        </p:nvSpPr>
        <p:spPr>
          <a:xfrm rot="10800000">
            <a:off x="5867400" y="3581400"/>
            <a:ext cx="1523999" cy="1066800"/>
          </a:xfrm>
          <a:prstGeom prst="ben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Bent Arrow 21"/>
          <p:cNvSpPr/>
          <p:nvPr/>
        </p:nvSpPr>
        <p:spPr>
          <a:xfrm rot="10800000" flipH="1">
            <a:off x="1981201" y="3581400"/>
            <a:ext cx="1828800" cy="1066800"/>
          </a:xfrm>
          <a:prstGeom prst="ben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4343400" y="4876800"/>
            <a:ext cx="838200" cy="685800"/>
          </a:xfrm>
          <a:prstGeom prst="downArrow">
            <a:avLst>
              <a:gd name="adj1" fmla="val 54329"/>
              <a:gd name="adj2" fmla="val 6133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Bent Arrow 27"/>
          <p:cNvSpPr/>
          <p:nvPr/>
        </p:nvSpPr>
        <p:spPr>
          <a:xfrm rot="16200000">
            <a:off x="1219200" y="3581400"/>
            <a:ext cx="2590799" cy="2743200"/>
          </a:xfrm>
          <a:prstGeom prst="bentArrow">
            <a:avLst>
              <a:gd name="adj1" fmla="val 11580"/>
              <a:gd name="adj2" fmla="val 13312"/>
              <a:gd name="adj3" fmla="val 14178"/>
              <a:gd name="adj4" fmla="val 437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rot="5400000" flipH="1">
            <a:off x="5562600" y="3581400"/>
            <a:ext cx="2590800" cy="2743200"/>
          </a:xfrm>
          <a:prstGeom prst="bentArrow">
            <a:avLst>
              <a:gd name="adj1" fmla="val 11580"/>
              <a:gd name="adj2" fmla="val 13312"/>
              <a:gd name="adj3" fmla="val 14178"/>
              <a:gd name="adj4" fmla="val 4375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3848100" y="5638800"/>
            <a:ext cx="1905000" cy="762000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Triage Warnings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438400" y="6248400"/>
            <a:ext cx="119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Code Fixes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324600" y="6248400"/>
            <a:ext cx="1049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SAL Fixes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276600" y="5040868"/>
            <a:ext cx="119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Warnings</a:t>
            </a:r>
            <a:endParaRPr lang="en-US" b="1" dirty="0"/>
          </a:p>
        </p:txBody>
      </p:sp>
      <p:sp>
        <p:nvSpPr>
          <p:cNvPr id="27" name="Right Arrow 26"/>
          <p:cNvSpPr/>
          <p:nvPr/>
        </p:nvSpPr>
        <p:spPr>
          <a:xfrm rot="5400000">
            <a:off x="7162800" y="1524000"/>
            <a:ext cx="685800" cy="685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ular Callout 28"/>
          <p:cNvSpPr/>
          <p:nvPr/>
        </p:nvSpPr>
        <p:spPr>
          <a:xfrm>
            <a:off x="5791200" y="4724400"/>
            <a:ext cx="1447800" cy="990600"/>
          </a:xfrm>
          <a:prstGeom prst="wedgeRectCallout">
            <a:avLst>
              <a:gd name="adj1" fmla="val -102788"/>
              <a:gd name="adj2" fmla="val 1005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Drive these to zero!</a:t>
            </a:r>
            <a:endParaRPr lang="en-US" b="1" dirty="0"/>
          </a:p>
        </p:txBody>
      </p:sp>
      <p:sp>
        <p:nvSpPr>
          <p:cNvPr id="30" name="Rectangular Callout 29"/>
          <p:cNvSpPr/>
          <p:nvPr/>
        </p:nvSpPr>
        <p:spPr>
          <a:xfrm>
            <a:off x="5410200" y="1219200"/>
            <a:ext cx="1447800" cy="762000"/>
          </a:xfrm>
          <a:prstGeom prst="wedgeRectCallout">
            <a:avLst>
              <a:gd name="adj1" fmla="val 56027"/>
              <a:gd name="adj2" fmla="val 979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Lock in progress!</a:t>
            </a:r>
            <a:endParaRPr lang="en-US" b="1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" y="619125"/>
            <a:ext cx="8743950" cy="57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Contracts For </a:t>
            </a:r>
            <a:r>
              <a:rPr lang="en-US" dirty="0" err="1" smtClean="0"/>
              <a:t>StringCchCat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Consolas" pitchFamily="49" charset="0"/>
              </a:rPr>
              <a:t>HRESULT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StringCchCat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(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__post __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nullterminated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__out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LPTSTR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pszDect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,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latin typeface="Consolas" pitchFamily="49" charset="0"/>
              </a:rPr>
              <a:t>  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__range(0,STRSAFE_MAX_CCH)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800" dirty="0" smtClean="0">
                <a:latin typeface="Consolas" pitchFamily="49" charset="0"/>
              </a:rPr>
              <a:t>  </a:t>
            </a:r>
            <a:r>
              <a:rPr lang="en-US" sz="2800" dirty="0" err="1" smtClean="0">
                <a:latin typeface="Consolas" pitchFamily="49" charset="0"/>
              </a:rPr>
              <a:t>size_t</a:t>
            </a:r>
            <a:r>
              <a:rPr lang="en-US" sz="2800" dirty="0" smtClean="0">
                <a:latin typeface="Consolas" pitchFamily="49" charset="0"/>
              </a:rPr>
              <a:t> </a:t>
            </a:r>
            <a:r>
              <a:rPr lang="en-US" sz="2800" dirty="0" err="1" smtClean="0">
                <a:latin typeface="Consolas" pitchFamily="49" charset="0"/>
              </a:rPr>
              <a:t>cchDest</a:t>
            </a:r>
            <a:r>
              <a:rPr lang="en-US" sz="2800" dirty="0" smtClean="0">
                <a:latin typeface="Consolas" pitchFamily="49" charset="0"/>
              </a:rPr>
              <a:t>,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800" dirty="0" err="1" smtClean="0">
                <a:solidFill>
                  <a:schemeClr val="accent4"/>
                </a:solidFill>
                <a:latin typeface="Consolas" pitchFamily="49" charset="0"/>
              </a:rPr>
              <a:t>nullterminated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 __in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LPCTSTR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</a:t>
            </a:r>
            <a:r>
              <a:rPr lang="en-US" sz="2800" dirty="0" err="1" smtClean="0">
                <a:latin typeface="Consolas" pitchFamily="49" charset="0"/>
              </a:rPr>
              <a:t>pszSrc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);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847725" y="5648325"/>
            <a:ext cx="6162675" cy="914400"/>
          </a:xfrm>
          <a:prstGeom prst="wedgeRectCallout">
            <a:avLst>
              <a:gd name="adj1" fmla="val -28740"/>
              <a:gd name="adj2" fmla="val -4902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Much more verbose than we'd like!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with Contracts For </a:t>
            </a:r>
            <a:r>
              <a:rPr lang="en-US" dirty="0" err="1" smtClean="0"/>
              <a:t>StringCchCat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err="1" smtClean="0">
                <a:latin typeface="Consolas" pitchFamily="49" charset="0"/>
              </a:rPr>
              <a:t>typedef</a:t>
            </a:r>
            <a:r>
              <a:rPr lang="en-US" sz="2400" dirty="0" smtClean="0">
                <a:latin typeface="Consolas" pitchFamily="49" charset="0"/>
              </a:rPr>
              <a:t> </a:t>
            </a:r>
            <a:r>
              <a:rPr lang="en-US" sz="24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400" dirty="0" err="1" smtClean="0">
                <a:solidFill>
                  <a:schemeClr val="accent4"/>
                </a:solidFill>
                <a:latin typeface="Consolas" pitchFamily="49" charset="0"/>
              </a:rPr>
              <a:t>nullterminated</a:t>
            </a:r>
            <a:r>
              <a:rPr lang="en-US" sz="24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2400" dirty="0" smtClean="0">
                <a:latin typeface="Consolas" pitchFamily="49" charset="0"/>
              </a:rPr>
              <a:t>TCHAR* LPSTR;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err="1" smtClean="0">
                <a:latin typeface="Consolas" pitchFamily="49" charset="0"/>
              </a:rPr>
              <a:t>typedef</a:t>
            </a:r>
            <a:r>
              <a:rPr lang="en-US" sz="2400" dirty="0" smtClean="0">
                <a:latin typeface="Consolas" pitchFamily="49" charset="0"/>
              </a:rPr>
              <a:t> const LPSTR LPCSTR;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err="1" smtClean="0">
                <a:latin typeface="Consolas" pitchFamily="49" charset="0"/>
              </a:rPr>
              <a:t>typedef</a:t>
            </a:r>
            <a:r>
              <a:rPr lang="en-US" sz="2400" dirty="0" smtClean="0">
                <a:latin typeface="Consolas" pitchFamily="49" charset="0"/>
              </a:rPr>
              <a:t> </a:t>
            </a:r>
            <a:r>
              <a:rPr lang="en-US" sz="2400" dirty="0" smtClean="0">
                <a:solidFill>
                  <a:schemeClr val="accent4"/>
                </a:solidFill>
                <a:latin typeface="Consolas" pitchFamily="49" charset="0"/>
              </a:rPr>
              <a:t>__range(0,STRSAFE_MAX_CCH) </a:t>
            </a:r>
            <a:r>
              <a:rPr lang="en-US" sz="2400" dirty="0" err="1" smtClean="0">
                <a:latin typeface="Consolas" pitchFamily="49" charset="0"/>
              </a:rPr>
              <a:t>size_t</a:t>
            </a:r>
            <a:endParaRPr lang="en-US" sz="2400" dirty="0" smtClean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smtClean="0">
                <a:latin typeface="Consolas" pitchFamily="49" charset="0"/>
              </a:rPr>
              <a:t>  STRSIZE;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400" dirty="0" smtClean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smtClean="0">
                <a:latin typeface="Consolas" pitchFamily="49" charset="0"/>
              </a:rPr>
              <a:t>HRESULT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StringCchCat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(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__out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LPTSTR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pszDect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,</a:t>
            </a:r>
            <a:r>
              <a:rPr lang="en-US" sz="24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400" dirty="0" smtClean="0">
                <a:latin typeface="Consolas" pitchFamily="49" charset="0"/>
              </a:rPr>
              <a:t>  </a:t>
            </a:r>
            <a:r>
              <a:rPr lang="en-US" sz="2400" dirty="0" smtClean="0">
                <a:solidFill>
                  <a:schemeClr val="accent4"/>
                </a:solidFill>
                <a:latin typeface="Consolas" pitchFamily="49" charset="0"/>
              </a:rPr>
              <a:t>__in </a:t>
            </a:r>
            <a:r>
              <a:rPr lang="en-US" sz="2400" dirty="0" smtClean="0">
                <a:latin typeface="Consolas" pitchFamily="49" charset="0"/>
              </a:rPr>
              <a:t>STRSIZE </a:t>
            </a:r>
            <a:r>
              <a:rPr lang="en-US" sz="2400" dirty="0" err="1" smtClean="0">
                <a:latin typeface="Consolas" pitchFamily="49" charset="0"/>
              </a:rPr>
              <a:t>cchDest</a:t>
            </a:r>
            <a:r>
              <a:rPr lang="en-US" sz="2400" dirty="0" smtClean="0">
                <a:latin typeface="Consolas" pitchFamily="49" charset="0"/>
              </a:rPr>
              <a:t>,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chemeClr val="accent4"/>
                </a:solidFill>
                <a:latin typeface="Consolas" pitchFamily="49" charset="0"/>
              </a:rPr>
              <a:t> __in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LPCTSTR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</a:t>
            </a:r>
            <a:r>
              <a:rPr lang="en-US" sz="2400" dirty="0" err="1" smtClean="0">
                <a:latin typeface="Consolas" pitchFamily="49" charset="0"/>
              </a:rPr>
              <a:t>pszSrc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);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5410200" y="4811712"/>
            <a:ext cx="3429000" cy="1589087"/>
          </a:xfrm>
          <a:prstGeom prst="wedgeRectCallout">
            <a:avLst>
              <a:gd name="adj1" fmla="val -75596"/>
              <a:gd name="adj2" fmla="val -5221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Must mean null terminated only in post condition!</a:t>
            </a:r>
            <a:endParaRPr lang="en-US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primitive @valid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799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800" dirty="0" err="1" smtClean="0">
                <a:latin typeface="Consolas" pitchFamily="49" charset="0"/>
              </a:rPr>
              <a:t>typedef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zeroterm</a:t>
            </a:r>
            <a:r>
              <a:rPr lang="en-US" sz="28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2800" dirty="0" smtClean="0">
                <a:latin typeface="Consolas" pitchFamily="49" charset="0"/>
              </a:rPr>
              <a:t>TCHAR* LPSTR;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void f( @Pre{@</a:t>
            </a:r>
            <a:r>
              <a:rPr lang="en-US" sz="2800" dirty="0" err="1" smtClean="0">
                <a:latin typeface="Consolas" pitchFamily="49" charset="0"/>
              </a:rPr>
              <a:t>notnull</a:t>
            </a:r>
            <a:r>
              <a:rPr lang="en-US" sz="2800" dirty="0" smtClean="0">
                <a:latin typeface="Consolas" pitchFamily="49" charset="0"/>
              </a:rPr>
              <a:t> @</a:t>
            </a:r>
            <a:r>
              <a:rPr lang="en-US" sz="2800" dirty="0" err="1" smtClean="0">
                <a:latin typeface="Consolas" pitchFamily="49" charset="0"/>
              </a:rPr>
              <a:t>alloced</a:t>
            </a:r>
            <a:r>
              <a:rPr lang="en-US" sz="2800" dirty="0" smtClean="0">
                <a:latin typeface="Consolas" pitchFamily="49" charset="0"/>
              </a:rPr>
              <a:t>(1)}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@Post{@valid @</a:t>
            </a:r>
            <a:r>
              <a:rPr lang="en-US" sz="2800" dirty="0" err="1" smtClean="0">
                <a:latin typeface="Consolas" pitchFamily="49" charset="0"/>
              </a:rPr>
              <a:t>numelts</a:t>
            </a:r>
            <a:r>
              <a:rPr lang="en-US" sz="2800" dirty="0" smtClean="0">
                <a:latin typeface="Consolas" pitchFamily="49" charset="0"/>
              </a:rPr>
              <a:t>(1)}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     LPSTR s) { 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  s[0]='\0';</a:t>
            </a:r>
          </a:p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3962400" y="3962400"/>
            <a:ext cx="4267200" cy="2438400"/>
          </a:xfrm>
          <a:prstGeom prst="wedgeRectCallout">
            <a:avLst>
              <a:gd name="adj1" fmla="val -46359"/>
              <a:gd name="adj2" fmla="val -8168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/>
              <a:t>Annotations associated with types only happen when an extent is "valid"</a:t>
            </a:r>
            <a:endParaRPr lang="en-US" sz="32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Semantics Revisited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38400" y="2057400"/>
            <a:ext cx="685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</a:rPr>
              <a:t>?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3276600"/>
            <a:ext cx="685800" cy="6858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38400" y="4495800"/>
            <a:ext cx="685800" cy="6858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" y="22098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 Allocated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>
            <a:off x="609600" y="34290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Initialized</a:t>
            </a:r>
            <a:endParaRPr lang="en-US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609600" y="4648200"/>
            <a:ext cx="1600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Valid</a:t>
            </a:r>
            <a:endParaRPr lang="en-US" b="1" dirty="0"/>
          </a:p>
        </p:txBody>
      </p:sp>
      <p:sp>
        <p:nvSpPr>
          <p:cNvPr id="12" name="Rectangular Callout 11"/>
          <p:cNvSpPr/>
          <p:nvPr/>
        </p:nvSpPr>
        <p:spPr>
          <a:xfrm>
            <a:off x="3733800" y="1600199"/>
            <a:ext cx="4495800" cy="990601"/>
          </a:xfrm>
          <a:prstGeom prst="wedgeRectCallout">
            <a:avLst>
              <a:gd name="adj1" fmla="val -61643"/>
              <a:gd name="adj2" fmla="val 3940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 Can be written to but nothing is known about its contents</a:t>
            </a:r>
            <a:endParaRPr lang="en-US" sz="2400" dirty="0"/>
          </a:p>
        </p:txBody>
      </p:sp>
      <p:sp>
        <p:nvSpPr>
          <p:cNvPr id="13" name="Rectangular Callout 12"/>
          <p:cNvSpPr/>
          <p:nvPr/>
        </p:nvSpPr>
        <p:spPr>
          <a:xfrm>
            <a:off x="3810000" y="3276599"/>
            <a:ext cx="4495800" cy="533401"/>
          </a:xfrm>
          <a:prstGeom prst="wedgeRectCallout">
            <a:avLst>
              <a:gd name="adj1" fmla="val -64397"/>
              <a:gd name="adj2" fmla="val 230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 The contents are in a known state</a:t>
            </a:r>
            <a:endParaRPr lang="en-US" sz="2400" dirty="0"/>
          </a:p>
        </p:txBody>
      </p:sp>
      <p:sp>
        <p:nvSpPr>
          <p:cNvPr id="15" name="Rectangular Callout 14"/>
          <p:cNvSpPr/>
          <p:nvPr/>
        </p:nvSpPr>
        <p:spPr>
          <a:xfrm>
            <a:off x="3886200" y="4495800"/>
            <a:ext cx="4495800" cy="533401"/>
          </a:xfrm>
          <a:prstGeom prst="wedgeRectCallout">
            <a:avLst>
              <a:gd name="adj1" fmla="val -64397"/>
              <a:gd name="adj2" fmla="val 230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/>
              <a:t>Type specific properties hold</a:t>
            </a:r>
            <a:endParaRPr lang="en-US" sz="2400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Lifecycle of a LPTSTR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619478" y="1562100"/>
            <a:ext cx="8143522" cy="1409700"/>
            <a:chOff x="619478" y="1562100"/>
            <a:chExt cx="8143522" cy="1409700"/>
          </a:xfrm>
        </p:grpSpPr>
        <p:sp>
          <p:nvSpPr>
            <p:cNvPr id="27" name="Rounded Rectangle 26"/>
            <p:cNvSpPr/>
            <p:nvPr/>
          </p:nvSpPr>
          <p:spPr>
            <a:xfrm>
              <a:off x="5791200" y="1752600"/>
              <a:ext cx="2971800" cy="1219200"/>
            </a:xfrm>
            <a:prstGeom prst="roundRect">
              <a:avLst>
                <a:gd name="adj" fmla="val 0"/>
              </a:avLst>
            </a:prstGeom>
            <a:ln w="635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9478" y="2133601"/>
              <a:ext cx="45621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latin typeface="Consolas" pitchFamily="49" charset="0"/>
                </a:rPr>
                <a:t>@</a:t>
              </a:r>
              <a:r>
                <a:rPr lang="en-US" sz="2000" dirty="0" err="1" smtClean="0">
                  <a:latin typeface="Consolas" pitchFamily="49" charset="0"/>
                </a:rPr>
                <a:t>alloced</a:t>
              </a:r>
              <a:r>
                <a:rPr lang="en-US" sz="2000" dirty="0" smtClean="0">
                  <a:latin typeface="Consolas" pitchFamily="49" charset="0"/>
                </a:rPr>
                <a:t>(3) LPTSTR s </a:t>
              </a:r>
              <a:r>
                <a:rPr lang="en-US" sz="2000" dirty="0" smtClean="0">
                  <a:latin typeface="Consolas" pitchFamily="49" charset="0"/>
                  <a:sym typeface="Wingdings" pitchFamily="2" charset="2"/>
                </a:rPr>
                <a:t></a:t>
              </a:r>
              <a:endParaRPr lang="en-US" sz="2000" dirty="0">
                <a:latin typeface="Consolas" pitchFamily="49" charset="0"/>
              </a:endParaRPr>
            </a:p>
          </p:txBody>
        </p:sp>
        <p:grpSp>
          <p:nvGrpSpPr>
            <p:cNvPr id="3" name="Group 34"/>
            <p:cNvGrpSpPr/>
            <p:nvPr/>
          </p:nvGrpSpPr>
          <p:grpSpPr>
            <a:xfrm>
              <a:off x="6470319" y="2000310"/>
              <a:ext cx="2057400" cy="685800"/>
              <a:chOff x="4641519" y="4876800"/>
              <a:chExt cx="2057400" cy="68580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4641519" y="4876800"/>
                <a:ext cx="6858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327319" y="4876800"/>
                <a:ext cx="6858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013119" y="4876800"/>
                <a:ext cx="6858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33" name="Straight Arrow Connector 32"/>
            <p:cNvCxnSpPr/>
            <p:nvPr/>
          </p:nvCxnSpPr>
          <p:spPr>
            <a:xfrm>
              <a:off x="5257800" y="2290652"/>
              <a:ext cx="1143000" cy="52558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ounded Rectangle 27"/>
            <p:cNvSpPr/>
            <p:nvPr/>
          </p:nvSpPr>
          <p:spPr>
            <a:xfrm>
              <a:off x="3886200" y="1562100"/>
              <a:ext cx="1600200" cy="381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 Allocated</a:t>
              </a:r>
              <a:endParaRPr lang="en-US" b="1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19478" y="3067110"/>
            <a:ext cx="8143522" cy="1352490"/>
            <a:chOff x="619478" y="3067110"/>
            <a:chExt cx="8143522" cy="1352490"/>
          </a:xfrm>
        </p:grpSpPr>
        <p:sp>
          <p:nvSpPr>
            <p:cNvPr id="73" name="Rounded Rectangle 72"/>
            <p:cNvSpPr/>
            <p:nvPr/>
          </p:nvSpPr>
          <p:spPr>
            <a:xfrm>
              <a:off x="5791200" y="3200400"/>
              <a:ext cx="2971800" cy="1219200"/>
            </a:xfrm>
            <a:prstGeom prst="roundRect">
              <a:avLst>
                <a:gd name="adj" fmla="val 0"/>
              </a:avLst>
            </a:prstGeom>
            <a:ln w="635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19478" y="3581401"/>
              <a:ext cx="45621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latin typeface="Consolas" pitchFamily="49" charset="0"/>
                </a:rPr>
                <a:t> @extent(1,3) LPTSTR s </a:t>
              </a:r>
              <a:r>
                <a:rPr lang="en-US" sz="2000" dirty="0" smtClean="0">
                  <a:latin typeface="Consolas" pitchFamily="49" charset="0"/>
                  <a:sym typeface="Wingdings" pitchFamily="2" charset="2"/>
                </a:rPr>
                <a:t></a:t>
              </a:r>
              <a:endParaRPr lang="en-US" sz="2000" dirty="0">
                <a:latin typeface="Consolas" pitchFamily="49" charset="0"/>
              </a:endParaRPr>
            </a:p>
          </p:txBody>
        </p:sp>
        <p:grpSp>
          <p:nvGrpSpPr>
            <p:cNvPr id="4" name="Group 74"/>
            <p:cNvGrpSpPr/>
            <p:nvPr/>
          </p:nvGrpSpPr>
          <p:grpSpPr>
            <a:xfrm>
              <a:off x="6470319" y="3448110"/>
              <a:ext cx="2057400" cy="685800"/>
              <a:chOff x="4641519" y="4876800"/>
              <a:chExt cx="2057400" cy="685800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4641519" y="4876800"/>
                <a:ext cx="685800" cy="6858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'a'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5327319" y="4876800"/>
                <a:ext cx="6858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6013119" y="4876800"/>
                <a:ext cx="6858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79" name="Straight Arrow Connector 78"/>
            <p:cNvCxnSpPr/>
            <p:nvPr/>
          </p:nvCxnSpPr>
          <p:spPr>
            <a:xfrm>
              <a:off x="5257800" y="3738452"/>
              <a:ext cx="1143000" cy="52558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ounded Rectangle 28"/>
            <p:cNvSpPr/>
            <p:nvPr/>
          </p:nvSpPr>
          <p:spPr>
            <a:xfrm>
              <a:off x="3886200" y="3067110"/>
              <a:ext cx="1600200" cy="381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Initialized</a:t>
              </a:r>
              <a:endParaRPr lang="en-US" b="1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28600" y="4591110"/>
            <a:ext cx="8534400" cy="1352490"/>
            <a:chOff x="228600" y="4591110"/>
            <a:chExt cx="8534400" cy="1352490"/>
          </a:xfrm>
        </p:grpSpPr>
        <p:sp>
          <p:nvSpPr>
            <p:cNvPr id="80" name="Rounded Rectangle 79"/>
            <p:cNvSpPr/>
            <p:nvPr/>
          </p:nvSpPr>
          <p:spPr>
            <a:xfrm>
              <a:off x="5791200" y="4724400"/>
              <a:ext cx="2971800" cy="1219200"/>
            </a:xfrm>
            <a:prstGeom prst="roundRect">
              <a:avLst>
                <a:gd name="adj" fmla="val 0"/>
              </a:avLst>
            </a:prstGeom>
            <a:ln w="635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28600" y="5105401"/>
              <a:ext cx="4953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latin typeface="Consolas" pitchFamily="49" charset="0"/>
                </a:rPr>
                <a:t>@valid @extent(2,3) LPTSTR s </a:t>
              </a:r>
              <a:r>
                <a:rPr lang="en-US" sz="2000" dirty="0" smtClean="0">
                  <a:latin typeface="Consolas" pitchFamily="49" charset="0"/>
                  <a:sym typeface="Wingdings" pitchFamily="2" charset="2"/>
                </a:rPr>
                <a:t></a:t>
              </a:r>
              <a:endParaRPr lang="en-US" sz="2000" dirty="0">
                <a:latin typeface="Consolas" pitchFamily="49" charset="0"/>
              </a:endParaRPr>
            </a:p>
          </p:txBody>
        </p:sp>
        <p:grpSp>
          <p:nvGrpSpPr>
            <p:cNvPr id="5" name="Group 81"/>
            <p:cNvGrpSpPr/>
            <p:nvPr/>
          </p:nvGrpSpPr>
          <p:grpSpPr>
            <a:xfrm>
              <a:off x="6470319" y="4972110"/>
              <a:ext cx="2057400" cy="685800"/>
              <a:chOff x="4641519" y="4876800"/>
              <a:chExt cx="2057400" cy="685800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4641519" y="4876800"/>
                <a:ext cx="685800" cy="68580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'a'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5327319" y="4876800"/>
                <a:ext cx="685800" cy="68580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'\0'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6013119" y="4876800"/>
                <a:ext cx="685800" cy="685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en-US" sz="2800" b="1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86" name="Straight Arrow Connector 85"/>
            <p:cNvCxnSpPr/>
            <p:nvPr/>
          </p:nvCxnSpPr>
          <p:spPr>
            <a:xfrm>
              <a:off x="5257800" y="5262452"/>
              <a:ext cx="1143000" cy="52558"/>
            </a:xfrm>
            <a:prstGeom prst="straightConnector1">
              <a:avLst/>
            </a:prstGeom>
            <a:ln w="63500">
              <a:solidFill>
                <a:schemeClr val="tx1"/>
              </a:solidFill>
              <a:headEnd type="oval"/>
              <a:tailEnd type="triangl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ounded Rectangle 30"/>
            <p:cNvSpPr/>
            <p:nvPr/>
          </p:nvSpPr>
          <p:spPr>
            <a:xfrm>
              <a:off x="3886200" y="4591110"/>
              <a:ext cx="1600200" cy="3810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Valid</a:t>
              </a:r>
              <a:endParaRPr lang="en-US" b="1" dirty="0"/>
            </a:p>
          </p:txBody>
        </p:sp>
      </p:grp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Validity: 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Validity is a lot like the Boogie methodology used in Spec#</a:t>
            </a:r>
          </a:p>
          <a:p>
            <a:pPr lvl="1"/>
            <a:r>
              <a:rPr lang="en-US" dirty="0" smtClean="0"/>
              <a:t>Not as general since validity is just baked into macros</a:t>
            </a:r>
          </a:p>
          <a:p>
            <a:pPr lvl="1"/>
            <a:r>
              <a:rPr lang="en-US" dirty="0" smtClean="0"/>
              <a:t>Many things are conditionally valid because of __success</a:t>
            </a:r>
          </a:p>
          <a:p>
            <a:pPr lvl="1"/>
            <a:r>
              <a:rPr lang="en-US" dirty="0" smtClean="0"/>
              <a:t>Full conditional pre/post  will allow more flexibility</a:t>
            </a:r>
          </a:p>
          <a:p>
            <a:r>
              <a:rPr lang="en-US" dirty="0" smtClean="0"/>
              <a:t>Even without it we can do some interesting with Objects</a:t>
            </a:r>
          </a:p>
          <a:p>
            <a:pPr lvl="1"/>
            <a:r>
              <a:rPr lang="en-US" dirty="0" smtClean="0"/>
              <a:t>Treat them like </a:t>
            </a:r>
            <a:r>
              <a:rPr lang="en-US" dirty="0" err="1" smtClean="0"/>
              <a:t>structs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Added in a few defaults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Annotations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Describes properties of buffers embedded in </a:t>
            </a:r>
            <a:r>
              <a:rPr lang="en-US" dirty="0" err="1" smtClean="0"/>
              <a:t>structs</a:t>
            </a:r>
            <a:r>
              <a:rPr lang="en-US" dirty="0" smtClean="0"/>
              <a:t>/classes</a:t>
            </a:r>
          </a:p>
          <a:p>
            <a:r>
              <a:rPr lang="en-US" dirty="0" smtClean="0"/>
              <a:t>Three scenarios supported</a:t>
            </a:r>
          </a:p>
          <a:p>
            <a:pPr lvl="1"/>
            <a:r>
              <a:rPr lang="en-US" dirty="0" smtClean="0"/>
              <a:t>Outlined structure buffers </a:t>
            </a:r>
          </a:p>
          <a:p>
            <a:pPr lvl="1"/>
            <a:r>
              <a:rPr lang="en-US" dirty="0" err="1" smtClean="0"/>
              <a:t>Structs</a:t>
            </a:r>
            <a:r>
              <a:rPr lang="en-US" dirty="0" smtClean="0"/>
              <a:t> with inline buffers</a:t>
            </a:r>
          </a:p>
          <a:p>
            <a:pPr lvl="1"/>
            <a:r>
              <a:rPr lang="en-US" dirty="0" smtClean="0"/>
              <a:t>Header </a:t>
            </a:r>
            <a:r>
              <a:rPr lang="en-US" dirty="0" err="1" smtClean="0"/>
              <a:t>structs</a:t>
            </a:r>
            <a:r>
              <a:rPr lang="en-US" dirty="0" smtClean="0"/>
              <a:t> </a:t>
            </a:r>
          </a:p>
          <a:p>
            <a:r>
              <a:rPr lang="en-US" dirty="0" smtClean="0"/>
              <a:t>Structure descriptions interact with __in, __out, and __</a:t>
            </a:r>
            <a:r>
              <a:rPr lang="en-US" dirty="0" err="1" smtClean="0"/>
              <a:t>inout</a:t>
            </a:r>
            <a:r>
              <a:rPr lang="en-US" dirty="0" smtClean="0"/>
              <a:t> to determine pre/post rules for functions using structure buffers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381000" y="709136"/>
            <a:ext cx="2828018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latin typeface="Consolas" pitchFamily="49" charset="0"/>
              </a:rPr>
              <a:t>struct</a:t>
            </a:r>
            <a:r>
              <a:rPr lang="en-US" sz="2200" dirty="0" smtClean="0">
                <a:latin typeface="Consolas" pitchFamily="49" charset="0"/>
              </a:rPr>
              <a:t> </a:t>
            </a:r>
            <a:r>
              <a:rPr lang="en-US" sz="2200" dirty="0" err="1" smtClean="0">
                <a:latin typeface="Consolas" pitchFamily="49" charset="0"/>
              </a:rPr>
              <a:t>buf</a:t>
            </a:r>
            <a:r>
              <a:rPr lang="en-US" sz="2200" dirty="0" smtClean="0">
                <a:latin typeface="Consolas" pitchFamily="49" charset="0"/>
              </a:rPr>
              <a:t> {</a:t>
            </a:r>
          </a:p>
          <a:p>
            <a:r>
              <a:rPr lang="en-US" sz="2200" dirty="0" smtClean="0">
                <a:latin typeface="Consolas" pitchFamily="49" charset="0"/>
              </a:rPr>
              <a:t>  </a:t>
            </a:r>
            <a:r>
              <a:rPr lang="en-US" sz="2200" dirty="0" err="1" smtClean="0">
                <a:latin typeface="Consolas" pitchFamily="49" charset="0"/>
              </a:rPr>
              <a:t>int</a:t>
            </a:r>
            <a:r>
              <a:rPr lang="en-US" sz="2200" dirty="0" smtClean="0">
                <a:latin typeface="Consolas" pitchFamily="49" charset="0"/>
              </a:rPr>
              <a:t> n;</a:t>
            </a:r>
          </a:p>
          <a:p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200" dirty="0" err="1" smtClean="0">
                <a:solidFill>
                  <a:schemeClr val="accent4"/>
                </a:solidFill>
                <a:latin typeface="Consolas" pitchFamily="49" charset="0"/>
              </a:rPr>
              <a:t>field_ecount</a:t>
            </a:r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(n) </a:t>
            </a:r>
          </a:p>
          <a:p>
            <a:r>
              <a:rPr lang="en-US" sz="2200" dirty="0" smtClean="0">
                <a:latin typeface="Consolas" pitchFamily="49" charset="0"/>
              </a:rPr>
              <a:t>  </a:t>
            </a:r>
            <a:r>
              <a:rPr lang="en-US" sz="2200" dirty="0" err="1" smtClean="0">
                <a:latin typeface="Consolas" pitchFamily="49" charset="0"/>
              </a:rPr>
              <a:t>int</a:t>
            </a:r>
            <a:r>
              <a:rPr lang="en-US" sz="2200" dirty="0" smtClean="0">
                <a:latin typeface="Consolas" pitchFamily="49" charset="0"/>
              </a:rPr>
              <a:t> *data;</a:t>
            </a:r>
          </a:p>
          <a:p>
            <a:r>
              <a:rPr lang="en-US" sz="2200" dirty="0" smtClean="0">
                <a:latin typeface="Consolas" pitchFamily="49" charset="0"/>
              </a:rPr>
              <a:t>};</a:t>
            </a:r>
            <a:endParaRPr lang="en-US" sz="2200" dirty="0">
              <a:latin typeface="Consolas" pitchFamily="49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1000" y="2842736"/>
            <a:ext cx="2828018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latin typeface="Consolas" pitchFamily="49" charset="0"/>
              </a:rPr>
              <a:t>struct</a:t>
            </a:r>
            <a:r>
              <a:rPr lang="en-US" sz="2200" dirty="0" smtClean="0">
                <a:latin typeface="Consolas" pitchFamily="49" charset="0"/>
              </a:rPr>
              <a:t> </a:t>
            </a:r>
            <a:r>
              <a:rPr lang="en-US" sz="2200" dirty="0" err="1" smtClean="0">
                <a:latin typeface="Consolas" pitchFamily="49" charset="0"/>
              </a:rPr>
              <a:t>ibuf</a:t>
            </a:r>
            <a:r>
              <a:rPr lang="en-US" sz="2200" dirty="0" smtClean="0">
                <a:latin typeface="Consolas" pitchFamily="49" charset="0"/>
              </a:rPr>
              <a:t> {</a:t>
            </a:r>
          </a:p>
          <a:p>
            <a:r>
              <a:rPr lang="en-US" sz="2200" dirty="0" smtClean="0">
                <a:latin typeface="Consolas" pitchFamily="49" charset="0"/>
              </a:rPr>
              <a:t>  </a:t>
            </a:r>
            <a:r>
              <a:rPr lang="en-US" sz="2200" dirty="0" err="1" smtClean="0">
                <a:latin typeface="Consolas" pitchFamily="49" charset="0"/>
              </a:rPr>
              <a:t>int</a:t>
            </a:r>
            <a:r>
              <a:rPr lang="en-US" sz="2200" dirty="0" smtClean="0">
                <a:latin typeface="Consolas" pitchFamily="49" charset="0"/>
              </a:rPr>
              <a:t> n;</a:t>
            </a:r>
          </a:p>
          <a:p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200" dirty="0" err="1" smtClean="0">
                <a:solidFill>
                  <a:schemeClr val="accent4"/>
                </a:solidFill>
                <a:latin typeface="Consolas" pitchFamily="49" charset="0"/>
              </a:rPr>
              <a:t>field_ecount</a:t>
            </a:r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(n) </a:t>
            </a:r>
          </a:p>
          <a:p>
            <a:r>
              <a:rPr lang="en-US" sz="2200" dirty="0" smtClean="0">
                <a:latin typeface="Consolas" pitchFamily="49" charset="0"/>
              </a:rPr>
              <a:t>  </a:t>
            </a:r>
            <a:r>
              <a:rPr lang="en-US" sz="2200" dirty="0" err="1" smtClean="0">
                <a:latin typeface="Consolas" pitchFamily="49" charset="0"/>
              </a:rPr>
              <a:t>int</a:t>
            </a:r>
            <a:r>
              <a:rPr lang="en-US" sz="2200" dirty="0" smtClean="0">
                <a:latin typeface="Consolas" pitchFamily="49" charset="0"/>
              </a:rPr>
              <a:t> data[1];</a:t>
            </a:r>
          </a:p>
          <a:p>
            <a:r>
              <a:rPr lang="en-US" sz="2200" dirty="0" smtClean="0">
                <a:latin typeface="Consolas" pitchFamily="49" charset="0"/>
              </a:rPr>
              <a:t>};</a:t>
            </a:r>
            <a:endParaRPr lang="en-US" sz="2200" dirty="0">
              <a:latin typeface="Consolas" pitchFamily="49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1000" y="4823936"/>
            <a:ext cx="54864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200" dirty="0" err="1" smtClean="0">
                <a:solidFill>
                  <a:schemeClr val="accent4"/>
                </a:solidFill>
                <a:latin typeface="Consolas" pitchFamily="49" charset="0"/>
              </a:rPr>
              <a:t>struct_bcount</a:t>
            </a:r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(n * </a:t>
            </a:r>
            <a:r>
              <a:rPr lang="en-US" sz="2200" dirty="0" err="1" smtClean="0">
                <a:solidFill>
                  <a:schemeClr val="accent4"/>
                </a:solidFill>
                <a:latin typeface="Consolas" pitchFamily="49" charset="0"/>
              </a:rPr>
              <a:t>sizeof</a:t>
            </a:r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(</a:t>
            </a:r>
            <a:r>
              <a:rPr lang="en-US" sz="2200" dirty="0" err="1" smtClean="0">
                <a:solidFill>
                  <a:schemeClr val="accent4"/>
                </a:solidFill>
                <a:latin typeface="Consolas" pitchFamily="49" charset="0"/>
              </a:rPr>
              <a:t>int</a:t>
            </a:r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))</a:t>
            </a:r>
            <a:r>
              <a:rPr lang="en-US" sz="2200" dirty="0" smtClean="0">
                <a:latin typeface="Consolas" pitchFamily="49" charset="0"/>
              </a:rPr>
              <a:t> </a:t>
            </a:r>
          </a:p>
          <a:p>
            <a:r>
              <a:rPr lang="en-US" sz="2200" dirty="0" err="1" smtClean="0">
                <a:latin typeface="Consolas" pitchFamily="49" charset="0"/>
              </a:rPr>
              <a:t>struct</a:t>
            </a:r>
            <a:r>
              <a:rPr lang="en-US" sz="2200" dirty="0" smtClean="0">
                <a:latin typeface="Consolas" pitchFamily="49" charset="0"/>
              </a:rPr>
              <a:t> </a:t>
            </a:r>
            <a:r>
              <a:rPr lang="en-US" sz="2200" dirty="0" err="1" smtClean="0">
                <a:latin typeface="Consolas" pitchFamily="49" charset="0"/>
              </a:rPr>
              <a:t>hbuf</a:t>
            </a:r>
            <a:r>
              <a:rPr lang="en-US" sz="2200" dirty="0" smtClean="0">
                <a:latin typeface="Consolas" pitchFamily="49" charset="0"/>
              </a:rPr>
              <a:t> {</a:t>
            </a:r>
          </a:p>
          <a:p>
            <a:r>
              <a:rPr lang="en-US" sz="2200" dirty="0" smtClean="0">
                <a:latin typeface="Consolas" pitchFamily="49" charset="0"/>
              </a:rPr>
              <a:t>  </a:t>
            </a:r>
            <a:r>
              <a:rPr lang="en-US" sz="2200" dirty="0" err="1" smtClean="0">
                <a:latin typeface="Consolas" pitchFamily="49" charset="0"/>
              </a:rPr>
              <a:t>int</a:t>
            </a:r>
            <a:r>
              <a:rPr lang="en-US" sz="2200" dirty="0" smtClean="0">
                <a:latin typeface="Consolas" pitchFamily="49" charset="0"/>
              </a:rPr>
              <a:t> n;</a:t>
            </a:r>
          </a:p>
          <a:p>
            <a:r>
              <a:rPr lang="en-US" sz="2200" dirty="0" smtClean="0">
                <a:latin typeface="Consolas" pitchFamily="49" charset="0"/>
              </a:rPr>
              <a:t>  </a:t>
            </a:r>
            <a:r>
              <a:rPr lang="en-US" sz="2200" dirty="0" err="1" smtClean="0">
                <a:latin typeface="Consolas" pitchFamily="49" charset="0"/>
              </a:rPr>
              <a:t>int</a:t>
            </a:r>
            <a:r>
              <a:rPr lang="en-US" sz="2200" dirty="0" smtClean="0">
                <a:latin typeface="Consolas" pitchFamily="49" charset="0"/>
              </a:rPr>
              <a:t> data[1];</a:t>
            </a:r>
          </a:p>
          <a:p>
            <a:r>
              <a:rPr lang="en-US" sz="2200" dirty="0" smtClean="0">
                <a:latin typeface="Consolas" pitchFamily="49" charset="0"/>
              </a:rPr>
              <a:t>};</a:t>
            </a:r>
            <a:endParaRPr lang="en-US" sz="2200" dirty="0">
              <a:latin typeface="Consolas" pitchFamily="49" charset="0"/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4419600" y="632936"/>
            <a:ext cx="3962400" cy="2250996"/>
            <a:chOff x="228600" y="457200"/>
            <a:chExt cx="3962400" cy="2250996"/>
          </a:xfrm>
        </p:grpSpPr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838200" y="4572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41" name="Rectangle 4"/>
            <p:cNvSpPr>
              <a:spLocks noChangeArrowheads="1"/>
            </p:cNvSpPr>
            <p:nvPr/>
          </p:nvSpPr>
          <p:spPr bwMode="auto">
            <a:xfrm>
              <a:off x="641350" y="1447800"/>
              <a:ext cx="609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/>
                <a:t>…</a:t>
              </a:r>
            </a:p>
          </p:txBody>
        </p:sp>
        <p:sp>
          <p:nvSpPr>
            <p:cNvPr id="42" name="Rectangle 5"/>
            <p:cNvSpPr>
              <a:spLocks noChangeArrowheads="1"/>
            </p:cNvSpPr>
            <p:nvPr/>
          </p:nvSpPr>
          <p:spPr bwMode="auto">
            <a:xfrm>
              <a:off x="1250950" y="14478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/>
                <a:t>	</a:t>
              </a:r>
            </a:p>
          </p:txBody>
        </p:sp>
        <p:sp>
          <p:nvSpPr>
            <p:cNvPr id="43" name="Rectangle 6"/>
            <p:cNvSpPr>
              <a:spLocks noChangeArrowheads="1"/>
            </p:cNvSpPr>
            <p:nvPr/>
          </p:nvSpPr>
          <p:spPr bwMode="auto">
            <a:xfrm>
              <a:off x="3581400" y="1447800"/>
              <a:ext cx="609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/>
                <a:t>…</a:t>
              </a:r>
            </a:p>
          </p:txBody>
        </p:sp>
        <p:cxnSp>
          <p:nvCxnSpPr>
            <p:cNvPr id="44" name="AutoShape 8"/>
            <p:cNvCxnSpPr>
              <a:cxnSpLocks noChangeShapeType="1"/>
              <a:endCxn id="5" idx="0"/>
            </p:cNvCxnSpPr>
            <p:nvPr/>
          </p:nvCxnSpPr>
          <p:spPr bwMode="auto">
            <a:xfrm rot="5400000" flipV="1">
              <a:off x="1006475" y="898525"/>
              <a:ext cx="685800" cy="41275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</p:cxnSp>
        <p:sp>
          <p:nvSpPr>
            <p:cNvPr id="45" name="Rectangle 13"/>
            <p:cNvSpPr>
              <a:spLocks noChangeArrowheads="1"/>
            </p:cNvSpPr>
            <p:nvPr/>
          </p:nvSpPr>
          <p:spPr bwMode="auto">
            <a:xfrm>
              <a:off x="1828800" y="14478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46" name="Rectangle 14"/>
            <p:cNvSpPr>
              <a:spLocks noChangeArrowheads="1"/>
            </p:cNvSpPr>
            <p:nvPr/>
          </p:nvSpPr>
          <p:spPr bwMode="auto">
            <a:xfrm>
              <a:off x="2406650" y="14478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47" name="AutoShape 15"/>
            <p:cNvSpPr>
              <a:spLocks/>
            </p:cNvSpPr>
            <p:nvPr/>
          </p:nvSpPr>
          <p:spPr bwMode="auto">
            <a:xfrm rot="5400000">
              <a:off x="2324100" y="1104900"/>
              <a:ext cx="228600" cy="2286000"/>
            </a:xfrm>
            <a:prstGeom prst="rightBrace">
              <a:avLst>
                <a:gd name="adj1" fmla="val 83333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/>
            </a:p>
          </p:txBody>
        </p:sp>
        <p:sp>
          <p:nvSpPr>
            <p:cNvPr id="48" name="Rectangle 18"/>
            <p:cNvSpPr>
              <a:spLocks noChangeArrowheads="1"/>
            </p:cNvSpPr>
            <p:nvPr/>
          </p:nvSpPr>
          <p:spPr bwMode="auto">
            <a:xfrm>
              <a:off x="2971800" y="14478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49" name="Rectangle 5"/>
            <p:cNvSpPr>
              <a:spLocks noChangeArrowheads="1"/>
            </p:cNvSpPr>
            <p:nvPr/>
          </p:nvSpPr>
          <p:spPr bwMode="auto">
            <a:xfrm>
              <a:off x="228600" y="4572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/>
                <a:t>n</a:t>
              </a:r>
              <a:endParaRPr lang="en-US" b="1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282702" y="2338864"/>
              <a:ext cx="3080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n</a:t>
              </a:r>
              <a:endParaRPr lang="en-US" b="1" dirty="0"/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4832350" y="3247072"/>
            <a:ext cx="3549650" cy="1348264"/>
            <a:chOff x="641350" y="3059668"/>
            <a:chExt cx="3549650" cy="1348264"/>
          </a:xfrm>
        </p:grpSpPr>
        <p:sp>
          <p:nvSpPr>
            <p:cNvPr id="52" name="Rectangle 4"/>
            <p:cNvSpPr>
              <a:spLocks noChangeArrowheads="1"/>
            </p:cNvSpPr>
            <p:nvPr/>
          </p:nvSpPr>
          <p:spPr bwMode="auto">
            <a:xfrm>
              <a:off x="641350" y="3059668"/>
              <a:ext cx="609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/>
                <a:t>…</a:t>
              </a:r>
            </a:p>
          </p:txBody>
        </p:sp>
        <p:sp>
          <p:nvSpPr>
            <p:cNvPr id="53" name="Rectangle 5"/>
            <p:cNvSpPr>
              <a:spLocks noChangeArrowheads="1"/>
            </p:cNvSpPr>
            <p:nvPr/>
          </p:nvSpPr>
          <p:spPr bwMode="auto">
            <a:xfrm>
              <a:off x="1219200" y="3059668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/>
                <a:t>n</a:t>
              </a:r>
              <a:endParaRPr lang="en-US" b="1" dirty="0"/>
            </a:p>
          </p:txBody>
        </p:sp>
        <p:sp>
          <p:nvSpPr>
            <p:cNvPr id="54" name="Rectangle 6"/>
            <p:cNvSpPr>
              <a:spLocks noChangeArrowheads="1"/>
            </p:cNvSpPr>
            <p:nvPr/>
          </p:nvSpPr>
          <p:spPr bwMode="auto">
            <a:xfrm>
              <a:off x="3581400" y="3059668"/>
              <a:ext cx="609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/>
                <a:t>…</a:t>
              </a:r>
            </a:p>
          </p:txBody>
        </p:sp>
        <p:sp>
          <p:nvSpPr>
            <p:cNvPr id="55" name="Rectangle 13"/>
            <p:cNvSpPr>
              <a:spLocks noChangeArrowheads="1"/>
            </p:cNvSpPr>
            <p:nvPr/>
          </p:nvSpPr>
          <p:spPr bwMode="auto">
            <a:xfrm>
              <a:off x="1828800" y="3059668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56" name="Rectangle 14"/>
            <p:cNvSpPr>
              <a:spLocks noChangeArrowheads="1"/>
            </p:cNvSpPr>
            <p:nvPr/>
          </p:nvSpPr>
          <p:spPr bwMode="auto">
            <a:xfrm>
              <a:off x="2406650" y="3059668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57" name="AutoShape 15"/>
            <p:cNvSpPr>
              <a:spLocks/>
            </p:cNvSpPr>
            <p:nvPr/>
          </p:nvSpPr>
          <p:spPr bwMode="auto">
            <a:xfrm rot="5400000">
              <a:off x="2596634" y="2977634"/>
              <a:ext cx="216932" cy="1752600"/>
            </a:xfrm>
            <a:prstGeom prst="rightBrace">
              <a:avLst>
                <a:gd name="adj1" fmla="val 83333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/>
            </a:p>
          </p:txBody>
        </p:sp>
        <p:sp>
          <p:nvSpPr>
            <p:cNvPr id="58" name="Rectangle 18"/>
            <p:cNvSpPr>
              <a:spLocks noChangeArrowheads="1"/>
            </p:cNvSpPr>
            <p:nvPr/>
          </p:nvSpPr>
          <p:spPr bwMode="auto">
            <a:xfrm>
              <a:off x="2971800" y="3059668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587502" y="4038600"/>
              <a:ext cx="3080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n</a:t>
              </a:r>
              <a:endParaRPr lang="en-US" b="1" dirty="0"/>
            </a:p>
          </p:txBody>
        </p:sp>
      </p:grpSp>
      <p:grpSp>
        <p:nvGrpSpPr>
          <p:cNvPr id="4" name="Group 44"/>
          <p:cNvGrpSpPr/>
          <p:nvPr/>
        </p:nvGrpSpPr>
        <p:grpSpPr>
          <a:xfrm>
            <a:off x="4800600" y="5433536"/>
            <a:ext cx="3549650" cy="1348264"/>
            <a:chOff x="565150" y="5204936"/>
            <a:chExt cx="3549650" cy="1348264"/>
          </a:xfrm>
        </p:grpSpPr>
        <p:sp>
          <p:nvSpPr>
            <p:cNvPr id="61" name="Rectangle 4"/>
            <p:cNvSpPr>
              <a:spLocks noChangeArrowheads="1"/>
            </p:cNvSpPr>
            <p:nvPr/>
          </p:nvSpPr>
          <p:spPr bwMode="auto">
            <a:xfrm>
              <a:off x="565150" y="5204936"/>
              <a:ext cx="609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/>
                <a:t>…</a:t>
              </a:r>
            </a:p>
          </p:txBody>
        </p:sp>
        <p:sp>
          <p:nvSpPr>
            <p:cNvPr id="62" name="Rectangle 5"/>
            <p:cNvSpPr>
              <a:spLocks noChangeArrowheads="1"/>
            </p:cNvSpPr>
            <p:nvPr/>
          </p:nvSpPr>
          <p:spPr bwMode="auto">
            <a:xfrm>
              <a:off x="1143000" y="5204936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/>
                <a:t>n</a:t>
              </a:r>
              <a:endParaRPr lang="en-US" b="1" dirty="0"/>
            </a:p>
          </p:txBody>
        </p:sp>
        <p:sp>
          <p:nvSpPr>
            <p:cNvPr id="63" name="Rectangle 6"/>
            <p:cNvSpPr>
              <a:spLocks noChangeArrowheads="1"/>
            </p:cNvSpPr>
            <p:nvPr/>
          </p:nvSpPr>
          <p:spPr bwMode="auto">
            <a:xfrm>
              <a:off x="3505200" y="5204936"/>
              <a:ext cx="609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/>
                <a:t>…</a:t>
              </a:r>
            </a:p>
          </p:txBody>
        </p:sp>
        <p:sp>
          <p:nvSpPr>
            <p:cNvPr id="64" name="Rectangle 13"/>
            <p:cNvSpPr>
              <a:spLocks noChangeArrowheads="1"/>
            </p:cNvSpPr>
            <p:nvPr/>
          </p:nvSpPr>
          <p:spPr bwMode="auto">
            <a:xfrm>
              <a:off x="1752600" y="5204936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65" name="Rectangle 14"/>
            <p:cNvSpPr>
              <a:spLocks noChangeArrowheads="1"/>
            </p:cNvSpPr>
            <p:nvPr/>
          </p:nvSpPr>
          <p:spPr bwMode="auto">
            <a:xfrm>
              <a:off x="2330450" y="5204936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66" name="AutoShape 15"/>
            <p:cNvSpPr>
              <a:spLocks/>
            </p:cNvSpPr>
            <p:nvPr/>
          </p:nvSpPr>
          <p:spPr bwMode="auto">
            <a:xfrm rot="5400000">
              <a:off x="2221468" y="4812268"/>
              <a:ext cx="205264" cy="2362200"/>
            </a:xfrm>
            <a:prstGeom prst="rightBrace">
              <a:avLst>
                <a:gd name="adj1" fmla="val 83333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/>
            </a:p>
          </p:txBody>
        </p:sp>
        <p:sp>
          <p:nvSpPr>
            <p:cNvPr id="67" name="Rectangle 18"/>
            <p:cNvSpPr>
              <a:spLocks noChangeArrowheads="1"/>
            </p:cNvSpPr>
            <p:nvPr/>
          </p:nvSpPr>
          <p:spPr bwMode="auto">
            <a:xfrm>
              <a:off x="2895600" y="5204936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162052" y="6183868"/>
              <a:ext cx="3080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n</a:t>
              </a:r>
              <a:endParaRPr lang="en-US" b="1" dirty="0"/>
            </a:p>
          </p:txBody>
        </p:sp>
      </p:grp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81000" y="1688068"/>
            <a:ext cx="2828018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latin typeface="Consolas" pitchFamily="49" charset="0"/>
              </a:rPr>
              <a:t>struct</a:t>
            </a:r>
            <a:r>
              <a:rPr lang="en-US" sz="2200" dirty="0" smtClean="0">
                <a:latin typeface="Consolas" pitchFamily="49" charset="0"/>
              </a:rPr>
              <a:t> </a:t>
            </a:r>
            <a:r>
              <a:rPr lang="en-US" sz="2200" dirty="0" err="1" smtClean="0">
                <a:latin typeface="Consolas" pitchFamily="49" charset="0"/>
              </a:rPr>
              <a:t>buf</a:t>
            </a:r>
            <a:r>
              <a:rPr lang="en-US" sz="2200" dirty="0" smtClean="0">
                <a:latin typeface="Consolas" pitchFamily="49" charset="0"/>
              </a:rPr>
              <a:t> {</a:t>
            </a:r>
          </a:p>
          <a:p>
            <a:r>
              <a:rPr lang="en-US" sz="2200" dirty="0" smtClean="0">
                <a:latin typeface="Consolas" pitchFamily="49" charset="0"/>
              </a:rPr>
              <a:t>  </a:t>
            </a:r>
            <a:r>
              <a:rPr lang="en-US" sz="2200" dirty="0" err="1" smtClean="0">
                <a:latin typeface="Consolas" pitchFamily="49" charset="0"/>
              </a:rPr>
              <a:t>int</a:t>
            </a:r>
            <a:r>
              <a:rPr lang="en-US" sz="2200" dirty="0" smtClean="0">
                <a:latin typeface="Consolas" pitchFamily="49" charset="0"/>
              </a:rPr>
              <a:t> n;</a:t>
            </a:r>
          </a:p>
          <a:p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200" dirty="0" err="1" smtClean="0">
                <a:solidFill>
                  <a:schemeClr val="accent4"/>
                </a:solidFill>
                <a:latin typeface="Consolas" pitchFamily="49" charset="0"/>
              </a:rPr>
              <a:t>field_ecount</a:t>
            </a:r>
            <a:r>
              <a:rPr lang="en-US" sz="2200" dirty="0" smtClean="0">
                <a:solidFill>
                  <a:schemeClr val="accent4"/>
                </a:solidFill>
                <a:latin typeface="Consolas" pitchFamily="49" charset="0"/>
              </a:rPr>
              <a:t>(n) </a:t>
            </a:r>
          </a:p>
          <a:p>
            <a:r>
              <a:rPr lang="en-US" sz="2200" dirty="0" smtClean="0">
                <a:latin typeface="Consolas" pitchFamily="49" charset="0"/>
              </a:rPr>
              <a:t>  </a:t>
            </a:r>
            <a:r>
              <a:rPr lang="en-US" sz="2200" dirty="0" err="1" smtClean="0">
                <a:latin typeface="Consolas" pitchFamily="49" charset="0"/>
              </a:rPr>
              <a:t>int</a:t>
            </a:r>
            <a:r>
              <a:rPr lang="en-US" sz="2200" dirty="0" smtClean="0">
                <a:latin typeface="Consolas" pitchFamily="49" charset="0"/>
              </a:rPr>
              <a:t> *data;</a:t>
            </a:r>
          </a:p>
          <a:p>
            <a:r>
              <a:rPr lang="en-US" sz="2200" dirty="0" smtClean="0">
                <a:latin typeface="Consolas" pitchFamily="49" charset="0"/>
              </a:rPr>
              <a:t>};</a:t>
            </a:r>
            <a:endParaRPr lang="en-US" sz="2200" dirty="0">
              <a:latin typeface="Consolas" pitchFamily="49" charset="0"/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4419600" y="2895600"/>
            <a:ext cx="3962400" cy="2350532"/>
            <a:chOff x="228600" y="457200"/>
            <a:chExt cx="3962400" cy="2350532"/>
          </a:xfrm>
        </p:grpSpPr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838200" y="4572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18" name="Rectangle 4"/>
            <p:cNvSpPr>
              <a:spLocks noChangeArrowheads="1"/>
            </p:cNvSpPr>
            <p:nvPr/>
          </p:nvSpPr>
          <p:spPr bwMode="auto">
            <a:xfrm>
              <a:off x="641350" y="1447800"/>
              <a:ext cx="609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/>
                <a:t>…</a:t>
              </a:r>
            </a:p>
          </p:txBody>
        </p:sp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1250950" y="14478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/>
                <a:t>	</a:t>
              </a:r>
            </a:p>
          </p:txBody>
        </p:sp>
        <p:sp>
          <p:nvSpPr>
            <p:cNvPr id="20" name="Rectangle 6"/>
            <p:cNvSpPr>
              <a:spLocks noChangeArrowheads="1"/>
            </p:cNvSpPr>
            <p:nvPr/>
          </p:nvSpPr>
          <p:spPr bwMode="auto">
            <a:xfrm>
              <a:off x="3581400" y="1447800"/>
              <a:ext cx="609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000" b="1" dirty="0"/>
                <a:t>…</a:t>
              </a:r>
            </a:p>
          </p:txBody>
        </p:sp>
        <p:cxnSp>
          <p:nvCxnSpPr>
            <p:cNvPr id="21" name="AutoShape 8"/>
            <p:cNvCxnSpPr>
              <a:cxnSpLocks noChangeShapeType="1"/>
              <a:endCxn id="5" idx="0"/>
            </p:cNvCxnSpPr>
            <p:nvPr/>
          </p:nvCxnSpPr>
          <p:spPr bwMode="auto">
            <a:xfrm rot="5400000" flipV="1">
              <a:off x="1006475" y="898525"/>
              <a:ext cx="685800" cy="41275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</p:cxnSp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1828800" y="14478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2406650" y="14478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24" name="AutoShape 15"/>
            <p:cNvSpPr>
              <a:spLocks/>
            </p:cNvSpPr>
            <p:nvPr/>
          </p:nvSpPr>
          <p:spPr bwMode="auto">
            <a:xfrm rot="5400000">
              <a:off x="2324100" y="1104900"/>
              <a:ext cx="228600" cy="2286000"/>
            </a:xfrm>
            <a:prstGeom prst="rightBrace">
              <a:avLst>
                <a:gd name="adj1" fmla="val 83333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2971800" y="14478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228600" y="457200"/>
              <a:ext cx="609600" cy="609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/>
                <a:t>n</a:t>
              </a:r>
              <a:endParaRPr lang="en-US" b="1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82702" y="2438400"/>
              <a:ext cx="3080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/>
                <a:t>n</a:t>
              </a:r>
              <a:endParaRPr lang="en-US" b="1" dirty="0"/>
            </a:p>
          </p:txBody>
        </p:sp>
      </p:grp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029200" y="1828800"/>
            <a:ext cx="6096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b="1" dirty="0"/>
          </a:p>
        </p:txBody>
      </p:sp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4419600" y="1828800"/>
            <a:ext cx="609600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0</a:t>
            </a:r>
            <a:endParaRPr lang="en-US" b="1" dirty="0"/>
          </a:p>
        </p:txBody>
      </p:sp>
      <p:sp>
        <p:nvSpPr>
          <p:cNvPr id="54" name="Title 5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 Sized Buffers and NULL</a:t>
            </a:r>
            <a:endParaRPr lang="en-US" dirty="0"/>
          </a:p>
        </p:txBody>
      </p:sp>
      <p:cxnSp>
        <p:nvCxnSpPr>
          <p:cNvPr id="28" name="AutoShape 50"/>
          <p:cNvCxnSpPr>
            <a:cxnSpLocks noChangeShapeType="1"/>
          </p:cNvCxnSpPr>
          <p:nvPr/>
        </p:nvCxnSpPr>
        <p:spPr bwMode="auto">
          <a:xfrm>
            <a:off x="5334000" y="2133600"/>
            <a:ext cx="952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973399" y="6091535"/>
            <a:ext cx="6341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_opt  versions available but generally not needed</a:t>
            </a:r>
            <a:endParaRPr lang="en-US" sz="2400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of This Talk</a:t>
            </a:r>
            <a:endParaRPr lang="en-US" dirty="0"/>
          </a:p>
        </p:txBody>
      </p:sp>
      <p:sp>
        <p:nvSpPr>
          <p:cNvPr id="4" name="Flowchart: Multidocument 3"/>
          <p:cNvSpPr/>
          <p:nvPr/>
        </p:nvSpPr>
        <p:spPr>
          <a:xfrm>
            <a:off x="609600" y="1752600"/>
            <a:ext cx="2133600" cy="1981200"/>
          </a:xfrm>
          <a:prstGeom prst="flowChartMultidocumen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Code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4191000" y="2057400"/>
            <a:ext cx="1219200" cy="533400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SALInfer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4191000" y="2667000"/>
            <a:ext cx="1219200" cy="533400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MIDL Compiler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6858000" y="914400"/>
            <a:ext cx="1371600" cy="533400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Manual </a:t>
            </a:r>
          </a:p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Annotation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Flowchart: Document 7"/>
          <p:cNvSpPr/>
          <p:nvPr/>
        </p:nvSpPr>
        <p:spPr>
          <a:xfrm>
            <a:off x="6934200" y="2286000"/>
            <a:ext cx="1219200" cy="1219200"/>
          </a:xfrm>
          <a:prstGeom prst="flowChartDocumen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SAL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>
            <a:off x="3848100" y="3657600"/>
            <a:ext cx="1905000" cy="114300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espX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IO, MSRC,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Prefast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</a:t>
            </a:r>
          </a:p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Prefix,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Truscan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…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2819400" y="2362200"/>
            <a:ext cx="1219200" cy="6858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5638800" y="2362200"/>
            <a:ext cx="1143000" cy="685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Bent Arrow 20"/>
          <p:cNvSpPr/>
          <p:nvPr/>
        </p:nvSpPr>
        <p:spPr>
          <a:xfrm rot="10800000">
            <a:off x="5867400" y="3581400"/>
            <a:ext cx="1523999" cy="1066800"/>
          </a:xfrm>
          <a:prstGeom prst="ben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Bent Arrow 21"/>
          <p:cNvSpPr/>
          <p:nvPr/>
        </p:nvSpPr>
        <p:spPr>
          <a:xfrm rot="10800000" flipH="1">
            <a:off x="1981201" y="3581400"/>
            <a:ext cx="1828800" cy="1066800"/>
          </a:xfrm>
          <a:prstGeom prst="ben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4343400" y="4876800"/>
            <a:ext cx="838200" cy="685800"/>
          </a:xfrm>
          <a:prstGeom prst="downArrow">
            <a:avLst>
              <a:gd name="adj1" fmla="val 54329"/>
              <a:gd name="adj2" fmla="val 6133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Bent Arrow 27"/>
          <p:cNvSpPr/>
          <p:nvPr/>
        </p:nvSpPr>
        <p:spPr>
          <a:xfrm rot="16200000">
            <a:off x="1219200" y="3581400"/>
            <a:ext cx="2590799" cy="2743200"/>
          </a:xfrm>
          <a:prstGeom prst="bentArrow">
            <a:avLst>
              <a:gd name="adj1" fmla="val 11580"/>
              <a:gd name="adj2" fmla="val 13312"/>
              <a:gd name="adj3" fmla="val 14178"/>
              <a:gd name="adj4" fmla="val 4375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rot="5400000" flipH="1">
            <a:off x="5562600" y="3581400"/>
            <a:ext cx="2590800" cy="2743200"/>
          </a:xfrm>
          <a:prstGeom prst="bentArrow">
            <a:avLst>
              <a:gd name="adj1" fmla="val 11580"/>
              <a:gd name="adj2" fmla="val 13312"/>
              <a:gd name="adj3" fmla="val 14178"/>
              <a:gd name="adj4" fmla="val 4375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3848100" y="5638800"/>
            <a:ext cx="1905000" cy="762000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Triage Warnings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38400" y="6248400"/>
            <a:ext cx="119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Code Fixes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24600" y="6248400"/>
            <a:ext cx="1049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SAL Fixes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276600" y="5040868"/>
            <a:ext cx="1190647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Warnings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 rot="5400000">
            <a:off x="7162800" y="1524000"/>
            <a:ext cx="685800" cy="685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 Annotations for Classes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1776948"/>
            <a:ext cx="8534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nsolas" pitchFamily="49" charset="0"/>
              </a:rPr>
              <a:t>class Stack {</a:t>
            </a:r>
          </a:p>
          <a:p>
            <a:r>
              <a:rPr lang="en-US" sz="2000" dirty="0" smtClean="0">
                <a:latin typeface="Consolas" pitchFamily="49" charset="0"/>
              </a:rPr>
              <a:t>public:</a:t>
            </a:r>
          </a:p>
          <a:p>
            <a:r>
              <a:rPr lang="en-US" sz="2000" dirty="0" smtClean="0">
                <a:latin typeface="Consolas" pitchFamily="49" charset="0"/>
              </a:rPr>
              <a:t> Stack(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max);   // Stack(</a:t>
            </a:r>
            <a:r>
              <a:rPr lang="en-US" sz="2000" dirty="0" smtClean="0">
                <a:solidFill>
                  <a:schemeClr val="accent4"/>
                </a:solidFill>
                <a:latin typeface="Consolas" pitchFamily="49" charset="0"/>
              </a:rPr>
              <a:t>__out</a:t>
            </a:r>
            <a:r>
              <a:rPr lang="en-US" sz="2000" dirty="0" smtClean="0">
                <a:latin typeface="Consolas" pitchFamily="49" charset="0"/>
              </a:rPr>
              <a:t> Stack *</a:t>
            </a:r>
            <a:r>
              <a:rPr lang="en-US" sz="2000" dirty="0" err="1" smtClean="0">
                <a:latin typeface="Consolas" pitchFamily="49" charset="0"/>
              </a:rPr>
              <a:t>this,int</a:t>
            </a:r>
            <a:r>
              <a:rPr lang="en-US" sz="2000" dirty="0" smtClean="0">
                <a:latin typeface="Consolas" pitchFamily="49" charset="0"/>
              </a:rPr>
              <a:t>  max);</a:t>
            </a:r>
          </a:p>
          <a:p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Pop();        //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Pop(</a:t>
            </a:r>
            <a:r>
              <a:rPr lang="en-US" sz="20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000" dirty="0" err="1" smtClean="0">
                <a:solidFill>
                  <a:schemeClr val="accent4"/>
                </a:solidFill>
                <a:latin typeface="Consolas" pitchFamily="49" charset="0"/>
              </a:rPr>
              <a:t>inout</a:t>
            </a:r>
            <a:r>
              <a:rPr lang="en-US" sz="20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</a:rPr>
              <a:t>Stack *this);</a:t>
            </a:r>
          </a:p>
          <a:p>
            <a:r>
              <a:rPr lang="en-US" sz="2000" dirty="0" smtClean="0">
                <a:latin typeface="Consolas" pitchFamily="49" charset="0"/>
              </a:rPr>
              <a:t> void Push(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v); // void Push(</a:t>
            </a:r>
            <a:r>
              <a:rPr lang="en-US" sz="20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000" dirty="0" err="1" smtClean="0">
                <a:solidFill>
                  <a:schemeClr val="accent4"/>
                </a:solidFill>
                <a:latin typeface="Consolas" pitchFamily="49" charset="0"/>
              </a:rPr>
              <a:t>inout</a:t>
            </a:r>
            <a:r>
              <a:rPr lang="en-US" sz="2000" dirty="0" smtClean="0">
                <a:solidFill>
                  <a:schemeClr val="accent4"/>
                </a:solidFill>
                <a:latin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</a:rPr>
              <a:t>Stack *</a:t>
            </a:r>
            <a:r>
              <a:rPr lang="en-US" sz="2000" dirty="0" err="1" smtClean="0">
                <a:latin typeface="Consolas" pitchFamily="49" charset="0"/>
              </a:rPr>
              <a:t>this,int</a:t>
            </a:r>
            <a:r>
              <a:rPr lang="en-US" sz="2000" dirty="0" smtClean="0">
                <a:latin typeface="Consolas" pitchFamily="49" charset="0"/>
              </a:rPr>
              <a:t> v);</a:t>
            </a:r>
          </a:p>
          <a:p>
            <a:r>
              <a:rPr lang="en-US" sz="2000" dirty="0" smtClean="0">
                <a:latin typeface="Consolas" pitchFamily="49" charset="0"/>
              </a:rPr>
              <a:t> ~Stack();         // treated specially</a:t>
            </a:r>
          </a:p>
          <a:p>
            <a:r>
              <a:rPr lang="en-US" sz="2000" dirty="0" smtClean="0">
                <a:latin typeface="Consolas" pitchFamily="49" charset="0"/>
              </a:rPr>
              <a:t>private:</a:t>
            </a:r>
          </a:p>
          <a:p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m_max</a:t>
            </a:r>
            <a:r>
              <a:rPr lang="en-US" sz="2000" dirty="0" smtClean="0">
                <a:latin typeface="Consolas" pitchFamily="49" charset="0"/>
              </a:rPr>
              <a:t>;</a:t>
            </a:r>
          </a:p>
          <a:p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m_top</a:t>
            </a:r>
            <a:r>
              <a:rPr lang="en-US" sz="2000" dirty="0" smtClean="0">
                <a:latin typeface="Consolas" pitchFamily="49" charset="0"/>
              </a:rPr>
              <a:t>;</a:t>
            </a:r>
          </a:p>
          <a:p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smtClean="0">
                <a:solidFill>
                  <a:schemeClr val="accent4"/>
                </a:solidFill>
                <a:latin typeface="Consolas" pitchFamily="49" charset="0"/>
              </a:rPr>
              <a:t>__</a:t>
            </a:r>
            <a:r>
              <a:rPr lang="en-US" sz="2000" dirty="0" err="1" smtClean="0">
                <a:solidFill>
                  <a:schemeClr val="accent4"/>
                </a:solidFill>
                <a:latin typeface="Consolas" pitchFamily="49" charset="0"/>
              </a:rPr>
              <a:t>field_ecount_part</a:t>
            </a:r>
            <a:r>
              <a:rPr lang="en-US" sz="2000" dirty="0" smtClean="0">
                <a:solidFill>
                  <a:schemeClr val="accent4"/>
                </a:solidFill>
                <a:latin typeface="Consolas" pitchFamily="49" charset="0"/>
              </a:rPr>
              <a:t>(</a:t>
            </a:r>
            <a:r>
              <a:rPr lang="en-US" sz="2000" dirty="0" err="1" smtClean="0">
                <a:solidFill>
                  <a:schemeClr val="accent4"/>
                </a:solidFill>
                <a:latin typeface="Consolas" pitchFamily="49" charset="0"/>
              </a:rPr>
              <a:t>m_max,m_top</a:t>
            </a:r>
            <a:r>
              <a:rPr lang="en-US" sz="2000" dirty="0" smtClean="0">
                <a:solidFill>
                  <a:schemeClr val="accent4"/>
                </a:solidFill>
                <a:latin typeface="Consolas" pitchFamily="49" charset="0"/>
              </a:rPr>
              <a:t>)</a:t>
            </a:r>
          </a:p>
          <a:p>
            <a:r>
              <a:rPr lang="en-US" sz="2000" dirty="0" smtClean="0">
                <a:latin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</a:rPr>
              <a:t> *</a:t>
            </a:r>
            <a:r>
              <a:rPr lang="en-US" sz="2000" dirty="0" err="1" smtClean="0">
                <a:latin typeface="Consolas" pitchFamily="49" charset="0"/>
              </a:rPr>
              <a:t>m_buf</a:t>
            </a:r>
            <a:r>
              <a:rPr lang="en-US" sz="2000" dirty="0" smtClean="0">
                <a:latin typeface="Consolas" pitchFamily="49" charset="0"/>
              </a:rPr>
              <a:t>;</a:t>
            </a:r>
          </a:p>
          <a:p>
            <a:r>
              <a:rPr lang="en-US" sz="2000" dirty="0" smtClean="0">
                <a:latin typeface="Consolas" pitchFamily="49" charset="0"/>
              </a:rPr>
              <a:t>};</a:t>
            </a:r>
            <a:endParaRPr lang="en-US" sz="2000" dirty="0">
              <a:latin typeface="Consolas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Developers will accept the use of appropriate light weight specifications!</a:t>
            </a:r>
          </a:p>
          <a:p>
            <a:r>
              <a:rPr lang="en-US" dirty="0" smtClean="0"/>
              <a:t>But must understand the problem and tailor custom solutions</a:t>
            </a:r>
          </a:p>
          <a:p>
            <a:r>
              <a:rPr lang="en-US" dirty="0" smtClean="0"/>
              <a:t>Generic recipe: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Write the problem down.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Think real hard.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Write the solution down.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Repeat!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81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3218" name="Picture 2" descr="MicrosoftLogo wht shadow"/>
          <p:cNvPicPr>
            <a:picLocks noChangeAspect="1" noChangeArrowheads="1"/>
          </p:cNvPicPr>
          <p:nvPr/>
        </p:nvPicPr>
        <p:blipFill>
          <a:blip r:embed="rId3"/>
          <a:srcRect t="35449" b="36508"/>
          <a:stretch>
            <a:fillRect/>
          </a:stretch>
        </p:blipFill>
        <p:spPr bwMode="black">
          <a:xfrm>
            <a:off x="1752600" y="2743200"/>
            <a:ext cx="5619750" cy="11826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647700" y="5626100"/>
            <a:ext cx="598914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 dirty="0">
                <a:solidFill>
                  <a:schemeClr val="bg1"/>
                </a:solidFill>
              </a:rPr>
              <a:t>© 2007 Microsoft Corporation. All rights reserved.</a:t>
            </a:r>
          </a:p>
          <a:p>
            <a:pPr eaLnBrk="0" hangingPunct="0"/>
            <a:r>
              <a:rPr lang="en-US" sz="1400" dirty="0">
                <a:solidFill>
                  <a:schemeClr val="bg1"/>
                </a:solidFill>
              </a:rPr>
              <a:t>This presentation is for informational purposes only.</a:t>
            </a:r>
          </a:p>
          <a:p>
            <a:pPr eaLnBrk="0" hangingPunct="0"/>
            <a:r>
              <a:rPr lang="en-US" sz="1400" dirty="0">
                <a:solidFill>
                  <a:schemeClr val="bg1"/>
                </a:solidFill>
              </a:rPr>
              <a:t>MICROSOFT MAKES NO WARRANTIES, EXPRESS OR IMPLIED, IN THIS SUMMARY.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273300" y="4013200"/>
            <a:ext cx="3189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 dirty="0">
                <a:solidFill>
                  <a:schemeClr val="bg1"/>
                </a:solidFill>
              </a:rPr>
              <a:t>http://</a:t>
            </a:r>
            <a:r>
              <a:rPr lang="en-US" sz="1800" b="1" dirty="0" smtClean="0">
                <a:solidFill>
                  <a:schemeClr val="bg1"/>
                </a:solidFill>
              </a:rPr>
              <a:t>www.microsoft.com/cse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83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3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Design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Improves coverage and accuracy of static tools</a:t>
            </a:r>
          </a:p>
          <a:p>
            <a:r>
              <a:rPr lang="en-US" dirty="0" smtClean="0"/>
              <a:t>Locks in progress for the future</a:t>
            </a:r>
          </a:p>
          <a:p>
            <a:r>
              <a:rPr lang="en-US" dirty="0" smtClean="0"/>
              <a:t>Usable by an average windows developer</a:t>
            </a:r>
          </a:p>
          <a:p>
            <a:r>
              <a:rPr lang="en-US" dirty="0" smtClean="0"/>
              <a:t>Cannot</a:t>
            </a:r>
            <a:r>
              <a:rPr lang="en-US" b="1" dirty="0" smtClean="0"/>
              <a:t> </a:t>
            </a:r>
            <a:r>
              <a:rPr lang="en-US" dirty="0" smtClean="0"/>
              <a:t>break existing Win32 public APIs or force changes in data-structures (i.e. no fat pointers)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216B-509B-4672-A2BA-E7766260870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3805</TotalTime>
  <Words>3131</Words>
  <Application>Microsoft Office PowerPoint</Application>
  <PresentationFormat>On-screen Show (4:3)</PresentationFormat>
  <Paragraphs>755</Paragraphs>
  <Slides>83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85" baseType="lpstr">
      <vt:lpstr>Office Theme</vt:lpstr>
      <vt:lpstr>Worksheet</vt:lpstr>
      <vt:lpstr>Scalable Defect Detection</vt:lpstr>
      <vt:lpstr>Part III Lightweight Specifications for Win32 APIs</vt:lpstr>
      <vt:lpstr>The Win32 API</vt:lpstr>
      <vt:lpstr>Business Goals</vt:lpstr>
      <vt:lpstr>Standard Annotation Language</vt:lpstr>
      <vt:lpstr>Measured Outcomes</vt:lpstr>
      <vt:lpstr>How We Got There!</vt:lpstr>
      <vt:lpstr>Focus of This Talk</vt:lpstr>
      <vt:lpstr>Technical Design Goals</vt:lpstr>
      <vt:lpstr>Technical Design Non-Goals</vt:lpstr>
      <vt:lpstr>Take a Peek Yourself!</vt:lpstr>
      <vt:lpstr>MSDN Documentation for an API</vt:lpstr>
      <vt:lpstr>memcpy, wmemcpy, (cont)</vt:lpstr>
      <vt:lpstr>Slide 14</vt:lpstr>
      <vt:lpstr>Slide 15</vt:lpstr>
      <vt:lpstr>How to Solve a Problem like MultiByteToWideChar?</vt:lpstr>
      <vt:lpstr>Slide 17</vt:lpstr>
      <vt:lpstr>Slide 18</vt:lpstr>
      <vt:lpstr>Slide 19</vt:lpstr>
      <vt:lpstr>Does Your Head Hurt Yet?</vt:lpstr>
      <vt:lpstr>Does Your Head Hurt Yet?</vt:lpstr>
      <vt:lpstr>Does Your Head Hurt Yet?</vt:lpstr>
      <vt:lpstr>The Next Best Thing</vt:lpstr>
      <vt:lpstr>The Next Best Thing</vt:lpstr>
      <vt:lpstr>So That’s Why It Took Five Years!</vt:lpstr>
      <vt:lpstr>So That’s Why It Took Five Years!</vt:lpstr>
      <vt:lpstr>MultiByteToWideChar</vt:lpstr>
      <vt:lpstr> BCryptResolveProvider</vt:lpstr>
      <vt:lpstr> GetEnvironmentStrings</vt:lpstr>
      <vt:lpstr>End of Section A  Questions?</vt:lpstr>
      <vt:lpstr>From Types to Program Logics a Recipe for SAL</vt:lpstr>
      <vt:lpstr>A Recipe for SAL</vt:lpstr>
      <vt:lpstr>Types vs Program Logic</vt:lpstr>
      <vt:lpstr>Concrete Values</vt:lpstr>
      <vt:lpstr>Abstract Values</vt:lpstr>
      <vt:lpstr>Program State</vt:lpstr>
      <vt:lpstr>Well-Typed Program State</vt:lpstr>
      <vt:lpstr>Well-Typed Program State</vt:lpstr>
      <vt:lpstr>Well-Typed Program States</vt:lpstr>
      <vt:lpstr>Well-Typed Program States</vt:lpstr>
      <vt:lpstr>Generalizing @numelts</vt:lpstr>
      <vt:lpstr>Is it Initialized or Not?</vt:lpstr>
      <vt:lpstr>Define @numelts(e) as @extent(e,e)</vt:lpstr>
      <vt:lpstr>Refined Abstract Extent </vt:lpstr>
      <vt:lpstr>Some Special Cases </vt:lpstr>
      <vt:lpstr> @extent(count,capcity)</vt:lpstr>
      <vt:lpstr>Qualified Types Useful for Win32 APIs</vt:lpstr>
      <vt:lpstr>A Qualifed Type for memcpy</vt:lpstr>
      <vt:lpstr>Which One is Right?</vt:lpstr>
      <vt:lpstr>Program State Transitions</vt:lpstr>
      <vt:lpstr>Contracts with Program Logics</vt:lpstr>
      <vt:lpstr>Contracts with Program Logics</vt:lpstr>
      <vt:lpstr>Contracts with Program Logics</vt:lpstr>
      <vt:lpstr>Contracts with Program Logics</vt:lpstr>
      <vt:lpstr>Single Element Contracts</vt:lpstr>
      <vt:lpstr>Single Element Contracts</vt:lpstr>
      <vt:lpstr>Contracts for Element Extents</vt:lpstr>
      <vt:lpstr>Contracts for Element Extents</vt:lpstr>
      <vt:lpstr>Contracts for Byte Extents</vt:lpstr>
      <vt:lpstr>Slide 60</vt:lpstr>
      <vt:lpstr>Contract for memcpy</vt:lpstr>
      <vt:lpstr>What about pointers to pointers?</vt:lpstr>
      <vt:lpstr>How We Got There!</vt:lpstr>
      <vt:lpstr>What about Nested Pointers?</vt:lpstr>
      <vt:lpstr>Annotated Types for Win32 APIs</vt:lpstr>
      <vt:lpstr>What About This Case?</vt:lpstr>
      <vt:lpstr>Adding __success(cond)</vt:lpstr>
      <vt:lpstr>Using Success</vt:lpstr>
      <vt:lpstr>Using Success Correctly!</vt:lpstr>
      <vt:lpstr>Slide 70</vt:lpstr>
      <vt:lpstr>Contracts For StringCchCat</vt:lpstr>
      <vt:lpstr>Types with Contracts For StringCchCat</vt:lpstr>
      <vt:lpstr>New primitive @valid</vt:lpstr>
      <vt:lpstr>Memory Semantics Revisited</vt:lpstr>
      <vt:lpstr>Lifecycle of a LPTSTR</vt:lpstr>
      <vt:lpstr>Validity: Related Work</vt:lpstr>
      <vt:lpstr>Structure Annotations</vt:lpstr>
      <vt:lpstr>Slide 78</vt:lpstr>
      <vt:lpstr>Zero Sized Buffers and NULL</vt:lpstr>
      <vt:lpstr>SAL Annotations for Classes</vt:lpstr>
      <vt:lpstr>Conclusions</vt:lpstr>
      <vt:lpstr>Questions?</vt:lpstr>
      <vt:lpstr>Slide 83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Specifications for Win32 APIs</dc:title>
  <dc:creator>Daniel Wang</dc:creator>
  <cp:lastModifiedBy>Daniel C. Wang</cp:lastModifiedBy>
  <cp:revision>240</cp:revision>
  <dcterms:created xsi:type="dcterms:W3CDTF">2007-07-13T18:11:10Z</dcterms:created>
  <dcterms:modified xsi:type="dcterms:W3CDTF">2007-07-21T14:45:33Z</dcterms:modified>
</cp:coreProperties>
</file>