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894" r:id="rId2"/>
    <p:sldId id="837" r:id="rId3"/>
    <p:sldId id="897" r:id="rId4"/>
    <p:sldId id="910" r:id="rId5"/>
    <p:sldId id="903" r:id="rId6"/>
    <p:sldId id="809" r:id="rId7"/>
    <p:sldId id="810" r:id="rId8"/>
    <p:sldId id="896" r:id="rId9"/>
    <p:sldId id="812" r:id="rId10"/>
    <p:sldId id="814" r:id="rId11"/>
    <p:sldId id="813" r:id="rId12"/>
    <p:sldId id="815" r:id="rId13"/>
    <p:sldId id="816" r:id="rId14"/>
    <p:sldId id="820" r:id="rId15"/>
    <p:sldId id="817" r:id="rId16"/>
    <p:sldId id="900" r:id="rId17"/>
    <p:sldId id="841" r:id="rId18"/>
    <p:sldId id="824" r:id="rId19"/>
    <p:sldId id="904" r:id="rId20"/>
    <p:sldId id="825" r:id="rId21"/>
    <p:sldId id="826" r:id="rId22"/>
    <p:sldId id="905" r:id="rId23"/>
    <p:sldId id="827" r:id="rId24"/>
    <p:sldId id="828" r:id="rId25"/>
    <p:sldId id="829" r:id="rId26"/>
    <p:sldId id="906" r:id="rId27"/>
    <p:sldId id="830" r:id="rId28"/>
    <p:sldId id="831" r:id="rId29"/>
    <p:sldId id="832" r:id="rId30"/>
    <p:sldId id="833" r:id="rId31"/>
    <p:sldId id="834" r:id="rId32"/>
    <p:sldId id="835" r:id="rId33"/>
    <p:sldId id="836" r:id="rId34"/>
    <p:sldId id="907" r:id="rId35"/>
    <p:sldId id="838" r:id="rId36"/>
    <p:sldId id="908" r:id="rId37"/>
    <p:sldId id="839" r:id="rId38"/>
    <p:sldId id="909" r:id="rId39"/>
    <p:sldId id="902" r:id="rId40"/>
    <p:sldId id="901" r:id="rId41"/>
    <p:sldId id="823" r:id="rId42"/>
    <p:sldId id="822" r:id="rId43"/>
    <p:sldId id="842" r:id="rId44"/>
  </p:sldIdLst>
  <p:sldSz cx="9144000" cy="6858000" type="screen4x3"/>
  <p:notesSz cx="7162800" cy="9448800"/>
  <p:embeddedFontLst>
    <p:embeddedFont>
      <p:font typeface="Comic Sans MS" pitchFamily="66" charset="0"/>
      <p:regular r:id="rId47"/>
      <p:bold r:id="rId48"/>
    </p:embeddedFont>
    <p:embeddedFont>
      <p:font typeface="CMEX10" pitchFamily="34" charset="0"/>
      <p:regular r:id="rId49"/>
    </p:embeddedFont>
    <p:embeddedFont>
      <p:font typeface="CMMI7" pitchFamily="34" charset="0"/>
      <p:regular r:id="rId50"/>
    </p:embeddedFont>
    <p:embeddedFont>
      <p:font typeface="cmmi10" pitchFamily="34" charset="0"/>
      <p:regular r:id="rId51"/>
    </p:embeddedFont>
    <p:embeddedFont>
      <p:font typeface="cmsy10" pitchFamily="34" charset="0"/>
      <p:regular r:id="rId52"/>
    </p:embeddedFont>
    <p:embeddedFont>
      <p:font typeface="MT Extra" pitchFamily="18" charset="2"/>
      <p:regular r:id="rId53"/>
    </p:embeddedFont>
  </p:embeddedFontLst>
  <p:custDataLst>
    <p:tags r:id="rId54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9900"/>
    <a:srgbClr val="CCFFCC"/>
    <a:srgbClr val="CC00CC"/>
    <a:srgbClr val="99FF99"/>
    <a:srgbClr val="CC6600"/>
    <a:srgbClr val="006600"/>
    <a:srgbClr val="FF9900"/>
    <a:srgbClr val="9933FF"/>
    <a:srgbClr val="FFFF00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1" autoAdjust="0"/>
    <p:restoredTop sz="77778" autoAdjust="0"/>
  </p:normalViewPr>
  <p:slideViewPr>
    <p:cSldViewPr snapToGrid="0">
      <p:cViewPr varScale="1">
        <p:scale>
          <a:sx n="57" d="100"/>
          <a:sy n="57" d="100"/>
        </p:scale>
        <p:origin x="-174" y="-90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04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1.fntdata"/><Relationship Id="rId50" Type="http://schemas.openxmlformats.org/officeDocument/2006/relationships/font" Target="fonts/font4.fntdata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3" Type="http://schemas.openxmlformats.org/officeDocument/2006/relationships/font" Target="fonts/font7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3.fntdata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2.fntdata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5.fntdata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11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1A027-2814-49FF-A236-9A6EB653A85A}" type="slidenum">
              <a:rPr lang="en-US"/>
              <a:pPr/>
              <a:t>32</a:t>
            </a:fld>
            <a:endParaRPr lang="en-US"/>
          </a:p>
        </p:txBody>
      </p:sp>
      <p:sp>
        <p:nvSpPr>
          <p:cNvPr id="131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36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gif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8779" y="6263833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TexPoint</a:t>
            </a:r>
            <a:r>
              <a:rPr lang="en-US" dirty="0">
                <a:solidFill>
                  <a:srgbClr val="000000"/>
                </a:solidFill>
              </a:rPr>
              <a:t> fonts used in EMF. </a:t>
            </a:r>
          </a:p>
          <a:p>
            <a:r>
              <a:rPr lang="en-US" dirty="0">
                <a:solidFill>
                  <a:srgbClr val="000000"/>
                </a:solidFill>
              </a:rPr>
              <a:t>Read the </a:t>
            </a:r>
            <a:r>
              <a:rPr lang="en-US" dirty="0" err="1">
                <a:solidFill>
                  <a:srgbClr val="000000"/>
                </a:solidFill>
              </a:rPr>
              <a:t>TexPoint</a:t>
            </a:r>
            <a:r>
              <a:rPr lang="en-US" dirty="0">
                <a:solidFill>
                  <a:srgbClr val="000000"/>
                </a:solidFill>
              </a:rPr>
              <a:t> manual before you delete this box.: </a:t>
            </a:r>
            <a:r>
              <a:rPr lang="en-US" dirty="0">
                <a:solidFill>
                  <a:srgbClr val="000000"/>
                </a:solidFill>
                <a:latin typeface="CMEX10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MMI7" pitchFamily="34" charset="0"/>
              </a:rPr>
              <a:t>A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6232605"/>
            <a:ext cx="2025088" cy="625395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45054" y="6229262"/>
            <a:ext cx="5543277" cy="62873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322142" y="3241288"/>
            <a:ext cx="6467059" cy="960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err="1" smtClean="0">
                <a:solidFill>
                  <a:srgbClr val="000000"/>
                </a:solidFill>
                <a:latin typeface="Comic Sans MS"/>
              </a:rPr>
              <a:t>Sumit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sz="2400" kern="0" dirty="0" err="1" smtClean="0">
                <a:solidFill>
                  <a:srgbClr val="000000"/>
                </a:solidFill>
                <a:latin typeface="Comic Sans MS"/>
              </a:rPr>
              <a:t>Gulwani</a:t>
            </a:r>
            <a:endParaRPr lang="en-US" sz="2400" kern="0" dirty="0" smtClean="0">
              <a:solidFill>
                <a:srgbClr val="000000"/>
              </a:solidFill>
              <a:latin typeface="Comic Sans M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(Microsoft Research, Redmond, USA)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12342" y="1251878"/>
            <a:ext cx="7053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Symbolic Bound Computation</a:t>
            </a:r>
          </a:p>
        </p:txBody>
      </p:sp>
      <p:pic>
        <p:nvPicPr>
          <p:cNvPr id="1028" name="Picture 4" descr="C:\Users\sumitg\Pictures\art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7988" y="306617"/>
            <a:ext cx="1206500" cy="8890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023229" y="337455"/>
            <a:ext cx="7053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Art of Invariant Generation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3333CC"/>
                </a:solidFill>
              </a:rPr>
              <a:t>applied to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322142" y="4808820"/>
            <a:ext cx="6467059" cy="76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Oregon Summer School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July 2009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158856" y="2468402"/>
            <a:ext cx="6467059" cy="960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smtClean="0">
                <a:solidFill>
                  <a:srgbClr val="3333CC"/>
                </a:solidFill>
                <a:latin typeface="Comic Sans MS"/>
              </a:rPr>
              <a:t>Part 1</a:t>
            </a:r>
            <a:endParaRPr lang="en-US" sz="2400" kern="0" dirty="0" smtClean="0">
              <a:solidFill>
                <a:srgbClr val="3333CC"/>
              </a:solidFill>
              <a:latin typeface="Comic Sans MS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127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2232" y="1109547"/>
            <a:ext cx="8597590" cy="5029200"/>
          </a:xfrm>
        </p:spPr>
        <p:txBody>
          <a:bodyPr/>
          <a:lstStyle/>
          <a:p>
            <a:r>
              <a:rPr lang="en-US" dirty="0" smtClean="0"/>
              <a:t>Different solutions possible that form a lattice with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as partial order and Max/Min as LUB/GLB operators.</a:t>
            </a:r>
          </a:p>
          <a:p>
            <a:endParaRPr lang="en-US" dirty="0" smtClean="0"/>
          </a:p>
          <a:p>
            <a:r>
              <a:rPr lang="en-US" dirty="0" smtClean="0"/>
              <a:t>We show how to reduce bound computation to invariant generation. The more powerful the invariant generator, the more precise the bound.</a:t>
            </a:r>
          </a:p>
          <a:p>
            <a:pPr lvl="1"/>
            <a:r>
              <a:rPr lang="en-US" dirty="0" smtClean="0"/>
              <a:t>We will study design of relevant invariant generator tools.</a:t>
            </a:r>
          </a:p>
          <a:p>
            <a:pPr lvl="1"/>
            <a:r>
              <a:rPr lang="en-US" dirty="0" smtClean="0"/>
              <a:t>These are general principles useful for other applications too.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6" y="304800"/>
            <a:ext cx="8190571" cy="609600"/>
          </a:xfrm>
        </p:spPr>
        <p:txBody>
          <a:bodyPr/>
          <a:lstStyle/>
          <a:p>
            <a:r>
              <a:rPr lang="en-US" dirty="0" smtClean="0"/>
              <a:t>Our Approach to (Precise) Bound Computation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4" y="271347"/>
            <a:ext cx="9088244" cy="609600"/>
          </a:xfrm>
        </p:spPr>
        <p:txBody>
          <a:bodyPr/>
          <a:lstStyle/>
          <a:p>
            <a:r>
              <a:rPr lang="en-US" dirty="0" smtClean="0"/>
              <a:t>Reducing Bound Computation to Invariant Generation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66669" y="4844142"/>
            <a:ext cx="7462559" cy="102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u="sng" dirty="0" smtClean="0"/>
              <a:t>Claim:</a:t>
            </a:r>
            <a:r>
              <a:rPr lang="en-US" sz="2800" dirty="0" smtClean="0"/>
              <a:t> If c &lt; F(n) is an invariant at </a:t>
            </a:r>
            <a:r>
              <a:rPr lang="en-US" sz="2800" dirty="0" smtClean="0">
                <a:latin typeface="cmmi10"/>
              </a:rPr>
              <a:t>¼</a:t>
            </a:r>
            <a:r>
              <a:rPr lang="en-US" sz="2800" dirty="0" smtClean="0"/>
              <a:t>, then          	  </a:t>
            </a:r>
            <a:r>
              <a:rPr lang="en-US" sz="2800" dirty="0" smtClean="0">
                <a:solidFill>
                  <a:srgbClr val="C00000"/>
                </a:solidFill>
              </a:rPr>
              <a:t>Max(0,F(n)) </a:t>
            </a:r>
            <a:r>
              <a:rPr lang="en-US" sz="2800" dirty="0" smtClean="0"/>
              <a:t>is a bound on Visits(</a:t>
            </a:r>
            <a:r>
              <a:rPr lang="en-US" sz="2800" dirty="0" smtClean="0">
                <a:latin typeface="cmmi10"/>
              </a:rPr>
              <a:t>¼</a:t>
            </a:r>
            <a:r>
              <a:rPr lang="en-US" sz="2800" dirty="0" smtClean="0"/>
              <a:t>).</a:t>
            </a:r>
            <a:endParaRPr lang="en-US" sz="28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64234" y="2442708"/>
            <a:ext cx="2516414" cy="1337555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   S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¼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2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  <a:sym typeface="MT Extra"/>
              </a:rPr>
              <a:t>    S</a:t>
            </a:r>
            <a:r>
              <a:rPr lang="en-US" sz="2800" kern="0" baseline="-25000" dirty="0" smtClean="0">
                <a:latin typeface="Comic Sans MS"/>
                <a:sym typeface="MT Extra"/>
              </a:rPr>
              <a:t>3</a:t>
            </a:r>
            <a:endParaRPr kumimoji="0" lang="en-US" sz="2800" strike="noStrike" kern="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3297104" y="3030589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0742" y="1883230"/>
            <a:ext cx="2253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</a:t>
            </a: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931796" y="2004104"/>
            <a:ext cx="2516414" cy="1776168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srgbClr val="C00000"/>
                </a:solidFill>
                <a:latin typeface="Comic Sans MS"/>
              </a:rPr>
              <a:t>    c := 0;</a:t>
            </a: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   S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¼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c++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8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2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  <a:sym typeface="MT Extra"/>
              </a:rPr>
              <a:t>    S</a:t>
            </a:r>
            <a:r>
              <a:rPr lang="en-US" sz="2800" kern="0" baseline="-25000" dirty="0" smtClean="0">
                <a:latin typeface="Comic Sans MS"/>
                <a:sym typeface="MT Extra"/>
              </a:rPr>
              <a:t>3</a:t>
            </a:r>
            <a:endParaRPr kumimoji="0" lang="en-US" sz="2800" strike="noStrike" kern="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Max Rule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23746" y="1143001"/>
            <a:ext cx="8296508" cy="189411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Corollary: If c&lt;F(n) is a loop invariant, then Max(0,F(n)) is an upper bound on number of loop iterations.</a:t>
            </a:r>
            <a:endParaRPr lang="en-US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If we instead claim F(n) to be an upper bound, we get an unsound conclusion. Consider, for example: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030850" y="3046407"/>
            <a:ext cx="4914236" cy="1373194"/>
          </a:xfrm>
          <a:prstGeom prst="rect">
            <a:avLst/>
          </a:prstGeom>
          <a:solidFill>
            <a:srgbClr val="CCFFCC"/>
          </a:solidFill>
          <a:ln w="28575">
            <a:solidFill>
              <a:srgbClr val="0099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n1,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n2)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c1:=0; while (c1&lt;n1) c1++;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c2:=0; while (c2&lt;n2) c2++;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370115" y="4593772"/>
            <a:ext cx="8501742" cy="186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c1 &lt;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loop invariant. Suppose we regard n1 to be an upper bound for first loop. (Similarly, for c2 and n2).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n1+n2 is an upper bound for Test procedure.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But this is clearly wrong when say n1=100 and n2=-100.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Bound Computation from Invariants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160941" y="1199017"/>
            <a:ext cx="2728232" cy="2610983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Inputs: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kern="0" dirty="0" smtClean="0">
                <a:solidFill>
                  <a:srgbClr val="C00000"/>
                </a:solidFill>
              </a:rPr>
              <a:t>c := 0; </a:t>
            </a:r>
            <a:endParaRPr lang="en-US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:= 0; y := n;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(x &lt; y)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mi10"/>
              </a:rPr>
              <a:t>¼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if (*) x := x+2;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else y := y-2; 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751" y="4368078"/>
            <a:ext cx="843605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Consider the inductive loop </a:t>
            </a:r>
            <a:r>
              <a:rPr lang="en-US" sz="2400" dirty="0"/>
              <a:t>invariant: </a:t>
            </a:r>
            <a:r>
              <a:rPr lang="en-US" sz="2400" dirty="0" smtClean="0">
                <a:solidFill>
                  <a:srgbClr val="C00000"/>
                </a:solidFill>
              </a:rPr>
              <a:t>2c = x+(n-y) </a:t>
            </a:r>
            <a:r>
              <a:rPr lang="en-US" sz="2400" dirty="0">
                <a:solidFill>
                  <a:srgbClr val="C00000"/>
                </a:solidFill>
                <a:latin typeface="cmsy10" pitchFamily="34" charset="0"/>
              </a:rPr>
              <a:t>Æ</a:t>
            </a:r>
            <a:r>
              <a:rPr lang="en-US" sz="2400" dirty="0">
                <a:solidFill>
                  <a:srgbClr val="C00000"/>
                </a:solidFill>
              </a:rPr>
              <a:t>  x&lt;y</a:t>
            </a:r>
          </a:p>
          <a:p>
            <a:pPr>
              <a:buFontTx/>
              <a:buChar char="•"/>
            </a:pPr>
            <a:r>
              <a:rPr lang="en-US" sz="2400" dirty="0"/>
              <a:t> Projecting out x and y yields </a:t>
            </a:r>
            <a:r>
              <a:rPr lang="en-US" sz="2400" dirty="0" smtClean="0">
                <a:solidFill>
                  <a:srgbClr val="C00000"/>
                </a:solidFill>
              </a:rPr>
              <a:t>c &lt; n/2</a:t>
            </a:r>
            <a:r>
              <a:rPr lang="en-US" sz="2400" dirty="0"/>
              <a:t>. </a:t>
            </a:r>
          </a:p>
          <a:p>
            <a:pPr>
              <a:buFontTx/>
              <a:buChar char="•"/>
            </a:pPr>
            <a:r>
              <a:rPr lang="en-US" sz="2400" dirty="0" smtClean="0"/>
              <a:t>Thus, </a:t>
            </a:r>
            <a:r>
              <a:rPr lang="en-US" sz="2400" dirty="0" smtClean="0">
                <a:solidFill>
                  <a:srgbClr val="C00000"/>
                </a:solidFill>
              </a:rPr>
              <a:t>Max(0,n/2) </a:t>
            </a:r>
            <a:r>
              <a:rPr lang="en-US" sz="2400" dirty="0"/>
              <a:t>is an upper bound on </a:t>
            </a:r>
            <a:r>
              <a:rPr lang="en-US" sz="2400" dirty="0" smtClean="0"/>
              <a:t>Visits(</a:t>
            </a:r>
            <a:r>
              <a:rPr lang="en-US" sz="2400" dirty="0" smtClean="0">
                <a:latin typeface="cmmi10"/>
              </a:rPr>
              <a:t>¼</a:t>
            </a:r>
            <a:r>
              <a:rPr lang="en-US" sz="2400" dirty="0" smtClean="0"/>
              <a:t>).</a:t>
            </a:r>
            <a:endParaRPr lang="en-US" sz="24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59762" y="2642841"/>
            <a:ext cx="756844" cy="323387"/>
          </a:xfrm>
          <a:prstGeom prst="rect">
            <a:avLst/>
          </a:prstGeom>
          <a:solidFill>
            <a:srgbClr val="CCFFCC"/>
          </a:solidFill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solidFill>
                  <a:srgbClr val="C00000"/>
                </a:solidFill>
                <a:latin typeface="+mn-lt"/>
              </a:rPr>
              <a:t>c++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5688" y="1143000"/>
            <a:ext cx="8575287" cy="5029200"/>
          </a:xfrm>
        </p:spPr>
        <p:txBody>
          <a:bodyPr/>
          <a:lstStyle/>
          <a:p>
            <a:r>
              <a:rPr lang="en-US" dirty="0" smtClean="0"/>
              <a:t>Max Operator: Control-flow/Choice between paths</a:t>
            </a:r>
          </a:p>
          <a:p>
            <a:endParaRPr lang="en-US" sz="1000" dirty="0" smtClean="0"/>
          </a:p>
          <a:p>
            <a:r>
              <a:rPr lang="en-US" dirty="0" smtClean="0"/>
              <a:t>Addition Operator: Sequencing/Multiple paths</a:t>
            </a:r>
          </a:p>
          <a:p>
            <a:endParaRPr lang="en-US" sz="1000" dirty="0" smtClean="0"/>
          </a:p>
          <a:p>
            <a:r>
              <a:rPr lang="en-US" dirty="0" smtClean="0"/>
              <a:t>Non-linear Operators</a:t>
            </a:r>
          </a:p>
          <a:p>
            <a:pPr lvl="1"/>
            <a:r>
              <a:rPr lang="en-US" dirty="0" smtClean="0"/>
              <a:t>Multiplication: Nested loops</a:t>
            </a:r>
          </a:p>
          <a:p>
            <a:pPr lvl="1"/>
            <a:r>
              <a:rPr lang="en-US" dirty="0" smtClean="0"/>
              <a:t>Logarithm: Binary search</a:t>
            </a:r>
          </a:p>
          <a:p>
            <a:pPr lvl="1"/>
            <a:r>
              <a:rPr lang="en-US" dirty="0" smtClean="0"/>
              <a:t>Exponentiation: Recursive procedures</a:t>
            </a:r>
          </a:p>
          <a:p>
            <a:endParaRPr lang="en-US" sz="1000" dirty="0" smtClean="0"/>
          </a:p>
          <a:p>
            <a:r>
              <a:rPr lang="en-US" dirty="0" smtClean="0"/>
              <a:t>Quantitative Attributes: Iteration over data-structures</a:t>
            </a:r>
          </a:p>
          <a:p>
            <a:pPr lvl="1"/>
            <a:r>
              <a:rPr lang="en-US" dirty="0" smtClean="0"/>
              <a:t>Number of nodes in a list, or a list of lists</a:t>
            </a:r>
          </a:p>
          <a:p>
            <a:pPr lvl="1"/>
            <a:r>
              <a:rPr lang="en-US" dirty="0" smtClean="0"/>
              <a:t>Number of nodes in a tree/Height of a tree</a:t>
            </a:r>
          </a:p>
          <a:p>
            <a:pPr lvl="1"/>
            <a:r>
              <a:rPr lang="en-US" dirty="0" smtClean="0"/>
              <a:t>Number of bits in a bit-vector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of Bound Expressions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313" y="1143000"/>
            <a:ext cx="8447315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Invariants required may be:</a:t>
            </a:r>
          </a:p>
          <a:p>
            <a:r>
              <a:rPr lang="en-US" dirty="0" smtClean="0"/>
              <a:t>Non-linear</a:t>
            </a:r>
          </a:p>
          <a:p>
            <a:r>
              <a:rPr lang="en-US" dirty="0" smtClean="0"/>
              <a:t>Disjunctive</a:t>
            </a:r>
          </a:p>
          <a:p>
            <a:r>
              <a:rPr lang="en-US" dirty="0" smtClean="0"/>
              <a:t>Refer to numerical properties of data-structures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 universal precise invariant generator does not exist!</a:t>
            </a:r>
          </a:p>
          <a:p>
            <a:pPr>
              <a:buNone/>
            </a:pPr>
            <a:r>
              <a:rPr lang="en-US" dirty="0" smtClean="0"/>
              <a:t>We will study principles of invariant generation, and then apply a variety of these techniques to our problem.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of Invariants Required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6942" y="1142999"/>
            <a:ext cx="8730344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sophisticated invariant generation.</a:t>
            </a:r>
          </a:p>
          <a:p>
            <a:pPr lvl="1"/>
            <a:r>
              <a:rPr lang="en-US" dirty="0" smtClean="0"/>
              <a:t>E.g., control-flow refinement, loop-flattening/peeling,    non-standard cut-points, quantitative attributes instrumentation. </a:t>
            </a:r>
          </a:p>
          <a:p>
            <a:pPr lvl="1"/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marL="857250" lvl="1" indent="-457200"/>
            <a:r>
              <a:rPr lang="en-US" dirty="0" smtClean="0"/>
              <a:t>Language of Invariants</a:t>
            </a:r>
          </a:p>
          <a:p>
            <a:pPr marL="857250" lvl="1" indent="-457200"/>
            <a:r>
              <a:rPr lang="en-US" dirty="0" smtClean="0"/>
              <a:t>E.g., arithmetic, </a:t>
            </a:r>
            <a:r>
              <a:rPr lang="en-US" dirty="0" err="1" smtClean="0"/>
              <a:t>uninterpreted</a:t>
            </a:r>
            <a:r>
              <a:rPr lang="en-US" dirty="0" smtClean="0"/>
              <a:t> fns, lists/arrays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marL="857250" lvl="1" indent="-457200"/>
            <a:r>
              <a:rPr lang="en-US" dirty="0" smtClean="0"/>
              <a:t>Automatic generation of invariants in some shade of logic, e.g., conjunctive/k-disjunctive/predicate abstraction.</a:t>
            </a:r>
          </a:p>
          <a:p>
            <a:pPr marL="857250" lvl="1" indent="-457200"/>
            <a:r>
              <a:rPr lang="en-US" dirty="0" smtClean="0"/>
              <a:t>E.g., Iterative, Constraint-based, Proof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Art of Invariant </a:t>
            </a:r>
            <a:r>
              <a:rPr lang="en-US" dirty="0" smtClean="0">
                <a:solidFill>
                  <a:schemeClr val="tx1"/>
                </a:solidFill>
              </a:rPr>
              <a:t>Generation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69388" y="1699546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10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1886" y="1034140"/>
            <a:ext cx="8436428" cy="5029200"/>
          </a:xfrm>
        </p:spPr>
        <p:txBody>
          <a:bodyPr/>
          <a:lstStyle/>
          <a:p>
            <a:pPr>
              <a:buNone/>
            </a:pPr>
            <a:r>
              <a:rPr lang="en-US" sz="2200" dirty="0" smtClean="0"/>
              <a:t>We will briefly study decision procedures for following logics.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Linear </a:t>
            </a:r>
            <a:r>
              <a:rPr lang="en-US" sz="2200" dirty="0" smtClean="0"/>
              <a:t>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Procedures</a:t>
            </a:r>
          </a:p>
        </p:txBody>
      </p:sp>
      <p:sp>
        <p:nvSpPr>
          <p:cNvPr id="130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1045026"/>
            <a:ext cx="8828315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Decide</a:t>
            </a:r>
            <a:r>
              <a:rPr lang="en-US" baseline="-25000" dirty="0" err="1" smtClean="0"/>
              <a:t>T</a:t>
            </a:r>
            <a:r>
              <a:rPr lang="en-US" dirty="0"/>
              <a:t>(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) = Yes, if 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 is </a:t>
            </a:r>
            <a:r>
              <a:rPr lang="en-US" dirty="0" err="1"/>
              <a:t>satisfiable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           </a:t>
            </a:r>
            <a:r>
              <a:rPr lang="en-US" dirty="0" smtClean="0"/>
              <a:t>       = </a:t>
            </a:r>
            <a:r>
              <a:rPr lang="en-US" dirty="0"/>
              <a:t>No, if 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 is </a:t>
            </a:r>
            <a:r>
              <a:rPr lang="en-US" dirty="0" err="1"/>
              <a:t>unsatisfiable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Without loss of generality, we can assume that 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 is a conjunction of atomic facts. 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 smtClean="0"/>
              <a:t>Decide(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latin typeface="cmsy10" pitchFamily="34" charset="0"/>
              </a:rPr>
              <a:t>Ç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/>
              <a:t>) is sat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smtClean="0"/>
              <a:t>Decide(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/>
              <a:t>) is sat or </a:t>
            </a:r>
            <a:r>
              <a:rPr lang="en-US" dirty="0" smtClean="0"/>
              <a:t>Decide(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/>
              <a:t>) is </a:t>
            </a:r>
            <a:r>
              <a:rPr lang="en-US" dirty="0" smtClean="0"/>
              <a:t>sat.</a:t>
            </a:r>
            <a:endParaRPr lang="en-US" dirty="0"/>
          </a:p>
          <a:p>
            <a:r>
              <a:rPr lang="en-US" dirty="0"/>
              <a:t>What is the trade-off?</a:t>
            </a:r>
          </a:p>
          <a:p>
            <a:pPr lvl="1"/>
            <a:r>
              <a:rPr lang="en-US" dirty="0"/>
              <a:t>Converting 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 into DNF may incur exponential </a:t>
            </a:r>
            <a:r>
              <a:rPr lang="en-US" dirty="0" smtClean="0"/>
              <a:t>blow-up.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2"/>
                </a:solidFill>
              </a:rPr>
              <a:t>Linear 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239" y="1143000"/>
            <a:ext cx="8485275" cy="5029200"/>
          </a:xfrm>
        </p:spPr>
        <p:txBody>
          <a:bodyPr/>
          <a:lstStyle/>
          <a:p>
            <a:r>
              <a:rPr lang="en-US" dirty="0" smtClean="0"/>
              <a:t>Symbolic Bound Computation Problem</a:t>
            </a:r>
          </a:p>
          <a:p>
            <a:pPr lvl="1"/>
            <a:r>
              <a:rPr lang="en-US" dirty="0" smtClean="0"/>
              <a:t>Motivation, Definition, Reduction to Invariant Generation</a:t>
            </a:r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dirty="0" smtClean="0"/>
              <a:t>Art of Invariant Generation</a:t>
            </a:r>
          </a:p>
          <a:p>
            <a:pPr lvl="1"/>
            <a:r>
              <a:rPr lang="en-US" dirty="0" smtClean="0"/>
              <a:t>Colorful Logic</a:t>
            </a:r>
          </a:p>
          <a:p>
            <a:pPr lvl="1"/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Program Transformations</a:t>
            </a:r>
          </a:p>
          <a:p>
            <a:pPr lvl="2"/>
            <a:endParaRPr lang="en-US" sz="1000" dirty="0" smtClean="0"/>
          </a:p>
          <a:p>
            <a:pPr lvl="2"/>
            <a:endParaRPr lang="en-US" sz="1000" dirty="0" smtClean="0"/>
          </a:p>
          <a:p>
            <a:r>
              <a:rPr lang="en-US" dirty="0" smtClean="0"/>
              <a:t>Application to Symbolic Bound Computation Problem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Arithmetic</a:t>
            </a:r>
          </a:p>
        </p:txBody>
      </p:sp>
      <p:sp>
        <p:nvSpPr>
          <p:cNvPr id="131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Expressions  </a:t>
            </a:r>
            <a:r>
              <a:rPr lang="en-US" dirty="0">
                <a:solidFill>
                  <a:schemeClr val="accent2"/>
                </a:solidFill>
              </a:rPr>
              <a:t>e := y | c | e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§</a:t>
            </a:r>
            <a:r>
              <a:rPr lang="en-US" dirty="0">
                <a:solidFill>
                  <a:schemeClr val="accent2"/>
                </a:solidFill>
              </a:rPr>
              <a:t> e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| c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£</a:t>
            </a:r>
            <a:r>
              <a:rPr lang="en-US" dirty="0">
                <a:solidFill>
                  <a:schemeClr val="accent2"/>
                </a:solidFill>
              </a:rPr>
              <a:t> 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Atomic facts  </a:t>
            </a:r>
            <a:r>
              <a:rPr lang="en-US" dirty="0">
                <a:solidFill>
                  <a:schemeClr val="accent2"/>
                </a:solidFill>
              </a:rPr>
              <a:t>g := e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¸</a:t>
            </a:r>
            <a:r>
              <a:rPr lang="en-US" dirty="0">
                <a:solidFill>
                  <a:schemeClr val="accent2"/>
                </a:solidFill>
              </a:rPr>
              <a:t>0 | e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Note that e=0 can be represented as e</a:t>
            </a:r>
            <a:r>
              <a:rPr lang="en-US" dirty="0">
                <a:latin typeface="cmsy10" pitchFamily="34" charset="0"/>
              </a:rPr>
              <a:t>¸</a:t>
            </a:r>
            <a:r>
              <a:rPr lang="en-US" dirty="0"/>
              <a:t>0 </a:t>
            </a:r>
            <a:r>
              <a:rPr lang="en-US" dirty="0">
                <a:latin typeface="cmsy10" pitchFamily="34" charset="0"/>
              </a:rPr>
              <a:t>Æ</a:t>
            </a:r>
            <a:r>
              <a:rPr lang="en-US" dirty="0"/>
              <a:t> e</a:t>
            </a:r>
            <a:r>
              <a:rPr lang="en-US" dirty="0">
                <a:latin typeface="cmsy10" pitchFamily="34" charset="0"/>
              </a:rPr>
              <a:t>·</a:t>
            </a:r>
            <a:r>
              <a:rPr lang="en-US" dirty="0"/>
              <a:t>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              e&gt;0 can be represented as e-1</a:t>
            </a:r>
            <a:r>
              <a:rPr lang="en-US" dirty="0">
                <a:latin typeface="cmsy10" pitchFamily="34" charset="0"/>
              </a:rPr>
              <a:t>¸</a:t>
            </a:r>
            <a:r>
              <a:rPr lang="en-US" dirty="0"/>
              <a:t>0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                 (over integer LA)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decision problem for integer LA is NP-hard. </a:t>
            </a:r>
          </a:p>
          <a:p>
            <a:pPr>
              <a:lnSpc>
                <a:spcPct val="90000"/>
              </a:lnSpc>
            </a:pPr>
            <a:r>
              <a:rPr lang="en-US" dirty="0"/>
              <a:t>The decision problem for rational LA is </a:t>
            </a:r>
            <a:r>
              <a:rPr lang="en-US" dirty="0" err="1"/>
              <a:t>PTime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PTime</a:t>
            </a:r>
            <a:r>
              <a:rPr lang="en-US" dirty="0"/>
              <a:t> algorithms are complicated to implement. Popular choice is </a:t>
            </a:r>
            <a:r>
              <a:rPr lang="en-US" dirty="0" smtClean="0"/>
              <a:t>a worst-case </a:t>
            </a:r>
            <a:r>
              <a:rPr lang="en-US" dirty="0"/>
              <a:t>exponential algorithm called “Simplex”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will study a </a:t>
            </a:r>
            <a:r>
              <a:rPr lang="en-US" dirty="0" err="1"/>
              <a:t>PTime</a:t>
            </a:r>
            <a:r>
              <a:rPr lang="en-US" dirty="0"/>
              <a:t> algorithm for a special case.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Difference Constraints</a:t>
            </a:r>
          </a:p>
        </p:txBody>
      </p:sp>
      <p:sp>
        <p:nvSpPr>
          <p:cNvPr id="131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04150" cy="5381625"/>
          </a:xfrm>
        </p:spPr>
        <p:txBody>
          <a:bodyPr/>
          <a:lstStyle/>
          <a:p>
            <a:r>
              <a:rPr lang="en-US" dirty="0"/>
              <a:t>A special case of Linear Arithmetic</a:t>
            </a:r>
          </a:p>
          <a:p>
            <a:r>
              <a:rPr lang="en-US" dirty="0"/>
              <a:t>Constraints of the form </a:t>
            </a:r>
            <a:r>
              <a:rPr lang="en-US" dirty="0" err="1">
                <a:solidFill>
                  <a:schemeClr val="accent2"/>
                </a:solidFill>
              </a:rPr>
              <a:t>x</a:t>
            </a:r>
            <a:r>
              <a:rPr lang="en-US" dirty="0" err="1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 err="1">
                <a:solidFill>
                  <a:schemeClr val="accent2"/>
                </a:solidFill>
              </a:rPr>
              <a:t>c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x-</a:t>
            </a:r>
            <a:r>
              <a:rPr lang="en-US" dirty="0" err="1">
                <a:solidFill>
                  <a:schemeClr val="accent2"/>
                </a:solidFill>
              </a:rPr>
              <a:t>y</a:t>
            </a:r>
            <a:r>
              <a:rPr lang="en-US" dirty="0" err="1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 err="1">
                <a:solidFill>
                  <a:schemeClr val="accent2"/>
                </a:solidFill>
              </a:rPr>
              <a:t>c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We can represent </a:t>
            </a:r>
            <a:r>
              <a:rPr lang="en-US" dirty="0" err="1"/>
              <a:t>x</a:t>
            </a:r>
            <a:r>
              <a:rPr lang="en-US" dirty="0" err="1">
                <a:latin typeface="cmsy10" pitchFamily="34" charset="0"/>
              </a:rPr>
              <a:t>·</a:t>
            </a:r>
            <a:r>
              <a:rPr lang="en-US" dirty="0" err="1"/>
              <a:t>c</a:t>
            </a:r>
            <a:r>
              <a:rPr lang="en-US" dirty="0"/>
              <a:t> by x-</a:t>
            </a:r>
            <a:r>
              <a:rPr lang="en-US" dirty="0" err="1"/>
              <a:t>u</a:t>
            </a:r>
            <a:r>
              <a:rPr lang="en-US" dirty="0" err="1">
                <a:latin typeface="cmsy10" pitchFamily="34" charset="0"/>
              </a:rPr>
              <a:t>·</a:t>
            </a:r>
            <a:r>
              <a:rPr lang="en-US" dirty="0" err="1"/>
              <a:t>c</a:t>
            </a:r>
            <a:r>
              <a:rPr lang="en-US" dirty="0"/>
              <a:t>, where u is a special zero variable. </a:t>
            </a:r>
            <a:r>
              <a:rPr lang="en-US" dirty="0" err="1"/>
              <a:t>Wlog</a:t>
            </a:r>
            <a:r>
              <a:rPr lang="en-US" dirty="0"/>
              <a:t>, we will assume henceforth that we only have constraints x-</a:t>
            </a:r>
            <a:r>
              <a:rPr lang="en-US" dirty="0" err="1"/>
              <a:t>y</a:t>
            </a:r>
            <a:r>
              <a:rPr lang="en-US" dirty="0" err="1">
                <a:latin typeface="cmsy10" pitchFamily="34" charset="0"/>
              </a:rPr>
              <a:t>·</a:t>
            </a:r>
            <a:r>
              <a:rPr lang="en-US" dirty="0" err="1"/>
              <a:t>c</a:t>
            </a:r>
            <a:endParaRPr lang="en-US" dirty="0"/>
          </a:p>
          <a:p>
            <a:r>
              <a:rPr lang="en-US" dirty="0"/>
              <a:t>Reasoning required: </a:t>
            </a:r>
            <a:r>
              <a:rPr lang="en-US" dirty="0">
                <a:solidFill>
                  <a:schemeClr val="accent2"/>
                </a:solidFill>
              </a:rPr>
              <a:t>x-y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chemeClr val="accent2"/>
                </a:solidFill>
              </a:rPr>
              <a:t>c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Æ</a:t>
            </a:r>
            <a:r>
              <a:rPr lang="en-US" dirty="0">
                <a:solidFill>
                  <a:schemeClr val="accent2"/>
                </a:solidFill>
              </a:rPr>
              <a:t> y-z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chemeClr val="accent2"/>
                </a:solidFill>
              </a:rPr>
              <a:t>c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)</a:t>
            </a:r>
            <a:r>
              <a:rPr lang="en-US" dirty="0">
                <a:solidFill>
                  <a:schemeClr val="accent2"/>
                </a:solidFill>
              </a:rPr>
              <a:t> x-z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chemeClr val="accent2"/>
                </a:solidFill>
              </a:rPr>
              <a:t>c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+c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O(n</a:t>
            </a:r>
            <a:r>
              <a:rPr lang="en-US" baseline="30000" dirty="0"/>
              <a:t>3</a:t>
            </a:r>
            <a:r>
              <a:rPr lang="en-US" dirty="0"/>
              <a:t>) (saturation-based) decision procedure</a:t>
            </a:r>
          </a:p>
          <a:p>
            <a:pPr lvl="1"/>
            <a:r>
              <a:rPr lang="en-US" dirty="0"/>
              <a:t>Represent </a:t>
            </a:r>
            <a:r>
              <a:rPr lang="en-US" dirty="0" err="1"/>
              <a:t>contraints</a:t>
            </a:r>
            <a:r>
              <a:rPr lang="en-US" dirty="0"/>
              <a:t> by a matrix </a:t>
            </a:r>
            <a:r>
              <a:rPr lang="en-US" dirty="0" err="1"/>
              <a:t>M</a:t>
            </a:r>
            <a:r>
              <a:rPr lang="en-US" baseline="-25000" dirty="0" err="1"/>
              <a:t>n</a:t>
            </a:r>
            <a:r>
              <a:rPr lang="en-US" baseline="-25000" dirty="0" err="1">
                <a:latin typeface="cmsy10" pitchFamily="34" charset="0"/>
              </a:rPr>
              <a:t>£</a:t>
            </a:r>
            <a:r>
              <a:rPr lang="en-US" baseline="-25000" dirty="0" err="1"/>
              <a:t>n</a:t>
            </a:r>
            <a:endParaRPr lang="en-US" dirty="0">
              <a:latin typeface="cmsy10" pitchFamily="34" charset="0"/>
            </a:endParaRPr>
          </a:p>
          <a:p>
            <a:pPr lvl="2"/>
            <a:r>
              <a:rPr lang="en-US" dirty="0"/>
              <a:t> where M[</a:t>
            </a:r>
            <a:r>
              <a:rPr lang="en-US" dirty="0" err="1"/>
              <a:t>i</a:t>
            </a:r>
            <a:r>
              <a:rPr lang="en-US" dirty="0"/>
              <a:t>][j] = c represents x</a:t>
            </a:r>
            <a:r>
              <a:rPr lang="en-US" baseline="-25000" dirty="0"/>
              <a:t>i</a:t>
            </a:r>
            <a:r>
              <a:rPr lang="en-US" dirty="0"/>
              <a:t>–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>
                <a:latin typeface="cmsy10" pitchFamily="34" charset="0"/>
              </a:rPr>
              <a:t>·</a:t>
            </a:r>
            <a:r>
              <a:rPr lang="en-US" dirty="0"/>
              <a:t> c</a:t>
            </a:r>
          </a:p>
          <a:p>
            <a:pPr lvl="1"/>
            <a:r>
              <a:rPr lang="en-US" dirty="0" smtClean="0"/>
              <a:t>Repeatedly apply following rule as in shortest path computation.</a:t>
            </a:r>
            <a:endParaRPr lang="en-US" dirty="0"/>
          </a:p>
          <a:p>
            <a:pPr lvl="2"/>
            <a:r>
              <a:rPr lang="en-US" dirty="0"/>
              <a:t>M[</a:t>
            </a:r>
            <a:r>
              <a:rPr lang="en-US" dirty="0" err="1"/>
              <a:t>i</a:t>
            </a:r>
            <a:r>
              <a:rPr lang="en-US" dirty="0"/>
              <a:t>][j] = </a:t>
            </a:r>
            <a:r>
              <a:rPr lang="en-US" dirty="0" smtClean="0">
                <a:latin typeface="Comic Sans MS"/>
              </a:rPr>
              <a:t>min</a:t>
            </a:r>
            <a:r>
              <a:rPr lang="en-US" baseline="-25000" dirty="0" smtClean="0">
                <a:latin typeface="Comic Sans MS"/>
              </a:rPr>
              <a:t>k</a:t>
            </a:r>
            <a:r>
              <a:rPr lang="en-US" dirty="0" smtClean="0"/>
              <a:t> { </a:t>
            </a:r>
            <a:r>
              <a:rPr lang="en-US" dirty="0"/>
              <a:t>M[</a:t>
            </a:r>
            <a:r>
              <a:rPr lang="en-US" dirty="0" err="1"/>
              <a:t>i</a:t>
            </a:r>
            <a:r>
              <a:rPr lang="en-US" dirty="0"/>
              <a:t>][j], M[</a:t>
            </a:r>
            <a:r>
              <a:rPr lang="en-US" dirty="0" err="1"/>
              <a:t>i</a:t>
            </a:r>
            <a:r>
              <a:rPr lang="en-US" dirty="0"/>
              <a:t>][k]+M[k][j] }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/>
              <a:t> is </a:t>
            </a:r>
            <a:r>
              <a:rPr lang="en-US" dirty="0" err="1"/>
              <a:t>unsat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i: M[</a:t>
            </a:r>
            <a:r>
              <a:rPr lang="en-US" dirty="0" err="1"/>
              <a:t>i</a:t>
            </a:r>
            <a:r>
              <a:rPr lang="en-US" dirty="0"/>
              <a:t>][</a:t>
            </a:r>
            <a:r>
              <a:rPr lang="en-US" dirty="0" err="1"/>
              <a:t>i</a:t>
            </a:r>
            <a:r>
              <a:rPr lang="en-US" dirty="0"/>
              <a:t>] &lt; 0</a:t>
            </a:r>
          </a:p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Linear Arithmetic</a:t>
            </a:r>
          </a:p>
          <a:p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err="1" smtClean="0">
                <a:solidFill>
                  <a:schemeClr val="accent2"/>
                </a:solidFill>
              </a:rPr>
              <a:t>Uninterpreted</a:t>
            </a:r>
            <a:r>
              <a:rPr lang="en-US" sz="2200" dirty="0" smtClean="0">
                <a:solidFill>
                  <a:schemeClr val="accent2"/>
                </a:solidFill>
              </a:rPr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Uninterpreted Functions</a:t>
            </a:r>
          </a:p>
        </p:txBody>
      </p:sp>
      <p:sp>
        <p:nvSpPr>
          <p:cNvPr id="130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688" y="1109663"/>
            <a:ext cx="8977312" cy="5535612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Expressions  </a:t>
            </a:r>
            <a:r>
              <a:rPr lang="en-US">
                <a:solidFill>
                  <a:schemeClr val="accent2"/>
                </a:solidFill>
              </a:rPr>
              <a:t>e := x | F(e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,e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/>
              <a:t>Atomic fact  </a:t>
            </a:r>
            <a:r>
              <a:rPr lang="en-US">
                <a:solidFill>
                  <a:schemeClr val="accent2"/>
                </a:solidFill>
              </a:rPr>
              <a:t>g  :=  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 | 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>
                <a:solidFill>
                  <a:schemeClr val="accent2"/>
                </a:solidFill>
              </a:rPr>
              <a:t>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endParaRPr lang="en-US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/>
              <a:t>Axiom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8</a:t>
            </a:r>
            <a:r>
              <a:rPr lang="en-US">
                <a:solidFill>
                  <a:schemeClr val="accent2"/>
                </a:solidFill>
              </a:rPr>
              <a:t>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,e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,e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’,e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’: 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’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chemeClr val="accent2"/>
                </a:solidFill>
              </a:rPr>
              <a:t> 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’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)</a:t>
            </a:r>
            <a:r>
              <a:rPr lang="en-US">
                <a:solidFill>
                  <a:schemeClr val="accent2"/>
                </a:solidFill>
              </a:rPr>
              <a:t> F(e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,e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)=F(e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’,e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’)</a:t>
            </a:r>
          </a:p>
          <a:p>
            <a:pPr>
              <a:buFontTx/>
              <a:buNone/>
            </a:pPr>
            <a:r>
              <a:rPr lang="en-US"/>
              <a:t>	                 (called congruence axiom)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(saturation-based) Decision Procedure</a:t>
            </a:r>
          </a:p>
          <a:p>
            <a:r>
              <a:rPr lang="en-US"/>
              <a:t>Represent equalities e</a:t>
            </a:r>
            <a:r>
              <a:rPr lang="en-US" baseline="-25000"/>
              <a:t>1</a:t>
            </a:r>
            <a:r>
              <a:rPr lang="en-US"/>
              <a:t>=e</a:t>
            </a:r>
            <a:r>
              <a:rPr lang="en-US" baseline="-25000"/>
              <a:t>2 </a:t>
            </a:r>
            <a:r>
              <a:rPr lang="en-US">
                <a:latin typeface="cmsy10" pitchFamily="34" charset="0"/>
              </a:rPr>
              <a:t>2</a:t>
            </a:r>
            <a:r>
              <a:rPr lang="en-US"/>
              <a:t> G in Equivalence DAG (EDAG)</a:t>
            </a:r>
          </a:p>
          <a:p>
            <a:pPr lvl="1"/>
            <a:r>
              <a:rPr lang="en-US"/>
              <a:t>Nodes of an EDAG represent congruence classes of expressions that are known to be equal.</a:t>
            </a:r>
          </a:p>
          <a:p>
            <a:r>
              <a:rPr lang="en-US"/>
              <a:t>Saturate equalities in the EDAG by following rule:</a:t>
            </a:r>
          </a:p>
          <a:p>
            <a:pPr lvl="1"/>
            <a:r>
              <a:rPr lang="en-US"/>
              <a:t>If C(e</a:t>
            </a:r>
            <a:r>
              <a:rPr lang="en-US" baseline="-25000"/>
              <a:t>1</a:t>
            </a:r>
            <a:r>
              <a:rPr lang="en-US"/>
              <a:t>)=C(e</a:t>
            </a:r>
            <a:r>
              <a:rPr lang="en-US" baseline="-25000"/>
              <a:t>1</a:t>
            </a:r>
            <a:r>
              <a:rPr lang="en-US"/>
              <a:t>’)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C(e</a:t>
            </a:r>
            <a:r>
              <a:rPr lang="en-US" baseline="-25000"/>
              <a:t>2</a:t>
            </a:r>
            <a:r>
              <a:rPr lang="en-US"/>
              <a:t>)=C(e</a:t>
            </a:r>
            <a:r>
              <a:rPr lang="en-US" baseline="-25000"/>
              <a:t>2</a:t>
            </a:r>
            <a:r>
              <a:rPr lang="en-US"/>
              <a:t>’), Merge C(F(e</a:t>
            </a:r>
            <a:r>
              <a:rPr lang="en-US" baseline="-25000"/>
              <a:t>1</a:t>
            </a:r>
            <a:r>
              <a:rPr lang="en-US"/>
              <a:t>,e</a:t>
            </a:r>
            <a:r>
              <a:rPr lang="en-US" baseline="-25000"/>
              <a:t>2</a:t>
            </a:r>
            <a:r>
              <a:rPr lang="en-US"/>
              <a:t>)), C(F(e</a:t>
            </a:r>
            <a:r>
              <a:rPr lang="en-US" baseline="-25000"/>
              <a:t>1</a:t>
            </a:r>
            <a:r>
              <a:rPr lang="en-US"/>
              <a:t>’,e</a:t>
            </a:r>
            <a:r>
              <a:rPr lang="en-US" baseline="-25000"/>
              <a:t>2</a:t>
            </a:r>
            <a:r>
              <a:rPr lang="en-US"/>
              <a:t>’))</a:t>
            </a:r>
          </a:p>
          <a:p>
            <a:pPr lvl="1">
              <a:buFontTx/>
              <a:buNone/>
            </a:pPr>
            <a:r>
              <a:rPr lang="en-US"/>
              <a:t>where C(e) denotes congruence class of expression e</a:t>
            </a:r>
          </a:p>
          <a:p>
            <a:r>
              <a:rPr lang="en-US"/>
              <a:t>Declare unsatisfiability iff </a:t>
            </a:r>
            <a:r>
              <a:rPr lang="en-US">
                <a:latin typeface="cmsy10" pitchFamily="34" charset="0"/>
              </a:rPr>
              <a:t>9 </a:t>
            </a:r>
            <a:r>
              <a:rPr lang="en-US"/>
              <a:t>e</a:t>
            </a:r>
            <a:r>
              <a:rPr lang="en-US" baseline="-25000"/>
              <a:t>1</a:t>
            </a:r>
            <a:r>
              <a:rPr lang="en-US">
                <a:latin typeface="Symbol" pitchFamily="18" charset="2"/>
                <a:sym typeface="Symbol" pitchFamily="18" charset="2"/>
              </a:rPr>
              <a:t></a:t>
            </a:r>
            <a:r>
              <a:rPr lang="en-US"/>
              <a:t>e</a:t>
            </a:r>
            <a:r>
              <a:rPr lang="en-US" baseline="-25000"/>
              <a:t>2</a:t>
            </a:r>
            <a:r>
              <a:rPr lang="en-US"/>
              <a:t> in G s.t. C(e</a:t>
            </a:r>
            <a:r>
              <a:rPr lang="en-US" baseline="-25000"/>
              <a:t>1</a:t>
            </a:r>
            <a:r>
              <a:rPr lang="en-US"/>
              <a:t>) = C(e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pPr lvl="1"/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Uninterpreted Functions: Example</a:t>
            </a:r>
          </a:p>
        </p:txBody>
      </p:sp>
      <p:sp>
        <p:nvSpPr>
          <p:cNvPr id="1323013" name="Text Box 5"/>
          <p:cNvSpPr txBox="1">
            <a:spLocks noChangeArrowheads="1"/>
          </p:cNvSpPr>
          <p:nvPr/>
        </p:nvSpPr>
        <p:spPr bwMode="auto">
          <a:xfrm>
            <a:off x="7146925" y="4856163"/>
            <a:ext cx="341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323014" name="Text Box 6"/>
          <p:cNvSpPr txBox="1">
            <a:spLocks noChangeArrowheads="1"/>
          </p:cNvSpPr>
          <p:nvPr/>
        </p:nvSpPr>
        <p:spPr bwMode="auto">
          <a:xfrm>
            <a:off x="7159625" y="2089150"/>
            <a:ext cx="341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323015" name="Text Box 7"/>
          <p:cNvSpPr txBox="1">
            <a:spLocks noChangeArrowheads="1"/>
          </p:cNvSpPr>
          <p:nvPr/>
        </p:nvSpPr>
        <p:spPr bwMode="auto">
          <a:xfrm>
            <a:off x="7158038" y="4173538"/>
            <a:ext cx="341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323016" name="Text Box 8"/>
          <p:cNvSpPr txBox="1">
            <a:spLocks noChangeArrowheads="1"/>
          </p:cNvSpPr>
          <p:nvPr/>
        </p:nvSpPr>
        <p:spPr bwMode="auto">
          <a:xfrm>
            <a:off x="7158038" y="2814638"/>
            <a:ext cx="341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323018" name="Text Box 10"/>
          <p:cNvSpPr txBox="1">
            <a:spLocks noChangeArrowheads="1"/>
          </p:cNvSpPr>
          <p:nvPr/>
        </p:nvSpPr>
        <p:spPr bwMode="auto">
          <a:xfrm>
            <a:off x="7158038" y="3462338"/>
            <a:ext cx="341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1323019" name="Text Box 11"/>
          <p:cNvSpPr txBox="1">
            <a:spLocks noChangeArrowheads="1"/>
          </p:cNvSpPr>
          <p:nvPr/>
        </p:nvSpPr>
        <p:spPr bwMode="auto">
          <a:xfrm>
            <a:off x="7158038" y="1416050"/>
            <a:ext cx="3413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1323020" name="AutoShape 12"/>
          <p:cNvCxnSpPr>
            <a:cxnSpLocks noChangeShapeType="1"/>
            <a:stCxn id="1323019" idx="2"/>
            <a:endCxn id="1323014" idx="0"/>
          </p:cNvCxnSpPr>
          <p:nvPr/>
        </p:nvCxnSpPr>
        <p:spPr bwMode="auto">
          <a:xfrm>
            <a:off x="7329488" y="1812925"/>
            <a:ext cx="1587" cy="276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21" name="AutoShape 13"/>
          <p:cNvCxnSpPr>
            <a:cxnSpLocks noChangeShapeType="1"/>
            <a:stCxn id="1323014" idx="2"/>
            <a:endCxn id="1323016" idx="0"/>
          </p:cNvCxnSpPr>
          <p:nvPr/>
        </p:nvCxnSpPr>
        <p:spPr bwMode="auto">
          <a:xfrm flipH="1">
            <a:off x="7329488" y="2486025"/>
            <a:ext cx="1587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22" name="AutoShape 14"/>
          <p:cNvCxnSpPr>
            <a:cxnSpLocks noChangeShapeType="1"/>
            <a:stCxn id="1323016" idx="2"/>
            <a:endCxn id="1323018" idx="0"/>
          </p:cNvCxnSpPr>
          <p:nvPr/>
        </p:nvCxnSpPr>
        <p:spPr bwMode="auto">
          <a:xfrm>
            <a:off x="7329488" y="3211513"/>
            <a:ext cx="0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23" name="AutoShape 15"/>
          <p:cNvCxnSpPr>
            <a:cxnSpLocks noChangeShapeType="1"/>
            <a:stCxn id="1323018" idx="2"/>
            <a:endCxn id="1323015" idx="0"/>
          </p:cNvCxnSpPr>
          <p:nvPr/>
        </p:nvCxnSpPr>
        <p:spPr bwMode="auto">
          <a:xfrm>
            <a:off x="7329488" y="3859213"/>
            <a:ext cx="0" cy="314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24" name="AutoShape 16"/>
          <p:cNvCxnSpPr>
            <a:cxnSpLocks noChangeShapeType="1"/>
            <a:stCxn id="1323015" idx="2"/>
            <a:endCxn id="1323013" idx="0"/>
          </p:cNvCxnSpPr>
          <p:nvPr/>
        </p:nvCxnSpPr>
        <p:spPr bwMode="auto">
          <a:xfrm flipH="1">
            <a:off x="7318375" y="4570413"/>
            <a:ext cx="11113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25" name="AutoShape 17"/>
          <p:cNvCxnSpPr>
            <a:cxnSpLocks noChangeShapeType="1"/>
            <a:stCxn id="1323013" idx="1"/>
            <a:endCxn id="1323016" idx="1"/>
          </p:cNvCxnSpPr>
          <p:nvPr/>
        </p:nvCxnSpPr>
        <p:spPr bwMode="auto">
          <a:xfrm rot="10800000" flipH="1">
            <a:off x="7146925" y="3013075"/>
            <a:ext cx="11113" cy="2041525"/>
          </a:xfrm>
          <a:prstGeom prst="curvedConnector3">
            <a:avLst>
              <a:gd name="adj1" fmla="val -2057144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323026" name="AutoShape 18"/>
          <p:cNvCxnSpPr>
            <a:cxnSpLocks noChangeShapeType="1"/>
            <a:stCxn id="1323013" idx="1"/>
            <a:endCxn id="1323019" idx="1"/>
          </p:cNvCxnSpPr>
          <p:nvPr/>
        </p:nvCxnSpPr>
        <p:spPr bwMode="auto">
          <a:xfrm rot="10800000" flipH="1">
            <a:off x="7146925" y="1614488"/>
            <a:ext cx="11113" cy="3440112"/>
          </a:xfrm>
          <a:prstGeom prst="curvedConnector3">
            <a:avLst>
              <a:gd name="adj1" fmla="val -6842861"/>
            </a:avLst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323027" name="AutoShape 19"/>
          <p:cNvCxnSpPr>
            <a:cxnSpLocks noChangeShapeType="1"/>
            <a:stCxn id="1323015" idx="3"/>
            <a:endCxn id="1323014" idx="3"/>
          </p:cNvCxnSpPr>
          <p:nvPr/>
        </p:nvCxnSpPr>
        <p:spPr bwMode="auto">
          <a:xfrm flipV="1">
            <a:off x="7499350" y="2287588"/>
            <a:ext cx="1588" cy="2084387"/>
          </a:xfrm>
          <a:prstGeom prst="curvedConnector3">
            <a:avLst>
              <a:gd name="adj1" fmla="val 23400000"/>
            </a:avLst>
          </a:prstGeom>
          <a:noFill/>
          <a:ln w="19050">
            <a:solidFill>
              <a:schemeClr val="accent2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323028" name="AutoShape 20"/>
          <p:cNvCxnSpPr>
            <a:cxnSpLocks noChangeShapeType="1"/>
            <a:stCxn id="1323018" idx="3"/>
            <a:endCxn id="1323019" idx="3"/>
          </p:cNvCxnSpPr>
          <p:nvPr/>
        </p:nvCxnSpPr>
        <p:spPr bwMode="auto">
          <a:xfrm flipV="1">
            <a:off x="7499350" y="1614488"/>
            <a:ext cx="1588" cy="2046287"/>
          </a:xfrm>
          <a:prstGeom prst="curvedConnector3">
            <a:avLst>
              <a:gd name="adj1" fmla="val 14300000"/>
            </a:avLst>
          </a:prstGeom>
          <a:noFill/>
          <a:ln w="19050">
            <a:solidFill>
              <a:srgbClr val="CC0000"/>
            </a:solidFill>
            <a:prstDash val="dash"/>
            <a:round/>
            <a:headEnd/>
            <a:tailEnd/>
          </a:ln>
          <a:effectLst/>
        </p:spPr>
      </p:cxnSp>
      <p:sp>
        <p:nvSpPr>
          <p:cNvPr id="1323029" name="Text Box 21"/>
          <p:cNvSpPr txBox="1">
            <a:spLocks noChangeArrowheads="1"/>
          </p:cNvSpPr>
          <p:nvPr/>
        </p:nvSpPr>
        <p:spPr bwMode="auto">
          <a:xfrm>
            <a:off x="2822575" y="1276350"/>
            <a:ext cx="10683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</a:t>
            </a:r>
            <a:r>
              <a:rPr lang="en-US" baseline="30000"/>
              <a:t>3</a:t>
            </a:r>
            <a:r>
              <a:rPr lang="en-US"/>
              <a:t>(y)</a:t>
            </a:r>
          </a:p>
        </p:txBody>
      </p:sp>
      <p:sp>
        <p:nvSpPr>
          <p:cNvPr id="1323030" name="Text Box 22"/>
          <p:cNvSpPr txBox="1">
            <a:spLocks noChangeArrowheads="1"/>
          </p:cNvSpPr>
          <p:nvPr/>
        </p:nvSpPr>
        <p:spPr bwMode="auto">
          <a:xfrm>
            <a:off x="1673225" y="2147888"/>
            <a:ext cx="14319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F(y)=F</a:t>
            </a:r>
            <a:r>
              <a:rPr lang="en-US" baseline="30000">
                <a:solidFill>
                  <a:schemeClr val="accent2"/>
                </a:solidFill>
              </a:rPr>
              <a:t>4</a:t>
            </a:r>
            <a:r>
              <a:rPr lang="en-US">
                <a:solidFill>
                  <a:schemeClr val="accent2"/>
                </a:solidFill>
              </a:rPr>
              <a:t>(y)</a:t>
            </a:r>
          </a:p>
        </p:txBody>
      </p:sp>
      <p:sp>
        <p:nvSpPr>
          <p:cNvPr id="1323031" name="Text Box 23"/>
          <p:cNvSpPr txBox="1">
            <a:spLocks noChangeArrowheads="1"/>
          </p:cNvSpPr>
          <p:nvPr/>
        </p:nvSpPr>
        <p:spPr bwMode="auto">
          <a:xfrm>
            <a:off x="1628775" y="3049588"/>
            <a:ext cx="15001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F</a:t>
            </a:r>
            <a:r>
              <a:rPr lang="en-US" baseline="30000">
                <a:solidFill>
                  <a:srgbClr val="CC0000"/>
                </a:solidFill>
              </a:rPr>
              <a:t>2</a:t>
            </a:r>
            <a:r>
              <a:rPr lang="en-US">
                <a:solidFill>
                  <a:srgbClr val="CC0000"/>
                </a:solidFill>
              </a:rPr>
              <a:t>(y)=F</a:t>
            </a:r>
            <a:r>
              <a:rPr lang="en-US" baseline="30000">
                <a:solidFill>
                  <a:srgbClr val="CC0000"/>
                </a:solidFill>
              </a:rPr>
              <a:t>5</a:t>
            </a:r>
            <a:r>
              <a:rPr lang="en-US">
                <a:solidFill>
                  <a:srgbClr val="CC0000"/>
                </a:solidFill>
              </a:rPr>
              <a:t>(y)</a:t>
            </a:r>
          </a:p>
        </p:txBody>
      </p:sp>
      <p:sp>
        <p:nvSpPr>
          <p:cNvPr id="1323032" name="Text Box 24"/>
          <p:cNvSpPr txBox="1">
            <a:spLocks noChangeArrowheads="1"/>
          </p:cNvSpPr>
          <p:nvPr/>
        </p:nvSpPr>
        <p:spPr bwMode="auto">
          <a:xfrm>
            <a:off x="1023938" y="3897313"/>
            <a:ext cx="10493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</a:t>
            </a:r>
            <a:r>
              <a:rPr lang="en-US" baseline="30000"/>
              <a:t>2</a:t>
            </a:r>
            <a:r>
              <a:rPr lang="en-US"/>
              <a:t>(y)</a:t>
            </a:r>
          </a:p>
        </p:txBody>
      </p:sp>
      <p:cxnSp>
        <p:nvCxnSpPr>
          <p:cNvPr id="1323033" name="AutoShape 25"/>
          <p:cNvCxnSpPr>
            <a:cxnSpLocks noChangeShapeType="1"/>
            <a:stCxn id="1323030" idx="2"/>
            <a:endCxn id="1323031" idx="0"/>
          </p:cNvCxnSpPr>
          <p:nvPr/>
        </p:nvCxnSpPr>
        <p:spPr bwMode="auto">
          <a:xfrm flipH="1">
            <a:off x="2379663" y="2544763"/>
            <a:ext cx="9525" cy="504825"/>
          </a:xfrm>
          <a:prstGeom prst="straightConnector1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34" name="AutoShape 26"/>
          <p:cNvCxnSpPr>
            <a:cxnSpLocks noChangeShapeType="1"/>
            <a:stCxn id="1323031" idx="2"/>
            <a:endCxn id="1323032" idx="0"/>
          </p:cNvCxnSpPr>
          <p:nvPr/>
        </p:nvCxnSpPr>
        <p:spPr bwMode="auto">
          <a:xfrm flipH="1">
            <a:off x="1549400" y="3446463"/>
            <a:ext cx="830263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23036" name="Text Box 28"/>
          <p:cNvSpPr txBox="1">
            <a:spLocks noChangeArrowheads="1"/>
          </p:cNvSpPr>
          <p:nvPr/>
        </p:nvSpPr>
        <p:spPr bwMode="auto">
          <a:xfrm>
            <a:off x="1144588" y="1255713"/>
            <a:ext cx="10683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</a:t>
            </a:r>
            <a:r>
              <a:rPr lang="en-US" baseline="30000"/>
              <a:t>5</a:t>
            </a:r>
            <a:r>
              <a:rPr lang="en-US"/>
              <a:t>(y)</a:t>
            </a:r>
          </a:p>
        </p:txBody>
      </p:sp>
      <p:sp>
        <p:nvSpPr>
          <p:cNvPr id="1323037" name="Text Box 29"/>
          <p:cNvSpPr txBox="1">
            <a:spLocks noChangeArrowheads="1"/>
          </p:cNvSpPr>
          <p:nvPr/>
        </p:nvSpPr>
        <p:spPr bwMode="auto">
          <a:xfrm>
            <a:off x="4167188" y="1255713"/>
            <a:ext cx="9366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</a:t>
            </a:r>
            <a:r>
              <a:rPr lang="en-US">
                <a:latin typeface="Symbol" pitchFamily="18" charset="2"/>
                <a:sym typeface="Symbol" pitchFamily="18" charset="2"/>
              </a:rPr>
              <a:t></a:t>
            </a:r>
            <a:r>
              <a:rPr lang="en-US"/>
              <a:t>F(y)</a:t>
            </a:r>
          </a:p>
        </p:txBody>
      </p:sp>
      <p:cxnSp>
        <p:nvCxnSpPr>
          <p:cNvPr id="1323038" name="AutoShape 30"/>
          <p:cNvCxnSpPr>
            <a:cxnSpLocks noChangeShapeType="1"/>
            <a:stCxn id="1323036" idx="2"/>
            <a:endCxn id="1323032" idx="0"/>
          </p:cNvCxnSpPr>
          <p:nvPr/>
        </p:nvCxnSpPr>
        <p:spPr bwMode="auto">
          <a:xfrm flipH="1">
            <a:off x="1549400" y="1652588"/>
            <a:ext cx="130175" cy="2244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39" name="AutoShape 31"/>
          <p:cNvCxnSpPr>
            <a:cxnSpLocks noChangeShapeType="1"/>
            <a:stCxn id="1323029" idx="2"/>
            <a:endCxn id="1323030" idx="0"/>
          </p:cNvCxnSpPr>
          <p:nvPr/>
        </p:nvCxnSpPr>
        <p:spPr bwMode="auto">
          <a:xfrm flipH="1">
            <a:off x="2389188" y="1673225"/>
            <a:ext cx="968375" cy="474663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1323040" name="Text Box 32"/>
          <p:cNvSpPr txBox="1">
            <a:spLocks noChangeArrowheads="1"/>
          </p:cNvSpPr>
          <p:nvPr/>
        </p:nvSpPr>
        <p:spPr bwMode="auto">
          <a:xfrm>
            <a:off x="830263" y="4799013"/>
            <a:ext cx="14335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F(y)=F</a:t>
            </a:r>
            <a:r>
              <a:rPr lang="en-US" baseline="30000">
                <a:solidFill>
                  <a:srgbClr val="009900"/>
                </a:solidFill>
              </a:rPr>
              <a:t>3</a:t>
            </a:r>
            <a:r>
              <a:rPr lang="en-US">
                <a:solidFill>
                  <a:srgbClr val="009900"/>
                </a:solidFill>
              </a:rPr>
              <a:t>(y)</a:t>
            </a:r>
          </a:p>
        </p:txBody>
      </p:sp>
      <p:cxnSp>
        <p:nvCxnSpPr>
          <p:cNvPr id="1323041" name="AutoShape 33"/>
          <p:cNvCxnSpPr>
            <a:cxnSpLocks noChangeShapeType="1"/>
            <a:stCxn id="1323032" idx="2"/>
            <a:endCxn id="1323040" idx="0"/>
          </p:cNvCxnSpPr>
          <p:nvPr/>
        </p:nvCxnSpPr>
        <p:spPr bwMode="auto">
          <a:xfrm flipH="1">
            <a:off x="1547813" y="4294188"/>
            <a:ext cx="1587" cy="504825"/>
          </a:xfrm>
          <a:prstGeom prst="straightConnector1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ffectLst/>
        </p:spPr>
      </p:cxnSp>
      <p:sp>
        <p:nvSpPr>
          <p:cNvPr id="1323042" name="Text Box 34"/>
          <p:cNvSpPr txBox="1">
            <a:spLocks noChangeArrowheads="1"/>
          </p:cNvSpPr>
          <p:nvPr/>
        </p:nvSpPr>
        <p:spPr bwMode="auto">
          <a:xfrm>
            <a:off x="2125663" y="5594350"/>
            <a:ext cx="9398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y=F(y)</a:t>
            </a:r>
          </a:p>
        </p:txBody>
      </p:sp>
      <p:cxnSp>
        <p:nvCxnSpPr>
          <p:cNvPr id="1323043" name="AutoShape 35"/>
          <p:cNvCxnSpPr>
            <a:cxnSpLocks noChangeShapeType="1"/>
            <a:stCxn id="1323040" idx="2"/>
            <a:endCxn id="1323042" idx="0"/>
          </p:cNvCxnSpPr>
          <p:nvPr/>
        </p:nvCxnSpPr>
        <p:spPr bwMode="auto">
          <a:xfrm>
            <a:off x="1547813" y="5195888"/>
            <a:ext cx="1047750" cy="398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23044" name="Text Box 36"/>
          <p:cNvSpPr txBox="1">
            <a:spLocks noChangeArrowheads="1"/>
          </p:cNvSpPr>
          <p:nvPr/>
        </p:nvSpPr>
        <p:spPr bwMode="auto">
          <a:xfrm>
            <a:off x="3467100" y="6243638"/>
            <a:ext cx="11922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cmsy10" pitchFamily="34" charset="0"/>
              </a:rPr>
              <a:t>?</a:t>
            </a:r>
            <a:r>
              <a:rPr lang="en-US"/>
              <a:t>: unsat</a:t>
            </a:r>
            <a:endParaRPr lang="en-US">
              <a:latin typeface="cmsy10" pitchFamily="34" charset="0"/>
            </a:endParaRPr>
          </a:p>
        </p:txBody>
      </p:sp>
      <p:cxnSp>
        <p:nvCxnSpPr>
          <p:cNvPr id="1323045" name="AutoShape 37"/>
          <p:cNvCxnSpPr>
            <a:cxnSpLocks noChangeShapeType="1"/>
            <a:stCxn id="1323042" idx="2"/>
            <a:endCxn id="1323044" idx="0"/>
          </p:cNvCxnSpPr>
          <p:nvPr/>
        </p:nvCxnSpPr>
        <p:spPr bwMode="auto">
          <a:xfrm>
            <a:off x="2595563" y="5991225"/>
            <a:ext cx="1468437" cy="252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46" name="AutoShape 38"/>
          <p:cNvCxnSpPr>
            <a:cxnSpLocks noChangeShapeType="1"/>
            <a:stCxn id="1323037" idx="2"/>
            <a:endCxn id="1323044" idx="0"/>
          </p:cNvCxnSpPr>
          <p:nvPr/>
        </p:nvCxnSpPr>
        <p:spPr bwMode="auto">
          <a:xfrm flipH="1">
            <a:off x="4064000" y="1652588"/>
            <a:ext cx="571500" cy="4591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3050" name="AutoShape 42"/>
          <p:cNvCxnSpPr>
            <a:cxnSpLocks noChangeShapeType="1"/>
            <a:stCxn id="1323029" idx="2"/>
            <a:endCxn id="1323042" idx="0"/>
          </p:cNvCxnSpPr>
          <p:nvPr/>
        </p:nvCxnSpPr>
        <p:spPr bwMode="auto">
          <a:xfrm flipH="1">
            <a:off x="2595563" y="1673225"/>
            <a:ext cx="762000" cy="3921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23052" name="Text Box 44"/>
          <p:cNvSpPr txBox="1">
            <a:spLocks noChangeArrowheads="1"/>
          </p:cNvSpPr>
          <p:nvPr/>
        </p:nvSpPr>
        <p:spPr bwMode="auto">
          <a:xfrm>
            <a:off x="2268538" y="1300163"/>
            <a:ext cx="396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cmsy10" pitchFamily="34" charset="0"/>
              </a:rPr>
              <a:t>Æ</a:t>
            </a:r>
          </a:p>
        </p:txBody>
      </p:sp>
      <p:sp>
        <p:nvSpPr>
          <p:cNvPr id="1323053" name="Text Box 45"/>
          <p:cNvSpPr txBox="1">
            <a:spLocks noChangeArrowheads="1"/>
          </p:cNvSpPr>
          <p:nvPr/>
        </p:nvSpPr>
        <p:spPr bwMode="auto">
          <a:xfrm>
            <a:off x="3821113" y="1289050"/>
            <a:ext cx="3968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cmsy10" pitchFamily="34" charset="0"/>
              </a:rPr>
              <a:t>Æ</a:t>
            </a:r>
          </a:p>
        </p:txBody>
      </p:sp>
      <p:cxnSp>
        <p:nvCxnSpPr>
          <p:cNvPr id="1323055" name="AutoShape 47"/>
          <p:cNvCxnSpPr>
            <a:cxnSpLocks noChangeShapeType="1"/>
            <a:stCxn id="1323016" idx="3"/>
            <a:endCxn id="1323015" idx="3"/>
          </p:cNvCxnSpPr>
          <p:nvPr/>
        </p:nvCxnSpPr>
        <p:spPr bwMode="auto">
          <a:xfrm>
            <a:off x="7499350" y="3013075"/>
            <a:ext cx="1588" cy="1358900"/>
          </a:xfrm>
          <a:prstGeom prst="curvedConnector3">
            <a:avLst>
              <a:gd name="adj1" fmla="val 14300000"/>
            </a:avLst>
          </a:prstGeom>
          <a:noFill/>
          <a:ln w="19050">
            <a:solidFill>
              <a:srgbClr val="009900"/>
            </a:solidFill>
            <a:prstDash val="dash"/>
            <a:round/>
            <a:headEnd/>
            <a:tailEnd/>
          </a:ln>
          <a:effectLst/>
        </p:spPr>
      </p:cxnSp>
      <p:sp>
        <p:nvSpPr>
          <p:cNvPr id="39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3030" grpId="0"/>
      <p:bldP spid="1323031" grpId="0"/>
      <p:bldP spid="1323032" grpId="0"/>
      <p:bldP spid="1323040" grpId="0"/>
      <p:bldP spid="1323042" grpId="0"/>
      <p:bldP spid="1323042" grpId="1"/>
      <p:bldP spid="132304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Uninterpreted Functions: Complexity</a:t>
            </a:r>
          </a:p>
        </p:txBody>
      </p:sp>
      <p:sp>
        <p:nvSpPr>
          <p:cNvPr id="131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91856" cy="5029200"/>
          </a:xfrm>
        </p:spPr>
        <p:txBody>
          <a:bodyPr/>
          <a:lstStyle/>
          <a:p>
            <a:r>
              <a:rPr lang="en-US" dirty="0"/>
              <a:t>Complexity of congruence closure : O(n log n), where n is the size of the input formula</a:t>
            </a:r>
          </a:p>
          <a:p>
            <a:pPr lvl="1"/>
            <a:r>
              <a:rPr lang="en-US" dirty="0"/>
              <a:t>In each step, we merge 2 congruence classes. The total number of steps required is thus n, where n is a bound on the original number of congruence classes.</a:t>
            </a:r>
          </a:p>
          <a:p>
            <a:pPr lvl="1"/>
            <a:r>
              <a:rPr lang="en-US" dirty="0"/>
              <a:t>The complexity of each step can be O(log n) by using union-find data </a:t>
            </a:r>
            <a:r>
              <a:rPr lang="en-US" dirty="0" smtClean="0"/>
              <a:t>structure.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Linear 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2"/>
                </a:solidFill>
              </a:rPr>
              <a:t>Linear Arithmetic + </a:t>
            </a:r>
            <a:r>
              <a:rPr lang="en-US" sz="2200" dirty="0" err="1" smtClean="0">
                <a:solidFill>
                  <a:schemeClr val="accent2"/>
                </a:solidFill>
              </a:rPr>
              <a:t>Uninterpreted</a:t>
            </a:r>
            <a:r>
              <a:rPr lang="en-US" sz="2200" dirty="0" smtClean="0">
                <a:solidFill>
                  <a:schemeClr val="accent2"/>
                </a:solidFill>
              </a:rPr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7013"/>
            <a:ext cx="9144000" cy="609600"/>
          </a:xfrm>
        </p:spPr>
        <p:txBody>
          <a:bodyPr/>
          <a:lstStyle/>
          <a:p>
            <a:r>
              <a:rPr lang="en-US" sz="2400"/>
              <a:t>Combination of Linear Arithmetic and Uninterpreted Functions</a:t>
            </a:r>
          </a:p>
        </p:txBody>
      </p:sp>
      <p:sp>
        <p:nvSpPr>
          <p:cNvPr id="130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Expressions   </a:t>
            </a:r>
            <a:r>
              <a:rPr lang="en-US" dirty="0">
                <a:solidFill>
                  <a:schemeClr val="accent2"/>
                </a:solidFill>
              </a:rPr>
              <a:t>e  :=  y | c | e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§</a:t>
            </a:r>
            <a:r>
              <a:rPr lang="en-US" dirty="0">
                <a:solidFill>
                  <a:schemeClr val="accent2"/>
                </a:solidFill>
              </a:rPr>
              <a:t> e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| c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£ </a:t>
            </a:r>
            <a:r>
              <a:rPr lang="en-US" dirty="0">
                <a:solidFill>
                  <a:schemeClr val="accent2"/>
                </a:solidFill>
              </a:rPr>
              <a:t>e | F(e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,e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  <a:p>
            <a:pPr>
              <a:buFontTx/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dirty="0"/>
              <a:t>Atomic Facts   </a:t>
            </a:r>
            <a:r>
              <a:rPr lang="en-US" dirty="0">
                <a:solidFill>
                  <a:schemeClr val="accent2"/>
                </a:solidFill>
              </a:rPr>
              <a:t>g := e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¸</a:t>
            </a:r>
            <a:r>
              <a:rPr lang="en-US" dirty="0">
                <a:solidFill>
                  <a:schemeClr val="accent2"/>
                </a:solidFill>
              </a:rPr>
              <a:t>0 | e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>
              <a:buFontTx/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dirty="0"/>
              <a:t>Axioms: Combined axioms of linear arithmetic + </a:t>
            </a:r>
            <a:r>
              <a:rPr lang="en-US" dirty="0" err="1"/>
              <a:t>uninterpreted</a:t>
            </a:r>
            <a:r>
              <a:rPr lang="en-US" dirty="0"/>
              <a:t> fns.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Decision Procedure: Nelson-</a:t>
            </a:r>
            <a:r>
              <a:rPr lang="en-US" dirty="0" err="1"/>
              <a:t>Oppen</a:t>
            </a:r>
            <a:r>
              <a:rPr lang="en-US" dirty="0"/>
              <a:t> methodology for combining decision procedures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7013"/>
            <a:ext cx="9144000" cy="609600"/>
          </a:xfrm>
        </p:spPr>
        <p:txBody>
          <a:bodyPr/>
          <a:lstStyle/>
          <a:p>
            <a:r>
              <a:rPr lang="en-US"/>
              <a:t>Combining Decision Procedures</a:t>
            </a:r>
          </a:p>
        </p:txBody>
      </p:sp>
      <p:sp>
        <p:nvSpPr>
          <p:cNvPr id="132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143000"/>
            <a:ext cx="8536622" cy="5029200"/>
          </a:xfrm>
        </p:spPr>
        <p:txBody>
          <a:bodyPr/>
          <a:lstStyle/>
          <a:p>
            <a:r>
              <a:rPr lang="en-US" dirty="0"/>
              <a:t>Nelson-</a:t>
            </a:r>
            <a:r>
              <a:rPr lang="en-US" dirty="0" err="1"/>
              <a:t>Oppen</a:t>
            </a:r>
            <a:r>
              <a:rPr lang="en-US" dirty="0"/>
              <a:t> gave an algorithm in 1979 to combine decision procedures for theories T</a:t>
            </a:r>
            <a:r>
              <a:rPr lang="en-US" baseline="-25000" dirty="0"/>
              <a:t>1</a:t>
            </a:r>
            <a:r>
              <a:rPr lang="en-US" dirty="0"/>
              <a:t> and T</a:t>
            </a:r>
            <a:r>
              <a:rPr lang="en-US" baseline="-25000" dirty="0"/>
              <a:t>2</a:t>
            </a:r>
            <a:r>
              <a:rPr lang="en-US" dirty="0"/>
              <a:t>, where:</a:t>
            </a:r>
          </a:p>
          <a:p>
            <a:pPr lvl="1"/>
            <a:r>
              <a:rPr lang="en-US" dirty="0"/>
              <a:t>T</a:t>
            </a:r>
            <a:r>
              <a:rPr lang="en-US" baseline="-25000" dirty="0"/>
              <a:t>1</a:t>
            </a:r>
            <a:r>
              <a:rPr lang="en-US" dirty="0"/>
              <a:t> and T</a:t>
            </a:r>
            <a:r>
              <a:rPr lang="en-US" baseline="-25000" dirty="0"/>
              <a:t>2</a:t>
            </a:r>
            <a:r>
              <a:rPr lang="en-US" dirty="0"/>
              <a:t> have </a:t>
            </a:r>
            <a:r>
              <a:rPr lang="en-US" dirty="0">
                <a:solidFill>
                  <a:schemeClr val="accent2"/>
                </a:solidFill>
              </a:rPr>
              <a:t>disjoint signatures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except equality</a:t>
            </a:r>
          </a:p>
          <a:p>
            <a:pPr lvl="1"/>
            <a:r>
              <a:rPr lang="en-US" dirty="0"/>
              <a:t>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/>
              <a:t> are </a:t>
            </a:r>
            <a:r>
              <a:rPr lang="en-US" dirty="0">
                <a:solidFill>
                  <a:schemeClr val="accent2"/>
                </a:solidFill>
              </a:rPr>
              <a:t>stably infinite</a:t>
            </a:r>
          </a:p>
          <a:p>
            <a:r>
              <a:rPr lang="en-US" dirty="0"/>
              <a:t>Complexity is O(2</a:t>
            </a:r>
            <a:r>
              <a:rPr lang="en-US" baseline="30000" dirty="0"/>
              <a:t>n</a:t>
            </a:r>
            <a:r>
              <a:rPr lang="en-US" baseline="55000" dirty="0"/>
              <a:t>2</a:t>
            </a:r>
            <a:r>
              <a:rPr lang="en-US" dirty="0">
                <a:latin typeface="cmsy10" pitchFamily="34" charset="0"/>
              </a:rPr>
              <a:t>£</a:t>
            </a:r>
            <a:r>
              <a:rPr lang="en-US" dirty="0"/>
              <a:t>(W</a:t>
            </a:r>
            <a:r>
              <a:rPr lang="en-US" baseline="-25000" dirty="0"/>
              <a:t>1</a:t>
            </a:r>
            <a:r>
              <a:rPr lang="en-US" dirty="0"/>
              <a:t>(n)+W</a:t>
            </a:r>
            <a:r>
              <a:rPr lang="en-US" baseline="-25000" dirty="0"/>
              <a:t>2</a:t>
            </a:r>
            <a:r>
              <a:rPr lang="en-US" dirty="0"/>
              <a:t>(n)). </a:t>
            </a:r>
          </a:p>
          <a:p>
            <a:r>
              <a:rPr lang="en-US" dirty="0"/>
              <a:t>If 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/>
              <a:t> are </a:t>
            </a:r>
            <a:r>
              <a:rPr lang="en-US" dirty="0">
                <a:solidFill>
                  <a:schemeClr val="accent2"/>
                </a:solidFill>
              </a:rPr>
              <a:t>convex</a:t>
            </a:r>
            <a:r>
              <a:rPr lang="en-US" dirty="0"/>
              <a:t>, complexity is O(n</a:t>
            </a:r>
            <a:r>
              <a:rPr lang="en-US" baseline="30000" dirty="0"/>
              <a:t>3</a:t>
            </a:r>
            <a:r>
              <a:rPr lang="en-US" dirty="0">
                <a:latin typeface="cmsy10" pitchFamily="34" charset="0"/>
              </a:rPr>
              <a:t>£</a:t>
            </a:r>
            <a:r>
              <a:rPr lang="en-US" dirty="0"/>
              <a:t>(W</a:t>
            </a:r>
            <a:r>
              <a:rPr lang="en-US" baseline="-25000" dirty="0"/>
              <a:t>1</a:t>
            </a:r>
            <a:r>
              <a:rPr lang="en-US" dirty="0"/>
              <a:t>(n)+W</a:t>
            </a:r>
            <a:r>
              <a:rPr lang="en-US" baseline="-25000" dirty="0"/>
              <a:t>2</a:t>
            </a:r>
            <a:r>
              <a:rPr lang="en-US" dirty="0"/>
              <a:t>(n</a:t>
            </a:r>
            <a:r>
              <a:rPr lang="en-US" dirty="0" smtClean="0"/>
              <a:t>))).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The theories of linear arithmetic and </a:t>
            </a:r>
            <a:r>
              <a:rPr lang="en-US" dirty="0" err="1"/>
              <a:t>uninterpreted</a:t>
            </a:r>
            <a:r>
              <a:rPr lang="en-US" dirty="0"/>
              <a:t> functions satisfy all of the </a:t>
            </a:r>
            <a:r>
              <a:rPr lang="en-US" dirty="0" smtClean="0"/>
              <a:t>above conditions.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Convex Theory</a:t>
            </a:r>
          </a:p>
        </p:txBody>
      </p:sp>
      <p:sp>
        <p:nvSpPr>
          <p:cNvPr id="131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A theory is convex if the following holds.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Let G = g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…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g</a:t>
            </a:r>
            <a:r>
              <a:rPr lang="en-US" baseline="-25000"/>
              <a:t>n</a:t>
            </a:r>
            <a:endParaRPr lang="en-US">
              <a:latin typeface="cmsy10" pitchFamily="34" charset="0"/>
            </a:endParaRPr>
          </a:p>
          <a:p>
            <a:pPr>
              <a:buFontTx/>
              <a:buNone/>
            </a:pPr>
            <a:r>
              <a:rPr lang="en-US"/>
              <a:t>If </a:t>
            </a:r>
            <a:r>
              <a:rPr lang="en-US">
                <a:solidFill>
                  <a:schemeClr val="accent2"/>
                </a:solidFill>
              </a:rPr>
              <a:t>G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)</a:t>
            </a:r>
            <a:r>
              <a:rPr lang="en-US">
                <a:solidFill>
                  <a:schemeClr val="accent2"/>
                </a:solidFill>
              </a:rPr>
              <a:t> 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Ç</a:t>
            </a:r>
            <a:r>
              <a:rPr lang="en-US">
                <a:solidFill>
                  <a:schemeClr val="accent2"/>
                </a:solidFill>
              </a:rPr>
              <a:t> e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4</a:t>
            </a:r>
            <a:r>
              <a:rPr lang="en-US"/>
              <a:t>, then </a:t>
            </a:r>
            <a:r>
              <a:rPr lang="en-US">
                <a:solidFill>
                  <a:schemeClr val="accent2"/>
                </a:solidFill>
              </a:rPr>
              <a:t>G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)</a:t>
            </a:r>
            <a:r>
              <a:rPr lang="en-US">
                <a:solidFill>
                  <a:schemeClr val="accent2"/>
                </a:solidFill>
              </a:rPr>
              <a:t> e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/>
              <a:t> or </a:t>
            </a:r>
            <a:r>
              <a:rPr lang="en-US">
                <a:solidFill>
                  <a:schemeClr val="accent2"/>
                </a:solidFill>
              </a:rPr>
              <a:t>G </a:t>
            </a:r>
            <a:r>
              <a:rPr lang="en-US">
                <a:solidFill>
                  <a:schemeClr val="accent2"/>
                </a:solidFill>
                <a:latin typeface="cmsy10" pitchFamily="34" charset="0"/>
              </a:rPr>
              <a:t>)</a:t>
            </a:r>
            <a:r>
              <a:rPr lang="en-US">
                <a:solidFill>
                  <a:schemeClr val="accent2"/>
                </a:solidFill>
              </a:rPr>
              <a:t> e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accent2"/>
                </a:solidFill>
              </a:rPr>
              <a:t>=e</a:t>
            </a:r>
            <a:r>
              <a:rPr lang="en-US" baseline="-25000">
                <a:solidFill>
                  <a:schemeClr val="accent2"/>
                </a:solidFill>
              </a:rPr>
              <a:t>4</a:t>
            </a:r>
          </a:p>
          <a:p>
            <a:pPr>
              <a:buFontTx/>
              <a:buNone/>
            </a:pPr>
            <a:endParaRPr lang="en-US" baseline="-2500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baseline="-2500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/>
              <a:t>Examples of convex theory:</a:t>
            </a:r>
          </a:p>
          <a:p>
            <a:pPr>
              <a:buFontTx/>
              <a:buChar char="-"/>
            </a:pPr>
            <a:r>
              <a:rPr lang="en-US"/>
              <a:t>Rational Linear Arithmetic</a:t>
            </a:r>
          </a:p>
          <a:p>
            <a:pPr>
              <a:buFontTx/>
              <a:buChar char="-"/>
            </a:pPr>
            <a:r>
              <a:rPr lang="en-US"/>
              <a:t>Uninterpreted Functions</a:t>
            </a:r>
          </a:p>
          <a:p>
            <a:pPr>
              <a:buFontTx/>
              <a:buNone/>
            </a:pPr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1143000"/>
            <a:ext cx="8588827" cy="5334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Program execution consumes physical resources.</a:t>
            </a:r>
          </a:p>
          <a:p>
            <a:r>
              <a:rPr lang="en-US" sz="2200" dirty="0" smtClean="0"/>
              <a:t>Time</a:t>
            </a:r>
          </a:p>
          <a:p>
            <a:r>
              <a:rPr lang="en-US" sz="2200" dirty="0" smtClean="0"/>
              <a:t>Memory</a:t>
            </a:r>
            <a:endParaRPr lang="en-US" sz="2200" dirty="0" smtClean="0"/>
          </a:p>
          <a:p>
            <a:r>
              <a:rPr lang="en-US" sz="2200" dirty="0" smtClean="0"/>
              <a:t>Network Bandwidth</a:t>
            </a:r>
          </a:p>
          <a:p>
            <a:r>
              <a:rPr lang="en-US" sz="2200" dirty="0" smtClean="0"/>
              <a:t>Power</a:t>
            </a: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Bounding </a:t>
            </a:r>
            <a:r>
              <a:rPr lang="en-US" sz="2200" dirty="0" smtClean="0"/>
              <a:t>such </a:t>
            </a:r>
            <a:r>
              <a:rPr lang="en-US" sz="2200" dirty="0" smtClean="0"/>
              <a:t>resources is important.</a:t>
            </a:r>
          </a:p>
          <a:p>
            <a:r>
              <a:rPr lang="en-US" sz="2200" dirty="0" smtClean="0"/>
              <a:t>Economic reasons </a:t>
            </a:r>
            <a:endParaRPr lang="en-US" sz="2200" dirty="0" smtClean="0"/>
          </a:p>
          <a:p>
            <a:r>
              <a:rPr lang="en-US" sz="2200" dirty="0" smtClean="0"/>
              <a:t>Environment might have hard resource constraints.</a:t>
            </a:r>
          </a:p>
          <a:p>
            <a:pPr>
              <a:buNone/>
            </a:pPr>
            <a:r>
              <a:rPr lang="en-US" sz="2200" dirty="0" smtClean="0"/>
              <a:t>  </a:t>
            </a:r>
          </a:p>
          <a:p>
            <a:pPr>
              <a:buNone/>
            </a:pPr>
            <a:r>
              <a:rPr lang="en-US" sz="2200" dirty="0" smtClean="0"/>
              <a:t>Bounding such resources </a:t>
            </a:r>
            <a:r>
              <a:rPr lang="en-US" sz="2200" dirty="0" smtClean="0"/>
              <a:t>r</a:t>
            </a:r>
            <a:r>
              <a:rPr lang="en-US" sz="2200" dirty="0" smtClean="0"/>
              <a:t>equires </a:t>
            </a:r>
            <a:r>
              <a:rPr lang="en-US" sz="2200" dirty="0" smtClean="0"/>
              <a:t>computing bound on # of visits to </a:t>
            </a:r>
            <a:r>
              <a:rPr lang="en-US" sz="2200" dirty="0" smtClean="0"/>
              <a:t>control-locations </a:t>
            </a:r>
            <a:r>
              <a:rPr lang="en-US" sz="2200" dirty="0" smtClean="0"/>
              <a:t>that consume such resources</a:t>
            </a:r>
            <a:r>
              <a:rPr lang="en-US" sz="2200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Bound Computation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Non-convex Theory</a:t>
            </a:r>
          </a:p>
        </p:txBody>
      </p:sp>
      <p:sp>
        <p:nvSpPr>
          <p:cNvPr id="1313799" name="Rectangle 7"/>
          <p:cNvSpPr>
            <a:spLocks noChangeArrowheads="1"/>
          </p:cNvSpPr>
          <p:nvPr/>
        </p:nvSpPr>
        <p:spPr bwMode="auto">
          <a:xfrm>
            <a:off x="1624013" y="4052888"/>
            <a:ext cx="65373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/>
              <a:t>y=sel(upd(M,a,0),b) 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 y=0  </a:t>
            </a:r>
            <a:r>
              <a:rPr lang="en-US" sz="2400">
                <a:latin typeface="cmsy10" pitchFamily="34" charset="0"/>
              </a:rPr>
              <a:t>Ç</a:t>
            </a:r>
            <a:r>
              <a:rPr lang="en-US" sz="2400"/>
              <a:t> y=sel(M,b)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/>
              <a:t>But y=sel(upd(M,a,0),b)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y=0 and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/>
              <a:t>       y=sel(upd(M,a,0),b)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y=sel(M,b)</a:t>
            </a:r>
          </a:p>
        </p:txBody>
      </p:sp>
      <p:sp>
        <p:nvSpPr>
          <p:cNvPr id="1313801" name="Text Box 9"/>
          <p:cNvSpPr txBox="1">
            <a:spLocks noChangeArrowheads="1"/>
          </p:cNvSpPr>
          <p:nvPr/>
        </p:nvSpPr>
        <p:spPr bwMode="auto">
          <a:xfrm>
            <a:off x="5033963" y="4543425"/>
            <a:ext cx="3159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/</a:t>
            </a:r>
          </a:p>
        </p:txBody>
      </p:sp>
      <p:sp>
        <p:nvSpPr>
          <p:cNvPr id="1313802" name="Text Box 10"/>
          <p:cNvSpPr txBox="1">
            <a:spLocks noChangeArrowheads="1"/>
          </p:cNvSpPr>
          <p:nvPr/>
        </p:nvSpPr>
        <p:spPr bwMode="auto">
          <a:xfrm>
            <a:off x="5094288" y="4994275"/>
            <a:ext cx="3143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/</a:t>
            </a:r>
          </a:p>
        </p:txBody>
      </p:sp>
      <p:sp>
        <p:nvSpPr>
          <p:cNvPr id="1313811" name="Rectangle 19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Theory of Integer Linear Arithmetic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Theory of Arrays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544638" y="1851025"/>
            <a:ext cx="5756275" cy="1250950"/>
            <a:chOff x="1078" y="1866"/>
            <a:chExt cx="3626" cy="788"/>
          </a:xfrm>
        </p:grpSpPr>
        <p:sp>
          <p:nvSpPr>
            <p:cNvPr id="1313805" name="Rectangle 13"/>
            <p:cNvSpPr>
              <a:spLocks noChangeArrowheads="1"/>
            </p:cNvSpPr>
            <p:nvPr/>
          </p:nvSpPr>
          <p:spPr bwMode="auto">
            <a:xfrm>
              <a:off x="1078" y="1866"/>
              <a:ext cx="3626" cy="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/>
                <a:t>2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y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3 </a:t>
              </a:r>
              <a:r>
                <a:rPr lang="en-US" sz="2400">
                  <a:latin typeface="cmsy10" pitchFamily="34" charset="0"/>
                </a:rPr>
                <a:t>)</a:t>
              </a:r>
              <a:r>
                <a:rPr lang="en-US" sz="2400"/>
                <a:t> y=2 </a:t>
              </a:r>
              <a:r>
                <a:rPr lang="en-US" sz="2400">
                  <a:latin typeface="cmsy10" pitchFamily="34" charset="0"/>
                </a:rPr>
                <a:t>Ç</a:t>
              </a:r>
              <a:r>
                <a:rPr lang="en-US" sz="2400"/>
                <a:t> y=3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/>
                <a:t>But 2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y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3 </a:t>
              </a:r>
              <a:r>
                <a:rPr lang="en-US" sz="2400">
                  <a:latin typeface="cmsy10" pitchFamily="34" charset="0"/>
                </a:rPr>
                <a:t>)</a:t>
              </a:r>
              <a:r>
                <a:rPr lang="en-US" sz="2400"/>
                <a:t> y=2 and 2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y</a:t>
              </a:r>
              <a:r>
                <a:rPr lang="en-US" sz="2400">
                  <a:latin typeface="cmsy10" pitchFamily="34" charset="0"/>
                </a:rPr>
                <a:t>·</a:t>
              </a:r>
              <a:r>
                <a:rPr lang="en-US" sz="2400"/>
                <a:t>3 </a:t>
              </a:r>
              <a:r>
                <a:rPr lang="en-US" sz="2400">
                  <a:latin typeface="cmsy10" pitchFamily="34" charset="0"/>
                </a:rPr>
                <a:t>)</a:t>
              </a:r>
              <a:r>
                <a:rPr lang="en-US" sz="2400"/>
                <a:t> y=3</a:t>
              </a:r>
            </a:p>
          </p:txBody>
        </p:sp>
        <p:sp>
          <p:nvSpPr>
            <p:cNvPr id="1313806" name="Text Box 14"/>
            <p:cNvSpPr txBox="1">
              <a:spLocks noChangeArrowheads="1"/>
            </p:cNvSpPr>
            <p:nvPr/>
          </p:nvSpPr>
          <p:spPr bwMode="auto">
            <a:xfrm>
              <a:off x="2151" y="2182"/>
              <a:ext cx="19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/</a:t>
              </a:r>
            </a:p>
          </p:txBody>
        </p:sp>
        <p:sp>
          <p:nvSpPr>
            <p:cNvPr id="1313807" name="Text Box 15"/>
            <p:cNvSpPr txBox="1">
              <a:spLocks noChangeArrowheads="1"/>
            </p:cNvSpPr>
            <p:nvPr/>
          </p:nvSpPr>
          <p:spPr bwMode="auto">
            <a:xfrm>
              <a:off x="3830" y="2177"/>
              <a:ext cx="19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/</a:t>
              </a:r>
            </a:p>
          </p:txBody>
        </p:sp>
      </p:grpSp>
      <p:sp>
        <p:nvSpPr>
          <p:cNvPr id="11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3799" grpId="0"/>
      <p:bldP spid="1313801" grpId="0"/>
      <p:bldP spid="131380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Stably Infinite Theory</a:t>
            </a:r>
          </a:p>
        </p:txBody>
      </p:sp>
      <p:sp>
        <p:nvSpPr>
          <p:cNvPr id="131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67688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theory T is stably infinite if for all quantifier-free formulas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 over T, the following holds: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If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 is satisfiable, then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 is satisfiable over an infinite model.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Examples of stably infinite theories</a:t>
            </a:r>
          </a:p>
          <a:p>
            <a:pPr lvl="1">
              <a:lnSpc>
                <a:spcPct val="90000"/>
              </a:lnSpc>
            </a:pPr>
            <a:r>
              <a:rPr lang="en-US"/>
              <a:t>Linear arithmetic, Uninterpreted Functions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Examples of non-stably infinite theories</a:t>
            </a:r>
          </a:p>
          <a:p>
            <a:pPr lvl="1">
              <a:lnSpc>
                <a:spcPct val="90000"/>
              </a:lnSpc>
            </a:pPr>
            <a:r>
              <a:rPr lang="en-US"/>
              <a:t>A theory that enforces finite # of distinct elements. Eg., a theory with the axiom: </a:t>
            </a:r>
            <a:r>
              <a:rPr lang="en-US">
                <a:latin typeface="cmsy10" pitchFamily="34" charset="0"/>
              </a:rPr>
              <a:t>8</a:t>
            </a:r>
            <a:r>
              <a:rPr lang="en-US"/>
              <a:t>x,y,z (x=y </a:t>
            </a:r>
            <a:r>
              <a:rPr lang="en-US">
                <a:latin typeface="cmsy10" pitchFamily="34" charset="0"/>
              </a:rPr>
              <a:t>Ç</a:t>
            </a:r>
            <a:r>
              <a:rPr lang="en-US"/>
              <a:t> x=z </a:t>
            </a:r>
            <a:r>
              <a:rPr lang="en-US">
                <a:latin typeface="cmsy10" pitchFamily="34" charset="0"/>
              </a:rPr>
              <a:t>Ç</a:t>
            </a:r>
            <a:r>
              <a:rPr lang="en-US"/>
              <a:t> y=z). Consider the quantifier free formula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: y</a:t>
            </a:r>
            <a:r>
              <a:rPr lang="en-US" baseline="-25000"/>
              <a:t>1</a:t>
            </a:r>
            <a:r>
              <a:rPr lang="en-US"/>
              <a:t>=y</a:t>
            </a:r>
            <a:r>
              <a:rPr lang="en-US" baseline="-25000"/>
              <a:t>2</a:t>
            </a:r>
            <a:r>
              <a:rPr lang="en-US"/>
              <a:t>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>
                <a:latin typeface="Symbol" pitchFamily="18" charset="2"/>
                <a:sym typeface="Symbol" pitchFamily="18" charset="2"/>
              </a:rPr>
              <a:t>     </a:t>
            </a:r>
            <a:r>
              <a:rPr lang="en-US"/>
              <a:t> is satisfiable but doesn’t have an infinite model. 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Nelson-Oppen Methodology</a:t>
            </a:r>
          </a:p>
        </p:txBody>
      </p:sp>
      <p:sp>
        <p:nvSpPr>
          <p:cNvPr id="132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Purification: Decompose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 into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/>
              <a:t> such that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i</a:t>
            </a:r>
            <a:r>
              <a:rPr lang="en-US"/>
              <a:t> contains symbols from theory T</a:t>
            </a:r>
            <a:r>
              <a:rPr lang="en-US" baseline="-25000"/>
              <a:t>i</a:t>
            </a:r>
            <a:r>
              <a:rPr lang="en-US"/>
              <a:t>.</a:t>
            </a:r>
          </a:p>
          <a:p>
            <a:pPr lvl="1"/>
            <a:r>
              <a:rPr lang="en-US"/>
              <a:t>This can be done by introducing dummy variables.</a:t>
            </a:r>
          </a:p>
          <a:p>
            <a:pPr lvl="1"/>
            <a:endParaRPr lang="en-US"/>
          </a:p>
          <a:p>
            <a:r>
              <a:rPr lang="en-US"/>
              <a:t>Exchange variable equalities between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/>
              <a:t> and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/>
              <a:t> until no more equalities can be deduced.</a:t>
            </a:r>
          </a:p>
          <a:p>
            <a:pPr lvl="1"/>
            <a:r>
              <a:rPr lang="en-US"/>
              <a:t>Sharing of disequalities is not required because of stably-infiniteness.</a:t>
            </a:r>
          </a:p>
          <a:p>
            <a:pPr lvl="1"/>
            <a:r>
              <a:rPr lang="en-US"/>
              <a:t>Sharing of disjunctions of equalities is not required because of convexity.</a:t>
            </a:r>
          </a:p>
          <a:p>
            <a:endParaRPr lang="en-US"/>
          </a:p>
          <a:p>
            <a:r>
              <a:rPr lang="en-US"/>
              <a:t>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/>
              <a:t> is unsat iff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/>
              <a:t> is unsat or </a:t>
            </a:r>
            <a:r>
              <a:rPr lang="en-US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/>
              <a:t> is unsat.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Decision Procedures: Example</a:t>
            </a:r>
          </a:p>
        </p:txBody>
      </p:sp>
      <p:sp>
        <p:nvSpPr>
          <p:cNvPr id="1309699" name="Text Box 3"/>
          <p:cNvSpPr txBox="1">
            <a:spLocks noChangeArrowheads="1"/>
          </p:cNvSpPr>
          <p:nvPr/>
        </p:nvSpPr>
        <p:spPr bwMode="auto">
          <a:xfrm>
            <a:off x="298450" y="3062288"/>
            <a:ext cx="2906713" cy="166404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</a:rPr>
              <a:t>a</a:t>
            </a:r>
            <a:r>
              <a:rPr lang="en-US" sz="2400" baseline="-25000" dirty="0">
                <a:solidFill>
                  <a:schemeClr val="accent2"/>
                </a:solidFill>
              </a:rPr>
              <a:t>1</a:t>
            </a:r>
            <a:r>
              <a:rPr lang="en-US" sz="2400" dirty="0">
                <a:solidFill>
                  <a:schemeClr val="accent2"/>
                </a:solidFill>
              </a:rPr>
              <a:t>=2y</a:t>
            </a:r>
            <a:r>
              <a:rPr lang="en-US" sz="2400" baseline="-25000" dirty="0">
                <a:solidFill>
                  <a:schemeClr val="accent2"/>
                </a:solidFill>
              </a:rPr>
              <a:t>2</a:t>
            </a:r>
            <a:r>
              <a:rPr lang="en-US" sz="2400" dirty="0">
                <a:solidFill>
                  <a:schemeClr val="accent2"/>
                </a:solidFill>
              </a:rPr>
              <a:t>-y</a:t>
            </a:r>
            <a:r>
              <a:rPr lang="en-US" sz="2400" baseline="-25000" dirty="0">
                <a:solidFill>
                  <a:schemeClr val="accent2"/>
                </a:solidFill>
              </a:rPr>
              <a:t>1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</a:p>
          <a:p>
            <a:pPr>
              <a:lnSpc>
                <a:spcPct val="70000"/>
              </a:lnSpc>
            </a:pPr>
            <a:r>
              <a:rPr lang="en-US" sz="2400" dirty="0"/>
              <a:t>y</a:t>
            </a:r>
            <a:r>
              <a:rPr lang="en-US" sz="2400" baseline="-25000" dirty="0"/>
              <a:t>1</a:t>
            </a:r>
            <a:r>
              <a:rPr lang="en-US" sz="2400" dirty="0">
                <a:latin typeface="cmsy10" pitchFamily="34" charset="0"/>
              </a:rPr>
              <a:t>·</a:t>
            </a:r>
            <a:r>
              <a:rPr lang="en-US" sz="2400" dirty="0"/>
              <a:t>4y</a:t>
            </a:r>
            <a:r>
              <a:rPr lang="en-US" sz="2400" baseline="-25000" dirty="0"/>
              <a:t>3</a:t>
            </a:r>
            <a:r>
              <a:rPr lang="en-US" sz="2400" dirty="0">
                <a:latin typeface="cmsy10" pitchFamily="34" charset="0"/>
              </a:rPr>
              <a:t>·</a:t>
            </a:r>
            <a:r>
              <a:rPr lang="en-US" sz="2400" dirty="0"/>
              <a:t>a</a:t>
            </a:r>
            <a:r>
              <a:rPr lang="en-US" sz="2400" baseline="-25000" dirty="0"/>
              <a:t>2 </a:t>
            </a:r>
            <a:r>
              <a:rPr lang="en-US" sz="2400" dirty="0" smtClean="0">
                <a:latin typeface="cmsy10" pitchFamily="34" charset="0"/>
              </a:rPr>
              <a:t>Æ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latin typeface="Symbol" pitchFamily="18" charset="2"/>
                <a:sym typeface="Symbol" pitchFamily="18" charset="2"/>
              </a:rPr>
              <a:t></a:t>
            </a:r>
            <a:r>
              <a:rPr lang="en-US" sz="2400" dirty="0" smtClean="0"/>
              <a:t>4y</a:t>
            </a:r>
            <a:r>
              <a:rPr lang="en-US" sz="2400" baseline="-25000" dirty="0" smtClean="0"/>
              <a:t>3</a:t>
            </a:r>
            <a:endParaRPr lang="en-US" sz="100" dirty="0"/>
          </a:p>
          <a:p>
            <a:pPr>
              <a:lnSpc>
                <a:spcPct val="50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9900"/>
                </a:solidFill>
              </a:rPr>
              <a:t>y</a:t>
            </a:r>
            <a:r>
              <a:rPr lang="en-US" sz="2400" baseline="-25000" dirty="0">
                <a:solidFill>
                  <a:srgbClr val="009900"/>
                </a:solidFill>
              </a:rPr>
              <a:t>1</a:t>
            </a:r>
            <a:r>
              <a:rPr lang="en-US" sz="2400" dirty="0">
                <a:solidFill>
                  <a:srgbClr val="009900"/>
                </a:solidFill>
              </a:rPr>
              <a:t> = y</a:t>
            </a:r>
            <a:r>
              <a:rPr lang="en-US" sz="2400" baseline="-25000" dirty="0">
                <a:solidFill>
                  <a:srgbClr val="009900"/>
                </a:solidFill>
              </a:rPr>
              <a:t>2</a:t>
            </a:r>
            <a:endParaRPr lang="en-US" sz="2400" dirty="0">
              <a:solidFill>
                <a:srgbClr val="009900"/>
              </a:solidFill>
            </a:endParaRPr>
          </a:p>
          <a:p>
            <a:pPr>
              <a:lnSpc>
                <a:spcPct val="50000"/>
              </a:lnSpc>
              <a:spcBef>
                <a:spcPts val="800"/>
              </a:spcBef>
              <a:spcAft>
                <a:spcPts val="20"/>
              </a:spcAft>
            </a:pPr>
            <a:r>
              <a:rPr lang="en-US" sz="2400" dirty="0" smtClean="0">
                <a:solidFill>
                  <a:srgbClr val="009900"/>
                </a:solidFill>
              </a:rPr>
              <a:t>y</a:t>
            </a:r>
            <a:r>
              <a:rPr lang="en-US" sz="2400" baseline="-25000" dirty="0" smtClean="0">
                <a:solidFill>
                  <a:srgbClr val="009900"/>
                </a:solidFill>
              </a:rPr>
              <a:t>1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</a:rPr>
              <a:t>= a</a:t>
            </a:r>
            <a:r>
              <a:rPr lang="en-US" sz="2400" baseline="-25000" dirty="0">
                <a:solidFill>
                  <a:srgbClr val="009900"/>
                </a:solidFill>
              </a:rPr>
              <a:t>2</a:t>
            </a:r>
          </a:p>
        </p:txBody>
      </p:sp>
      <p:sp>
        <p:nvSpPr>
          <p:cNvPr id="1309700" name="Text Box 4"/>
          <p:cNvSpPr txBox="1">
            <a:spLocks noChangeArrowheads="1"/>
          </p:cNvSpPr>
          <p:nvPr/>
        </p:nvSpPr>
        <p:spPr bwMode="auto">
          <a:xfrm>
            <a:off x="5610225" y="3105150"/>
            <a:ext cx="3328988" cy="13017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a</a:t>
            </a:r>
            <a:r>
              <a:rPr lang="en-US" sz="2400" baseline="-25000">
                <a:solidFill>
                  <a:schemeClr val="accent2"/>
                </a:solidFill>
              </a:rPr>
              <a:t>2</a:t>
            </a:r>
            <a:r>
              <a:rPr lang="en-US" sz="2400">
                <a:solidFill>
                  <a:schemeClr val="accent2"/>
                </a:solidFill>
              </a:rPr>
              <a:t>=F(a</a:t>
            </a:r>
            <a:r>
              <a:rPr lang="en-US" sz="2400" baseline="-25000">
                <a:solidFill>
                  <a:schemeClr val="accent2"/>
                </a:solidFill>
              </a:rPr>
              <a:t>1</a:t>
            </a:r>
            <a:r>
              <a:rPr lang="en-US" sz="2400">
                <a:solidFill>
                  <a:schemeClr val="accent2"/>
                </a:solidFill>
              </a:rPr>
              <a:t>)  </a:t>
            </a:r>
          </a:p>
          <a:p>
            <a:pPr>
              <a:lnSpc>
                <a:spcPct val="70000"/>
              </a:lnSpc>
            </a:pPr>
            <a:r>
              <a:rPr lang="en-US" sz="2400"/>
              <a:t>y</a:t>
            </a:r>
            <a:r>
              <a:rPr lang="en-US" sz="2400" baseline="-25000"/>
              <a:t>1</a:t>
            </a:r>
            <a:r>
              <a:rPr lang="en-US" sz="2400"/>
              <a:t>=F(y</a:t>
            </a:r>
            <a:r>
              <a:rPr lang="en-US" sz="2400" baseline="-25000"/>
              <a:t>1</a:t>
            </a:r>
            <a:r>
              <a:rPr lang="en-US" sz="2400"/>
              <a:t>) </a:t>
            </a:r>
            <a:r>
              <a:rPr lang="en-US" sz="2400">
                <a:latin typeface="cmsy10" pitchFamily="34" charset="0"/>
              </a:rPr>
              <a:t>Æ</a:t>
            </a:r>
            <a:r>
              <a:rPr lang="en-US" sz="2400"/>
              <a:t> y</a:t>
            </a:r>
            <a:r>
              <a:rPr lang="en-US" sz="2400" baseline="-25000"/>
              <a:t>2</a:t>
            </a:r>
            <a:r>
              <a:rPr lang="en-US" sz="2400"/>
              <a:t>=F(F(y</a:t>
            </a:r>
            <a:r>
              <a:rPr lang="en-US" sz="2400" baseline="-25000"/>
              <a:t>1</a:t>
            </a:r>
            <a:r>
              <a:rPr lang="en-US" sz="2400"/>
              <a:t>))</a:t>
            </a:r>
          </a:p>
          <a:p>
            <a:pPr>
              <a:lnSpc>
                <a:spcPct val="50000"/>
              </a:lnSpc>
            </a:pPr>
            <a:r>
              <a:rPr lang="en-US" sz="2400">
                <a:solidFill>
                  <a:srgbClr val="009900"/>
                </a:solidFill>
              </a:rPr>
              <a:t>y</a:t>
            </a:r>
            <a:r>
              <a:rPr lang="en-US" sz="2400" baseline="-25000">
                <a:solidFill>
                  <a:srgbClr val="009900"/>
                </a:solidFill>
              </a:rPr>
              <a:t>1</a:t>
            </a:r>
            <a:r>
              <a:rPr lang="en-US" sz="2400">
                <a:solidFill>
                  <a:srgbClr val="009900"/>
                </a:solidFill>
              </a:rPr>
              <a:t> = a</a:t>
            </a:r>
            <a:r>
              <a:rPr lang="en-US" sz="2400" baseline="-25000">
                <a:solidFill>
                  <a:srgbClr val="009900"/>
                </a:solidFill>
              </a:rPr>
              <a:t>1</a:t>
            </a:r>
            <a:endParaRPr lang="en-US" sz="2400">
              <a:solidFill>
                <a:srgbClr val="009900"/>
              </a:solidFill>
            </a:endParaRPr>
          </a:p>
          <a:p>
            <a:pPr>
              <a:lnSpc>
                <a:spcPct val="50000"/>
              </a:lnSpc>
            </a:pPr>
            <a:endParaRPr lang="en-US" sz="100">
              <a:solidFill>
                <a:schemeClr val="accent2"/>
              </a:solidFill>
            </a:endParaRPr>
          </a:p>
          <a:p>
            <a:pPr>
              <a:lnSpc>
                <a:spcPct val="50000"/>
              </a:lnSpc>
            </a:pPr>
            <a:endParaRPr lang="en-US" sz="100">
              <a:solidFill>
                <a:schemeClr val="accent2"/>
              </a:solidFill>
            </a:endParaRPr>
          </a:p>
        </p:txBody>
      </p:sp>
      <p:sp>
        <p:nvSpPr>
          <p:cNvPr id="1309701" name="Text Box 5"/>
          <p:cNvSpPr txBox="1">
            <a:spLocks noChangeArrowheads="1"/>
          </p:cNvSpPr>
          <p:nvPr/>
        </p:nvSpPr>
        <p:spPr bwMode="auto">
          <a:xfrm>
            <a:off x="412750" y="1181100"/>
            <a:ext cx="8396288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/>
              <a:t>y</a:t>
            </a:r>
            <a:r>
              <a:rPr lang="en-US" sz="2400" baseline="-25000" dirty="0"/>
              <a:t>1 </a:t>
            </a:r>
            <a:r>
              <a:rPr lang="en-US" sz="2400" dirty="0">
                <a:latin typeface="cmsy10" pitchFamily="34" charset="0"/>
              </a:rPr>
              <a:t>· </a:t>
            </a:r>
            <a:r>
              <a:rPr lang="en-US" sz="2400" dirty="0"/>
              <a:t>4y</a:t>
            </a:r>
            <a:r>
              <a:rPr lang="en-US" sz="2400" baseline="-25000" dirty="0"/>
              <a:t>3 </a:t>
            </a:r>
            <a:r>
              <a:rPr lang="en-US" sz="2400" dirty="0">
                <a:latin typeface="cmsy10" pitchFamily="34" charset="0"/>
              </a:rPr>
              <a:t>· </a:t>
            </a:r>
            <a:r>
              <a:rPr lang="en-US" sz="2400" dirty="0"/>
              <a:t>F(2y</a:t>
            </a:r>
            <a:r>
              <a:rPr lang="en-US" sz="2400" baseline="-25000" dirty="0"/>
              <a:t>2</a:t>
            </a:r>
            <a:r>
              <a:rPr lang="en-US" sz="2400" dirty="0"/>
              <a:t>-y</a:t>
            </a:r>
            <a:r>
              <a:rPr lang="en-US" sz="2400" baseline="-25000" dirty="0"/>
              <a:t>1</a:t>
            </a:r>
            <a:r>
              <a:rPr lang="en-US" sz="2400" dirty="0"/>
              <a:t>)  </a:t>
            </a:r>
            <a:r>
              <a:rPr lang="en-US" sz="2400" dirty="0">
                <a:latin typeface="cmsy10" pitchFamily="34" charset="0"/>
              </a:rPr>
              <a:t>Æ</a:t>
            </a:r>
            <a:r>
              <a:rPr lang="en-US" sz="2400" dirty="0"/>
              <a:t>  y</a:t>
            </a:r>
            <a:r>
              <a:rPr lang="en-US" sz="2400" baseline="-25000" dirty="0"/>
              <a:t>1</a:t>
            </a:r>
            <a:r>
              <a:rPr lang="en-US" sz="2400" dirty="0"/>
              <a:t>=F(y</a:t>
            </a:r>
            <a:r>
              <a:rPr lang="en-US" sz="2400" baseline="-25000" dirty="0"/>
              <a:t>1</a:t>
            </a:r>
            <a:r>
              <a:rPr lang="en-US" sz="2400" dirty="0"/>
              <a:t>)  </a:t>
            </a:r>
            <a:r>
              <a:rPr lang="en-US" sz="2400" dirty="0">
                <a:latin typeface="cmsy10" pitchFamily="34" charset="0"/>
              </a:rPr>
              <a:t>Æ</a:t>
            </a:r>
            <a:r>
              <a:rPr lang="en-US" sz="2400" dirty="0"/>
              <a:t>  y</a:t>
            </a:r>
            <a:r>
              <a:rPr lang="en-US" sz="2400" baseline="-25000" dirty="0"/>
              <a:t>2</a:t>
            </a:r>
            <a:r>
              <a:rPr lang="en-US" sz="2400" dirty="0"/>
              <a:t>=F(F(y</a:t>
            </a:r>
            <a:r>
              <a:rPr lang="en-US" sz="2400" baseline="-25000" dirty="0"/>
              <a:t>1</a:t>
            </a:r>
            <a:r>
              <a:rPr lang="en-US" sz="2400" dirty="0"/>
              <a:t>)) </a:t>
            </a:r>
            <a:r>
              <a:rPr lang="en-US" sz="2400" dirty="0">
                <a:latin typeface="cmsy10" pitchFamily="34" charset="0"/>
              </a:rPr>
              <a:t>Æ</a:t>
            </a:r>
            <a:r>
              <a:rPr lang="en-US" sz="2400" dirty="0"/>
              <a:t> y</a:t>
            </a:r>
            <a:r>
              <a:rPr lang="en-US" sz="2400" baseline="-25000" dirty="0"/>
              <a:t>1</a:t>
            </a:r>
            <a:r>
              <a:rPr lang="en-US" sz="2400" dirty="0">
                <a:latin typeface="Symbol" pitchFamily="18" charset="2"/>
                <a:sym typeface="Symbol" pitchFamily="18" charset="2"/>
              </a:rPr>
              <a:t></a:t>
            </a:r>
            <a:r>
              <a:rPr lang="en-US" sz="2400" dirty="0"/>
              <a:t>4y</a:t>
            </a:r>
            <a:r>
              <a:rPr lang="en-US" sz="2400" baseline="-25000" dirty="0"/>
              <a:t>3</a:t>
            </a:r>
          </a:p>
        </p:txBody>
      </p:sp>
      <p:cxnSp>
        <p:nvCxnSpPr>
          <p:cNvPr id="1309702" name="AutoShape 6"/>
          <p:cNvCxnSpPr>
            <a:cxnSpLocks noChangeShapeType="1"/>
            <a:stCxn id="1309701" idx="2"/>
            <a:endCxn id="1309699" idx="0"/>
          </p:cNvCxnSpPr>
          <p:nvPr/>
        </p:nvCxnSpPr>
        <p:spPr bwMode="auto">
          <a:xfrm rot="5400000">
            <a:off x="2474120" y="925513"/>
            <a:ext cx="1414463" cy="2859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09703" name="AutoShape 7"/>
          <p:cNvCxnSpPr>
            <a:cxnSpLocks noChangeShapeType="1"/>
            <a:stCxn id="1309701" idx="2"/>
            <a:endCxn id="1309700" idx="0"/>
          </p:cNvCxnSpPr>
          <p:nvPr/>
        </p:nvCxnSpPr>
        <p:spPr bwMode="auto">
          <a:xfrm>
            <a:off x="4611688" y="1647825"/>
            <a:ext cx="2663825" cy="145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09704" name="Text Box 8"/>
          <p:cNvSpPr txBox="1">
            <a:spLocks noChangeArrowheads="1"/>
          </p:cNvSpPr>
          <p:nvPr/>
        </p:nvSpPr>
        <p:spPr bwMode="auto">
          <a:xfrm>
            <a:off x="3833813" y="1947863"/>
            <a:ext cx="16303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Purification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443288" y="2873375"/>
            <a:ext cx="1828800" cy="412750"/>
            <a:chOff x="1896" y="1870"/>
            <a:chExt cx="1152" cy="260"/>
          </a:xfrm>
        </p:grpSpPr>
        <p:sp>
          <p:nvSpPr>
            <p:cNvPr id="1309706" name="Text Box 10"/>
            <p:cNvSpPr txBox="1">
              <a:spLocks noChangeArrowheads="1"/>
            </p:cNvSpPr>
            <p:nvPr/>
          </p:nvSpPr>
          <p:spPr bwMode="auto">
            <a:xfrm>
              <a:off x="2225" y="1870"/>
              <a:ext cx="53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 baseline="-25000">
                  <a:solidFill>
                    <a:srgbClr val="009900"/>
                  </a:solidFill>
                </a:rPr>
                <a:t>1</a:t>
              </a:r>
              <a:r>
                <a:rPr lang="en-US">
                  <a:solidFill>
                    <a:srgbClr val="009900"/>
                  </a:solidFill>
                </a:rPr>
                <a:t>=y</a:t>
              </a:r>
              <a:r>
                <a:rPr lang="en-US" baseline="-25000">
                  <a:solidFill>
                    <a:srgbClr val="009900"/>
                  </a:solidFill>
                </a:rPr>
                <a:t>2</a:t>
              </a:r>
            </a:p>
          </p:txBody>
        </p:sp>
        <p:sp>
          <p:nvSpPr>
            <p:cNvPr id="1309707" name="Line 11"/>
            <p:cNvSpPr>
              <a:spLocks noChangeShapeType="1"/>
            </p:cNvSpPr>
            <p:nvPr/>
          </p:nvSpPr>
          <p:spPr bwMode="auto">
            <a:xfrm>
              <a:off x="1896" y="2130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459163" y="3411538"/>
            <a:ext cx="1828800" cy="431800"/>
            <a:chOff x="1906" y="2599"/>
            <a:chExt cx="1152" cy="272"/>
          </a:xfrm>
        </p:grpSpPr>
        <p:sp>
          <p:nvSpPr>
            <p:cNvPr id="1309709" name="Text Box 13"/>
            <p:cNvSpPr txBox="1">
              <a:spLocks noChangeArrowheads="1"/>
            </p:cNvSpPr>
            <p:nvPr/>
          </p:nvSpPr>
          <p:spPr bwMode="auto">
            <a:xfrm>
              <a:off x="2229" y="2599"/>
              <a:ext cx="53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 baseline="-25000">
                  <a:solidFill>
                    <a:srgbClr val="009900"/>
                  </a:solidFill>
                </a:rPr>
                <a:t>1</a:t>
              </a:r>
              <a:r>
                <a:rPr lang="en-US">
                  <a:solidFill>
                    <a:srgbClr val="009900"/>
                  </a:solidFill>
                </a:rPr>
                <a:t>=a</a:t>
              </a:r>
              <a:r>
                <a:rPr lang="en-US" baseline="-2500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1309710" name="Line 14"/>
            <p:cNvSpPr>
              <a:spLocks noChangeShapeType="1"/>
            </p:cNvSpPr>
            <p:nvPr/>
          </p:nvSpPr>
          <p:spPr bwMode="auto">
            <a:xfrm>
              <a:off x="1906" y="2871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454400" y="3948113"/>
            <a:ext cx="1828800" cy="412750"/>
            <a:chOff x="1896" y="1870"/>
            <a:chExt cx="1152" cy="260"/>
          </a:xfrm>
        </p:grpSpPr>
        <p:sp>
          <p:nvSpPr>
            <p:cNvPr id="1309712" name="Text Box 16"/>
            <p:cNvSpPr txBox="1">
              <a:spLocks noChangeArrowheads="1"/>
            </p:cNvSpPr>
            <p:nvPr/>
          </p:nvSpPr>
          <p:spPr bwMode="auto">
            <a:xfrm>
              <a:off x="2225" y="1870"/>
              <a:ext cx="53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 baseline="-25000">
                  <a:solidFill>
                    <a:srgbClr val="009900"/>
                  </a:solidFill>
                </a:rPr>
                <a:t>1</a:t>
              </a:r>
              <a:r>
                <a:rPr lang="en-US">
                  <a:solidFill>
                    <a:srgbClr val="009900"/>
                  </a:solidFill>
                </a:rPr>
                <a:t>=a</a:t>
              </a:r>
              <a:r>
                <a:rPr lang="en-US" baseline="-25000">
                  <a:solidFill>
                    <a:srgbClr val="009900"/>
                  </a:solidFill>
                </a:rPr>
                <a:t>2</a:t>
              </a:r>
            </a:p>
          </p:txBody>
        </p:sp>
        <p:sp>
          <p:nvSpPr>
            <p:cNvPr id="1309713" name="Line 17"/>
            <p:cNvSpPr>
              <a:spLocks noChangeShapeType="1"/>
            </p:cNvSpPr>
            <p:nvPr/>
          </p:nvSpPr>
          <p:spPr bwMode="auto">
            <a:xfrm>
              <a:off x="1896" y="2130"/>
              <a:ext cx="11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09714" name="Line 18"/>
          <p:cNvSpPr>
            <a:spLocks noChangeShapeType="1"/>
          </p:cNvSpPr>
          <p:nvPr/>
        </p:nvSpPr>
        <p:spPr bwMode="auto">
          <a:xfrm>
            <a:off x="1828800" y="4720319"/>
            <a:ext cx="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9715" name="Text Box 19"/>
          <p:cNvSpPr txBox="1">
            <a:spLocks noChangeArrowheads="1"/>
          </p:cNvSpPr>
          <p:nvPr/>
        </p:nvSpPr>
        <p:spPr bwMode="auto">
          <a:xfrm>
            <a:off x="1276350" y="5190672"/>
            <a:ext cx="12652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latin typeface="cmsy10" pitchFamily="34" charset="0"/>
              </a:rPr>
              <a:t>?</a:t>
            </a:r>
            <a:r>
              <a:rPr lang="en-US" dirty="0"/>
              <a:t>: </a:t>
            </a:r>
            <a:r>
              <a:rPr lang="en-US" dirty="0" err="1"/>
              <a:t>unsat</a:t>
            </a:r>
            <a:endParaRPr lang="en-US" baseline="-25000" dirty="0"/>
          </a:p>
        </p:txBody>
      </p:sp>
      <p:sp>
        <p:nvSpPr>
          <p:cNvPr id="1309716" name="Text Box 20"/>
          <p:cNvSpPr txBox="1">
            <a:spLocks noChangeArrowheads="1"/>
          </p:cNvSpPr>
          <p:nvPr/>
        </p:nvSpPr>
        <p:spPr bwMode="auto">
          <a:xfrm>
            <a:off x="3684588" y="4549775"/>
            <a:ext cx="14747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Saturation</a:t>
            </a: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1313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9699" grpId="0" build="allAtOnce" animBg="1"/>
      <p:bldP spid="1309700" grpId="0" build="allAtOnce" animBg="1"/>
      <p:bldP spid="1309704" grpId="0"/>
      <p:bldP spid="1309714" grpId="0" animBg="1"/>
      <p:bldP spid="1309715" grpId="0"/>
      <p:bldP spid="13097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Linear 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2"/>
                </a:solidFill>
              </a:rPr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8034454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Expressions   </a:t>
            </a:r>
            <a:r>
              <a:rPr lang="en-US" dirty="0" smtClean="0">
                <a:solidFill>
                  <a:schemeClr val="accent2"/>
                </a:solidFill>
              </a:rPr>
              <a:t>e  :=  y | Select(</a:t>
            </a:r>
            <a:r>
              <a:rPr lang="en-US" dirty="0" err="1" smtClean="0">
                <a:solidFill>
                  <a:schemeClr val="accent2"/>
                </a:solidFill>
              </a:rPr>
              <a:t>M,e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			  M  :=  A |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Update(M,e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,e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 dirty="0" smtClean="0"/>
              <a:t>Atomic Facts   </a:t>
            </a:r>
            <a:r>
              <a:rPr lang="en-US" dirty="0" smtClean="0">
                <a:solidFill>
                  <a:schemeClr val="accent2"/>
                </a:solidFill>
              </a:rPr>
              <a:t>g := 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=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|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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dirty="0" smtClean="0"/>
              <a:t>Axioms 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Select(Update(F,e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),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) =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if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=e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                                                =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Select(F,e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err="1" smtClean="0">
                <a:solidFill>
                  <a:schemeClr val="accent2"/>
                </a:solidFill>
              </a:rPr>
              <a:t>o.w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decision problem is NP-complete.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the above rule to rewrite any select applied to an Update. Then use the decision procedure for </a:t>
            </a:r>
            <a:r>
              <a:rPr lang="en-US" dirty="0" err="1" smtClean="0"/>
              <a:t>Uninterpreted</a:t>
            </a:r>
            <a:r>
              <a:rPr lang="en-US" dirty="0" smtClean="0"/>
              <a:t> Fns.</a:t>
            </a:r>
          </a:p>
          <a:p>
            <a:pPr>
              <a:lnSpc>
                <a:spcPct val="90000"/>
              </a:lnSpc>
            </a:pPr>
            <a:r>
              <a:rPr lang="en-US" u="sng" dirty="0" smtClean="0"/>
              <a:t>Key Idea:</a:t>
            </a:r>
            <a:r>
              <a:rPr lang="en-US" dirty="0" smtClean="0"/>
              <a:t> Normalization</a:t>
            </a:r>
          </a:p>
          <a:p>
            <a:pPr>
              <a:buFontTx/>
              <a:buNone/>
            </a:pP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Arrays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Linear 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2"/>
                </a:solidFill>
              </a:rPr>
              <a:t>Theory of Lists</a:t>
            </a:r>
          </a:p>
          <a:p>
            <a:endParaRPr lang="en-US" sz="2200" dirty="0" smtClean="0"/>
          </a:p>
          <a:p>
            <a:r>
              <a:rPr lang="en-US" sz="2200" dirty="0" smtClean="0"/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0114" y="1142999"/>
            <a:ext cx="8338988" cy="5388429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Expressions   </a:t>
            </a:r>
            <a:r>
              <a:rPr lang="en-US" dirty="0" smtClean="0">
                <a:solidFill>
                  <a:schemeClr val="accent2"/>
                </a:solidFill>
              </a:rPr>
              <a:t>e  :=  y | </a:t>
            </a:r>
            <a:r>
              <a:rPr lang="en-US" dirty="0" err="1" smtClean="0">
                <a:solidFill>
                  <a:schemeClr val="accent2"/>
                </a:solidFill>
              </a:rPr>
              <a:t>e.f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dirty="0" smtClean="0"/>
              <a:t>Atomic Facts  </a:t>
            </a:r>
            <a:r>
              <a:rPr lang="en-US" dirty="0" smtClean="0">
                <a:solidFill>
                  <a:schemeClr val="accent2"/>
                </a:solidFill>
              </a:rPr>
              <a:t>g :=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B(e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,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) |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g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                </a:t>
            </a:r>
            <a:r>
              <a:rPr lang="en-US" dirty="0" smtClean="0">
                <a:latin typeface="Comic Sans MS"/>
              </a:rPr>
              <a:t>R(e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,e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 =</a:t>
            </a:r>
            <a:r>
              <a:rPr lang="en-US" baseline="30000" dirty="0" smtClean="0"/>
              <a:t>def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B(e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,e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,e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</a:t>
            </a:r>
          </a:p>
          <a:p>
            <a:pPr>
              <a:buFontTx/>
              <a:buNone/>
            </a:pPr>
            <a:r>
              <a:rPr lang="en-US" dirty="0" smtClean="0"/>
              <a:t>Axioms: Not first order logic </a:t>
            </a:r>
            <a:r>
              <a:rPr lang="en-US" dirty="0" err="1" smtClean="0"/>
              <a:t>axiomatizable</a:t>
            </a:r>
            <a:r>
              <a:rPr lang="en-US" dirty="0" smtClean="0"/>
              <a:t>!</a:t>
            </a:r>
          </a:p>
          <a:p>
            <a:pPr>
              <a:buFontTx/>
              <a:buNone/>
            </a:pPr>
            <a:endParaRPr lang="en-US" sz="12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decision problem is NP-complete.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Decision Procedure: Saturate using the following derivation rules without creating any new terms. The tricky detail is to prove completeness.</a:t>
            </a:r>
          </a:p>
          <a:p>
            <a:pPr>
              <a:buFontTx/>
              <a:buNone/>
            </a:pPr>
            <a:endParaRPr lang="en-US" sz="1000" dirty="0" smtClean="0"/>
          </a:p>
          <a:p>
            <a:pPr>
              <a:buFontTx/>
              <a:buNone/>
            </a:pPr>
            <a:r>
              <a:rPr lang="en-US" dirty="0" smtClean="0"/>
              <a:t>Derivation Rules:  </a:t>
            </a:r>
            <a:r>
              <a:rPr lang="en-US" dirty="0" smtClean="0">
                <a:solidFill>
                  <a:schemeClr val="accent2"/>
                </a:solidFill>
              </a:rPr>
              <a:t>R(</a:t>
            </a:r>
            <a:r>
              <a:rPr lang="en-US" dirty="0" err="1" smtClean="0">
                <a:solidFill>
                  <a:schemeClr val="accent2"/>
                </a:solidFill>
              </a:rPr>
              <a:t>x,y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dirty="0" smtClean="0">
                <a:solidFill>
                  <a:schemeClr val="accent2"/>
                </a:solidFill>
              </a:rPr>
              <a:t> R(</a:t>
            </a:r>
            <a:r>
              <a:rPr lang="en-US" dirty="0" err="1" smtClean="0">
                <a:solidFill>
                  <a:schemeClr val="accent2"/>
                </a:solidFill>
              </a:rPr>
              <a:t>x,z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B(</a:t>
            </a:r>
            <a:r>
              <a:rPr lang="en-US" dirty="0" err="1" smtClean="0">
                <a:solidFill>
                  <a:schemeClr val="accent2"/>
                </a:solidFill>
              </a:rPr>
              <a:t>x,y,z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Ç </a:t>
            </a:r>
            <a:r>
              <a:rPr lang="en-US" dirty="0" smtClean="0">
                <a:solidFill>
                  <a:schemeClr val="accent2"/>
                </a:solidFill>
              </a:rPr>
              <a:t>B(</a:t>
            </a:r>
            <a:r>
              <a:rPr lang="en-US" dirty="0" err="1" smtClean="0">
                <a:solidFill>
                  <a:schemeClr val="accent2"/>
                </a:solidFill>
              </a:rPr>
              <a:t>x,z,y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                    R(</a:t>
            </a:r>
            <a:r>
              <a:rPr lang="en-US" dirty="0" err="1" smtClean="0">
                <a:solidFill>
                  <a:schemeClr val="accent2"/>
                </a:solidFill>
              </a:rPr>
              <a:t>x,y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x=y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Ç</a:t>
            </a:r>
            <a:r>
              <a:rPr lang="en-US" dirty="0" smtClean="0">
                <a:solidFill>
                  <a:schemeClr val="accent2"/>
                </a:solidFill>
              </a:rPr>
              <a:t> R(</a:t>
            </a:r>
            <a:r>
              <a:rPr lang="en-US" dirty="0" err="1" smtClean="0">
                <a:solidFill>
                  <a:schemeClr val="accent2"/>
                </a:solidFill>
              </a:rPr>
              <a:t>x.f,y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		                  R(</a:t>
            </a:r>
            <a:r>
              <a:rPr lang="en-US" dirty="0" err="1" smtClean="0">
                <a:solidFill>
                  <a:schemeClr val="accent2"/>
                </a:solidFill>
              </a:rPr>
              <a:t>x,y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dirty="0" smtClean="0">
                <a:solidFill>
                  <a:schemeClr val="accent2"/>
                </a:solidFill>
              </a:rPr>
              <a:t> R(</a:t>
            </a:r>
            <a:r>
              <a:rPr lang="en-US" dirty="0" err="1" smtClean="0">
                <a:solidFill>
                  <a:schemeClr val="accent2"/>
                </a:solidFill>
              </a:rPr>
              <a:t>x,z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B(</a:t>
            </a:r>
            <a:r>
              <a:rPr lang="en-US" dirty="0" err="1" smtClean="0">
                <a:solidFill>
                  <a:schemeClr val="accent2"/>
                </a:solidFill>
              </a:rPr>
              <a:t>x,y,z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Ç </a:t>
            </a:r>
            <a:r>
              <a:rPr lang="en-US" dirty="0" smtClean="0">
                <a:solidFill>
                  <a:schemeClr val="accent2"/>
                </a:solidFill>
              </a:rPr>
              <a:t>B(</a:t>
            </a:r>
            <a:r>
              <a:rPr lang="en-US" dirty="0" err="1" smtClean="0">
                <a:solidFill>
                  <a:schemeClr val="accent2"/>
                </a:solidFill>
              </a:rPr>
              <a:t>x,z,y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                    etc.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Lists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Linear Arithmetic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Arrays</a:t>
            </a:r>
          </a:p>
          <a:p>
            <a:endParaRPr lang="en-US" sz="2200" dirty="0" smtClean="0"/>
          </a:p>
          <a:p>
            <a:r>
              <a:rPr lang="en-US" sz="2200" dirty="0" smtClean="0"/>
              <a:t>Theory of Lists</a:t>
            </a:r>
          </a:p>
          <a:p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accent2"/>
                </a:solidFill>
              </a:rPr>
              <a:t>Non-linear Arithmetic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Colorful 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32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Non-linear Operators</a:t>
            </a:r>
            <a:endParaRPr lang="en-US" dirty="0"/>
          </a:p>
        </p:txBody>
      </p:sp>
      <p:sp>
        <p:nvSpPr>
          <p:cNvPr id="131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058" y="1143000"/>
            <a:ext cx="8730342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Expressions  </a:t>
            </a:r>
            <a:r>
              <a:rPr lang="en-US" dirty="0">
                <a:solidFill>
                  <a:schemeClr val="accent2"/>
                </a:solidFill>
              </a:rPr>
              <a:t>e := y | c | e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§</a:t>
            </a:r>
            <a:r>
              <a:rPr lang="en-US" dirty="0">
                <a:solidFill>
                  <a:schemeClr val="accent2"/>
                </a:solidFill>
              </a:rPr>
              <a:t> e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| c 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£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e | </a:t>
            </a:r>
            <a:r>
              <a:rPr lang="en-US" dirty="0" err="1" smtClean="0">
                <a:solidFill>
                  <a:schemeClr val="accent2"/>
                </a:solidFill>
                <a:latin typeface="Comic Sans MS"/>
              </a:rPr>
              <a:t>nl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(e1,e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  <a:endParaRPr lang="en-US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Atomic facts  </a:t>
            </a:r>
            <a:r>
              <a:rPr lang="en-US" dirty="0">
                <a:solidFill>
                  <a:schemeClr val="accent2"/>
                </a:solidFill>
              </a:rPr>
              <a:t>g := e</a:t>
            </a:r>
            <a:r>
              <a:rPr lang="en-US" dirty="0">
                <a:solidFill>
                  <a:schemeClr val="accent2"/>
                </a:solidFill>
                <a:latin typeface="cmsy10" pitchFamily="34" charset="0"/>
              </a:rPr>
              <a:t>¸</a:t>
            </a:r>
            <a:r>
              <a:rPr lang="en-US" dirty="0">
                <a:solidFill>
                  <a:schemeClr val="accent2"/>
                </a:solidFill>
              </a:rPr>
              <a:t>0 | e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 dirty="0" smtClean="0">
                <a:solidFill>
                  <a:schemeClr val="accent2"/>
                </a:solidFill>
              </a:rPr>
              <a:t>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Axioms: </a:t>
            </a:r>
            <a:r>
              <a:rPr lang="en-US" dirty="0" smtClean="0">
                <a:solidFill>
                  <a:schemeClr val="accent2"/>
                </a:solidFill>
              </a:rPr>
              <a:t>User-provided first order axioms for </a:t>
            </a:r>
            <a:r>
              <a:rPr lang="en-US" dirty="0" err="1" smtClean="0">
                <a:solidFill>
                  <a:schemeClr val="accent2"/>
                </a:solidFill>
              </a:rPr>
              <a:t>nl</a:t>
            </a:r>
            <a:r>
              <a:rPr lang="en-US" dirty="0" smtClean="0">
                <a:solidFill>
                  <a:schemeClr val="accent2"/>
                </a:solidFill>
              </a:rPr>
              <a:t> operator.</a:t>
            </a:r>
          </a:p>
          <a:p>
            <a:endParaRPr lang="en-US" dirty="0" smtClean="0"/>
          </a:p>
          <a:p>
            <a:r>
              <a:rPr lang="en-US" dirty="0" smtClean="0"/>
              <a:t>View a non-linear relationship </a:t>
            </a:r>
            <a:r>
              <a:rPr lang="en-US" dirty="0" smtClean="0">
                <a:solidFill>
                  <a:srgbClr val="CC00CC"/>
                </a:solidFill>
              </a:rPr>
              <a:t>3log x + 2</a:t>
            </a:r>
            <a:r>
              <a:rPr lang="en-US" baseline="30000" dirty="0" smtClean="0">
                <a:solidFill>
                  <a:srgbClr val="CC00CC"/>
                </a:solidFill>
              </a:rPr>
              <a:t>x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 smtClean="0">
                <a:solidFill>
                  <a:srgbClr val="CC00CC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C00CC"/>
                </a:solidFill>
              </a:rPr>
              <a:t> 5y </a:t>
            </a:r>
            <a:r>
              <a:rPr lang="en-US" dirty="0" smtClean="0"/>
              <a:t>over {</a:t>
            </a:r>
            <a:r>
              <a:rPr lang="en-US" dirty="0" err="1" smtClean="0"/>
              <a:t>x,y</a:t>
            </a:r>
            <a:r>
              <a:rPr lang="en-US" dirty="0" smtClean="0"/>
              <a:t>} as a linear relationship over {log x, 2</a:t>
            </a:r>
            <a:r>
              <a:rPr lang="en-US" baseline="30000" dirty="0" smtClean="0"/>
              <a:t>x</a:t>
            </a:r>
            <a:r>
              <a:rPr lang="en-US" dirty="0" smtClean="0"/>
              <a:t>, y}  </a:t>
            </a:r>
          </a:p>
          <a:p>
            <a:endParaRPr lang="en-US" dirty="0" smtClean="0"/>
          </a:p>
          <a:p>
            <a:r>
              <a:rPr lang="en-US" dirty="0" smtClean="0"/>
              <a:t>User provides semantics of non-linear operators using directed inference </a:t>
            </a:r>
            <a:r>
              <a:rPr lang="en-US" dirty="0" smtClean="0"/>
              <a:t>rules of form 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R.</a:t>
            </a:r>
            <a:endParaRPr lang="en-US" sz="2600" dirty="0" smtClean="0">
              <a:solidFill>
                <a:srgbClr val="009900"/>
              </a:solidFill>
            </a:endParaRPr>
          </a:p>
          <a:p>
            <a:pPr lvl="1"/>
            <a:r>
              <a:rPr lang="en-US" dirty="0" smtClean="0"/>
              <a:t>Exponentiation: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+c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1800" baseline="30000" dirty="0" smtClean="0">
                <a:solidFill>
                  <a:srgbClr val="009900"/>
                </a:solidFill>
              </a:rPr>
              <a:t>1</a:t>
            </a:r>
            <a:r>
              <a:rPr lang="en-US" baseline="300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1800" baseline="30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£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c</a:t>
            </a:r>
            <a:endParaRPr lang="en-US" dirty="0" smtClean="0"/>
          </a:p>
          <a:p>
            <a:pPr lvl="1"/>
            <a:r>
              <a:rPr lang="en-US" dirty="0" smtClean="0"/>
              <a:t>Logarithm: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ce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log(e</a:t>
            </a:r>
            <a:r>
              <a:rPr lang="en-US" baseline="-25000" dirty="0" smtClean="0">
                <a:solidFill>
                  <a:srgbClr val="009900"/>
                </a:solidFill>
              </a:rPr>
              <a:t>1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log c + log(e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)</a:t>
            </a:r>
          </a:p>
          <a:p>
            <a:pPr lvl="1"/>
            <a:r>
              <a:rPr lang="en-US" dirty="0" smtClean="0"/>
              <a:t>Multiplication: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+c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e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C00000"/>
                </a:solidFill>
              </a:rPr>
              <a:t>0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ee</a:t>
            </a:r>
            <a:r>
              <a:rPr lang="en-US" baseline="-25000" dirty="0" smtClean="0">
                <a:solidFill>
                  <a:srgbClr val="009900"/>
                </a:solidFill>
              </a:rPr>
              <a:t>1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 </a:t>
            </a:r>
            <a:r>
              <a:rPr lang="en-US" dirty="0" smtClean="0">
                <a:solidFill>
                  <a:srgbClr val="009900"/>
                </a:solidFill>
              </a:rPr>
              <a:t>ee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+ec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1143000"/>
            <a:ext cx="8588827" cy="5334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Program </a:t>
            </a:r>
            <a:r>
              <a:rPr lang="en-US" dirty="0" smtClean="0">
                <a:solidFill>
                  <a:schemeClr val="accent2"/>
                </a:solidFill>
              </a:rPr>
              <a:t>execution affects quantitative properties of data.</a:t>
            </a:r>
          </a:p>
          <a:p>
            <a:r>
              <a:rPr lang="en-US" sz="2200" dirty="0" smtClean="0"/>
              <a:t>Secrecy: information leakage.</a:t>
            </a:r>
          </a:p>
          <a:p>
            <a:r>
              <a:rPr lang="en-US" sz="2200" dirty="0" smtClean="0"/>
              <a:t>Robustness: </a:t>
            </a:r>
            <a:r>
              <a:rPr lang="en-US" sz="2200" dirty="0" smtClean="0"/>
              <a:t>error/uncertainty </a:t>
            </a:r>
            <a:r>
              <a:rPr lang="en-US" sz="2200" dirty="0" smtClean="0"/>
              <a:t>propagation.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Bounding </a:t>
            </a:r>
            <a:r>
              <a:rPr lang="en-US" sz="2200" dirty="0" smtClean="0"/>
              <a:t>such </a:t>
            </a:r>
            <a:r>
              <a:rPr lang="en-US" sz="2200" dirty="0" smtClean="0"/>
              <a:t>properties is important for correctness.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Bounding such properties r</a:t>
            </a:r>
            <a:r>
              <a:rPr lang="en-US" sz="2200" dirty="0" smtClean="0"/>
              <a:t>equires </a:t>
            </a:r>
            <a:r>
              <a:rPr lang="en-US" sz="2200" dirty="0" smtClean="0"/>
              <a:t>computing bound on # of visits to control-locations that affect properties of the data.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Bound Computation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dirty="0" smtClean="0"/>
              <a:t>Non-linear Operators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85057" y="1142999"/>
            <a:ext cx="8741228" cy="5312229"/>
          </a:xfrm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Expressions  </a:t>
            </a:r>
            <a:r>
              <a:rPr lang="en-US" dirty="0" smtClean="0">
                <a:solidFill>
                  <a:schemeClr val="accent2"/>
                </a:solidFill>
              </a:rPr>
              <a:t>e := y | c | e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cmsy10" pitchFamily="34" charset="0"/>
              </a:rPr>
              <a:t>§</a:t>
            </a:r>
            <a:r>
              <a:rPr lang="en-US" dirty="0" smtClean="0">
                <a:solidFill>
                  <a:schemeClr val="accent2"/>
                </a:solidFill>
              </a:rPr>
              <a:t> e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| c </a:t>
            </a:r>
            <a:r>
              <a:rPr lang="en-US" dirty="0" smtClean="0">
                <a:solidFill>
                  <a:schemeClr val="accent2"/>
                </a:solidFill>
                <a:latin typeface="cmsy10" pitchFamily="34" charset="0"/>
              </a:rPr>
              <a:t>£</a:t>
            </a:r>
            <a:r>
              <a:rPr lang="en-US" dirty="0" smtClean="0">
                <a:solidFill>
                  <a:schemeClr val="accent2"/>
                </a:solidFill>
              </a:rPr>
              <a:t> e | </a:t>
            </a:r>
            <a:r>
              <a:rPr lang="en-US" dirty="0" err="1" smtClean="0">
                <a:solidFill>
                  <a:schemeClr val="accent2"/>
                </a:solidFill>
              </a:rPr>
              <a:t>nl</a:t>
            </a:r>
            <a:r>
              <a:rPr lang="en-US" dirty="0" smtClean="0">
                <a:solidFill>
                  <a:schemeClr val="accent2"/>
                </a:solidFill>
              </a:rPr>
              <a:t>(e1,e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Atomic facts  </a:t>
            </a:r>
            <a:r>
              <a:rPr lang="en-US" dirty="0" smtClean="0">
                <a:solidFill>
                  <a:schemeClr val="accent2"/>
                </a:solidFill>
              </a:rPr>
              <a:t>g := e</a:t>
            </a:r>
            <a:r>
              <a:rPr lang="en-US" dirty="0" smtClean="0">
                <a:solidFill>
                  <a:schemeClr val="accent2"/>
                </a:solidFill>
                <a:latin typeface="cmsy10" pitchFamily="34" charset="0"/>
              </a:rPr>
              <a:t>¸</a:t>
            </a:r>
            <a:r>
              <a:rPr lang="en-US" dirty="0" smtClean="0">
                <a:solidFill>
                  <a:schemeClr val="accent2"/>
                </a:solidFill>
              </a:rPr>
              <a:t>0 | e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 dirty="0" smtClean="0">
                <a:solidFill>
                  <a:schemeClr val="accent2"/>
                </a:solidFill>
              </a:rPr>
              <a:t>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Axioms: </a:t>
            </a:r>
            <a:r>
              <a:rPr lang="en-US" dirty="0" smtClean="0">
                <a:solidFill>
                  <a:schemeClr val="accent2"/>
                </a:solidFill>
              </a:rPr>
              <a:t>User-provided first order axioms for </a:t>
            </a:r>
            <a:r>
              <a:rPr lang="en-US" dirty="0" err="1" smtClean="0">
                <a:solidFill>
                  <a:schemeClr val="accent2"/>
                </a:solidFill>
              </a:rPr>
              <a:t>nl</a:t>
            </a:r>
            <a:r>
              <a:rPr lang="en-US" dirty="0" smtClean="0">
                <a:solidFill>
                  <a:schemeClr val="accent2"/>
                </a:solidFill>
              </a:rPr>
              <a:t> operator.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(semi-) Decision Procedure: Saturate using the axioms provided by the user. </a:t>
            </a:r>
          </a:p>
          <a:p>
            <a:endParaRPr lang="en-US" dirty="0" smtClean="0"/>
          </a:p>
          <a:p>
            <a:r>
              <a:rPr lang="en-US" dirty="0" smtClean="0"/>
              <a:t>Termination Heuristic (called Expression Abstraction): Restrict new fact deduction to a small set of expressions, either given by user or constructed heuristically from program syntax. 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39</a:t>
            </a:fld>
            <a:endParaRPr lang="en-US" dirty="0" smtClean="0"/>
          </a:p>
        </p:txBody>
      </p:sp>
    </p:spTree>
  </p:cSld>
  <p:clrMapOvr>
    <a:masterClrMapping/>
  </p:clrMapOvr>
  <p:transition advTm="156687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314" y="1143000"/>
            <a:ext cx="8258774" cy="5421086"/>
          </a:xfrm>
        </p:spPr>
        <p:txBody>
          <a:bodyPr/>
          <a:lstStyle/>
          <a:p>
            <a:pPr>
              <a:buNone/>
            </a:pPr>
            <a:r>
              <a:rPr lang="en-US" sz="2200" dirty="0" smtClean="0"/>
              <a:t>Key Ideas: Normalization, Saturation w/o creating new terms or over heuristically constructed terms.</a:t>
            </a:r>
          </a:p>
          <a:p>
            <a:pPr>
              <a:buNone/>
            </a:pPr>
            <a:endParaRPr lang="en-US" sz="1200" dirty="0" smtClean="0"/>
          </a:p>
          <a:p>
            <a:r>
              <a:rPr lang="en-US" sz="2200" dirty="0" smtClean="0"/>
              <a:t>Linear Arithmetic: </a:t>
            </a:r>
            <a:r>
              <a:rPr lang="en-US" dirty="0" smtClean="0"/>
              <a:t>Non-saturation decision procedures.</a:t>
            </a:r>
          </a:p>
          <a:p>
            <a:r>
              <a:rPr lang="en-US" sz="2200" dirty="0" err="1" smtClean="0"/>
              <a:t>Uninterpreted</a:t>
            </a:r>
            <a:r>
              <a:rPr lang="en-US" sz="2200" dirty="0" smtClean="0"/>
              <a:t> Functions: </a:t>
            </a:r>
            <a:r>
              <a:rPr lang="en-US" dirty="0" smtClean="0"/>
              <a:t>Saturation using the axiom over efficient EDAG data-structure.</a:t>
            </a:r>
          </a:p>
          <a:p>
            <a:r>
              <a:rPr lang="en-US" sz="2200" dirty="0" smtClean="0"/>
              <a:t>Linear Arithmetic + </a:t>
            </a:r>
            <a:r>
              <a:rPr lang="en-US" sz="2200" dirty="0" err="1" smtClean="0"/>
              <a:t>Uninterpreted</a:t>
            </a:r>
            <a:r>
              <a:rPr lang="en-US" sz="2200" dirty="0" smtClean="0"/>
              <a:t> Functions: </a:t>
            </a:r>
            <a:r>
              <a:rPr lang="en-US" dirty="0" smtClean="0"/>
              <a:t>Modular construction, Sharing of variable equalities.</a:t>
            </a:r>
          </a:p>
          <a:p>
            <a:r>
              <a:rPr lang="en-US" sz="2200" dirty="0" smtClean="0"/>
              <a:t>Theory of Arrays: </a:t>
            </a:r>
            <a:r>
              <a:rPr lang="en-US" dirty="0" smtClean="0"/>
              <a:t>Normalization using the axiom</a:t>
            </a:r>
          </a:p>
          <a:p>
            <a:r>
              <a:rPr lang="en-US" sz="2200" dirty="0" smtClean="0"/>
              <a:t>Theory of Lists: </a:t>
            </a:r>
            <a:r>
              <a:rPr lang="en-US" dirty="0" smtClean="0"/>
              <a:t>Saturation using a special set of derivation rules.</a:t>
            </a:r>
          </a:p>
          <a:p>
            <a:r>
              <a:rPr lang="en-US" sz="2200" dirty="0" smtClean="0"/>
              <a:t>Non-linear Arithmetic: </a:t>
            </a:r>
            <a:r>
              <a:rPr lang="en-US" dirty="0" smtClean="0"/>
              <a:t>Saturation using user-provided </a:t>
            </a:r>
            <a:r>
              <a:rPr lang="en-US" dirty="0" err="1" smtClean="0"/>
              <a:t>axiomatization</a:t>
            </a:r>
            <a:r>
              <a:rPr lang="en-US" dirty="0" smtClean="0"/>
              <a:t> over user-provided set of expressions.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Logic: Recap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58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9456" y="1143000"/>
            <a:ext cx="8037576" cy="5029200"/>
          </a:xfrm>
        </p:spPr>
        <p:txBody>
          <a:bodyPr/>
          <a:lstStyle/>
          <a:p>
            <a:r>
              <a:rPr lang="en-US" sz="2000" dirty="0" smtClean="0"/>
              <a:t>Decision Procedures: An Algorithmic Point of View; Daniel </a:t>
            </a:r>
            <a:r>
              <a:rPr lang="en-US" sz="2000" dirty="0" err="1" smtClean="0"/>
              <a:t>Kroening</a:t>
            </a:r>
            <a:r>
              <a:rPr lang="en-US" sz="2000" dirty="0" smtClean="0"/>
              <a:t>, </a:t>
            </a:r>
            <a:r>
              <a:rPr lang="en-US" sz="2000" dirty="0" err="1" smtClean="0"/>
              <a:t>Ofer</a:t>
            </a:r>
            <a:r>
              <a:rPr lang="en-US" sz="2000" dirty="0" smtClean="0"/>
              <a:t> </a:t>
            </a:r>
            <a:r>
              <a:rPr lang="en-US" sz="2000" dirty="0" err="1" smtClean="0"/>
              <a:t>Strichman</a:t>
            </a:r>
            <a:endParaRPr lang="en-US" sz="2000" dirty="0" smtClean="0"/>
          </a:p>
          <a:p>
            <a:pPr lvl="1"/>
            <a:r>
              <a:rPr lang="en-US" sz="2000" dirty="0" smtClean="0"/>
              <a:t>Linear Arithmetic, </a:t>
            </a:r>
            <a:r>
              <a:rPr lang="en-US" sz="2000" dirty="0" err="1" smtClean="0"/>
              <a:t>Uninterpreted</a:t>
            </a:r>
            <a:r>
              <a:rPr lang="en-US" sz="2000" dirty="0" smtClean="0"/>
              <a:t> Fns, Combination, 	Arrays, Bit-vectors	</a:t>
            </a:r>
          </a:p>
          <a:p>
            <a:endParaRPr lang="en-US" sz="2000" dirty="0" smtClean="0"/>
          </a:p>
          <a:p>
            <a:r>
              <a:rPr lang="en-US" sz="2000" dirty="0" smtClean="0"/>
              <a:t>Back to the Future: Revisiting Precise Program Verification using SMT Solvers; </a:t>
            </a:r>
            <a:r>
              <a:rPr lang="en-US" sz="2000" dirty="0" err="1" smtClean="0"/>
              <a:t>Lahiri</a:t>
            </a:r>
            <a:r>
              <a:rPr lang="en-US" sz="2000" dirty="0" smtClean="0"/>
              <a:t>, </a:t>
            </a:r>
            <a:r>
              <a:rPr lang="en-US" sz="2000" dirty="0" err="1" smtClean="0"/>
              <a:t>Qadeer</a:t>
            </a:r>
            <a:r>
              <a:rPr lang="en-US" sz="2000" dirty="0" smtClean="0"/>
              <a:t>; POPL ‘08</a:t>
            </a:r>
          </a:p>
          <a:p>
            <a:pPr lvl="1"/>
            <a:r>
              <a:rPr lang="en-US" sz="2000" dirty="0" err="1" smtClean="0"/>
              <a:t>Reachability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A Numerical Abstract Domain Based on Expression Abstraction and Max Operator with Application in Timing Analysis; </a:t>
            </a:r>
            <a:r>
              <a:rPr lang="en-US" sz="2000" dirty="0" err="1" smtClean="0"/>
              <a:t>Gulavani</a:t>
            </a:r>
            <a:r>
              <a:rPr lang="en-US" sz="2000" dirty="0" smtClean="0"/>
              <a:t>,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; CAV ‘08</a:t>
            </a:r>
          </a:p>
          <a:p>
            <a:pPr lvl="1"/>
            <a:r>
              <a:rPr lang="en-US" sz="2000" dirty="0" smtClean="0"/>
              <a:t>Non-linear operators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Logic: References</a:t>
            </a:r>
            <a:endParaRPr lang="en-US" dirty="0"/>
          </a:p>
        </p:txBody>
      </p:sp>
      <p:pic>
        <p:nvPicPr>
          <p:cNvPr id="5" name="Content Placeholder 4" descr="decision-procedu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845552" y="1098804"/>
            <a:ext cx="1088136" cy="1637930"/>
          </a:xfrm>
          <a:prstGeom prst="rect">
            <a:avLst/>
          </a:prstGeom>
          <a:noFill/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4" descr="C:\Users\sumitg\Pictures\colors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58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9768" y="1143000"/>
            <a:ext cx="8183880" cy="5029200"/>
          </a:xfrm>
        </p:spPr>
        <p:txBody>
          <a:bodyPr/>
          <a:lstStyle/>
          <a:p>
            <a:r>
              <a:rPr lang="en-US" dirty="0" smtClean="0"/>
              <a:t>Identify a class of programs that make use of domain-specific constructs.</a:t>
            </a:r>
          </a:p>
          <a:p>
            <a:pPr lvl="1"/>
            <a:r>
              <a:rPr lang="en-US" dirty="0" smtClean="0"/>
              <a:t>E.g., Programs manipulating bit-vectors, strings.</a:t>
            </a:r>
          </a:p>
          <a:p>
            <a:endParaRPr lang="en-US" dirty="0" smtClean="0"/>
          </a:p>
          <a:p>
            <a:r>
              <a:rPr lang="en-US" dirty="0" smtClean="0"/>
              <a:t>Develop a language of facts with following properties:</a:t>
            </a:r>
          </a:p>
          <a:p>
            <a:pPr lvl="1"/>
            <a:r>
              <a:rPr lang="en-US" dirty="0" smtClean="0"/>
              <a:t>Can describe useful properties of those programs.</a:t>
            </a:r>
          </a:p>
          <a:p>
            <a:pPr lvl="1"/>
            <a:r>
              <a:rPr lang="en-US" dirty="0" smtClean="0"/>
              <a:t>Closed under weakest precondition.</a:t>
            </a:r>
          </a:p>
          <a:p>
            <a:pPr lvl="1"/>
            <a:r>
              <a:rPr lang="en-US" dirty="0" smtClean="0"/>
              <a:t>Amenable to efficient reasoning.</a:t>
            </a:r>
          </a:p>
          <a:p>
            <a:endParaRPr lang="en-US" dirty="0" smtClean="0"/>
          </a:p>
          <a:p>
            <a:r>
              <a:rPr lang="en-US" dirty="0" smtClean="0"/>
              <a:t>Develop a decision procedure for the logic.</a:t>
            </a:r>
          </a:p>
          <a:p>
            <a:pPr lvl="1"/>
            <a:r>
              <a:rPr lang="en-US" dirty="0" smtClean="0"/>
              <a:t>Proving completeness is usually the hard part.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3464" y="304800"/>
            <a:ext cx="8476488" cy="609600"/>
          </a:xfrm>
        </p:spPr>
        <p:txBody>
          <a:bodyPr/>
          <a:lstStyle/>
          <a:p>
            <a:r>
              <a:rPr lang="en-US" dirty="0" smtClean="0"/>
              <a:t>How to write a good PL paper on logic? 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58" y="21772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2513" y="1143000"/>
            <a:ext cx="8218715" cy="5029200"/>
          </a:xfrm>
        </p:spPr>
        <p:txBody>
          <a:bodyPr/>
          <a:lstStyle/>
          <a:p>
            <a:r>
              <a:rPr lang="en-US" dirty="0" smtClean="0"/>
              <a:t>Provide immediate feedback during code development</a:t>
            </a:r>
          </a:p>
          <a:p>
            <a:pPr lvl="1"/>
            <a:r>
              <a:rPr lang="en-US" dirty="0" smtClean="0"/>
              <a:t>Use of unfamiliar APIs</a:t>
            </a:r>
          </a:p>
          <a:p>
            <a:pPr lvl="1"/>
            <a:r>
              <a:rPr lang="en-US" dirty="0" smtClean="0"/>
              <a:t>Code Editing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Identify corner cases (unlike profiling)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3999" cy="609600"/>
          </a:xfrm>
        </p:spPr>
        <p:txBody>
          <a:bodyPr/>
          <a:lstStyle/>
          <a:p>
            <a:r>
              <a:rPr lang="en-US" dirty="0" smtClean="0"/>
              <a:t>Motivation: Static Computation of Worst-case Bound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 be a control-location inside a procedure P with inputs X. Let Visits(X) denote the number of visits to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 when P is invoked with X.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/>
              <a:t>Symbolic Bound</a:t>
            </a:r>
            <a:r>
              <a:rPr lang="en-US" dirty="0" smtClean="0"/>
              <a:t>: An integer valued expression B(X) is a symbolic bound if it upper bounds Visits(X).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56121" y="304800"/>
            <a:ext cx="9478537" cy="609600"/>
          </a:xfrm>
        </p:spPr>
        <p:txBody>
          <a:bodyPr/>
          <a:lstStyle/>
          <a:p>
            <a:r>
              <a:rPr lang="en-US" dirty="0" smtClean="0"/>
              <a:t>Symbolic Bound Computation: A Quantitative Problem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382" y="1109547"/>
            <a:ext cx="8597590" cy="50292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Relative Precision</a:t>
            </a:r>
            <a:r>
              <a:rPr lang="en-US" dirty="0" smtClean="0"/>
              <a:t>: A symbolic bound B1(X) is more precise than B2(X) if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X: B1(X)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B2(X)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/>
              <a:t>Absolute Precision</a:t>
            </a:r>
            <a:r>
              <a:rPr lang="en-US" dirty="0" smtClean="0"/>
              <a:t>: A symbolic bound is precise if there exists a worst-case </a:t>
            </a:r>
            <a:r>
              <a:rPr lang="en-US" dirty="0" smtClean="0">
                <a:solidFill>
                  <a:srgbClr val="C00000"/>
                </a:solidFill>
              </a:rPr>
              <a:t>family</a:t>
            </a:r>
            <a:r>
              <a:rPr lang="en-US" dirty="0" smtClean="0"/>
              <a:t> of inputs W(X) that </a:t>
            </a:r>
            <a:r>
              <a:rPr lang="en-US" dirty="0" smtClean="0">
                <a:solidFill>
                  <a:schemeClr val="accent2"/>
                </a:solidFill>
              </a:rPr>
              <a:t>realizes</a:t>
            </a:r>
            <a:r>
              <a:rPr lang="en-US" dirty="0" smtClean="0"/>
              <a:t> the bound (</a:t>
            </a:r>
            <a:r>
              <a:rPr lang="en-US" dirty="0" err="1" smtClean="0"/>
              <a:t>upto</a:t>
            </a:r>
            <a:r>
              <a:rPr lang="en-US" dirty="0" smtClean="0"/>
              <a:t> multiplicative/additive constants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/c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chemeClr val="accent2"/>
                </a:solidFill>
                <a:latin typeface="cmsy10"/>
              </a:rPr>
              <a:t>8</a:t>
            </a:r>
            <a:r>
              <a:rPr lang="en-US" dirty="0" smtClean="0">
                <a:solidFill>
                  <a:schemeClr val="accent2"/>
                </a:solidFill>
              </a:rPr>
              <a:t>X satisfying W(X): (B(X)/c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) - c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·</a:t>
            </a:r>
            <a:r>
              <a:rPr lang="en-US" dirty="0" smtClean="0">
                <a:solidFill>
                  <a:schemeClr val="accent2"/>
                </a:solidFill>
              </a:rPr>
              <a:t> Visits(X)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·</a:t>
            </a:r>
            <a:r>
              <a:rPr lang="en-US" dirty="0" smtClean="0">
                <a:solidFill>
                  <a:schemeClr val="accent2"/>
                </a:solidFill>
              </a:rPr>
              <a:t> B(X)</a:t>
            </a:r>
          </a:p>
          <a:p>
            <a:pPr lvl="1"/>
            <a:r>
              <a:rPr lang="en-US" dirty="0" smtClean="0"/>
              <a:t>Relaxing the condition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= 1 and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 = 0 is required since it would be practically impossible to find closed-form representations of Visits(X). But it still ensures that the bound B(X) is asymptotically tight.</a:t>
            </a:r>
          </a:p>
          <a:p>
            <a:r>
              <a:rPr lang="en-US" dirty="0" smtClean="0">
                <a:solidFill>
                  <a:srgbClr val="C000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C00000"/>
                </a:solidFill>
              </a:rPr>
              <a:t>k&gt;0: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9</a:t>
            </a:r>
            <a:r>
              <a:rPr lang="en-US" dirty="0" smtClean="0">
                <a:solidFill>
                  <a:srgbClr val="C00000"/>
                </a:solidFill>
              </a:rPr>
              <a:t>X such that W(X)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B(X)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C00000"/>
                </a:solidFill>
              </a:rPr>
              <a:t>k</a:t>
            </a:r>
          </a:p>
          <a:p>
            <a:pPr lvl="1"/>
            <a:r>
              <a:rPr lang="en-US" dirty="0" smtClean="0"/>
              <a:t>The family W(X) describes inputs that lead to increasingly larger evaluations for the bound expression.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 of a Symbolic Bound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371" y="4194951"/>
            <a:ext cx="8610600" cy="2151420"/>
          </a:xfrm>
        </p:spPr>
        <p:txBody>
          <a:bodyPr/>
          <a:lstStyle/>
          <a:p>
            <a:r>
              <a:rPr lang="en-US" dirty="0" smtClean="0">
                <a:latin typeface="Comic Sans MS"/>
              </a:rPr>
              <a:t>n</a:t>
            </a:r>
            <a:r>
              <a:rPr lang="en-US" baseline="30000" dirty="0" smtClean="0">
                <a:latin typeface="Comic Sans MS"/>
              </a:rPr>
              <a:t>2</a:t>
            </a:r>
            <a:r>
              <a:rPr lang="en-US" dirty="0" smtClean="0"/>
              <a:t> is a precise bound for # of visits to </a:t>
            </a:r>
            <a:r>
              <a:rPr lang="en-US" dirty="0" smtClean="0">
                <a:latin typeface="cmmi10"/>
              </a:rPr>
              <a:t>¼</a:t>
            </a:r>
            <a:r>
              <a:rPr lang="en-US" baseline="-25000" dirty="0" smtClean="0">
                <a:latin typeface="cmmi10"/>
              </a:rPr>
              <a:t>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Precision Witness: W =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j(1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j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n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:</a:t>
            </a:r>
            <a:r>
              <a:rPr lang="en-US" dirty="0" smtClean="0"/>
              <a:t>A[j]),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1 </a:t>
            </a:r>
            <a:r>
              <a:rPr lang="en-US" dirty="0" smtClean="0"/>
              <a:t>= 4,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2 </a:t>
            </a:r>
            <a:r>
              <a:rPr lang="en-US" dirty="0" smtClean="0"/>
              <a:t>= 0</a:t>
            </a:r>
          </a:p>
          <a:p>
            <a:r>
              <a:rPr lang="en-US" dirty="0" smtClean="0"/>
              <a:t>n is a precise bound for # of visits to </a:t>
            </a:r>
            <a:r>
              <a:rPr lang="en-US" dirty="0" smtClean="0">
                <a:latin typeface="cmmi10"/>
              </a:rPr>
              <a:t>¼</a:t>
            </a:r>
            <a:r>
              <a:rPr lang="en-US" baseline="-25000" dirty="0" smtClean="0">
                <a:latin typeface="cmmi10"/>
              </a:rPr>
              <a:t>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 =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j(1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j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n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A[j]),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1 </a:t>
            </a:r>
            <a:r>
              <a:rPr lang="en-US" dirty="0" smtClean="0"/>
              <a:t>= 1,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2 </a:t>
            </a:r>
            <a:r>
              <a:rPr lang="en-US" dirty="0" smtClean="0"/>
              <a:t>= 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2015" y="1007042"/>
            <a:ext cx="8129847" cy="3064216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Inputs: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[]</a:t>
            </a:r>
            <a:r>
              <a:rPr lang="en-US" sz="2400" kern="0" dirty="0" smtClean="0">
                <a:solidFill>
                  <a:srgbClr val="00B050"/>
                </a:solidFill>
                <a:latin typeface="+mn-lt"/>
              </a:rPr>
              <a:t> 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latin typeface="+mn-lt"/>
              </a:rPr>
              <a:t>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:= 0;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n)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lang="en-US" sz="2400" kern="0" noProof="0" dirty="0" smtClean="0">
                <a:latin typeface="+mn-lt"/>
              </a:rPr>
              <a:t>j := i+1;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       while (j &lt; n)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noProof="0" dirty="0" smtClean="0">
                <a:latin typeface="+mn-lt"/>
              </a:rPr>
              <a:t>             </a:t>
            </a:r>
            <a:r>
              <a:rPr lang="en-US" sz="2400" b="1" kern="0" noProof="0" dirty="0" smtClean="0">
                <a:solidFill>
                  <a:schemeClr val="accent2"/>
                </a:solidFill>
                <a:latin typeface="cmmi10"/>
              </a:rPr>
              <a:t>¼</a:t>
            </a:r>
            <a:r>
              <a:rPr lang="en-US" sz="2400" b="1" kern="0" baseline="-25000" noProof="0" dirty="0" smtClean="0">
                <a:solidFill>
                  <a:schemeClr val="accent2"/>
                </a:solidFill>
                <a:latin typeface="cmmi10"/>
              </a:rPr>
              <a:t>1</a:t>
            </a:r>
            <a:r>
              <a:rPr lang="en-US" sz="2400" kern="0" noProof="0" dirty="0" smtClean="0">
                <a:solidFill>
                  <a:schemeClr val="accent2"/>
                </a:solidFill>
                <a:latin typeface="+mn-lt"/>
              </a:rPr>
              <a:t>:</a:t>
            </a:r>
            <a:r>
              <a:rPr lang="en-US" sz="2400" b="1" kern="0" noProof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noProof="0" dirty="0" smtClean="0">
                <a:latin typeface="+mn-lt"/>
              </a:rPr>
              <a:t>if (A[j]) {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b="1" kern="0" dirty="0" smtClean="0">
                <a:solidFill>
                  <a:schemeClr val="accent2"/>
                </a:solidFill>
                <a:latin typeface="cmmi10"/>
              </a:rPr>
              <a:t>¼</a:t>
            </a:r>
            <a:r>
              <a:rPr lang="en-US" sz="2400" b="1" kern="0" baseline="-25000" dirty="0" smtClean="0">
                <a:solidFill>
                  <a:schemeClr val="accent2"/>
                </a:solidFill>
                <a:latin typeface="cmmi10"/>
              </a:rPr>
              <a:t>2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: </a:t>
            </a:r>
            <a:r>
              <a:rPr lang="en-US" sz="2400" kern="0" noProof="0" dirty="0" err="1" smtClean="0">
                <a:latin typeface="+mn-lt"/>
              </a:rPr>
              <a:t>ConsumeResource</a:t>
            </a:r>
            <a:r>
              <a:rPr lang="en-US" sz="2400" kern="0" noProof="0" dirty="0" smtClean="0">
                <a:latin typeface="+mn-lt"/>
              </a:rPr>
              <a:t>(); j--; n--; 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                  j++;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noProof="0" dirty="0" smtClean="0">
                <a:latin typeface="+mn-lt"/>
              </a:rPr>
              <a:t>       </a:t>
            </a:r>
            <a:r>
              <a:rPr lang="en-US" sz="2400" kern="0" noProof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++</a:t>
            </a:r>
            <a:r>
              <a:rPr lang="en-US" sz="2400" kern="0" noProof="0" dirty="0" smtClean="0">
                <a:latin typeface="+mn-lt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                       </a:t>
            </a:r>
            <a:endParaRPr lang="en-US" sz="2400" kern="0" noProof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266" y="1120698"/>
            <a:ext cx="8898672" cy="5029200"/>
          </a:xfrm>
        </p:spPr>
        <p:txBody>
          <a:bodyPr/>
          <a:lstStyle/>
          <a:p>
            <a:r>
              <a:rPr lang="en-US" dirty="0" smtClean="0"/>
              <a:t>Safety: Is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 never visited?</a:t>
            </a:r>
          </a:p>
          <a:p>
            <a:pPr lvl="1"/>
            <a:r>
              <a:rPr lang="en-US" dirty="0" smtClean="0"/>
              <a:t>Violation is a finite trace</a:t>
            </a:r>
          </a:p>
          <a:p>
            <a:r>
              <a:rPr lang="en-US" dirty="0" err="1" smtClean="0"/>
              <a:t>Liveness</a:t>
            </a:r>
            <a:r>
              <a:rPr lang="en-US" dirty="0" smtClean="0"/>
              <a:t>: Is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 visited finite number of times?</a:t>
            </a:r>
          </a:p>
          <a:p>
            <a:pPr lvl="1"/>
            <a:r>
              <a:rPr lang="en-US" dirty="0" smtClean="0"/>
              <a:t>Violation is an infinite trace</a:t>
            </a:r>
          </a:p>
          <a:p>
            <a:r>
              <a:rPr lang="en-US" dirty="0" smtClean="0"/>
              <a:t>Bound Computation: Bound on maximum visits to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Quantitative question as opposed to Boolean!</a:t>
            </a:r>
          </a:p>
          <a:p>
            <a:pPr lvl="1"/>
            <a:r>
              <a:rPr lang="en-US" dirty="0" smtClean="0"/>
              <a:t>How about checking validity/precision of a given bound?</a:t>
            </a:r>
          </a:p>
          <a:p>
            <a:r>
              <a:rPr lang="en-US" dirty="0" smtClean="0"/>
              <a:t>Checking Validity of Bound</a:t>
            </a:r>
          </a:p>
          <a:p>
            <a:pPr lvl="1"/>
            <a:r>
              <a:rPr lang="en-US" dirty="0" smtClean="0"/>
              <a:t>Safety property</a:t>
            </a:r>
          </a:p>
          <a:p>
            <a:r>
              <a:rPr lang="en-US" dirty="0" smtClean="0"/>
              <a:t>Checking Precision of Bound (given constants c</a:t>
            </a:r>
            <a:r>
              <a:rPr lang="en-US" baseline="-25000" dirty="0" smtClean="0"/>
              <a:t>1</a:t>
            </a:r>
            <a:r>
              <a:rPr lang="en-US" dirty="0" smtClean="0"/>
              <a:t>, c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Not even a trace property!</a:t>
            </a:r>
          </a:p>
          <a:p>
            <a:pPr lvl="1"/>
            <a:r>
              <a:rPr lang="en-US" dirty="0" smtClean="0"/>
              <a:t>Given precision witness, realization check is safety property.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6839" y="304800"/>
            <a:ext cx="8419171" cy="609600"/>
          </a:xfrm>
        </p:spPr>
        <p:txBody>
          <a:bodyPr/>
          <a:lstStyle/>
          <a:p>
            <a:r>
              <a:rPr lang="en-US" dirty="0" smtClean="0"/>
              <a:t>Bound Computation vs. Safety/</a:t>
            </a:r>
            <a:r>
              <a:rPr lang="en-US" dirty="0" err="1" smtClean="0"/>
              <a:t>Liveness</a:t>
            </a:r>
            <a:r>
              <a:rPr lang="en-US" dirty="0" smtClean="0"/>
              <a:t> Checking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  <p:tag name="FIRSTSUMITG@YFGYMLOFUVWXY5M7" val="349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5|28.4|39|6.2|4.1|24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73350</TotalTime>
  <Words>2653</Words>
  <Application>Microsoft Office PowerPoint</Application>
  <PresentationFormat>On-screen Show (4:3)</PresentationFormat>
  <Paragraphs>522</Paragraphs>
  <Slides>43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4" baseType="lpstr">
      <vt:lpstr>Arial</vt:lpstr>
      <vt:lpstr>Comic Sans MS</vt:lpstr>
      <vt:lpstr>CMEX10</vt:lpstr>
      <vt:lpstr>CMMI7</vt:lpstr>
      <vt:lpstr>Times New Roman</vt:lpstr>
      <vt:lpstr>cmmi10</vt:lpstr>
      <vt:lpstr>cmsy10</vt:lpstr>
      <vt:lpstr>MT Extra</vt:lpstr>
      <vt:lpstr>Symbol</vt:lpstr>
      <vt:lpstr>Wingdings</vt:lpstr>
      <vt:lpstr>Default Design</vt:lpstr>
      <vt:lpstr>Slide 0</vt:lpstr>
      <vt:lpstr>Outline</vt:lpstr>
      <vt:lpstr>Motivation: Bound Computation</vt:lpstr>
      <vt:lpstr>Motivation: Bound Computation</vt:lpstr>
      <vt:lpstr>Motivation: Static Computation of Worst-case Bound</vt:lpstr>
      <vt:lpstr>Symbolic Bound Computation: A Quantitative Problem</vt:lpstr>
      <vt:lpstr>Precision of a Symbolic Bound</vt:lpstr>
      <vt:lpstr>Example</vt:lpstr>
      <vt:lpstr>Bound Computation vs. Safety/Liveness Checking</vt:lpstr>
      <vt:lpstr>Our Approach to (Precise) Bound Computation</vt:lpstr>
      <vt:lpstr>Reducing Bound Computation to Invariant Generation</vt:lpstr>
      <vt:lpstr>Importance of Max Rule</vt:lpstr>
      <vt:lpstr>Example: Bound Computation from Invariants</vt:lpstr>
      <vt:lpstr>Language of Bound Expressions</vt:lpstr>
      <vt:lpstr>Language of Invariants Required</vt:lpstr>
      <vt:lpstr>Art of Invariant Generation</vt:lpstr>
      <vt:lpstr>Colorful Logic</vt:lpstr>
      <vt:lpstr>Decision Procedures</vt:lpstr>
      <vt:lpstr>Colorful Logic</vt:lpstr>
      <vt:lpstr>Linear Arithmetic</vt:lpstr>
      <vt:lpstr>Difference Constraints</vt:lpstr>
      <vt:lpstr>Colorful Logic</vt:lpstr>
      <vt:lpstr>Uninterpreted Functions</vt:lpstr>
      <vt:lpstr>Uninterpreted Functions: Example</vt:lpstr>
      <vt:lpstr>Uninterpreted Functions: Complexity</vt:lpstr>
      <vt:lpstr>Colorful Logic</vt:lpstr>
      <vt:lpstr>Combination of Linear Arithmetic and Uninterpreted Functions</vt:lpstr>
      <vt:lpstr>Combining Decision Procedures</vt:lpstr>
      <vt:lpstr>Convex Theory</vt:lpstr>
      <vt:lpstr>Examples of Non-convex Theory</vt:lpstr>
      <vt:lpstr>Stably Infinite Theory</vt:lpstr>
      <vt:lpstr>Nelson-Oppen Methodology</vt:lpstr>
      <vt:lpstr>Combining Decision Procedures: Example</vt:lpstr>
      <vt:lpstr>Colorful Logic</vt:lpstr>
      <vt:lpstr>Theory of Arrays</vt:lpstr>
      <vt:lpstr>Colorful Logic</vt:lpstr>
      <vt:lpstr>Theory of Lists</vt:lpstr>
      <vt:lpstr>Colorful Logic</vt:lpstr>
      <vt:lpstr>Non-linear Operators</vt:lpstr>
      <vt:lpstr>Non-linear Operators</vt:lpstr>
      <vt:lpstr>Logic: Recap</vt:lpstr>
      <vt:lpstr>Logic: References</vt:lpstr>
      <vt:lpstr>How to write a good PL paper on logic?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4767</cp:revision>
  <dcterms:created xsi:type="dcterms:W3CDTF">1601-01-01T00:00:00Z</dcterms:created>
  <dcterms:modified xsi:type="dcterms:W3CDTF">2009-07-28T00:17:16Z</dcterms:modified>
</cp:coreProperties>
</file>