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  <p:sldMasterId id="2147483739" r:id="rId2"/>
  </p:sldMasterIdLst>
  <p:notesMasterIdLst>
    <p:notesMasterId r:id="rId51"/>
  </p:notesMasterIdLst>
  <p:handoutMasterIdLst>
    <p:handoutMasterId r:id="rId52"/>
  </p:handoutMasterIdLst>
  <p:sldIdLst>
    <p:sldId id="907" r:id="rId3"/>
    <p:sldId id="912" r:id="rId4"/>
    <p:sldId id="926" r:id="rId5"/>
    <p:sldId id="843" r:id="rId6"/>
    <p:sldId id="863" r:id="rId7"/>
    <p:sldId id="865" r:id="rId8"/>
    <p:sldId id="849" r:id="rId9"/>
    <p:sldId id="850" r:id="rId10"/>
    <p:sldId id="851" r:id="rId11"/>
    <p:sldId id="866" r:id="rId12"/>
    <p:sldId id="867" r:id="rId13"/>
    <p:sldId id="868" r:id="rId14"/>
    <p:sldId id="874" r:id="rId15"/>
    <p:sldId id="925" r:id="rId16"/>
    <p:sldId id="869" r:id="rId17"/>
    <p:sldId id="870" r:id="rId18"/>
    <p:sldId id="871" r:id="rId19"/>
    <p:sldId id="872" r:id="rId20"/>
    <p:sldId id="873" r:id="rId21"/>
    <p:sldId id="917" r:id="rId22"/>
    <p:sldId id="918" r:id="rId23"/>
    <p:sldId id="922" r:id="rId24"/>
    <p:sldId id="895" r:id="rId25"/>
    <p:sldId id="916" r:id="rId26"/>
    <p:sldId id="923" r:id="rId27"/>
    <p:sldId id="878" r:id="rId28"/>
    <p:sldId id="877" r:id="rId29"/>
    <p:sldId id="904" r:id="rId30"/>
    <p:sldId id="905" r:id="rId31"/>
    <p:sldId id="898" r:id="rId32"/>
    <p:sldId id="893" r:id="rId33"/>
    <p:sldId id="880" r:id="rId34"/>
    <p:sldId id="913" r:id="rId35"/>
    <p:sldId id="901" r:id="rId36"/>
    <p:sldId id="900" r:id="rId37"/>
    <p:sldId id="902" r:id="rId38"/>
    <p:sldId id="903" r:id="rId39"/>
    <p:sldId id="914" r:id="rId40"/>
    <p:sldId id="908" r:id="rId41"/>
    <p:sldId id="909" r:id="rId42"/>
    <p:sldId id="910" r:id="rId43"/>
    <p:sldId id="911" r:id="rId44"/>
    <p:sldId id="924" r:id="rId45"/>
    <p:sldId id="915" r:id="rId46"/>
    <p:sldId id="759" r:id="rId47"/>
    <p:sldId id="919" r:id="rId48"/>
    <p:sldId id="920" r:id="rId49"/>
    <p:sldId id="921" r:id="rId50"/>
  </p:sldIdLst>
  <p:sldSz cx="9144000" cy="6858000" type="screen4x3"/>
  <p:notesSz cx="7162800" cy="9448800"/>
  <p:embeddedFontLst>
    <p:embeddedFont>
      <p:font typeface="Comic Sans MS" pitchFamily="66" charset="0"/>
      <p:regular r:id="rId53"/>
      <p:bold r:id="rId54"/>
    </p:embeddedFont>
    <p:embeddedFont>
      <p:font typeface="CMEX10" pitchFamily="34" charset="0"/>
      <p:regular r:id="rId55"/>
    </p:embeddedFont>
    <p:embeddedFont>
      <p:font typeface="CMMI7" pitchFamily="34" charset="0"/>
      <p:regular r:id="rId56"/>
    </p:embeddedFont>
    <p:embeddedFont>
      <p:font typeface="cmsy10" pitchFamily="34" charset="0"/>
      <p:regular r:id="rId57"/>
    </p:embeddedFont>
    <p:embeddedFont>
      <p:font typeface="cmmi10" pitchFamily="34" charset="0"/>
      <p:regular r:id="rId58"/>
    </p:embeddedFont>
    <p:embeddedFont>
      <p:font typeface="MT Extra" pitchFamily="18" charset="2"/>
      <p:regular r:id="rId59"/>
    </p:embeddedFont>
    <p:embeddedFont>
      <p:font typeface="Calibri" pitchFamily="34" charset="0"/>
      <p:regular r:id="rId60"/>
      <p:bold r:id="rId61"/>
      <p:italic r:id="rId62"/>
      <p:boldItalic r:id="rId63"/>
    </p:embeddedFont>
  </p:embeddedFontLst>
  <p:custDataLst>
    <p:tags r:id="rId64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9900"/>
    <a:srgbClr val="006600"/>
    <a:srgbClr val="CCFFCC"/>
    <a:srgbClr val="99FF99"/>
    <a:srgbClr val="CC00CC"/>
    <a:srgbClr val="CC6600"/>
    <a:srgbClr val="FF9900"/>
    <a:srgbClr val="9933FF"/>
    <a:srgbClr val="FFFF00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721" autoAdjust="0"/>
    <p:restoredTop sz="77764" autoAdjust="0"/>
  </p:normalViewPr>
  <p:slideViewPr>
    <p:cSldViewPr snapToGrid="0">
      <p:cViewPr varScale="1">
        <p:scale>
          <a:sx n="110" d="100"/>
          <a:sy n="110" d="100"/>
        </p:scale>
        <p:origin x="-582" y="-90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font" Target="fonts/font3.fntdata"/><Relationship Id="rId63" Type="http://schemas.openxmlformats.org/officeDocument/2006/relationships/font" Target="fonts/font11.fntdata"/><Relationship Id="rId68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font" Target="fonts/font1.fntdata"/><Relationship Id="rId58" Type="http://schemas.openxmlformats.org/officeDocument/2006/relationships/font" Target="fonts/font6.fntdata"/><Relationship Id="rId66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font" Target="fonts/font5.fntdata"/><Relationship Id="rId61" Type="http://schemas.openxmlformats.org/officeDocument/2006/relationships/font" Target="fonts/font9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60" Type="http://schemas.openxmlformats.org/officeDocument/2006/relationships/font" Target="fonts/font8.fntdata"/><Relationship Id="rId6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font" Target="fonts/font4.fntdata"/><Relationship Id="rId64" Type="http://schemas.openxmlformats.org/officeDocument/2006/relationships/tags" Target="tags/tag1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font" Target="fonts/font7.fntdata"/><Relationship Id="rId67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font" Target="fonts/font2.fntdata"/><Relationship Id="rId62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43D495-EBA7-4372-B020-1683F94C39B7}" type="slidenum">
              <a:rPr lang="en-US"/>
              <a:pPr/>
              <a:t>15</a:t>
            </a:fld>
            <a:endParaRPr lang="en-US"/>
          </a:p>
        </p:txBody>
      </p:sp>
      <p:sp>
        <p:nvSpPr>
          <p:cNvPr id="134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 nyhy  uhy7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EF794-BCD3-4A27-B7AB-A63E1B6DC5A7}" type="slidenum">
              <a:rPr lang="en-US"/>
              <a:pPr/>
              <a:t>17</a:t>
            </a:fld>
            <a:endParaRPr lang="en-US"/>
          </a:p>
        </p:txBody>
      </p:sp>
      <p:sp>
        <p:nvSpPr>
          <p:cNvPr id="134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 nyhy  uhy7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35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DE51-BD96-4C08-856D-B7DBF4A2EF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D613-C508-465D-812B-64E825B571E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FDF8-3826-4507-B4EB-FAE8B7D157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34187-A053-4294-AB1D-F051A644968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5FE1D-8388-4F50-A5BA-F5BD69FCF2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18F0F-4C86-4480-9CEF-9A82C62163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937-B5E3-42E8-8740-74C18C3CCC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8D83A-1587-4330-9240-6B196967A1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11619-FDA7-4FC9-840C-D53AFE1F0AC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2/11/2004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gif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157663" y="2284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8779" y="6263833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71120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TexPoint</a:t>
            </a:r>
            <a:r>
              <a:rPr lang="en-US" dirty="0">
                <a:solidFill>
                  <a:srgbClr val="000000"/>
                </a:solidFill>
              </a:rPr>
              <a:t> fonts used in EMF. </a:t>
            </a:r>
          </a:p>
          <a:p>
            <a:r>
              <a:rPr lang="en-US" dirty="0">
                <a:solidFill>
                  <a:srgbClr val="000000"/>
                </a:solidFill>
              </a:rPr>
              <a:t>Read the </a:t>
            </a:r>
            <a:r>
              <a:rPr lang="en-US" dirty="0" err="1">
                <a:solidFill>
                  <a:srgbClr val="000000"/>
                </a:solidFill>
              </a:rPr>
              <a:t>TexPoint</a:t>
            </a:r>
            <a:r>
              <a:rPr lang="en-US" dirty="0">
                <a:solidFill>
                  <a:srgbClr val="000000"/>
                </a:solidFill>
              </a:rPr>
              <a:t> manual before you delete this box.: </a:t>
            </a:r>
            <a:r>
              <a:rPr lang="en-US" dirty="0">
                <a:solidFill>
                  <a:srgbClr val="000000"/>
                </a:solidFill>
                <a:latin typeface="CMEX10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MMI7" pitchFamily="34" charset="0"/>
              </a:rPr>
              <a:t>A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6232605"/>
            <a:ext cx="2025088" cy="625395"/>
          </a:xfrm>
          <a:prstGeom prst="rect">
            <a:avLst/>
          </a:prstGeom>
        </p:spPr>
      </p:pic>
      <p:pic>
        <p:nvPicPr>
          <p:cNvPr id="10" name="Picture 9" descr="risemai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45054" y="6229262"/>
            <a:ext cx="5543277" cy="62873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322142" y="3241288"/>
            <a:ext cx="6467059" cy="960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err="1" smtClean="0">
                <a:solidFill>
                  <a:srgbClr val="000000"/>
                </a:solidFill>
                <a:latin typeface="Comic Sans MS"/>
              </a:rPr>
              <a:t>Sumit</a:t>
            </a: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 </a:t>
            </a:r>
            <a:r>
              <a:rPr lang="en-US" sz="2400" kern="0" dirty="0" err="1" smtClean="0">
                <a:solidFill>
                  <a:srgbClr val="000000"/>
                </a:solidFill>
                <a:latin typeface="Comic Sans MS"/>
              </a:rPr>
              <a:t>Gulwani</a:t>
            </a:r>
            <a:endParaRPr lang="en-US" sz="2400" kern="0" dirty="0" smtClean="0">
              <a:solidFill>
                <a:srgbClr val="000000"/>
              </a:solidFill>
              <a:latin typeface="Comic Sans M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Comic Sans MS"/>
              </a:rPr>
              <a:t>(Microsoft Research, Redmond, USA)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12342" y="1197448"/>
            <a:ext cx="7053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Symbolic Bound Computation</a:t>
            </a:r>
          </a:p>
        </p:txBody>
      </p:sp>
      <p:pic>
        <p:nvPicPr>
          <p:cNvPr id="1028" name="Picture 4" descr="C:\Users\sumitg\Pictures\art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7988" y="306617"/>
            <a:ext cx="1206500" cy="8890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023229" y="337455"/>
            <a:ext cx="7053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rgbClr val="3333CC"/>
                </a:solidFill>
              </a:rPr>
              <a:t>Art of Invariant Generation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rgbClr val="3333CC"/>
                </a:solidFill>
              </a:rPr>
              <a:t>applied to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322142" y="4808820"/>
            <a:ext cx="6467059" cy="766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Comic Sans MS"/>
              </a:rPr>
              <a:t>Oregon Summer School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Comic Sans MS"/>
              </a:rPr>
              <a:t>July 2009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158856" y="2468402"/>
            <a:ext cx="6467059" cy="960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3333CC"/>
                </a:solidFill>
                <a:latin typeface="Comic Sans MS"/>
              </a:rPr>
              <a:t>Part 2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127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Uninterpreted Functions</a:t>
            </a:r>
          </a:p>
        </p:txBody>
      </p:sp>
      <p:sp>
        <p:nvSpPr>
          <p:cNvPr id="133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31875"/>
            <a:ext cx="7961313" cy="5094288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dirty="0"/>
              <a:t>Abstract element: </a:t>
            </a:r>
          </a:p>
          <a:p>
            <a:pPr marL="876300" lvl="1" indent="-419100">
              <a:lnSpc>
                <a:spcPct val="90000"/>
              </a:lnSpc>
            </a:pPr>
            <a:r>
              <a:rPr lang="en-US" dirty="0"/>
              <a:t>conjunction of e</a:t>
            </a:r>
            <a:r>
              <a:rPr lang="en-US" baseline="-25000" dirty="0"/>
              <a:t>1</a:t>
            </a:r>
            <a:r>
              <a:rPr lang="en-US" dirty="0"/>
              <a:t>=e</a:t>
            </a:r>
            <a:r>
              <a:rPr lang="en-US" baseline="-25000" dirty="0"/>
              <a:t>2</a:t>
            </a:r>
            <a:r>
              <a:rPr lang="en-US" dirty="0"/>
              <a:t>, where e := y | F(e</a:t>
            </a:r>
            <a:r>
              <a:rPr lang="en-US" baseline="-25000" dirty="0"/>
              <a:t>1</a:t>
            </a:r>
            <a:r>
              <a:rPr lang="en-US" dirty="0"/>
              <a:t>,e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marL="876300" lvl="1" indent="-419100">
              <a:lnSpc>
                <a:spcPct val="90000"/>
              </a:lnSpc>
            </a:pPr>
            <a:r>
              <a:rPr lang="en-US" dirty="0"/>
              <a:t>can be represented using EDAGs</a:t>
            </a:r>
            <a:endParaRPr lang="en-US" baseline="-25000" dirty="0"/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marL="457200" indent="-457200">
              <a:lnSpc>
                <a:spcPct val="90000"/>
              </a:lnSpc>
            </a:pPr>
            <a:r>
              <a:rPr lang="en-US" dirty="0"/>
              <a:t>Decide(G): </a:t>
            </a:r>
          </a:p>
          <a:p>
            <a:pPr marL="876300" lvl="1" indent="-419100">
              <a:lnSpc>
                <a:spcPct val="90000"/>
              </a:lnSpc>
              <a:buFontTx/>
              <a:buAutoNum type="arabicPeriod"/>
            </a:pPr>
            <a:r>
              <a:rPr lang="en-US" dirty="0"/>
              <a:t>G’ := Saturate(G);</a:t>
            </a:r>
          </a:p>
          <a:p>
            <a:pPr marL="876300" lvl="1" indent="-419100">
              <a:lnSpc>
                <a:spcPct val="90000"/>
              </a:lnSpc>
              <a:buFontTx/>
              <a:buAutoNum type="arabicPeriod"/>
            </a:pPr>
            <a:r>
              <a:rPr lang="en-US" dirty="0"/>
              <a:t>Declare </a:t>
            </a:r>
            <a:r>
              <a:rPr lang="en-US" dirty="0" err="1"/>
              <a:t>unsat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G contains e</a:t>
            </a:r>
            <a:r>
              <a:rPr lang="en-US" baseline="-25000" dirty="0"/>
              <a:t>1 </a:t>
            </a:r>
            <a:r>
              <a:rPr lang="en-US" dirty="0">
                <a:latin typeface="Symbol" pitchFamily="18" charset="2"/>
                <a:sym typeface="Symbol" pitchFamily="18" charset="2"/>
              </a:rPr>
              <a:t> </a:t>
            </a:r>
            <a:r>
              <a:rPr lang="en-US" dirty="0"/>
              <a:t>e</a:t>
            </a:r>
            <a:r>
              <a:rPr lang="en-US" baseline="-25000" dirty="0"/>
              <a:t>2</a:t>
            </a:r>
            <a:r>
              <a:rPr lang="en-US" dirty="0"/>
              <a:t> and G’ has e</a:t>
            </a:r>
            <a:r>
              <a:rPr lang="en-US" baseline="-25000" dirty="0"/>
              <a:t>1</a:t>
            </a:r>
            <a:r>
              <a:rPr lang="en-US" dirty="0"/>
              <a:t>, e</a:t>
            </a:r>
            <a:r>
              <a:rPr lang="en-US" baseline="-50000" dirty="0"/>
              <a:t>2</a:t>
            </a:r>
            <a:r>
              <a:rPr lang="en-US" dirty="0"/>
              <a:t> in the same congruence class.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marL="457200" indent="-457200">
              <a:lnSpc>
                <a:spcPct val="90000"/>
              </a:lnSpc>
            </a:pPr>
            <a:r>
              <a:rPr lang="en-US" dirty="0"/>
              <a:t>Eliminate(G, y): </a:t>
            </a:r>
          </a:p>
          <a:p>
            <a:pPr marL="876300" lvl="1" indent="-419100">
              <a:lnSpc>
                <a:spcPct val="90000"/>
              </a:lnSpc>
              <a:buFontTx/>
              <a:buAutoNum type="arabicPeriod"/>
            </a:pPr>
            <a:r>
              <a:rPr lang="en-US" sz="2000" dirty="0"/>
              <a:t>G’ := Saturate(G);</a:t>
            </a:r>
          </a:p>
          <a:p>
            <a:pPr marL="876300" lvl="1" indent="-419100">
              <a:lnSpc>
                <a:spcPct val="90000"/>
              </a:lnSpc>
              <a:buFontTx/>
              <a:buAutoNum type="arabicPeriod"/>
            </a:pPr>
            <a:r>
              <a:rPr lang="en-US" sz="2000" dirty="0"/>
              <a:t>Erase y; (might need to delete some dangling expressions)</a:t>
            </a:r>
          </a:p>
          <a:p>
            <a:pPr marL="876300" lvl="1" indent="-419100">
              <a:lnSpc>
                <a:spcPct val="90000"/>
              </a:lnSpc>
              <a:buFontTx/>
              <a:buAutoNum type="arabicPeriod"/>
            </a:pPr>
            <a:r>
              <a:rPr lang="en-US" sz="2000" dirty="0"/>
              <a:t>return G’</a:t>
            </a:r>
            <a:endParaRPr lang="en-US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Uninterpreted Functions</a:t>
            </a:r>
          </a:p>
        </p:txBody>
      </p:sp>
      <p:sp>
        <p:nvSpPr>
          <p:cNvPr id="133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2062" y="1031875"/>
            <a:ext cx="8212822" cy="5094288"/>
          </a:xfrm>
        </p:spPr>
        <p:txBody>
          <a:bodyPr/>
          <a:lstStyle/>
          <a:p>
            <a:pPr marL="457200" indent="-457200">
              <a:buFontTx/>
              <a:buNone/>
            </a:pPr>
            <a:endParaRPr lang="en-US" sz="1200" dirty="0"/>
          </a:p>
          <a:p>
            <a:pPr marL="457200" indent="-457200"/>
            <a:r>
              <a:rPr lang="en-US" dirty="0"/>
              <a:t>Join(G</a:t>
            </a:r>
            <a:r>
              <a:rPr lang="en-US" baseline="-25000" dirty="0"/>
              <a:t>1</a:t>
            </a:r>
            <a:r>
              <a:rPr lang="en-US" dirty="0"/>
              <a:t>, G</a:t>
            </a:r>
            <a:r>
              <a:rPr lang="en-US" baseline="-25000" dirty="0"/>
              <a:t>2</a:t>
            </a:r>
            <a:r>
              <a:rPr lang="en-US" dirty="0"/>
              <a:t>):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G’</a:t>
            </a:r>
            <a:r>
              <a:rPr lang="en-US" baseline="-25000" dirty="0"/>
              <a:t>1 </a:t>
            </a:r>
            <a:r>
              <a:rPr lang="en-US" dirty="0"/>
              <a:t>:= Saturate(G</a:t>
            </a:r>
            <a:r>
              <a:rPr lang="en-US" baseline="-25000" dirty="0"/>
              <a:t>1</a:t>
            </a:r>
            <a:r>
              <a:rPr lang="en-US" dirty="0"/>
              <a:t>); G’</a:t>
            </a:r>
            <a:r>
              <a:rPr lang="en-US" baseline="-25000" dirty="0"/>
              <a:t>2</a:t>
            </a:r>
            <a:r>
              <a:rPr lang="en-US" dirty="0"/>
              <a:t> := Saturate(G</a:t>
            </a:r>
            <a:r>
              <a:rPr lang="en-US" baseline="-25000" dirty="0"/>
              <a:t>2</a:t>
            </a:r>
            <a:r>
              <a:rPr lang="en-US" dirty="0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G := Intersect(G’</a:t>
            </a:r>
            <a:r>
              <a:rPr lang="en-US" baseline="-25000" dirty="0"/>
              <a:t>1</a:t>
            </a:r>
            <a:r>
              <a:rPr lang="en-US" dirty="0"/>
              <a:t>, G’</a:t>
            </a:r>
            <a:r>
              <a:rPr lang="en-US" baseline="-25000" dirty="0"/>
              <a:t>2</a:t>
            </a:r>
            <a:r>
              <a:rPr lang="en-US" dirty="0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return G;</a:t>
            </a:r>
          </a:p>
          <a:p>
            <a:pPr marL="876300" lvl="1" indent="-419100">
              <a:buFontTx/>
              <a:buNone/>
            </a:pPr>
            <a:endParaRPr lang="en-US" dirty="0"/>
          </a:p>
          <a:p>
            <a:pPr marL="457200" indent="-457200">
              <a:buFontTx/>
              <a:buNone/>
            </a:pPr>
            <a:r>
              <a:rPr lang="en-US" dirty="0"/>
              <a:t>For each node n = &lt;U, </a:t>
            </a:r>
            <a:r>
              <a:rPr lang="en-US" dirty="0" smtClean="0"/>
              <a:t>F(</a:t>
            </a:r>
            <a:r>
              <a:rPr lang="en-US" dirty="0" err="1" smtClean="0"/>
              <a:t>n</a:t>
            </a:r>
            <a:r>
              <a:rPr lang="en-US" baseline="-25000" dirty="0" err="1" smtClean="0"/>
              <a:t>i</a:t>
            </a:r>
            <a:r>
              <a:rPr lang="en-US" dirty="0" err="1" smtClean="0"/>
              <a:t>,n’</a:t>
            </a:r>
            <a:r>
              <a:rPr lang="en-US" baseline="-25000" dirty="0" err="1" smtClean="0"/>
              <a:t>i</a:t>
            </a:r>
            <a:r>
              <a:rPr lang="en-US" dirty="0"/>
              <a:t>)</a:t>
            </a:r>
            <a:r>
              <a:rPr lang="en-US" dirty="0" smtClean="0"/>
              <a:t>&gt; </a:t>
            </a:r>
            <a:r>
              <a:rPr lang="en-US" dirty="0"/>
              <a:t>in </a:t>
            </a:r>
            <a:r>
              <a:rPr lang="en-US" dirty="0" smtClean="0"/>
              <a:t>G’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endParaRPr lang="en-US" dirty="0"/>
          </a:p>
          <a:p>
            <a:pPr marL="457200" indent="-457200">
              <a:buFontTx/>
              <a:buNone/>
            </a:pPr>
            <a:r>
              <a:rPr lang="en-US" dirty="0"/>
              <a:t>        and node m = &lt;V, </a:t>
            </a:r>
            <a:r>
              <a:rPr lang="en-US" dirty="0" smtClean="0"/>
              <a:t>F(</a:t>
            </a:r>
            <a:r>
              <a:rPr lang="en-US" dirty="0" err="1" smtClean="0"/>
              <a:t>m</a:t>
            </a:r>
            <a:r>
              <a:rPr lang="en-US" baseline="-25000" dirty="0" err="1" smtClean="0"/>
              <a:t>j</a:t>
            </a:r>
            <a:r>
              <a:rPr lang="en-US" dirty="0" err="1" smtClean="0"/>
              <a:t>,m’</a:t>
            </a:r>
            <a:r>
              <a:rPr lang="en-US" baseline="-25000" dirty="0" err="1" smtClean="0"/>
              <a:t>j</a:t>
            </a:r>
            <a:r>
              <a:rPr lang="en-US" dirty="0"/>
              <a:t>)</a:t>
            </a:r>
            <a:r>
              <a:rPr lang="en-US" dirty="0" smtClean="0"/>
              <a:t>&gt; </a:t>
            </a:r>
            <a:r>
              <a:rPr lang="en-US" dirty="0"/>
              <a:t>in </a:t>
            </a:r>
            <a:r>
              <a:rPr lang="en-US" dirty="0" smtClean="0"/>
              <a:t>G’</a:t>
            </a:r>
            <a:r>
              <a:rPr lang="en-US" baseline="-25000" dirty="0" smtClean="0"/>
              <a:t>2</a:t>
            </a:r>
            <a:r>
              <a:rPr lang="en-US" dirty="0" smtClean="0"/>
              <a:t>,</a:t>
            </a:r>
            <a:endParaRPr lang="en-US" dirty="0"/>
          </a:p>
          <a:p>
            <a:pPr marL="457200" indent="-457200">
              <a:buFontTx/>
              <a:buNone/>
            </a:pPr>
            <a:r>
              <a:rPr lang="en-US" dirty="0"/>
              <a:t>       G contains a node [</a:t>
            </a:r>
            <a:r>
              <a:rPr lang="en-US" dirty="0" err="1"/>
              <a:t>n,m</a:t>
            </a:r>
            <a:r>
              <a:rPr lang="en-US" dirty="0"/>
              <a:t>] = &lt;U </a:t>
            </a:r>
            <a:r>
              <a:rPr lang="en-US" dirty="0">
                <a:latin typeface="cmsy10" pitchFamily="34" charset="0"/>
              </a:rPr>
              <a:t>Å</a:t>
            </a:r>
            <a:r>
              <a:rPr lang="en-US" dirty="0"/>
              <a:t> V, </a:t>
            </a:r>
            <a:r>
              <a:rPr lang="en-US" dirty="0" smtClean="0"/>
              <a:t>F([</a:t>
            </a:r>
            <a:r>
              <a:rPr lang="en-US" dirty="0" err="1" smtClean="0"/>
              <a:t>n</a:t>
            </a:r>
            <a:r>
              <a:rPr lang="en-US" baseline="-25000" dirty="0" err="1" smtClean="0"/>
              <a:t>i</a:t>
            </a:r>
            <a:r>
              <a:rPr lang="en-US" dirty="0"/>
              <a:t>, </a:t>
            </a:r>
            <a:r>
              <a:rPr lang="en-US" dirty="0" err="1"/>
              <a:t>m</a:t>
            </a:r>
            <a:r>
              <a:rPr lang="en-US" baseline="-25000" dirty="0" err="1"/>
              <a:t>j</a:t>
            </a:r>
            <a:r>
              <a:rPr lang="en-US" dirty="0" smtClean="0"/>
              <a:t>],[</a:t>
            </a:r>
            <a:r>
              <a:rPr lang="en-US" dirty="0" err="1"/>
              <a:t>n’</a:t>
            </a:r>
            <a:r>
              <a:rPr lang="en-US" baseline="-25000" dirty="0" err="1"/>
              <a:t>i</a:t>
            </a:r>
            <a:r>
              <a:rPr lang="en-US" dirty="0" err="1"/>
              <a:t>,m’</a:t>
            </a:r>
            <a:r>
              <a:rPr lang="en-US" baseline="-25000" dirty="0" err="1"/>
              <a:t>j</a:t>
            </a:r>
            <a:r>
              <a:rPr lang="en-US" dirty="0" smtClean="0"/>
              <a:t>])&gt; </a:t>
            </a:r>
            <a:endParaRPr lang="en-US" dirty="0"/>
          </a:p>
          <a:p>
            <a:pPr marL="457200" indent="-457200">
              <a:buFontTx/>
              <a:buNone/>
            </a:pP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Uninterpreted</a:t>
            </a:r>
            <a:r>
              <a:rPr lang="en-US" dirty="0"/>
              <a:t> Functions: Example of Join</a:t>
            </a:r>
          </a:p>
        </p:txBody>
      </p:sp>
      <p:sp>
        <p:nvSpPr>
          <p:cNvPr id="1341443" name="Text Box 3"/>
          <p:cNvSpPr txBox="1">
            <a:spLocks noChangeArrowheads="1"/>
          </p:cNvSpPr>
          <p:nvPr/>
        </p:nvSpPr>
        <p:spPr bwMode="auto">
          <a:xfrm>
            <a:off x="685800" y="4876800"/>
            <a:ext cx="609600" cy="457200"/>
          </a:xfrm>
          <a:prstGeom prst="rect">
            <a:avLst/>
          </a:prstGeom>
          <a:solidFill>
            <a:srgbClr val="FFCC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G</a:t>
            </a:r>
            <a:r>
              <a:rPr lang="en-US" sz="2400" baseline="-25000">
                <a:latin typeface="Arial" charset="0"/>
              </a:rPr>
              <a:t>1</a:t>
            </a:r>
          </a:p>
        </p:txBody>
      </p:sp>
      <p:sp>
        <p:nvSpPr>
          <p:cNvPr id="1341444" name="Text Box 4"/>
          <p:cNvSpPr txBox="1">
            <a:spLocks noChangeArrowheads="1"/>
          </p:cNvSpPr>
          <p:nvPr/>
        </p:nvSpPr>
        <p:spPr bwMode="auto">
          <a:xfrm>
            <a:off x="4191000" y="4876800"/>
            <a:ext cx="609600" cy="457200"/>
          </a:xfrm>
          <a:prstGeom prst="rect">
            <a:avLst/>
          </a:prstGeom>
          <a:solidFill>
            <a:srgbClr val="CCFF99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G</a:t>
            </a:r>
            <a:r>
              <a:rPr lang="en-US" sz="2400" baseline="-25000">
                <a:latin typeface="Arial" charset="0"/>
              </a:rPr>
              <a:t>2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" y="1066800"/>
            <a:ext cx="2603500" cy="3429000"/>
            <a:chOff x="48" y="672"/>
            <a:chExt cx="1640" cy="2160"/>
          </a:xfrm>
        </p:grpSpPr>
        <p:sp>
          <p:nvSpPr>
            <p:cNvPr id="1341447" name="Text Box 7"/>
            <p:cNvSpPr txBox="1">
              <a:spLocks noChangeArrowheads="1"/>
            </p:cNvSpPr>
            <p:nvPr/>
          </p:nvSpPr>
          <p:spPr bwMode="auto">
            <a:xfrm>
              <a:off x="96" y="1776"/>
              <a:ext cx="576" cy="29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  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48" name="Text Box 8"/>
            <p:cNvSpPr txBox="1">
              <a:spLocks noChangeArrowheads="1"/>
            </p:cNvSpPr>
            <p:nvPr/>
          </p:nvSpPr>
          <p:spPr bwMode="auto">
            <a:xfrm>
              <a:off x="576" y="1233"/>
              <a:ext cx="576" cy="29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y</a:t>
              </a:r>
              <a:r>
                <a:rPr lang="en-US" sz="2400" baseline="-25000">
                  <a:latin typeface="Arial" charset="0"/>
                </a:rPr>
                <a:t>2</a:t>
              </a:r>
              <a:r>
                <a:rPr lang="en-US" sz="2400">
                  <a:latin typeface="Arial" charset="0"/>
                </a:rPr>
                <a:t>,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</a:p>
          </p:txBody>
        </p:sp>
        <p:sp>
          <p:nvSpPr>
            <p:cNvPr id="1341449" name="Text Box 9"/>
            <p:cNvSpPr txBox="1">
              <a:spLocks noChangeArrowheads="1"/>
            </p:cNvSpPr>
            <p:nvPr/>
          </p:nvSpPr>
          <p:spPr bwMode="auto">
            <a:xfrm>
              <a:off x="576" y="672"/>
              <a:ext cx="576" cy="29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y</a:t>
              </a:r>
              <a:r>
                <a:rPr lang="en-US" sz="2400" baseline="-25000">
                  <a:latin typeface="Arial" charset="0"/>
                </a:rPr>
                <a:t>1</a:t>
              </a:r>
              <a:r>
                <a:rPr lang="en-US" sz="2400">
                  <a:latin typeface="Arial" charset="0"/>
                </a:rPr>
                <a:t>,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Symbol" pitchFamily="18" charset="2"/>
                <a:sym typeface="Symbol" pitchFamily="18" charset="2"/>
              </a:endParaRPr>
            </a:p>
          </p:txBody>
        </p:sp>
        <p:sp>
          <p:nvSpPr>
            <p:cNvPr id="1341450" name="Text Box 10"/>
            <p:cNvSpPr txBox="1">
              <a:spLocks noChangeArrowheads="1"/>
            </p:cNvSpPr>
            <p:nvPr/>
          </p:nvSpPr>
          <p:spPr bwMode="auto">
            <a:xfrm>
              <a:off x="48" y="2346"/>
              <a:ext cx="528" cy="48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y</a:t>
              </a:r>
              <a:r>
                <a:rPr lang="en-US" sz="2200" baseline="-25000">
                  <a:latin typeface="Arial" charset="0"/>
                </a:rPr>
                <a:t>3</a:t>
              </a:r>
              <a:r>
                <a:rPr lang="en-US" sz="2200">
                  <a:latin typeface="Arial" charset="0"/>
                </a:rPr>
                <a:t>,y</a:t>
              </a:r>
              <a:r>
                <a:rPr lang="en-US" sz="2200" baseline="-25000">
                  <a:latin typeface="Arial" charset="0"/>
                </a:rPr>
                <a:t>4</a:t>
              </a:r>
              <a:r>
                <a:rPr lang="en-US" sz="2200">
                  <a:latin typeface="Arial" charset="0"/>
                </a:rPr>
                <a:t> y</a:t>
              </a:r>
              <a:r>
                <a:rPr lang="en-US" sz="2200" baseline="-25000">
                  <a:latin typeface="Arial" charset="0"/>
                </a:rPr>
                <a:t>5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51" name="Text Box 11"/>
            <p:cNvSpPr txBox="1">
              <a:spLocks noChangeArrowheads="1"/>
            </p:cNvSpPr>
            <p:nvPr/>
          </p:nvSpPr>
          <p:spPr bwMode="auto">
            <a:xfrm>
              <a:off x="912" y="1770"/>
              <a:ext cx="576" cy="294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   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52" name="AutoShape 12"/>
            <p:cNvCxnSpPr>
              <a:cxnSpLocks noChangeShapeType="1"/>
              <a:stCxn id="1341448" idx="2"/>
              <a:endCxn id="1341447" idx="0"/>
            </p:cNvCxnSpPr>
            <p:nvPr/>
          </p:nvCxnSpPr>
          <p:spPr bwMode="auto">
            <a:xfrm flipH="1">
              <a:off x="384" y="1527"/>
              <a:ext cx="480" cy="2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53" name="AutoShape 13"/>
            <p:cNvCxnSpPr>
              <a:cxnSpLocks noChangeShapeType="1"/>
              <a:stCxn id="1341448" idx="2"/>
              <a:endCxn id="1341451" idx="0"/>
            </p:cNvCxnSpPr>
            <p:nvPr/>
          </p:nvCxnSpPr>
          <p:spPr bwMode="auto">
            <a:xfrm>
              <a:off x="864" y="1527"/>
              <a:ext cx="336" cy="24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54" name="Text Box 14"/>
            <p:cNvSpPr txBox="1">
              <a:spLocks noChangeArrowheads="1"/>
            </p:cNvSpPr>
            <p:nvPr/>
          </p:nvSpPr>
          <p:spPr bwMode="auto">
            <a:xfrm>
              <a:off x="648" y="2346"/>
              <a:ext cx="480" cy="275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  y</a:t>
              </a:r>
              <a:r>
                <a:rPr lang="en-US" sz="2200" baseline="-25000">
                  <a:latin typeface="Arial" charset="0"/>
                </a:rPr>
                <a:t>6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55" name="Text Box 15"/>
            <p:cNvSpPr txBox="1">
              <a:spLocks noChangeArrowheads="1"/>
            </p:cNvSpPr>
            <p:nvPr/>
          </p:nvSpPr>
          <p:spPr bwMode="auto">
            <a:xfrm>
              <a:off x="1192" y="2346"/>
              <a:ext cx="496" cy="275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  y</a:t>
              </a:r>
              <a:r>
                <a:rPr lang="en-US" sz="2200" baseline="-25000">
                  <a:latin typeface="Arial" charset="0"/>
                </a:rPr>
                <a:t>7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56" name="AutoShape 16"/>
            <p:cNvCxnSpPr>
              <a:cxnSpLocks noChangeShapeType="1"/>
              <a:stCxn id="1341451" idx="2"/>
              <a:endCxn id="1341454" idx="0"/>
            </p:cNvCxnSpPr>
            <p:nvPr/>
          </p:nvCxnSpPr>
          <p:spPr bwMode="auto">
            <a:xfrm flipH="1">
              <a:off x="888" y="2064"/>
              <a:ext cx="312" cy="2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57" name="AutoShape 17"/>
            <p:cNvCxnSpPr>
              <a:cxnSpLocks noChangeShapeType="1"/>
              <a:stCxn id="1341451" idx="2"/>
              <a:endCxn id="1341455" idx="0"/>
            </p:cNvCxnSpPr>
            <p:nvPr/>
          </p:nvCxnSpPr>
          <p:spPr bwMode="auto">
            <a:xfrm>
              <a:off x="1200" y="2064"/>
              <a:ext cx="240" cy="28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58" name="Freeform 18"/>
            <p:cNvSpPr>
              <a:spLocks/>
            </p:cNvSpPr>
            <p:nvPr/>
          </p:nvSpPr>
          <p:spPr bwMode="auto">
            <a:xfrm>
              <a:off x="288" y="2064"/>
              <a:ext cx="48" cy="288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8" y="144"/>
                </a:cxn>
                <a:cxn ang="0">
                  <a:pos x="104" y="288"/>
                </a:cxn>
              </a:cxnLst>
              <a:rect l="0" t="0" r="r" b="b"/>
              <a:pathLst>
                <a:path w="104" h="288">
                  <a:moveTo>
                    <a:pt x="56" y="0"/>
                  </a:moveTo>
                  <a:cubicBezTo>
                    <a:pt x="28" y="48"/>
                    <a:pt x="0" y="96"/>
                    <a:pt x="8" y="144"/>
                  </a:cubicBezTo>
                  <a:cubicBezTo>
                    <a:pt x="16" y="192"/>
                    <a:pt x="60" y="240"/>
                    <a:pt x="104" y="288"/>
                  </a:cubicBezTo>
                </a:path>
              </a:pathLst>
            </a:custGeom>
            <a:solidFill>
              <a:srgbClr val="FFCCCC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59" name="Freeform 19"/>
            <p:cNvSpPr>
              <a:spLocks/>
            </p:cNvSpPr>
            <p:nvPr/>
          </p:nvSpPr>
          <p:spPr bwMode="auto">
            <a:xfrm>
              <a:off x="384" y="2064"/>
              <a:ext cx="4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144"/>
                </a:cxn>
                <a:cxn ang="0">
                  <a:pos x="48" y="288"/>
                </a:cxn>
              </a:cxnLst>
              <a:rect l="0" t="0" r="r" b="b"/>
              <a:pathLst>
                <a:path w="152" h="288">
                  <a:moveTo>
                    <a:pt x="0" y="0"/>
                  </a:moveTo>
                  <a:cubicBezTo>
                    <a:pt x="68" y="48"/>
                    <a:pt x="136" y="96"/>
                    <a:pt x="144" y="144"/>
                  </a:cubicBezTo>
                  <a:cubicBezTo>
                    <a:pt x="152" y="192"/>
                    <a:pt x="72" y="264"/>
                    <a:pt x="48" y="288"/>
                  </a:cubicBezTo>
                </a:path>
              </a:pathLst>
            </a:custGeom>
            <a:solidFill>
              <a:srgbClr val="FFCCCC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60" name="Freeform 20"/>
            <p:cNvSpPr>
              <a:spLocks/>
            </p:cNvSpPr>
            <p:nvPr/>
          </p:nvSpPr>
          <p:spPr bwMode="auto">
            <a:xfrm>
              <a:off x="784" y="960"/>
              <a:ext cx="48" cy="288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8" y="144"/>
                </a:cxn>
                <a:cxn ang="0">
                  <a:pos x="104" y="288"/>
                </a:cxn>
              </a:cxnLst>
              <a:rect l="0" t="0" r="r" b="b"/>
              <a:pathLst>
                <a:path w="104" h="288">
                  <a:moveTo>
                    <a:pt x="56" y="0"/>
                  </a:moveTo>
                  <a:cubicBezTo>
                    <a:pt x="28" y="48"/>
                    <a:pt x="0" y="96"/>
                    <a:pt x="8" y="144"/>
                  </a:cubicBezTo>
                  <a:cubicBezTo>
                    <a:pt x="16" y="192"/>
                    <a:pt x="60" y="240"/>
                    <a:pt x="104" y="288"/>
                  </a:cubicBezTo>
                </a:path>
              </a:pathLst>
            </a:custGeom>
            <a:solidFill>
              <a:srgbClr val="FFCCCC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61" name="Freeform 21"/>
            <p:cNvSpPr>
              <a:spLocks/>
            </p:cNvSpPr>
            <p:nvPr/>
          </p:nvSpPr>
          <p:spPr bwMode="auto">
            <a:xfrm>
              <a:off x="888" y="960"/>
              <a:ext cx="4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144"/>
                </a:cxn>
                <a:cxn ang="0">
                  <a:pos x="48" y="288"/>
                </a:cxn>
              </a:cxnLst>
              <a:rect l="0" t="0" r="r" b="b"/>
              <a:pathLst>
                <a:path w="152" h="288">
                  <a:moveTo>
                    <a:pt x="0" y="0"/>
                  </a:moveTo>
                  <a:cubicBezTo>
                    <a:pt x="68" y="48"/>
                    <a:pt x="136" y="96"/>
                    <a:pt x="144" y="144"/>
                  </a:cubicBezTo>
                  <a:cubicBezTo>
                    <a:pt x="152" y="192"/>
                    <a:pt x="72" y="264"/>
                    <a:pt x="48" y="288"/>
                  </a:cubicBezTo>
                </a:path>
              </a:pathLst>
            </a:custGeom>
            <a:solidFill>
              <a:srgbClr val="FFCCCC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2882900" y="1054100"/>
            <a:ext cx="2552700" cy="3116263"/>
            <a:chOff x="1816" y="664"/>
            <a:chExt cx="1608" cy="1963"/>
          </a:xfrm>
        </p:grpSpPr>
        <p:sp>
          <p:nvSpPr>
            <p:cNvPr id="1341463" name="Text Box 23"/>
            <p:cNvSpPr txBox="1">
              <a:spLocks noChangeArrowheads="1"/>
            </p:cNvSpPr>
            <p:nvPr/>
          </p:nvSpPr>
          <p:spPr bwMode="auto">
            <a:xfrm>
              <a:off x="2064" y="1764"/>
              <a:ext cx="576" cy="294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  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64" name="Text Box 24"/>
            <p:cNvSpPr txBox="1">
              <a:spLocks noChangeArrowheads="1"/>
            </p:cNvSpPr>
            <p:nvPr/>
          </p:nvSpPr>
          <p:spPr bwMode="auto">
            <a:xfrm>
              <a:off x="2496" y="1221"/>
              <a:ext cx="576" cy="294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y</a:t>
              </a:r>
              <a:r>
                <a:rPr lang="en-US" sz="2400" baseline="-25000">
                  <a:latin typeface="Arial" charset="0"/>
                </a:rPr>
                <a:t>2</a:t>
              </a:r>
              <a:r>
                <a:rPr lang="en-US" sz="2400">
                  <a:latin typeface="Arial" charset="0"/>
                </a:rPr>
                <a:t>,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</a:p>
          </p:txBody>
        </p:sp>
        <p:sp>
          <p:nvSpPr>
            <p:cNvPr id="1341465" name="Text Box 25"/>
            <p:cNvSpPr txBox="1">
              <a:spLocks noChangeArrowheads="1"/>
            </p:cNvSpPr>
            <p:nvPr/>
          </p:nvSpPr>
          <p:spPr bwMode="auto">
            <a:xfrm>
              <a:off x="2496" y="664"/>
              <a:ext cx="576" cy="294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y</a:t>
              </a:r>
              <a:r>
                <a:rPr lang="en-US" sz="2400" baseline="-25000">
                  <a:latin typeface="Arial" charset="0"/>
                </a:rPr>
                <a:t>1</a:t>
              </a:r>
              <a:r>
                <a:rPr lang="en-US" sz="2400">
                  <a:latin typeface="Arial" charset="0"/>
                </a:rPr>
                <a:t>,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Symbol" pitchFamily="18" charset="2"/>
                <a:sym typeface="Symbol" pitchFamily="18" charset="2"/>
              </a:endParaRPr>
            </a:p>
          </p:txBody>
        </p:sp>
        <p:sp>
          <p:nvSpPr>
            <p:cNvPr id="1341466" name="Text Box 26"/>
            <p:cNvSpPr txBox="1">
              <a:spLocks noChangeArrowheads="1"/>
            </p:cNvSpPr>
            <p:nvPr/>
          </p:nvSpPr>
          <p:spPr bwMode="auto">
            <a:xfrm>
              <a:off x="2360" y="2352"/>
              <a:ext cx="504" cy="275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y</a:t>
              </a:r>
              <a:r>
                <a:rPr lang="en-US" sz="2200" baseline="-25000">
                  <a:latin typeface="Arial" charset="0"/>
                </a:rPr>
                <a:t>4</a:t>
              </a:r>
              <a:r>
                <a:rPr lang="en-US" sz="2200">
                  <a:latin typeface="Arial" charset="0"/>
                </a:rPr>
                <a:t>,y</a:t>
              </a:r>
              <a:r>
                <a:rPr lang="en-US" sz="2200" baseline="-25000">
                  <a:latin typeface="Arial" charset="0"/>
                </a:rPr>
                <a:t>5 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67" name="Text Box 27"/>
            <p:cNvSpPr txBox="1">
              <a:spLocks noChangeArrowheads="1"/>
            </p:cNvSpPr>
            <p:nvPr/>
          </p:nvSpPr>
          <p:spPr bwMode="auto">
            <a:xfrm>
              <a:off x="2832" y="1758"/>
              <a:ext cx="576" cy="294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  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68" name="AutoShape 28"/>
            <p:cNvCxnSpPr>
              <a:cxnSpLocks noChangeShapeType="1"/>
              <a:stCxn id="1341464" idx="2"/>
              <a:endCxn id="1341463" idx="0"/>
            </p:cNvCxnSpPr>
            <p:nvPr/>
          </p:nvCxnSpPr>
          <p:spPr bwMode="auto">
            <a:xfrm flipH="1">
              <a:off x="2352" y="1515"/>
              <a:ext cx="432" cy="2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69" name="AutoShape 29"/>
            <p:cNvCxnSpPr>
              <a:cxnSpLocks noChangeShapeType="1"/>
              <a:stCxn id="1341464" idx="2"/>
              <a:endCxn id="1341467" idx="0"/>
            </p:cNvCxnSpPr>
            <p:nvPr/>
          </p:nvCxnSpPr>
          <p:spPr bwMode="auto">
            <a:xfrm>
              <a:off x="2784" y="1515"/>
              <a:ext cx="336" cy="24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70" name="Freeform 30"/>
            <p:cNvSpPr>
              <a:spLocks/>
            </p:cNvSpPr>
            <p:nvPr/>
          </p:nvSpPr>
          <p:spPr bwMode="auto">
            <a:xfrm>
              <a:off x="3072" y="2058"/>
              <a:ext cx="48" cy="288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8" y="144"/>
                </a:cxn>
                <a:cxn ang="0">
                  <a:pos x="104" y="288"/>
                </a:cxn>
              </a:cxnLst>
              <a:rect l="0" t="0" r="r" b="b"/>
              <a:pathLst>
                <a:path w="104" h="288">
                  <a:moveTo>
                    <a:pt x="56" y="0"/>
                  </a:moveTo>
                  <a:cubicBezTo>
                    <a:pt x="28" y="48"/>
                    <a:pt x="0" y="96"/>
                    <a:pt x="8" y="144"/>
                  </a:cubicBezTo>
                  <a:cubicBezTo>
                    <a:pt x="16" y="192"/>
                    <a:pt x="60" y="240"/>
                    <a:pt x="104" y="288"/>
                  </a:cubicBezTo>
                </a:path>
              </a:pathLst>
            </a:custGeom>
            <a:solidFill>
              <a:srgbClr val="CCFF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71" name="Freeform 31"/>
            <p:cNvSpPr>
              <a:spLocks/>
            </p:cNvSpPr>
            <p:nvPr/>
          </p:nvSpPr>
          <p:spPr bwMode="auto">
            <a:xfrm>
              <a:off x="3168" y="2058"/>
              <a:ext cx="4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144"/>
                </a:cxn>
                <a:cxn ang="0">
                  <a:pos x="48" y="288"/>
                </a:cxn>
              </a:cxnLst>
              <a:rect l="0" t="0" r="r" b="b"/>
              <a:pathLst>
                <a:path w="152" h="288">
                  <a:moveTo>
                    <a:pt x="0" y="0"/>
                  </a:moveTo>
                  <a:cubicBezTo>
                    <a:pt x="68" y="48"/>
                    <a:pt x="136" y="96"/>
                    <a:pt x="144" y="144"/>
                  </a:cubicBezTo>
                  <a:cubicBezTo>
                    <a:pt x="152" y="192"/>
                    <a:pt x="72" y="264"/>
                    <a:pt x="48" y="288"/>
                  </a:cubicBezTo>
                </a:path>
              </a:pathLst>
            </a:custGeom>
            <a:solidFill>
              <a:srgbClr val="CCFF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72" name="Text Box 32"/>
            <p:cNvSpPr txBox="1">
              <a:spLocks noChangeArrowheads="1"/>
            </p:cNvSpPr>
            <p:nvPr/>
          </p:nvSpPr>
          <p:spPr bwMode="auto">
            <a:xfrm>
              <a:off x="2928" y="2346"/>
              <a:ext cx="496" cy="275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y</a:t>
              </a:r>
              <a:r>
                <a:rPr lang="en-US" sz="2200" baseline="-25000">
                  <a:latin typeface="Arial" charset="0"/>
                </a:rPr>
                <a:t>6</a:t>
              </a:r>
              <a:r>
                <a:rPr lang="en-US" sz="2200">
                  <a:latin typeface="Arial" charset="0"/>
                </a:rPr>
                <a:t>,y</a:t>
              </a:r>
              <a:r>
                <a:rPr lang="en-US" sz="2200" baseline="-25000">
                  <a:latin typeface="Arial" charset="0"/>
                </a:rPr>
                <a:t>7</a:t>
              </a:r>
              <a:r>
                <a:rPr lang="en-US" sz="2200">
                  <a:latin typeface="Arial" charset="0"/>
                </a:rPr>
                <a:t> 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73" name="Text Box 33"/>
            <p:cNvSpPr txBox="1">
              <a:spLocks noChangeArrowheads="1"/>
            </p:cNvSpPr>
            <p:nvPr/>
          </p:nvSpPr>
          <p:spPr bwMode="auto">
            <a:xfrm>
              <a:off x="1816" y="2352"/>
              <a:ext cx="480" cy="275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  y</a:t>
              </a:r>
              <a:r>
                <a:rPr lang="en-US" sz="2200" baseline="-25000">
                  <a:latin typeface="Arial" charset="0"/>
                </a:rPr>
                <a:t>3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74" name="AutoShape 34"/>
            <p:cNvCxnSpPr>
              <a:cxnSpLocks noChangeShapeType="1"/>
              <a:stCxn id="1341463" idx="2"/>
              <a:endCxn id="1341466" idx="0"/>
            </p:cNvCxnSpPr>
            <p:nvPr/>
          </p:nvCxnSpPr>
          <p:spPr bwMode="auto">
            <a:xfrm>
              <a:off x="2352" y="2058"/>
              <a:ext cx="260" cy="2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75" name="AutoShape 35"/>
            <p:cNvCxnSpPr>
              <a:cxnSpLocks noChangeShapeType="1"/>
              <a:stCxn id="1341463" idx="2"/>
              <a:endCxn id="1341473" idx="0"/>
            </p:cNvCxnSpPr>
            <p:nvPr/>
          </p:nvCxnSpPr>
          <p:spPr bwMode="auto">
            <a:xfrm flipH="1">
              <a:off x="2056" y="2058"/>
              <a:ext cx="296" cy="2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76" name="Freeform 36"/>
            <p:cNvSpPr>
              <a:spLocks/>
            </p:cNvSpPr>
            <p:nvPr/>
          </p:nvSpPr>
          <p:spPr bwMode="auto">
            <a:xfrm>
              <a:off x="2712" y="952"/>
              <a:ext cx="48" cy="288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8" y="144"/>
                </a:cxn>
                <a:cxn ang="0">
                  <a:pos x="104" y="288"/>
                </a:cxn>
              </a:cxnLst>
              <a:rect l="0" t="0" r="r" b="b"/>
              <a:pathLst>
                <a:path w="104" h="288">
                  <a:moveTo>
                    <a:pt x="56" y="0"/>
                  </a:moveTo>
                  <a:cubicBezTo>
                    <a:pt x="28" y="48"/>
                    <a:pt x="0" y="96"/>
                    <a:pt x="8" y="144"/>
                  </a:cubicBezTo>
                  <a:cubicBezTo>
                    <a:pt x="16" y="192"/>
                    <a:pt x="60" y="240"/>
                    <a:pt x="104" y="288"/>
                  </a:cubicBezTo>
                </a:path>
              </a:pathLst>
            </a:custGeom>
            <a:solidFill>
              <a:srgbClr val="CCFF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77" name="Freeform 37"/>
            <p:cNvSpPr>
              <a:spLocks/>
            </p:cNvSpPr>
            <p:nvPr/>
          </p:nvSpPr>
          <p:spPr bwMode="auto">
            <a:xfrm>
              <a:off x="2808" y="952"/>
              <a:ext cx="4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144"/>
                </a:cxn>
                <a:cxn ang="0">
                  <a:pos x="48" y="288"/>
                </a:cxn>
              </a:cxnLst>
              <a:rect l="0" t="0" r="r" b="b"/>
              <a:pathLst>
                <a:path w="152" h="288">
                  <a:moveTo>
                    <a:pt x="0" y="0"/>
                  </a:moveTo>
                  <a:cubicBezTo>
                    <a:pt x="68" y="48"/>
                    <a:pt x="136" y="96"/>
                    <a:pt x="144" y="144"/>
                  </a:cubicBezTo>
                  <a:cubicBezTo>
                    <a:pt x="152" y="192"/>
                    <a:pt x="72" y="264"/>
                    <a:pt x="48" y="288"/>
                  </a:cubicBezTo>
                </a:path>
              </a:pathLst>
            </a:custGeom>
            <a:solidFill>
              <a:srgbClr val="CCFF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1479" name="Text Box 39"/>
          <p:cNvSpPr txBox="1">
            <a:spLocks noChangeArrowheads="1"/>
          </p:cNvSpPr>
          <p:nvPr/>
        </p:nvSpPr>
        <p:spPr bwMode="auto">
          <a:xfrm>
            <a:off x="6083300" y="4876800"/>
            <a:ext cx="2514600" cy="457200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G = Join(G</a:t>
            </a:r>
            <a:r>
              <a:rPr lang="en-US" sz="2400" baseline="-25000">
                <a:latin typeface="Arial" charset="0"/>
              </a:rPr>
              <a:t>1</a:t>
            </a:r>
            <a:r>
              <a:rPr lang="en-US" sz="2400">
                <a:latin typeface="Arial" charset="0"/>
              </a:rPr>
              <a:t>,G</a:t>
            </a:r>
            <a:r>
              <a:rPr lang="en-US" sz="2400" baseline="-25000">
                <a:latin typeface="Arial" charset="0"/>
              </a:rPr>
              <a:t>2</a:t>
            </a:r>
            <a:r>
              <a:rPr lang="en-US" sz="2400">
                <a:latin typeface="Arial" charset="0"/>
              </a:rPr>
              <a:t>)</a:t>
            </a:r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5708650" y="1057275"/>
            <a:ext cx="3390900" cy="3132138"/>
            <a:chOff x="3624" y="666"/>
            <a:chExt cx="2136" cy="1973"/>
          </a:xfrm>
        </p:grpSpPr>
        <p:sp>
          <p:nvSpPr>
            <p:cNvPr id="1341480" name="Text Box 40"/>
            <p:cNvSpPr txBox="1">
              <a:spLocks noChangeArrowheads="1"/>
            </p:cNvSpPr>
            <p:nvPr/>
          </p:nvSpPr>
          <p:spPr bwMode="auto">
            <a:xfrm>
              <a:off x="3848" y="1776"/>
              <a:ext cx="576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  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81" name="Text Box 41"/>
            <p:cNvSpPr txBox="1">
              <a:spLocks noChangeArrowheads="1"/>
            </p:cNvSpPr>
            <p:nvPr/>
          </p:nvSpPr>
          <p:spPr bwMode="auto">
            <a:xfrm>
              <a:off x="4376" y="1233"/>
              <a:ext cx="576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y</a:t>
              </a:r>
              <a:r>
                <a:rPr lang="en-US" sz="2400" baseline="-25000">
                  <a:latin typeface="Arial" charset="0"/>
                </a:rPr>
                <a:t>2</a:t>
              </a:r>
              <a:r>
                <a:rPr lang="en-US" sz="2400">
                  <a:latin typeface="Arial" charset="0"/>
                </a:rPr>
                <a:t>,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</a:p>
          </p:txBody>
        </p:sp>
        <p:sp>
          <p:nvSpPr>
            <p:cNvPr id="1341482" name="Text Box 42"/>
            <p:cNvSpPr txBox="1">
              <a:spLocks noChangeArrowheads="1"/>
            </p:cNvSpPr>
            <p:nvPr/>
          </p:nvSpPr>
          <p:spPr bwMode="auto">
            <a:xfrm>
              <a:off x="4376" y="666"/>
              <a:ext cx="576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y</a:t>
              </a:r>
              <a:r>
                <a:rPr lang="en-US" sz="2400" baseline="-25000">
                  <a:latin typeface="Arial" charset="0"/>
                </a:rPr>
                <a:t>1</a:t>
              </a:r>
              <a:r>
                <a:rPr lang="en-US" sz="2400">
                  <a:latin typeface="Arial" charset="0"/>
                </a:rPr>
                <a:t>,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Symbol" pitchFamily="18" charset="2"/>
                <a:sym typeface="Symbol" pitchFamily="18" charset="2"/>
              </a:endParaRPr>
            </a:p>
          </p:txBody>
        </p:sp>
        <p:sp>
          <p:nvSpPr>
            <p:cNvPr id="1341483" name="Text Box 43"/>
            <p:cNvSpPr txBox="1">
              <a:spLocks noChangeArrowheads="1"/>
            </p:cNvSpPr>
            <p:nvPr/>
          </p:nvSpPr>
          <p:spPr bwMode="auto">
            <a:xfrm>
              <a:off x="4160" y="2360"/>
              <a:ext cx="528" cy="27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y</a:t>
              </a:r>
              <a:r>
                <a:rPr lang="en-US" sz="2200" baseline="-25000">
                  <a:latin typeface="Arial" charset="0"/>
                </a:rPr>
                <a:t>4</a:t>
              </a:r>
              <a:r>
                <a:rPr lang="en-US" sz="2200">
                  <a:latin typeface="Arial" charset="0"/>
                </a:rPr>
                <a:t>,y</a:t>
              </a:r>
              <a:r>
                <a:rPr lang="en-US" sz="2200" baseline="-25000">
                  <a:latin typeface="Arial" charset="0"/>
                </a:rPr>
                <a:t>5</a:t>
              </a:r>
              <a:r>
                <a:rPr lang="en-US" sz="2200" baseline="-25000">
                  <a:solidFill>
                    <a:srgbClr val="FF0000"/>
                  </a:solidFill>
                  <a:latin typeface="Arial" charset="0"/>
                </a:rPr>
                <a:t> 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84" name="Text Box 44"/>
            <p:cNvSpPr txBox="1">
              <a:spLocks noChangeArrowheads="1"/>
            </p:cNvSpPr>
            <p:nvPr/>
          </p:nvSpPr>
          <p:spPr bwMode="auto">
            <a:xfrm>
              <a:off x="4960" y="1770"/>
              <a:ext cx="576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latin typeface="Arial" charset="0"/>
                </a:rPr>
                <a:t>    </a:t>
              </a:r>
              <a:r>
                <a:rPr lang="en-US" sz="240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en-US" sz="24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85" name="AutoShape 45"/>
            <p:cNvCxnSpPr>
              <a:cxnSpLocks noChangeShapeType="1"/>
              <a:stCxn id="1341481" idx="2"/>
              <a:endCxn id="1341480" idx="0"/>
            </p:cNvCxnSpPr>
            <p:nvPr/>
          </p:nvCxnSpPr>
          <p:spPr bwMode="auto">
            <a:xfrm flipH="1">
              <a:off x="4136" y="1527"/>
              <a:ext cx="528" cy="24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86" name="AutoShape 46"/>
            <p:cNvCxnSpPr>
              <a:cxnSpLocks noChangeShapeType="1"/>
              <a:stCxn id="1341481" idx="2"/>
              <a:endCxn id="1341484" idx="0"/>
            </p:cNvCxnSpPr>
            <p:nvPr/>
          </p:nvCxnSpPr>
          <p:spPr bwMode="auto">
            <a:xfrm>
              <a:off x="4664" y="1527"/>
              <a:ext cx="584" cy="24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87" name="Text Box 47"/>
            <p:cNvSpPr txBox="1">
              <a:spLocks noChangeArrowheads="1"/>
            </p:cNvSpPr>
            <p:nvPr/>
          </p:nvSpPr>
          <p:spPr bwMode="auto">
            <a:xfrm>
              <a:off x="4744" y="2358"/>
              <a:ext cx="480" cy="27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  y</a:t>
              </a:r>
              <a:r>
                <a:rPr lang="en-US" sz="2200" baseline="-25000">
                  <a:latin typeface="Arial" charset="0"/>
                </a:rPr>
                <a:t>6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sp>
          <p:nvSpPr>
            <p:cNvPr id="1341488" name="Text Box 48"/>
            <p:cNvSpPr txBox="1">
              <a:spLocks noChangeArrowheads="1"/>
            </p:cNvSpPr>
            <p:nvPr/>
          </p:nvSpPr>
          <p:spPr bwMode="auto">
            <a:xfrm>
              <a:off x="3624" y="2364"/>
              <a:ext cx="480" cy="27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  y</a:t>
              </a:r>
              <a:r>
                <a:rPr lang="en-US" sz="2200" baseline="-25000">
                  <a:latin typeface="Arial" charset="0"/>
                </a:rPr>
                <a:t>3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89" name="AutoShape 49"/>
            <p:cNvCxnSpPr>
              <a:cxnSpLocks noChangeShapeType="1"/>
              <a:stCxn id="1341480" idx="2"/>
              <a:endCxn id="1341483" idx="0"/>
            </p:cNvCxnSpPr>
            <p:nvPr/>
          </p:nvCxnSpPr>
          <p:spPr bwMode="auto">
            <a:xfrm>
              <a:off x="4136" y="2070"/>
              <a:ext cx="288" cy="29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90" name="AutoShape 50"/>
            <p:cNvCxnSpPr>
              <a:cxnSpLocks noChangeShapeType="1"/>
              <a:stCxn id="1341480" idx="2"/>
              <a:endCxn id="1341488" idx="0"/>
            </p:cNvCxnSpPr>
            <p:nvPr/>
          </p:nvCxnSpPr>
          <p:spPr bwMode="auto">
            <a:xfrm flipH="1">
              <a:off x="3864" y="2070"/>
              <a:ext cx="272" cy="2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91" name="Text Box 51"/>
            <p:cNvSpPr txBox="1">
              <a:spLocks noChangeArrowheads="1"/>
            </p:cNvSpPr>
            <p:nvPr/>
          </p:nvSpPr>
          <p:spPr bwMode="auto">
            <a:xfrm>
              <a:off x="5280" y="2357"/>
              <a:ext cx="480" cy="27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>
                  <a:latin typeface="Arial" charset="0"/>
                </a:rPr>
                <a:t>  y</a:t>
              </a:r>
              <a:r>
                <a:rPr lang="en-US" sz="2200" baseline="-25000">
                  <a:latin typeface="Arial" charset="0"/>
                </a:rPr>
                <a:t>7</a:t>
              </a:r>
              <a:endParaRPr lang="en-US" sz="2200">
                <a:solidFill>
                  <a:srgbClr val="FF0000"/>
                </a:solidFill>
                <a:latin typeface="cmsy10" pitchFamily="34" charset="0"/>
              </a:endParaRPr>
            </a:p>
          </p:txBody>
        </p:sp>
        <p:cxnSp>
          <p:nvCxnSpPr>
            <p:cNvPr id="1341492" name="AutoShape 52"/>
            <p:cNvCxnSpPr>
              <a:cxnSpLocks noChangeShapeType="1"/>
              <a:stCxn id="1341484" idx="2"/>
              <a:endCxn id="1341487" idx="0"/>
            </p:cNvCxnSpPr>
            <p:nvPr/>
          </p:nvCxnSpPr>
          <p:spPr bwMode="auto">
            <a:xfrm flipH="1">
              <a:off x="4984" y="2064"/>
              <a:ext cx="264" cy="2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41493" name="AutoShape 53"/>
            <p:cNvCxnSpPr>
              <a:cxnSpLocks noChangeShapeType="1"/>
              <a:stCxn id="1341484" idx="2"/>
              <a:endCxn id="1341491" idx="0"/>
            </p:cNvCxnSpPr>
            <p:nvPr/>
          </p:nvCxnSpPr>
          <p:spPr bwMode="auto">
            <a:xfrm>
              <a:off x="5248" y="2064"/>
              <a:ext cx="272" cy="2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41494" name="Freeform 54"/>
            <p:cNvSpPr>
              <a:spLocks/>
            </p:cNvSpPr>
            <p:nvPr/>
          </p:nvSpPr>
          <p:spPr bwMode="auto">
            <a:xfrm>
              <a:off x="4584" y="952"/>
              <a:ext cx="48" cy="288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8" y="144"/>
                </a:cxn>
                <a:cxn ang="0">
                  <a:pos x="104" y="288"/>
                </a:cxn>
              </a:cxnLst>
              <a:rect l="0" t="0" r="r" b="b"/>
              <a:pathLst>
                <a:path w="104" h="288">
                  <a:moveTo>
                    <a:pt x="56" y="0"/>
                  </a:moveTo>
                  <a:cubicBezTo>
                    <a:pt x="28" y="48"/>
                    <a:pt x="0" y="96"/>
                    <a:pt x="8" y="144"/>
                  </a:cubicBezTo>
                  <a:cubicBezTo>
                    <a:pt x="16" y="192"/>
                    <a:pt x="60" y="240"/>
                    <a:pt x="104" y="288"/>
                  </a:cubicBezTo>
                </a:path>
              </a:pathLst>
            </a:custGeom>
            <a:solidFill>
              <a:srgbClr val="CCFFFF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95" name="Freeform 55"/>
            <p:cNvSpPr>
              <a:spLocks/>
            </p:cNvSpPr>
            <p:nvPr/>
          </p:nvSpPr>
          <p:spPr bwMode="auto">
            <a:xfrm>
              <a:off x="4680" y="952"/>
              <a:ext cx="4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144"/>
                </a:cxn>
                <a:cxn ang="0">
                  <a:pos x="48" y="288"/>
                </a:cxn>
              </a:cxnLst>
              <a:rect l="0" t="0" r="r" b="b"/>
              <a:pathLst>
                <a:path w="152" h="288">
                  <a:moveTo>
                    <a:pt x="0" y="0"/>
                  </a:moveTo>
                  <a:cubicBezTo>
                    <a:pt x="68" y="48"/>
                    <a:pt x="136" y="96"/>
                    <a:pt x="144" y="144"/>
                  </a:cubicBezTo>
                  <a:cubicBezTo>
                    <a:pt x="152" y="192"/>
                    <a:pt x="72" y="264"/>
                    <a:pt x="48" y="288"/>
                  </a:cubicBezTo>
                </a:path>
              </a:pathLst>
            </a:custGeom>
            <a:solidFill>
              <a:srgbClr val="CCFFFF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advTm="767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Combination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/>
              <a:t>Decision </a:t>
            </a:r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Decide(E</a:t>
            </a:r>
            <a:r>
              <a:rPr lang="en-US" baseline="-25000" dirty="0" smtClean="0"/>
              <a:t>12</a:t>
            </a:r>
            <a:r>
              <a:rPr lang="en-US" dirty="0"/>
              <a:t>): 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&lt;E</a:t>
            </a:r>
            <a:r>
              <a:rPr lang="en-US" baseline="-25000" dirty="0"/>
              <a:t>1</a:t>
            </a:r>
            <a:r>
              <a:rPr lang="en-US" dirty="0"/>
              <a:t>, E</a:t>
            </a:r>
            <a:r>
              <a:rPr lang="en-US" baseline="-25000" dirty="0"/>
              <a:t>2</a:t>
            </a:r>
            <a:r>
              <a:rPr lang="en-US" dirty="0"/>
              <a:t>&gt; := </a:t>
            </a:r>
            <a:r>
              <a:rPr lang="en-US" dirty="0" err="1"/>
              <a:t>Purify&amp;Saturate</a:t>
            </a:r>
            <a:r>
              <a:rPr lang="en-US" dirty="0"/>
              <a:t>(E</a:t>
            </a:r>
            <a:r>
              <a:rPr lang="en-US" baseline="-25000" dirty="0"/>
              <a:t>12</a:t>
            </a:r>
            <a:r>
              <a:rPr lang="en-US" dirty="0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Return </a:t>
            </a:r>
            <a:r>
              <a:rPr lang="en-US" dirty="0" smtClean="0"/>
              <a:t>Decide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1</a:t>
            </a:r>
            <a:r>
              <a:rPr lang="en-US" dirty="0" smtClean="0"/>
              <a:t>(E</a:t>
            </a:r>
            <a:r>
              <a:rPr lang="en-US" baseline="-25000" dirty="0" smtClean="0"/>
              <a:t>1</a:t>
            </a:r>
            <a:r>
              <a:rPr lang="en-US" dirty="0"/>
              <a:t>) </a:t>
            </a:r>
            <a:r>
              <a:rPr lang="en-US" dirty="0">
                <a:latin typeface="cmsy10" pitchFamily="34" charset="0"/>
              </a:rPr>
              <a:t>Æ</a:t>
            </a:r>
            <a:r>
              <a:rPr lang="en-US" dirty="0"/>
              <a:t> </a:t>
            </a:r>
            <a:r>
              <a:rPr lang="en-US" dirty="0" smtClean="0"/>
              <a:t>Decide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2</a:t>
            </a:r>
            <a:r>
              <a:rPr lang="en-US" dirty="0" smtClean="0"/>
              <a:t>(E</a:t>
            </a:r>
            <a:r>
              <a:rPr lang="en-US" baseline="-25000" dirty="0" smtClean="0"/>
              <a:t>2</a:t>
            </a:r>
            <a:r>
              <a:rPr lang="en-US" dirty="0"/>
              <a:t>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Combination: Join </a:t>
            </a:r>
            <a:r>
              <a:rPr lang="en-US" dirty="0" smtClean="0"/>
              <a:t>Algorithm (1</a:t>
            </a:r>
            <a:r>
              <a:rPr lang="en-US" baseline="30000" dirty="0" smtClean="0"/>
              <a:t>st</a:t>
            </a:r>
            <a:r>
              <a:rPr lang="en-US" dirty="0" smtClean="0"/>
              <a:t> attempt)</a:t>
            </a:r>
            <a:endParaRPr lang="en-US" dirty="0"/>
          </a:p>
        </p:txBody>
      </p:sp>
      <p:sp>
        <p:nvSpPr>
          <p:cNvPr id="135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981950" cy="5029200"/>
          </a:xfrm>
        </p:spPr>
        <p:txBody>
          <a:bodyPr/>
          <a:lstStyle/>
          <a:p>
            <a:pPr marL="457200" indent="-457200"/>
            <a:r>
              <a:rPr lang="en-US" dirty="0"/>
              <a:t>Join</a:t>
            </a:r>
            <a:r>
              <a:rPr lang="en-US" baseline="-25000" dirty="0"/>
              <a:t>T</a:t>
            </a:r>
            <a:r>
              <a:rPr lang="en-US" baseline="-50000" dirty="0"/>
              <a:t>12</a:t>
            </a:r>
            <a:r>
              <a:rPr lang="en-US" dirty="0"/>
              <a:t>(L</a:t>
            </a:r>
            <a:r>
              <a:rPr lang="en-US" baseline="-25000" dirty="0"/>
              <a:t>12</a:t>
            </a:r>
            <a:r>
              <a:rPr lang="en-US" dirty="0"/>
              <a:t>, R</a:t>
            </a:r>
            <a:r>
              <a:rPr lang="en-US" baseline="-25000" dirty="0"/>
              <a:t>12</a:t>
            </a:r>
            <a:r>
              <a:rPr lang="en-US" dirty="0"/>
              <a:t>):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&lt;L</a:t>
            </a:r>
            <a:r>
              <a:rPr lang="en-US" baseline="-25000" dirty="0"/>
              <a:t>1</a:t>
            </a:r>
            <a:r>
              <a:rPr lang="en-US" dirty="0"/>
              <a:t>, L</a:t>
            </a:r>
            <a:r>
              <a:rPr lang="en-US" baseline="-25000" dirty="0"/>
              <a:t>2</a:t>
            </a:r>
            <a:r>
              <a:rPr lang="en-US" dirty="0"/>
              <a:t>&gt; := </a:t>
            </a:r>
            <a:r>
              <a:rPr lang="en-US" dirty="0" err="1"/>
              <a:t>Purify&amp;Saturate</a:t>
            </a:r>
            <a:r>
              <a:rPr lang="en-US" dirty="0"/>
              <a:t>(L</a:t>
            </a:r>
            <a:r>
              <a:rPr lang="en-US" baseline="-25000" dirty="0"/>
              <a:t>12</a:t>
            </a:r>
            <a:r>
              <a:rPr lang="en-US" dirty="0"/>
              <a:t>);			 &lt;R</a:t>
            </a:r>
            <a:r>
              <a:rPr lang="en-US" baseline="-25000" dirty="0"/>
              <a:t>1</a:t>
            </a:r>
            <a:r>
              <a:rPr lang="en-US" dirty="0"/>
              <a:t>, R</a:t>
            </a:r>
            <a:r>
              <a:rPr lang="en-US" baseline="-25000" dirty="0"/>
              <a:t>2</a:t>
            </a:r>
            <a:r>
              <a:rPr lang="en-US" dirty="0"/>
              <a:t>&gt; := </a:t>
            </a:r>
            <a:r>
              <a:rPr lang="en-US" dirty="0" err="1"/>
              <a:t>Purify&amp;Saturate</a:t>
            </a:r>
            <a:r>
              <a:rPr lang="en-US" dirty="0"/>
              <a:t>(R</a:t>
            </a:r>
            <a:r>
              <a:rPr lang="en-US" baseline="-25000" dirty="0"/>
              <a:t>12</a:t>
            </a:r>
            <a:r>
              <a:rPr lang="en-US" dirty="0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 smtClean="0"/>
              <a:t>Join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1</a:t>
            </a:r>
            <a:r>
              <a:rPr lang="en-US" dirty="0" smtClean="0"/>
              <a:t>(L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1</a:t>
            </a:r>
            <a:r>
              <a:rPr lang="en-US" dirty="0"/>
              <a:t>); 						A</a:t>
            </a:r>
            <a:r>
              <a:rPr lang="en-US" baseline="-25000" dirty="0"/>
              <a:t>2</a:t>
            </a:r>
            <a:r>
              <a:rPr lang="en-US" dirty="0"/>
              <a:t> := </a:t>
            </a:r>
            <a:r>
              <a:rPr lang="en-US" dirty="0" smtClean="0"/>
              <a:t>Join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2</a:t>
            </a:r>
            <a:r>
              <a:rPr lang="en-US" dirty="0" smtClean="0"/>
              <a:t>(L</a:t>
            </a:r>
            <a:r>
              <a:rPr lang="en-US" baseline="-25000" dirty="0" smtClean="0"/>
              <a:t>2</a:t>
            </a:r>
            <a:r>
              <a:rPr lang="en-US" dirty="0"/>
              <a:t>, 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en-US" dirty="0"/>
              <a:t>); 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Return 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A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Combination: Join Algorithm</a:t>
            </a:r>
          </a:p>
        </p:txBody>
      </p:sp>
      <p:sp>
        <p:nvSpPr>
          <p:cNvPr id="135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981950" cy="5029200"/>
          </a:xfrm>
        </p:spPr>
        <p:txBody>
          <a:bodyPr/>
          <a:lstStyle/>
          <a:p>
            <a:pPr marL="457200" indent="-457200"/>
            <a:r>
              <a:rPr lang="en-US"/>
              <a:t>Join</a:t>
            </a:r>
            <a:r>
              <a:rPr lang="en-US" baseline="-25000"/>
              <a:t>T</a:t>
            </a:r>
            <a:r>
              <a:rPr lang="en-US" baseline="-50000"/>
              <a:t>12</a:t>
            </a:r>
            <a:r>
              <a:rPr lang="en-US"/>
              <a:t>(L</a:t>
            </a:r>
            <a:r>
              <a:rPr lang="en-US" baseline="-25000"/>
              <a:t>12</a:t>
            </a:r>
            <a:r>
              <a:rPr lang="en-US"/>
              <a:t>, R</a:t>
            </a:r>
            <a:r>
              <a:rPr lang="en-US" baseline="-25000"/>
              <a:t>12</a:t>
            </a:r>
            <a:r>
              <a:rPr lang="en-US"/>
              <a:t>):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&lt;L</a:t>
            </a:r>
            <a:r>
              <a:rPr lang="en-US" baseline="-25000"/>
              <a:t>1</a:t>
            </a:r>
            <a:r>
              <a:rPr lang="en-US"/>
              <a:t>, L</a:t>
            </a:r>
            <a:r>
              <a:rPr lang="en-US" baseline="-25000"/>
              <a:t>2</a:t>
            </a:r>
            <a:r>
              <a:rPr lang="en-US"/>
              <a:t>&gt; := Purify&amp;Saturate(L</a:t>
            </a:r>
            <a:r>
              <a:rPr lang="en-US" baseline="-25000"/>
              <a:t>12</a:t>
            </a:r>
            <a:r>
              <a:rPr lang="en-US"/>
              <a:t>);			 &lt;R</a:t>
            </a:r>
            <a:r>
              <a:rPr lang="en-US" baseline="-25000"/>
              <a:t>1</a:t>
            </a:r>
            <a:r>
              <a:rPr lang="en-US"/>
              <a:t>, R</a:t>
            </a:r>
            <a:r>
              <a:rPr lang="en-US" baseline="-25000"/>
              <a:t>2</a:t>
            </a:r>
            <a:r>
              <a:rPr lang="en-US"/>
              <a:t>&gt; := Purify&amp;Saturate(R</a:t>
            </a:r>
            <a:r>
              <a:rPr lang="en-US" baseline="-25000"/>
              <a:t>12</a:t>
            </a:r>
            <a:r>
              <a:rPr lang="en-US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D</a:t>
            </a:r>
            <a:r>
              <a:rPr lang="en-US" baseline="-25000"/>
              <a:t>L</a:t>
            </a:r>
            <a:r>
              <a:rPr lang="en-US"/>
              <a:t> := </a:t>
            </a:r>
            <a:r>
              <a:rPr lang="en-US" sz="3200">
                <a:latin typeface="cmsy10" pitchFamily="34" charset="0"/>
              </a:rPr>
              <a:t>Æ </a:t>
            </a:r>
            <a:r>
              <a:rPr lang="en-US"/>
              <a:t>{v</a:t>
            </a:r>
            <a:r>
              <a:rPr lang="en-US" baseline="-25000"/>
              <a:t>i</a:t>
            </a:r>
            <a:r>
              <a:rPr lang="en-US"/>
              <a:t>=&lt;v</a:t>
            </a:r>
            <a:r>
              <a:rPr lang="en-US" baseline="-25000"/>
              <a:t>i</a:t>
            </a:r>
            <a:r>
              <a:rPr lang="en-US"/>
              <a:t>,v</a:t>
            </a:r>
            <a:r>
              <a:rPr lang="en-US" baseline="-25000"/>
              <a:t>j</a:t>
            </a:r>
            <a:r>
              <a:rPr lang="en-US"/>
              <a:t>&gt; | v</a:t>
            </a:r>
            <a:r>
              <a:rPr lang="en-US" baseline="-25000"/>
              <a:t>i</a:t>
            </a:r>
            <a:r>
              <a:rPr lang="en-US">
                <a:latin typeface="cmsy10" pitchFamily="34" charset="0"/>
              </a:rPr>
              <a:t>2</a:t>
            </a:r>
            <a:r>
              <a:rPr lang="en-US"/>
              <a:t>Vars(L</a:t>
            </a:r>
            <a:r>
              <a:rPr lang="en-US" baseline="-25000"/>
              <a:t>1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L</a:t>
            </a:r>
            <a:r>
              <a:rPr lang="en-US" baseline="-25000"/>
              <a:t>2</a:t>
            </a:r>
            <a:r>
              <a:rPr lang="en-US"/>
              <a:t>), v</a:t>
            </a:r>
            <a:r>
              <a:rPr lang="en-US" baseline="-25000"/>
              <a:t>j</a:t>
            </a:r>
            <a:r>
              <a:rPr lang="en-US">
                <a:latin typeface="cmsy10" pitchFamily="34" charset="0"/>
              </a:rPr>
              <a:t>2</a:t>
            </a:r>
            <a:r>
              <a:rPr lang="en-US"/>
              <a:t>Vars(R</a:t>
            </a:r>
            <a:r>
              <a:rPr lang="en-US" baseline="-25000"/>
              <a:t>1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R</a:t>
            </a:r>
            <a:r>
              <a:rPr lang="en-US" baseline="-25000"/>
              <a:t>2</a:t>
            </a:r>
            <a:r>
              <a:rPr lang="en-US"/>
              <a:t>) }; D</a:t>
            </a:r>
            <a:r>
              <a:rPr lang="en-US" baseline="-25000"/>
              <a:t>R</a:t>
            </a:r>
            <a:r>
              <a:rPr lang="en-US"/>
              <a:t> := </a:t>
            </a:r>
            <a:r>
              <a:rPr lang="en-US" sz="3200">
                <a:latin typeface="cmsy10" pitchFamily="34" charset="0"/>
              </a:rPr>
              <a:t>Æ </a:t>
            </a:r>
            <a:r>
              <a:rPr lang="en-US"/>
              <a:t>{v</a:t>
            </a:r>
            <a:r>
              <a:rPr lang="en-US" baseline="-25000"/>
              <a:t>j</a:t>
            </a:r>
            <a:r>
              <a:rPr lang="en-US"/>
              <a:t>=&lt;v</a:t>
            </a:r>
            <a:r>
              <a:rPr lang="en-US" baseline="-25000"/>
              <a:t>i</a:t>
            </a:r>
            <a:r>
              <a:rPr lang="en-US"/>
              <a:t>,v</a:t>
            </a:r>
            <a:r>
              <a:rPr lang="en-US" baseline="-25000"/>
              <a:t>j</a:t>
            </a:r>
            <a:r>
              <a:rPr lang="en-US"/>
              <a:t>&gt; | v</a:t>
            </a:r>
            <a:r>
              <a:rPr lang="en-US" baseline="-25000"/>
              <a:t>i</a:t>
            </a:r>
            <a:r>
              <a:rPr lang="en-US">
                <a:latin typeface="cmsy10" pitchFamily="34" charset="0"/>
              </a:rPr>
              <a:t>2</a:t>
            </a:r>
            <a:r>
              <a:rPr lang="en-US"/>
              <a:t>Vars(L</a:t>
            </a:r>
            <a:r>
              <a:rPr lang="en-US" baseline="-25000"/>
              <a:t>1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L</a:t>
            </a:r>
            <a:r>
              <a:rPr lang="en-US" baseline="-25000"/>
              <a:t>2</a:t>
            </a:r>
            <a:r>
              <a:rPr lang="en-US"/>
              <a:t>), v</a:t>
            </a:r>
            <a:r>
              <a:rPr lang="en-US" baseline="-25000"/>
              <a:t>j</a:t>
            </a:r>
            <a:r>
              <a:rPr lang="en-US">
                <a:latin typeface="cmsy10" pitchFamily="34" charset="0"/>
              </a:rPr>
              <a:t>2</a:t>
            </a:r>
            <a:r>
              <a:rPr lang="en-US"/>
              <a:t>Vars(R</a:t>
            </a:r>
            <a:r>
              <a:rPr lang="en-US" baseline="-25000"/>
              <a:t>1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R</a:t>
            </a:r>
            <a:r>
              <a:rPr lang="en-US" baseline="-25000"/>
              <a:t>2</a:t>
            </a:r>
            <a:r>
              <a:rPr lang="en-US"/>
              <a:t>) };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L’</a:t>
            </a:r>
            <a:r>
              <a:rPr lang="en-US" baseline="-25000"/>
              <a:t>1</a:t>
            </a:r>
            <a:r>
              <a:rPr lang="en-US"/>
              <a:t> := L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D</a:t>
            </a:r>
            <a:r>
              <a:rPr lang="en-US" baseline="-25000"/>
              <a:t>L</a:t>
            </a:r>
            <a:r>
              <a:rPr lang="en-US"/>
              <a:t>; R’</a:t>
            </a:r>
            <a:r>
              <a:rPr lang="en-US" baseline="-25000"/>
              <a:t>1</a:t>
            </a:r>
            <a:r>
              <a:rPr lang="en-US"/>
              <a:t> := R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D</a:t>
            </a:r>
            <a:r>
              <a:rPr lang="en-US" baseline="-25000"/>
              <a:t>R</a:t>
            </a:r>
            <a:r>
              <a:rPr lang="en-US"/>
              <a:t>;					L’</a:t>
            </a:r>
            <a:r>
              <a:rPr lang="en-US" baseline="-25000"/>
              <a:t>2</a:t>
            </a:r>
            <a:r>
              <a:rPr lang="en-US"/>
              <a:t> := L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D</a:t>
            </a:r>
            <a:r>
              <a:rPr lang="en-US" baseline="-25000"/>
              <a:t>L</a:t>
            </a:r>
            <a:r>
              <a:rPr lang="en-US"/>
              <a:t>; R’</a:t>
            </a:r>
            <a:r>
              <a:rPr lang="en-US" baseline="-25000"/>
              <a:t>2</a:t>
            </a:r>
            <a:r>
              <a:rPr lang="en-US"/>
              <a:t> := R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D</a:t>
            </a:r>
            <a:r>
              <a:rPr lang="en-US" baseline="-25000"/>
              <a:t>R</a:t>
            </a:r>
            <a:r>
              <a:rPr lang="en-US"/>
              <a:t>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A</a:t>
            </a:r>
            <a:r>
              <a:rPr lang="en-US" baseline="-25000"/>
              <a:t>1</a:t>
            </a:r>
            <a:r>
              <a:rPr lang="en-US"/>
              <a:t> := Join</a:t>
            </a:r>
            <a:r>
              <a:rPr lang="en-US" baseline="-25000"/>
              <a:t>T</a:t>
            </a:r>
            <a:r>
              <a:rPr lang="en-US" baseline="-50000"/>
              <a:t>1</a:t>
            </a:r>
            <a:r>
              <a:rPr lang="en-US"/>
              <a:t>(L’</a:t>
            </a:r>
            <a:r>
              <a:rPr lang="en-US" baseline="-25000"/>
              <a:t>1</a:t>
            </a:r>
            <a:r>
              <a:rPr lang="en-US"/>
              <a:t>, R’</a:t>
            </a:r>
            <a:r>
              <a:rPr lang="en-US" baseline="-25000"/>
              <a:t>1</a:t>
            </a:r>
            <a:r>
              <a:rPr lang="en-US"/>
              <a:t>); 						A</a:t>
            </a:r>
            <a:r>
              <a:rPr lang="en-US" baseline="-25000"/>
              <a:t>2</a:t>
            </a:r>
            <a:r>
              <a:rPr lang="en-US"/>
              <a:t> := Join</a:t>
            </a:r>
            <a:r>
              <a:rPr lang="en-US" baseline="-25000"/>
              <a:t>T</a:t>
            </a:r>
            <a:r>
              <a:rPr lang="en-US" baseline="-50000"/>
              <a:t>2</a:t>
            </a:r>
            <a:r>
              <a:rPr lang="en-US"/>
              <a:t>(L’</a:t>
            </a:r>
            <a:r>
              <a:rPr lang="en-US" baseline="-25000"/>
              <a:t>2</a:t>
            </a:r>
            <a:r>
              <a:rPr lang="en-US"/>
              <a:t>, R’</a:t>
            </a:r>
            <a:r>
              <a:rPr lang="en-US" baseline="-25000"/>
              <a:t>2</a:t>
            </a:r>
            <a:r>
              <a:rPr lang="en-US"/>
              <a:t>); 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 V := Vars(A</a:t>
            </a:r>
            <a:r>
              <a:rPr lang="en-US" baseline="-25000"/>
              <a:t>1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) – Program Variables;	      		A</a:t>
            </a:r>
            <a:r>
              <a:rPr lang="en-US" baseline="-25000"/>
              <a:t>12</a:t>
            </a:r>
            <a:r>
              <a:rPr lang="en-US"/>
              <a:t> := Eliminate</a:t>
            </a:r>
            <a:r>
              <a:rPr lang="en-US" baseline="-25000"/>
              <a:t>T</a:t>
            </a:r>
            <a:r>
              <a:rPr lang="en-US" baseline="-50000"/>
              <a:t>12</a:t>
            </a:r>
            <a:r>
              <a:rPr lang="en-US"/>
              <a:t>(A</a:t>
            </a:r>
            <a:r>
              <a:rPr lang="en-US" baseline="-25000"/>
              <a:t>1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, V); 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Return A</a:t>
            </a:r>
            <a:r>
              <a:rPr lang="en-US" baseline="-25000"/>
              <a:t>12</a:t>
            </a:r>
            <a:r>
              <a:rPr lang="en-US"/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490" name="Rectangle 2"/>
          <p:cNvSpPr>
            <a:spLocks noChangeArrowheads="1"/>
          </p:cNvSpPr>
          <p:nvPr/>
        </p:nvSpPr>
        <p:spPr bwMode="auto">
          <a:xfrm>
            <a:off x="503238" y="2036763"/>
            <a:ext cx="8059737" cy="3886200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3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</a:t>
            </a:r>
          </a:p>
        </p:txBody>
      </p:sp>
      <p:sp>
        <p:nvSpPr>
          <p:cNvPr id="1343492" name="Text Box 4"/>
          <p:cNvSpPr txBox="1">
            <a:spLocks noChangeArrowheads="1"/>
          </p:cNvSpPr>
          <p:nvPr/>
        </p:nvSpPr>
        <p:spPr bwMode="auto">
          <a:xfrm>
            <a:off x="2354263" y="2370138"/>
            <a:ext cx="1030287" cy="711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y=F(a)</a:t>
            </a:r>
          </a:p>
          <a:p>
            <a:pPr>
              <a:lnSpc>
                <a:spcPct val="50000"/>
              </a:lnSpc>
            </a:pPr>
            <a:r>
              <a:rPr lang="en-US">
                <a:solidFill>
                  <a:srgbClr val="009900"/>
                </a:solidFill>
              </a:rPr>
              <a:t>a=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h</a:t>
            </a:r>
            <a:r>
              <a:rPr lang="en-US">
                <a:solidFill>
                  <a:srgbClr val="009900"/>
                </a:solidFill>
              </a:rPr>
              <a:t>a,b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i</a:t>
            </a:r>
          </a:p>
        </p:txBody>
      </p:sp>
      <p:sp>
        <p:nvSpPr>
          <p:cNvPr id="1343493" name="Text Box 5"/>
          <p:cNvSpPr txBox="1">
            <a:spLocks noChangeArrowheads="1"/>
          </p:cNvSpPr>
          <p:nvPr/>
        </p:nvSpPr>
        <p:spPr bwMode="auto">
          <a:xfrm>
            <a:off x="687388" y="2343150"/>
            <a:ext cx="1020762" cy="711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z=a-1</a:t>
            </a:r>
          </a:p>
          <a:p>
            <a:pPr>
              <a:lnSpc>
                <a:spcPct val="50000"/>
              </a:lnSpc>
            </a:pPr>
            <a:r>
              <a:rPr lang="en-US">
                <a:solidFill>
                  <a:srgbClr val="009900"/>
                </a:solidFill>
              </a:rPr>
              <a:t>a=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h</a:t>
            </a:r>
            <a:r>
              <a:rPr lang="en-US">
                <a:solidFill>
                  <a:srgbClr val="009900"/>
                </a:solidFill>
              </a:rPr>
              <a:t>a,b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i</a:t>
            </a:r>
          </a:p>
        </p:txBody>
      </p:sp>
      <p:sp>
        <p:nvSpPr>
          <p:cNvPr id="1343494" name="Text Box 6"/>
          <p:cNvSpPr txBox="1">
            <a:spLocks noChangeArrowheads="1"/>
          </p:cNvSpPr>
          <p:nvPr/>
        </p:nvSpPr>
        <p:spPr bwMode="auto">
          <a:xfrm>
            <a:off x="7186613" y="2405063"/>
            <a:ext cx="1069975" cy="711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y=F(b)</a:t>
            </a:r>
          </a:p>
          <a:p>
            <a:pPr>
              <a:lnSpc>
                <a:spcPct val="50000"/>
              </a:lnSpc>
            </a:pPr>
            <a:r>
              <a:rPr lang="en-US">
                <a:solidFill>
                  <a:srgbClr val="009900"/>
                </a:solidFill>
              </a:rPr>
              <a:t>b=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h</a:t>
            </a:r>
            <a:r>
              <a:rPr lang="en-US">
                <a:solidFill>
                  <a:srgbClr val="009900"/>
                </a:solidFill>
              </a:rPr>
              <a:t>a,b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i</a:t>
            </a:r>
            <a:endParaRPr lang="en-US">
              <a:solidFill>
                <a:srgbClr val="009900"/>
              </a:solidFill>
            </a:endParaRPr>
          </a:p>
        </p:txBody>
      </p:sp>
      <p:sp>
        <p:nvSpPr>
          <p:cNvPr id="1343495" name="Text Box 7"/>
          <p:cNvSpPr txBox="1">
            <a:spLocks noChangeArrowheads="1"/>
          </p:cNvSpPr>
          <p:nvPr/>
        </p:nvSpPr>
        <p:spPr bwMode="auto">
          <a:xfrm>
            <a:off x="5319713" y="2393950"/>
            <a:ext cx="1047750" cy="711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z=b-1</a:t>
            </a:r>
          </a:p>
          <a:p>
            <a:pPr>
              <a:lnSpc>
                <a:spcPct val="50000"/>
              </a:lnSpc>
            </a:pPr>
            <a:r>
              <a:rPr lang="en-US">
                <a:solidFill>
                  <a:srgbClr val="009900"/>
                </a:solidFill>
              </a:rPr>
              <a:t>b=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h</a:t>
            </a:r>
            <a:r>
              <a:rPr lang="en-US">
                <a:solidFill>
                  <a:srgbClr val="009900"/>
                </a:solidFill>
              </a:rPr>
              <a:t>a,b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i</a:t>
            </a:r>
            <a:r>
              <a:rPr lang="en-US"/>
              <a:t> </a:t>
            </a:r>
          </a:p>
        </p:txBody>
      </p:sp>
      <p:sp>
        <p:nvSpPr>
          <p:cNvPr id="1343496" name="Text Box 8"/>
          <p:cNvSpPr txBox="1">
            <a:spLocks noChangeArrowheads="1"/>
          </p:cNvSpPr>
          <p:nvPr/>
        </p:nvSpPr>
        <p:spPr bwMode="auto">
          <a:xfrm>
            <a:off x="1030288" y="1244600"/>
            <a:ext cx="1976437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z=a-1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y=F(a) </a:t>
            </a:r>
          </a:p>
        </p:txBody>
      </p:sp>
      <p:sp>
        <p:nvSpPr>
          <p:cNvPr id="1343497" name="Text Box 9"/>
          <p:cNvSpPr txBox="1">
            <a:spLocks noChangeArrowheads="1"/>
          </p:cNvSpPr>
          <p:nvPr/>
        </p:nvSpPr>
        <p:spPr bwMode="auto">
          <a:xfrm>
            <a:off x="5761038" y="1273175"/>
            <a:ext cx="1976437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z=b-1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y=F(b)</a:t>
            </a:r>
          </a:p>
        </p:txBody>
      </p:sp>
      <p:cxnSp>
        <p:nvCxnSpPr>
          <p:cNvPr id="1343498" name="AutoShape 10"/>
          <p:cNvCxnSpPr>
            <a:cxnSpLocks noChangeShapeType="1"/>
            <a:stCxn id="1343519" idx="1"/>
            <a:endCxn id="1343493" idx="0"/>
          </p:cNvCxnSpPr>
          <p:nvPr/>
        </p:nvCxnSpPr>
        <p:spPr bwMode="auto">
          <a:xfrm flipH="1">
            <a:off x="1198563" y="2035175"/>
            <a:ext cx="800100" cy="307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499" name="AutoShape 11"/>
          <p:cNvCxnSpPr>
            <a:cxnSpLocks noChangeShapeType="1"/>
            <a:stCxn id="1343519" idx="0"/>
            <a:endCxn id="1343492" idx="0"/>
          </p:cNvCxnSpPr>
          <p:nvPr/>
        </p:nvCxnSpPr>
        <p:spPr bwMode="auto">
          <a:xfrm>
            <a:off x="2014538" y="2028825"/>
            <a:ext cx="855662" cy="3413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00" name="AutoShape 12"/>
          <p:cNvCxnSpPr>
            <a:cxnSpLocks noChangeShapeType="1"/>
            <a:stCxn id="1343520" idx="1"/>
            <a:endCxn id="1343495" idx="0"/>
          </p:cNvCxnSpPr>
          <p:nvPr/>
        </p:nvCxnSpPr>
        <p:spPr bwMode="auto">
          <a:xfrm flipH="1">
            <a:off x="5843588" y="2028825"/>
            <a:ext cx="890587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01" name="AutoShape 13"/>
          <p:cNvCxnSpPr>
            <a:cxnSpLocks noChangeShapeType="1"/>
            <a:stCxn id="1343520" idx="7"/>
            <a:endCxn id="1343494" idx="0"/>
          </p:cNvCxnSpPr>
          <p:nvPr/>
        </p:nvCxnSpPr>
        <p:spPr bwMode="auto">
          <a:xfrm>
            <a:off x="6764338" y="2028825"/>
            <a:ext cx="957262" cy="376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3502" name="Text Box 14"/>
          <p:cNvSpPr txBox="1">
            <a:spLocks noChangeArrowheads="1"/>
          </p:cNvSpPr>
          <p:nvPr/>
        </p:nvSpPr>
        <p:spPr bwMode="auto">
          <a:xfrm>
            <a:off x="2205038" y="4225925"/>
            <a:ext cx="1439862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cmsy10" pitchFamily="34" charset="0"/>
              </a:rPr>
              <a:t>h</a:t>
            </a:r>
            <a:r>
              <a:rPr lang="en-US"/>
              <a:t>a,b</a:t>
            </a:r>
            <a:r>
              <a:rPr lang="en-US">
                <a:latin typeface="cmsy10" pitchFamily="34" charset="0"/>
              </a:rPr>
              <a:t>i</a:t>
            </a:r>
            <a:r>
              <a:rPr lang="en-US"/>
              <a:t>=1+z</a:t>
            </a:r>
          </a:p>
        </p:txBody>
      </p:sp>
      <p:sp>
        <p:nvSpPr>
          <p:cNvPr id="1343503" name="Text Box 15"/>
          <p:cNvSpPr txBox="1">
            <a:spLocks noChangeArrowheads="1"/>
          </p:cNvSpPr>
          <p:nvPr/>
        </p:nvSpPr>
        <p:spPr bwMode="auto">
          <a:xfrm>
            <a:off x="6003925" y="4243388"/>
            <a:ext cx="1408113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y=F(</a:t>
            </a:r>
            <a:r>
              <a:rPr lang="en-US">
                <a:latin typeface="cmsy10" pitchFamily="34" charset="0"/>
              </a:rPr>
              <a:t>h</a:t>
            </a:r>
            <a:r>
              <a:rPr lang="en-US"/>
              <a:t>a,b</a:t>
            </a:r>
            <a:r>
              <a:rPr lang="en-US">
                <a:latin typeface="cmsy10" pitchFamily="34" charset="0"/>
              </a:rPr>
              <a:t>i</a:t>
            </a:r>
            <a:r>
              <a:rPr lang="en-US"/>
              <a:t>)</a:t>
            </a:r>
          </a:p>
        </p:txBody>
      </p:sp>
      <p:sp>
        <p:nvSpPr>
          <p:cNvPr id="1343504" name="Text Box 16"/>
          <p:cNvSpPr txBox="1">
            <a:spLocks noChangeArrowheads="1"/>
          </p:cNvSpPr>
          <p:nvPr/>
        </p:nvSpPr>
        <p:spPr bwMode="auto">
          <a:xfrm>
            <a:off x="2435225" y="3467100"/>
            <a:ext cx="985838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Join</a:t>
            </a:r>
            <a:r>
              <a:rPr lang="en-US" baseline="-25000"/>
              <a:t>la</a:t>
            </a:r>
          </a:p>
        </p:txBody>
      </p:sp>
      <p:cxnSp>
        <p:nvCxnSpPr>
          <p:cNvPr id="1343505" name="AutoShape 17"/>
          <p:cNvCxnSpPr>
            <a:cxnSpLocks noChangeShapeType="1"/>
            <a:stCxn id="1343495" idx="2"/>
            <a:endCxn id="1343504" idx="3"/>
          </p:cNvCxnSpPr>
          <p:nvPr/>
        </p:nvCxnSpPr>
        <p:spPr bwMode="auto">
          <a:xfrm flipH="1">
            <a:off x="3421063" y="3105150"/>
            <a:ext cx="2422525" cy="565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06" name="AutoShape 18"/>
          <p:cNvCxnSpPr>
            <a:cxnSpLocks noChangeShapeType="1"/>
            <a:stCxn id="1343504" idx="2"/>
            <a:endCxn id="1343502" idx="0"/>
          </p:cNvCxnSpPr>
          <p:nvPr/>
        </p:nvCxnSpPr>
        <p:spPr bwMode="auto">
          <a:xfrm flipH="1">
            <a:off x="2925763" y="3873500"/>
            <a:ext cx="3175" cy="352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3507" name="Text Box 19"/>
          <p:cNvSpPr txBox="1">
            <a:spLocks noChangeArrowheads="1"/>
          </p:cNvSpPr>
          <p:nvPr/>
        </p:nvSpPr>
        <p:spPr bwMode="auto">
          <a:xfrm>
            <a:off x="6216650" y="3430588"/>
            <a:ext cx="985838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Join</a:t>
            </a:r>
            <a:r>
              <a:rPr lang="en-US" baseline="-25000"/>
              <a:t>uf</a:t>
            </a:r>
          </a:p>
        </p:txBody>
      </p:sp>
      <p:cxnSp>
        <p:nvCxnSpPr>
          <p:cNvPr id="1343508" name="AutoShape 20"/>
          <p:cNvCxnSpPr>
            <a:cxnSpLocks noChangeShapeType="1"/>
            <a:stCxn id="1343492" idx="2"/>
            <a:endCxn id="1343507" idx="1"/>
          </p:cNvCxnSpPr>
          <p:nvPr/>
        </p:nvCxnSpPr>
        <p:spPr bwMode="auto">
          <a:xfrm>
            <a:off x="2870200" y="3081338"/>
            <a:ext cx="3346450" cy="552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09" name="AutoShape 21"/>
          <p:cNvCxnSpPr>
            <a:cxnSpLocks noChangeShapeType="1"/>
            <a:stCxn id="1343494" idx="2"/>
            <a:endCxn id="1343507" idx="3"/>
          </p:cNvCxnSpPr>
          <p:nvPr/>
        </p:nvCxnSpPr>
        <p:spPr bwMode="auto">
          <a:xfrm flipH="1">
            <a:off x="7202488" y="3116263"/>
            <a:ext cx="519112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10" name="AutoShape 22"/>
          <p:cNvCxnSpPr>
            <a:cxnSpLocks noChangeShapeType="1"/>
            <a:stCxn id="1343507" idx="2"/>
            <a:endCxn id="1343503" idx="0"/>
          </p:cNvCxnSpPr>
          <p:nvPr/>
        </p:nvCxnSpPr>
        <p:spPr bwMode="auto">
          <a:xfrm flipH="1">
            <a:off x="6708775" y="3836988"/>
            <a:ext cx="1588" cy="406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3511" name="Text Box 23"/>
          <p:cNvSpPr txBox="1">
            <a:spLocks noChangeArrowheads="1"/>
          </p:cNvSpPr>
          <p:nvPr/>
        </p:nvSpPr>
        <p:spPr bwMode="auto">
          <a:xfrm>
            <a:off x="3849688" y="5403850"/>
            <a:ext cx="1849437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Eliminate</a:t>
            </a:r>
            <a:r>
              <a:rPr lang="en-US" baseline="-25000"/>
              <a:t>uf+la</a:t>
            </a:r>
          </a:p>
        </p:txBody>
      </p:sp>
      <p:sp>
        <p:nvSpPr>
          <p:cNvPr id="1343512" name="Text Box 24"/>
          <p:cNvSpPr txBox="1">
            <a:spLocks noChangeArrowheads="1"/>
          </p:cNvSpPr>
          <p:nvPr/>
        </p:nvSpPr>
        <p:spPr bwMode="auto">
          <a:xfrm>
            <a:off x="4159250" y="6143625"/>
            <a:ext cx="1212850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y=F(1+z)</a:t>
            </a:r>
          </a:p>
        </p:txBody>
      </p:sp>
      <p:cxnSp>
        <p:nvCxnSpPr>
          <p:cNvPr id="1343513" name="AutoShape 25"/>
          <p:cNvCxnSpPr>
            <a:cxnSpLocks noChangeShapeType="1"/>
            <a:stCxn id="1343502" idx="2"/>
            <a:endCxn id="1343517" idx="0"/>
          </p:cNvCxnSpPr>
          <p:nvPr/>
        </p:nvCxnSpPr>
        <p:spPr bwMode="auto">
          <a:xfrm>
            <a:off x="2925763" y="4632325"/>
            <a:ext cx="1863725" cy="4587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14" name="AutoShape 26"/>
          <p:cNvCxnSpPr>
            <a:cxnSpLocks noChangeShapeType="1"/>
            <a:stCxn id="1343503" idx="2"/>
            <a:endCxn id="1343517" idx="1"/>
          </p:cNvCxnSpPr>
          <p:nvPr/>
        </p:nvCxnSpPr>
        <p:spPr bwMode="auto">
          <a:xfrm flipH="1">
            <a:off x="4773613" y="4649788"/>
            <a:ext cx="1935162" cy="447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15" name="AutoShape 27"/>
          <p:cNvCxnSpPr>
            <a:cxnSpLocks noChangeShapeType="1"/>
            <a:stCxn id="1343504" idx="1"/>
            <a:endCxn id="1343493" idx="2"/>
          </p:cNvCxnSpPr>
          <p:nvPr/>
        </p:nvCxnSpPr>
        <p:spPr bwMode="auto">
          <a:xfrm flipH="1" flipV="1">
            <a:off x="1198563" y="3054350"/>
            <a:ext cx="1236662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1343516" name="Oval 28"/>
          <p:cNvSpPr>
            <a:spLocks noChangeArrowheads="1"/>
          </p:cNvSpPr>
          <p:nvPr/>
        </p:nvSpPr>
        <p:spPr bwMode="auto">
          <a:xfrm>
            <a:off x="1403350" y="766763"/>
            <a:ext cx="184150" cy="523875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43517" name="Oval 29"/>
          <p:cNvSpPr>
            <a:spLocks noChangeArrowheads="1"/>
          </p:cNvSpPr>
          <p:nvPr/>
        </p:nvSpPr>
        <p:spPr bwMode="auto">
          <a:xfrm>
            <a:off x="4767263" y="5091113"/>
            <a:ext cx="42862" cy="42862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343518" name="AutoShape 30"/>
          <p:cNvCxnSpPr>
            <a:cxnSpLocks noChangeShapeType="1"/>
            <a:stCxn id="1343517" idx="2"/>
            <a:endCxn id="1343511" idx="0"/>
          </p:cNvCxnSpPr>
          <p:nvPr/>
        </p:nvCxnSpPr>
        <p:spPr bwMode="auto">
          <a:xfrm>
            <a:off x="4767263" y="5113338"/>
            <a:ext cx="7937" cy="290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3519" name="Oval 31"/>
          <p:cNvSpPr>
            <a:spLocks noChangeArrowheads="1"/>
          </p:cNvSpPr>
          <p:nvPr/>
        </p:nvSpPr>
        <p:spPr bwMode="auto">
          <a:xfrm>
            <a:off x="1992313" y="2028825"/>
            <a:ext cx="42862" cy="42863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3520" name="Oval 32"/>
          <p:cNvSpPr>
            <a:spLocks noChangeArrowheads="1"/>
          </p:cNvSpPr>
          <p:nvPr/>
        </p:nvSpPr>
        <p:spPr bwMode="auto">
          <a:xfrm>
            <a:off x="6727825" y="2022475"/>
            <a:ext cx="42863" cy="42863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343521" name="AutoShape 33"/>
          <p:cNvCxnSpPr>
            <a:cxnSpLocks noChangeShapeType="1"/>
            <a:stCxn id="1343496" idx="2"/>
            <a:endCxn id="1343519" idx="0"/>
          </p:cNvCxnSpPr>
          <p:nvPr/>
        </p:nvCxnSpPr>
        <p:spPr bwMode="auto">
          <a:xfrm flipH="1">
            <a:off x="2014538" y="1651000"/>
            <a:ext cx="4762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22" name="AutoShape 34"/>
          <p:cNvCxnSpPr>
            <a:cxnSpLocks noChangeShapeType="1"/>
            <a:stCxn id="1343497" idx="2"/>
            <a:endCxn id="1343520" idx="0"/>
          </p:cNvCxnSpPr>
          <p:nvPr/>
        </p:nvCxnSpPr>
        <p:spPr bwMode="auto">
          <a:xfrm>
            <a:off x="6750050" y="1679575"/>
            <a:ext cx="0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3523" name="AutoShape 35"/>
          <p:cNvCxnSpPr>
            <a:cxnSpLocks noChangeShapeType="1"/>
            <a:stCxn id="1343511" idx="2"/>
            <a:endCxn id="1343528" idx="3"/>
          </p:cNvCxnSpPr>
          <p:nvPr/>
        </p:nvCxnSpPr>
        <p:spPr bwMode="auto">
          <a:xfrm flipH="1">
            <a:off x="4768850" y="5810250"/>
            <a:ext cx="6350" cy="130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3524" name="Text Box 36"/>
          <p:cNvSpPr txBox="1">
            <a:spLocks noChangeArrowheads="1"/>
          </p:cNvSpPr>
          <p:nvPr/>
        </p:nvSpPr>
        <p:spPr bwMode="auto">
          <a:xfrm>
            <a:off x="6062663" y="5399088"/>
            <a:ext cx="1154112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{ </a:t>
            </a:r>
            <a:r>
              <a:rPr lang="en-US">
                <a:latin typeface="cmsy10" pitchFamily="34" charset="0"/>
              </a:rPr>
              <a:t>h</a:t>
            </a:r>
            <a:r>
              <a:rPr lang="en-US"/>
              <a:t>a,b</a:t>
            </a:r>
            <a:r>
              <a:rPr lang="en-US">
                <a:latin typeface="cmsy10" pitchFamily="34" charset="0"/>
              </a:rPr>
              <a:t>i</a:t>
            </a:r>
            <a:r>
              <a:rPr lang="en-US"/>
              <a:t> }</a:t>
            </a:r>
          </a:p>
        </p:txBody>
      </p:sp>
      <p:cxnSp>
        <p:nvCxnSpPr>
          <p:cNvPr id="1343525" name="AutoShape 37"/>
          <p:cNvCxnSpPr>
            <a:cxnSpLocks noChangeShapeType="1"/>
            <a:stCxn id="1343524" idx="1"/>
            <a:endCxn id="1343511" idx="3"/>
          </p:cNvCxnSpPr>
          <p:nvPr/>
        </p:nvCxnSpPr>
        <p:spPr bwMode="auto">
          <a:xfrm flipH="1">
            <a:off x="5699125" y="5602288"/>
            <a:ext cx="363538" cy="4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3526" name="Text Box 38"/>
          <p:cNvSpPr txBox="1">
            <a:spLocks noChangeArrowheads="1"/>
          </p:cNvSpPr>
          <p:nvPr/>
        </p:nvSpPr>
        <p:spPr bwMode="auto">
          <a:xfrm>
            <a:off x="3779838" y="2179638"/>
            <a:ext cx="1401762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600" b="1">
                <a:solidFill>
                  <a:srgbClr val="FF0000"/>
                </a:solidFill>
              </a:rPr>
              <a:t>Join</a:t>
            </a:r>
            <a:r>
              <a:rPr lang="en-US" sz="2600" b="1" baseline="-25000">
                <a:solidFill>
                  <a:srgbClr val="FF0000"/>
                </a:solidFill>
              </a:rPr>
              <a:t>uf+la</a:t>
            </a:r>
          </a:p>
        </p:txBody>
      </p:sp>
      <p:sp>
        <p:nvSpPr>
          <p:cNvPr id="1343527" name="Rectangle 39"/>
          <p:cNvSpPr>
            <a:spLocks noChangeArrowheads="1"/>
          </p:cNvSpPr>
          <p:nvPr/>
        </p:nvSpPr>
        <p:spPr bwMode="auto">
          <a:xfrm>
            <a:off x="839788" y="315913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2800">
                <a:solidFill>
                  <a:schemeClr val="tx2"/>
                </a:solidFill>
              </a:rPr>
              <a:t>Combination: Example of Join Algorithm</a:t>
            </a:r>
          </a:p>
        </p:txBody>
      </p:sp>
      <p:sp>
        <p:nvSpPr>
          <p:cNvPr id="1343528" name="Oval 40"/>
          <p:cNvSpPr>
            <a:spLocks noChangeArrowheads="1"/>
          </p:cNvSpPr>
          <p:nvPr/>
        </p:nvSpPr>
        <p:spPr bwMode="auto">
          <a:xfrm>
            <a:off x="4762500" y="5903913"/>
            <a:ext cx="42863" cy="42862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343529" name="AutoShape 41"/>
          <p:cNvCxnSpPr>
            <a:cxnSpLocks noChangeShapeType="1"/>
            <a:stCxn id="1343528" idx="2"/>
            <a:endCxn id="1343512" idx="0"/>
          </p:cNvCxnSpPr>
          <p:nvPr/>
        </p:nvCxnSpPr>
        <p:spPr bwMode="auto">
          <a:xfrm>
            <a:off x="4762500" y="5926138"/>
            <a:ext cx="3175" cy="217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custDataLst>
      <p:tags r:id="rId1"/>
    </p:custDataLst>
  </p:cSld>
  <p:clrMapOvr>
    <a:masterClrMapping/>
  </p:clrMapOvr>
  <p:transition advTm="1985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3492" grpId="0" build="allAtOnce" animBg="1"/>
      <p:bldP spid="1343493" grpId="0" build="allAtOnce" animBg="1"/>
      <p:bldP spid="1343494" grpId="0" build="allAtOnce" animBg="1"/>
      <p:bldP spid="1343495" grpId="0" build="allAtOnce" animBg="1"/>
      <p:bldP spid="1343502" grpId="0" build="allAtOnce" animBg="1"/>
      <p:bldP spid="1343503" grpId="0" build="allAtOnce" animBg="1"/>
      <p:bldP spid="1343504" grpId="0" animBg="1"/>
      <p:bldP spid="1343507" grpId="0" animBg="1"/>
      <p:bldP spid="1343511" grpId="0" animBg="1"/>
      <p:bldP spid="1343517" grpId="0" animBg="1"/>
      <p:bldP spid="1343524" grpId="0" animBg="1"/>
      <p:bldP spid="13435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Combination: Existential Quantifier Elimination</a:t>
            </a:r>
          </a:p>
        </p:txBody>
      </p:sp>
      <p:sp>
        <p:nvSpPr>
          <p:cNvPr id="135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3" y="1143000"/>
            <a:ext cx="8151812" cy="5116513"/>
          </a:xfrm>
        </p:spPr>
        <p:txBody>
          <a:bodyPr/>
          <a:lstStyle/>
          <a:p>
            <a:pPr marL="457200" indent="-457200"/>
            <a:r>
              <a:rPr lang="en-US"/>
              <a:t>Elimintate</a:t>
            </a:r>
            <a:r>
              <a:rPr lang="en-US" baseline="-25000"/>
              <a:t>T</a:t>
            </a:r>
            <a:r>
              <a:rPr lang="en-US" baseline="-50000"/>
              <a:t>12</a:t>
            </a:r>
            <a:r>
              <a:rPr lang="en-US"/>
              <a:t>(E</a:t>
            </a:r>
            <a:r>
              <a:rPr lang="en-US" baseline="-25000"/>
              <a:t>12</a:t>
            </a:r>
            <a:r>
              <a:rPr lang="en-US"/>
              <a:t>, V):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&lt;E</a:t>
            </a:r>
            <a:r>
              <a:rPr lang="en-US" baseline="-25000"/>
              <a:t>1</a:t>
            </a:r>
            <a:r>
              <a:rPr lang="en-US"/>
              <a:t>, E</a:t>
            </a:r>
            <a:r>
              <a:rPr lang="en-US" baseline="-25000"/>
              <a:t>2</a:t>
            </a:r>
            <a:r>
              <a:rPr lang="en-US"/>
              <a:t>&gt; := Purify&amp;Saturate(E</a:t>
            </a:r>
            <a:r>
              <a:rPr lang="en-US" baseline="-25000"/>
              <a:t>12</a:t>
            </a:r>
            <a:r>
              <a:rPr lang="en-US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&lt;D, Defs&gt; := DefSaturate(E</a:t>
            </a:r>
            <a:r>
              <a:rPr lang="en-US" baseline="-25000"/>
              <a:t>1</a:t>
            </a:r>
            <a:r>
              <a:rPr lang="en-US"/>
              <a:t>, E</a:t>
            </a:r>
            <a:r>
              <a:rPr lang="en-US" baseline="-25000"/>
              <a:t>2</a:t>
            </a:r>
            <a:r>
              <a:rPr lang="en-US"/>
              <a:t>, V </a:t>
            </a:r>
            <a:r>
              <a:rPr lang="en-US">
                <a:latin typeface="cmsy10" pitchFamily="34" charset="0"/>
              </a:rPr>
              <a:t>[ </a:t>
            </a:r>
            <a:r>
              <a:rPr lang="en-US"/>
              <a:t>Temp Variables);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V’ := V </a:t>
            </a:r>
            <a:r>
              <a:rPr lang="en-US">
                <a:latin typeface="cmsy10" pitchFamily="34" charset="0"/>
              </a:rPr>
              <a:t>[</a:t>
            </a:r>
            <a:r>
              <a:rPr lang="en-US"/>
              <a:t> Temp Variables – D;				E’</a:t>
            </a:r>
            <a:r>
              <a:rPr lang="en-US" baseline="-25000"/>
              <a:t>1</a:t>
            </a:r>
            <a:r>
              <a:rPr lang="en-US"/>
              <a:t> := Eliminate</a:t>
            </a:r>
            <a:r>
              <a:rPr lang="en-US" baseline="-25000"/>
              <a:t>T</a:t>
            </a:r>
            <a:r>
              <a:rPr lang="en-US" baseline="-50000"/>
              <a:t>1</a:t>
            </a:r>
            <a:r>
              <a:rPr lang="en-US"/>
              <a:t>(E</a:t>
            </a:r>
            <a:r>
              <a:rPr lang="en-US" baseline="-25000"/>
              <a:t>1</a:t>
            </a:r>
            <a:r>
              <a:rPr lang="en-US"/>
              <a:t>, V’); 					E’</a:t>
            </a:r>
            <a:r>
              <a:rPr lang="en-US" baseline="-25000"/>
              <a:t>2</a:t>
            </a:r>
            <a:r>
              <a:rPr lang="en-US"/>
              <a:t> := Eliminate</a:t>
            </a:r>
            <a:r>
              <a:rPr lang="en-US" baseline="-25000"/>
              <a:t>T</a:t>
            </a:r>
            <a:r>
              <a:rPr lang="en-US" baseline="-50000"/>
              <a:t>2</a:t>
            </a:r>
            <a:r>
              <a:rPr lang="en-US"/>
              <a:t>(E</a:t>
            </a:r>
            <a:r>
              <a:rPr lang="en-US" baseline="-25000"/>
              <a:t>2</a:t>
            </a:r>
            <a:r>
              <a:rPr lang="en-US"/>
              <a:t>, V’);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E := (E’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E’</a:t>
            </a:r>
            <a:r>
              <a:rPr lang="en-US" baseline="-25000"/>
              <a:t>2</a:t>
            </a:r>
            <a:r>
              <a:rPr lang="en-US"/>
              <a:t>) [Defs(y)/y];</a:t>
            </a:r>
          </a:p>
          <a:p>
            <a:pPr marL="876300" lvl="1" indent="-419100">
              <a:buFontTx/>
              <a:buAutoNum type="arabicPeriod"/>
            </a:pPr>
            <a:r>
              <a:rPr lang="en-US"/>
              <a:t>Return E;</a:t>
            </a:r>
          </a:p>
          <a:p>
            <a:pPr marL="876300" lvl="1" indent="-419100">
              <a:buFontTx/>
              <a:buAutoNum type="arabicPeriod"/>
            </a:pPr>
            <a:endParaRPr lang="en-US"/>
          </a:p>
          <a:p>
            <a:pPr marL="457200" indent="-457200">
              <a:buFontTx/>
              <a:buNone/>
            </a:pPr>
            <a:r>
              <a:rPr lang="en-US"/>
              <a:t>DefSaturate(E</a:t>
            </a:r>
            <a:r>
              <a:rPr lang="en-US" baseline="-25000"/>
              <a:t>1</a:t>
            </a:r>
            <a:r>
              <a:rPr lang="en-US"/>
              <a:t>, E</a:t>
            </a:r>
            <a:r>
              <a:rPr lang="en-US" baseline="-25000"/>
              <a:t>2</a:t>
            </a:r>
            <a:r>
              <a:rPr lang="en-US"/>
              <a:t>, U) returns the set of all variables D that have definitions Defs in terms of variables not in U as implied by E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E</a:t>
            </a:r>
            <a:r>
              <a:rPr lang="en-US" baseline="-25000"/>
              <a:t>2</a:t>
            </a:r>
            <a:r>
              <a:rPr lang="en-US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538" name="Rectangle 2"/>
          <p:cNvSpPr>
            <a:spLocks noChangeArrowheads="1"/>
          </p:cNvSpPr>
          <p:nvPr/>
        </p:nvSpPr>
        <p:spPr bwMode="auto">
          <a:xfrm>
            <a:off x="1319213" y="2601913"/>
            <a:ext cx="3719512" cy="735012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5539" name="Rectangle 3"/>
          <p:cNvSpPr>
            <a:spLocks noChangeArrowheads="1"/>
          </p:cNvSpPr>
          <p:nvPr/>
        </p:nvSpPr>
        <p:spPr bwMode="auto">
          <a:xfrm>
            <a:off x="503238" y="1684338"/>
            <a:ext cx="8059737" cy="4270375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5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</a:t>
            </a:r>
          </a:p>
        </p:txBody>
      </p:sp>
      <p:sp>
        <p:nvSpPr>
          <p:cNvPr id="1345541" name="Text Box 5"/>
          <p:cNvSpPr txBox="1">
            <a:spLocks noChangeArrowheads="1"/>
          </p:cNvSpPr>
          <p:nvPr/>
        </p:nvSpPr>
        <p:spPr bwMode="auto">
          <a:xfrm>
            <a:off x="3351213" y="1944688"/>
            <a:ext cx="2139950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a=F</a:t>
            </a:r>
            <a:r>
              <a:rPr lang="en-US" baseline="30000"/>
              <a:t>2</a:t>
            </a:r>
            <a:r>
              <a:rPr lang="en-US"/>
              <a:t>(b)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c=F(b)</a:t>
            </a:r>
            <a:endParaRPr lang="en-US">
              <a:solidFill>
                <a:srgbClr val="009900"/>
              </a:solidFill>
            </a:endParaRPr>
          </a:p>
        </p:txBody>
      </p:sp>
      <p:sp>
        <p:nvSpPr>
          <p:cNvPr id="1345542" name="Text Box 6"/>
          <p:cNvSpPr txBox="1">
            <a:spLocks noChangeArrowheads="1"/>
          </p:cNvSpPr>
          <p:nvPr/>
        </p:nvSpPr>
        <p:spPr bwMode="auto">
          <a:xfrm>
            <a:off x="935038" y="1938338"/>
            <a:ext cx="2022475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b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y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z=c+1</a:t>
            </a:r>
            <a:endParaRPr lang="en-US">
              <a:solidFill>
                <a:srgbClr val="009900"/>
              </a:solidFill>
            </a:endParaRPr>
          </a:p>
        </p:txBody>
      </p:sp>
      <p:sp>
        <p:nvSpPr>
          <p:cNvPr id="1345543" name="Text Box 7"/>
          <p:cNvSpPr txBox="1">
            <a:spLocks noChangeArrowheads="1"/>
          </p:cNvSpPr>
          <p:nvPr/>
        </p:nvSpPr>
        <p:spPr bwMode="auto">
          <a:xfrm>
            <a:off x="544513" y="1082675"/>
            <a:ext cx="4287837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b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y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z=c+1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a=F</a:t>
            </a:r>
            <a:r>
              <a:rPr lang="en-US" baseline="30000"/>
              <a:t>2</a:t>
            </a:r>
            <a:r>
              <a:rPr lang="en-US"/>
              <a:t>(b)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c=F(b)</a:t>
            </a:r>
          </a:p>
        </p:txBody>
      </p:sp>
      <p:sp>
        <p:nvSpPr>
          <p:cNvPr id="1345544" name="Text Box 8"/>
          <p:cNvSpPr txBox="1">
            <a:spLocks noChangeArrowheads="1"/>
          </p:cNvSpPr>
          <p:nvPr/>
        </p:nvSpPr>
        <p:spPr bwMode="auto">
          <a:xfrm>
            <a:off x="6094413" y="1111250"/>
            <a:ext cx="1293812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{ a, b, c }</a:t>
            </a:r>
          </a:p>
        </p:txBody>
      </p:sp>
      <p:cxnSp>
        <p:nvCxnSpPr>
          <p:cNvPr id="1345545" name="AutoShape 9"/>
          <p:cNvCxnSpPr>
            <a:cxnSpLocks noChangeShapeType="1"/>
            <a:stCxn id="1345555" idx="1"/>
            <a:endCxn id="1345542" idx="0"/>
          </p:cNvCxnSpPr>
          <p:nvPr/>
        </p:nvCxnSpPr>
        <p:spPr bwMode="auto">
          <a:xfrm flipH="1">
            <a:off x="1946275" y="1673225"/>
            <a:ext cx="728663" cy="265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46" name="AutoShape 10"/>
          <p:cNvCxnSpPr>
            <a:cxnSpLocks noChangeShapeType="1"/>
            <a:stCxn id="1345555" idx="0"/>
            <a:endCxn id="1345541" idx="0"/>
          </p:cNvCxnSpPr>
          <p:nvPr/>
        </p:nvCxnSpPr>
        <p:spPr bwMode="auto">
          <a:xfrm>
            <a:off x="2690813" y="1666875"/>
            <a:ext cx="1730375" cy="277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5547" name="Text Box 11"/>
          <p:cNvSpPr txBox="1">
            <a:spLocks noChangeArrowheads="1"/>
          </p:cNvSpPr>
          <p:nvPr/>
        </p:nvSpPr>
        <p:spPr bwMode="auto">
          <a:xfrm>
            <a:off x="2520950" y="3590925"/>
            <a:ext cx="811213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{ b }</a:t>
            </a:r>
          </a:p>
        </p:txBody>
      </p:sp>
      <p:sp>
        <p:nvSpPr>
          <p:cNvPr id="1345548" name="Text Box 12"/>
          <p:cNvSpPr txBox="1">
            <a:spLocks noChangeArrowheads="1"/>
          </p:cNvSpPr>
          <p:nvPr/>
        </p:nvSpPr>
        <p:spPr bwMode="auto">
          <a:xfrm>
            <a:off x="777875" y="4679950"/>
            <a:ext cx="1757363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 y </a:t>
            </a:r>
            <a:r>
              <a:rPr lang="en-US">
                <a:latin typeface="cmsy10" pitchFamily="34" charset="0"/>
              </a:rPr>
              <a:t>Æ</a:t>
            </a:r>
            <a:r>
              <a:rPr lang="en-US"/>
              <a:t> z=c+1</a:t>
            </a:r>
          </a:p>
        </p:txBody>
      </p:sp>
      <p:cxnSp>
        <p:nvCxnSpPr>
          <p:cNvPr id="1345549" name="AutoShape 13"/>
          <p:cNvCxnSpPr>
            <a:cxnSpLocks noChangeShapeType="1"/>
            <a:stCxn id="1345538" idx="2"/>
            <a:endCxn id="1345547" idx="0"/>
          </p:cNvCxnSpPr>
          <p:nvPr/>
        </p:nvCxnSpPr>
        <p:spPr bwMode="auto">
          <a:xfrm flipH="1">
            <a:off x="2927350" y="3336925"/>
            <a:ext cx="252413" cy="254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5550" name="Text Box 14"/>
          <p:cNvSpPr txBox="1">
            <a:spLocks noChangeArrowheads="1"/>
          </p:cNvSpPr>
          <p:nvPr/>
        </p:nvSpPr>
        <p:spPr bwMode="auto">
          <a:xfrm>
            <a:off x="3435350" y="4027488"/>
            <a:ext cx="1514475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Eliminate</a:t>
            </a:r>
            <a:r>
              <a:rPr lang="en-US" baseline="-25000"/>
              <a:t>uf</a:t>
            </a:r>
          </a:p>
        </p:txBody>
      </p:sp>
      <p:cxnSp>
        <p:nvCxnSpPr>
          <p:cNvPr id="1345551" name="AutoShape 15"/>
          <p:cNvCxnSpPr>
            <a:cxnSpLocks noChangeShapeType="1"/>
            <a:stCxn id="1345541" idx="2"/>
            <a:endCxn id="1345587" idx="1"/>
          </p:cNvCxnSpPr>
          <p:nvPr/>
        </p:nvCxnSpPr>
        <p:spPr bwMode="auto">
          <a:xfrm flipH="1">
            <a:off x="4418013" y="2351088"/>
            <a:ext cx="3175" cy="255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5552" name="Text Box 16"/>
          <p:cNvSpPr txBox="1">
            <a:spLocks noChangeArrowheads="1"/>
          </p:cNvSpPr>
          <p:nvPr/>
        </p:nvSpPr>
        <p:spPr bwMode="auto">
          <a:xfrm>
            <a:off x="2249488" y="5356225"/>
            <a:ext cx="1543050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Substitute</a:t>
            </a:r>
          </a:p>
        </p:txBody>
      </p:sp>
      <p:sp>
        <p:nvSpPr>
          <p:cNvPr id="1345553" name="Text Box 17"/>
          <p:cNvSpPr txBox="1">
            <a:spLocks noChangeArrowheads="1"/>
          </p:cNvSpPr>
          <p:nvPr/>
        </p:nvSpPr>
        <p:spPr bwMode="auto">
          <a:xfrm>
            <a:off x="2301875" y="6218238"/>
            <a:ext cx="1435100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F(z-1) </a:t>
            </a:r>
            <a:r>
              <a:rPr lang="en-US">
                <a:latin typeface="cmsy10" pitchFamily="34" charset="0"/>
              </a:rPr>
              <a:t>·</a:t>
            </a:r>
            <a:r>
              <a:rPr lang="en-US"/>
              <a:t> y</a:t>
            </a:r>
          </a:p>
        </p:txBody>
      </p:sp>
      <p:sp>
        <p:nvSpPr>
          <p:cNvPr id="1345554" name="Oval 18"/>
          <p:cNvSpPr>
            <a:spLocks noChangeArrowheads="1"/>
          </p:cNvSpPr>
          <p:nvPr/>
        </p:nvSpPr>
        <p:spPr bwMode="auto">
          <a:xfrm>
            <a:off x="1403350" y="766763"/>
            <a:ext cx="184150" cy="523875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45555" name="Oval 19"/>
          <p:cNvSpPr>
            <a:spLocks noChangeArrowheads="1"/>
          </p:cNvSpPr>
          <p:nvPr/>
        </p:nvSpPr>
        <p:spPr bwMode="auto">
          <a:xfrm>
            <a:off x="2668588" y="1666875"/>
            <a:ext cx="42862" cy="42863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5556" name="Oval 20"/>
          <p:cNvSpPr>
            <a:spLocks noChangeArrowheads="1"/>
          </p:cNvSpPr>
          <p:nvPr/>
        </p:nvSpPr>
        <p:spPr bwMode="auto">
          <a:xfrm>
            <a:off x="6718300" y="1660525"/>
            <a:ext cx="42863" cy="4286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345557" name="AutoShape 21"/>
          <p:cNvCxnSpPr>
            <a:cxnSpLocks noChangeShapeType="1"/>
            <a:stCxn id="1345543" idx="2"/>
            <a:endCxn id="1345555" idx="0"/>
          </p:cNvCxnSpPr>
          <p:nvPr/>
        </p:nvCxnSpPr>
        <p:spPr bwMode="auto">
          <a:xfrm>
            <a:off x="2689225" y="1489075"/>
            <a:ext cx="1588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58" name="AutoShape 22"/>
          <p:cNvCxnSpPr>
            <a:cxnSpLocks noChangeShapeType="1"/>
            <a:stCxn id="1345544" idx="2"/>
            <a:endCxn id="1345556" idx="0"/>
          </p:cNvCxnSpPr>
          <p:nvPr/>
        </p:nvCxnSpPr>
        <p:spPr bwMode="auto">
          <a:xfrm flipH="1">
            <a:off x="6740525" y="1517650"/>
            <a:ext cx="1588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59" name="AutoShape 23"/>
          <p:cNvCxnSpPr>
            <a:cxnSpLocks noChangeShapeType="1"/>
            <a:stCxn id="1345552" idx="2"/>
            <a:endCxn id="1345563" idx="3"/>
          </p:cNvCxnSpPr>
          <p:nvPr/>
        </p:nvCxnSpPr>
        <p:spPr bwMode="auto">
          <a:xfrm>
            <a:off x="3021013" y="5762625"/>
            <a:ext cx="4762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5560" name="Text Box 24"/>
          <p:cNvSpPr txBox="1">
            <a:spLocks noChangeArrowheads="1"/>
          </p:cNvSpPr>
          <p:nvPr/>
        </p:nvSpPr>
        <p:spPr bwMode="auto">
          <a:xfrm>
            <a:off x="6165850" y="4151313"/>
            <a:ext cx="1423988" cy="711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c </a:t>
            </a:r>
            <a:r>
              <a:rPr lang="en-US">
                <a:sym typeface="MT Extra" pitchFamily="18" charset="2"/>
              </a:rPr>
              <a:t></a:t>
            </a:r>
            <a:r>
              <a:rPr lang="en-US"/>
              <a:t> z-1 </a:t>
            </a:r>
            <a:endParaRPr lang="en-US">
              <a:latin typeface="cmsy10" pitchFamily="34" charset="0"/>
            </a:endParaRPr>
          </a:p>
          <a:p>
            <a:pPr>
              <a:lnSpc>
                <a:spcPct val="50000"/>
              </a:lnSpc>
            </a:pPr>
            <a:r>
              <a:rPr lang="en-US"/>
              <a:t>a </a:t>
            </a:r>
            <a:r>
              <a:rPr lang="en-US">
                <a:sym typeface="MT Extra" pitchFamily="18" charset="2"/>
              </a:rPr>
              <a:t></a:t>
            </a:r>
            <a:r>
              <a:rPr lang="en-US"/>
              <a:t>F(z-1) </a:t>
            </a:r>
          </a:p>
        </p:txBody>
      </p:sp>
      <p:sp>
        <p:nvSpPr>
          <p:cNvPr id="1345561" name="Text Box 25"/>
          <p:cNvSpPr txBox="1">
            <a:spLocks noChangeArrowheads="1"/>
          </p:cNvSpPr>
          <p:nvPr/>
        </p:nvSpPr>
        <p:spPr bwMode="auto">
          <a:xfrm>
            <a:off x="6421438" y="1824038"/>
            <a:ext cx="2174875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600" b="1">
                <a:solidFill>
                  <a:srgbClr val="FF0000"/>
                </a:solidFill>
              </a:rPr>
              <a:t>Eliminate</a:t>
            </a:r>
            <a:r>
              <a:rPr lang="en-US" sz="2600" b="1" baseline="-25000">
                <a:solidFill>
                  <a:srgbClr val="FF0000"/>
                </a:solidFill>
              </a:rPr>
              <a:t>uf+la</a:t>
            </a:r>
          </a:p>
        </p:txBody>
      </p:sp>
      <p:sp>
        <p:nvSpPr>
          <p:cNvPr id="1345562" name="Rectangle 26"/>
          <p:cNvSpPr>
            <a:spLocks noChangeArrowheads="1"/>
          </p:cNvSpPr>
          <p:nvPr/>
        </p:nvSpPr>
        <p:spPr bwMode="auto">
          <a:xfrm>
            <a:off x="446088" y="315913"/>
            <a:ext cx="83454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2800">
                <a:solidFill>
                  <a:schemeClr val="tx2"/>
                </a:solidFill>
              </a:rPr>
              <a:t>Combination: Example of Existential Elimination</a:t>
            </a:r>
          </a:p>
        </p:txBody>
      </p:sp>
      <p:sp>
        <p:nvSpPr>
          <p:cNvPr id="1345563" name="Oval 27"/>
          <p:cNvSpPr>
            <a:spLocks noChangeArrowheads="1"/>
          </p:cNvSpPr>
          <p:nvPr/>
        </p:nvSpPr>
        <p:spPr bwMode="auto">
          <a:xfrm>
            <a:off x="3019425" y="5922963"/>
            <a:ext cx="42863" cy="42862"/>
          </a:xfrm>
          <a:prstGeom prst="ellipse">
            <a:avLst/>
          </a:prstGeom>
          <a:solidFill>
            <a:schemeClr val="tx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345564" name="AutoShape 28"/>
          <p:cNvCxnSpPr>
            <a:cxnSpLocks noChangeShapeType="1"/>
            <a:stCxn id="1345563" idx="2"/>
            <a:endCxn id="1345553" idx="0"/>
          </p:cNvCxnSpPr>
          <p:nvPr/>
        </p:nvCxnSpPr>
        <p:spPr bwMode="auto">
          <a:xfrm>
            <a:off x="3019425" y="5945188"/>
            <a:ext cx="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457450" y="2508250"/>
            <a:ext cx="1497013" cy="396875"/>
            <a:chOff x="1819" y="1508"/>
            <a:chExt cx="943" cy="250"/>
          </a:xfrm>
        </p:grpSpPr>
        <p:sp>
          <p:nvSpPr>
            <p:cNvPr id="1345566" name="Line 30"/>
            <p:cNvSpPr>
              <a:spLocks noChangeShapeType="1"/>
            </p:cNvSpPr>
            <p:nvPr/>
          </p:nvSpPr>
          <p:spPr bwMode="auto">
            <a:xfrm flipH="1">
              <a:off x="1819" y="1728"/>
              <a:ext cx="9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45567" name="Text Box 31"/>
            <p:cNvSpPr txBox="1">
              <a:spLocks noChangeArrowheads="1"/>
            </p:cNvSpPr>
            <p:nvPr/>
          </p:nvSpPr>
          <p:spPr bwMode="auto">
            <a:xfrm>
              <a:off x="1920" y="1508"/>
              <a:ext cx="700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/>
                <a:t>c </a:t>
              </a:r>
              <a:r>
                <a:rPr lang="en-US" dirty="0">
                  <a:latin typeface="MT Extra" pitchFamily="18" charset="2"/>
                  <a:sym typeface="MT Extra" pitchFamily="18" charset="2"/>
                </a:rPr>
                <a:t></a:t>
              </a:r>
              <a:r>
                <a:rPr lang="en-US" dirty="0"/>
                <a:t> z-1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433638" y="2832100"/>
            <a:ext cx="1497012" cy="396875"/>
            <a:chOff x="1629" y="2372"/>
            <a:chExt cx="943" cy="250"/>
          </a:xfrm>
        </p:grpSpPr>
        <p:sp>
          <p:nvSpPr>
            <p:cNvPr id="1345569" name="Line 33"/>
            <p:cNvSpPr>
              <a:spLocks noChangeShapeType="1"/>
            </p:cNvSpPr>
            <p:nvPr/>
          </p:nvSpPr>
          <p:spPr bwMode="auto">
            <a:xfrm flipH="1">
              <a:off x="1629" y="2587"/>
              <a:ext cx="9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45570" name="Text Box 34"/>
            <p:cNvSpPr txBox="1">
              <a:spLocks noChangeArrowheads="1"/>
            </p:cNvSpPr>
            <p:nvPr/>
          </p:nvSpPr>
          <p:spPr bwMode="auto">
            <a:xfrm>
              <a:off x="1711" y="2372"/>
              <a:ext cx="852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a </a:t>
              </a:r>
              <a:r>
                <a:rPr lang="en-US">
                  <a:latin typeface="MT Extra" pitchFamily="18" charset="2"/>
                  <a:sym typeface="MT Extra" pitchFamily="18" charset="2"/>
                </a:rPr>
                <a:t></a:t>
              </a:r>
              <a:r>
                <a:rPr lang="en-US"/>
                <a:t>F(z-1)</a:t>
              </a:r>
            </a:p>
          </p:txBody>
        </p:sp>
      </p:grpSp>
      <p:sp>
        <p:nvSpPr>
          <p:cNvPr id="1345571" name="Text Box 35"/>
          <p:cNvSpPr txBox="1">
            <a:spLocks noChangeArrowheads="1"/>
          </p:cNvSpPr>
          <p:nvPr/>
        </p:nvSpPr>
        <p:spPr bwMode="auto">
          <a:xfrm>
            <a:off x="1454150" y="2803525"/>
            <a:ext cx="985838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Def</a:t>
            </a:r>
            <a:r>
              <a:rPr lang="en-US" baseline="-25000"/>
              <a:t>la</a:t>
            </a:r>
          </a:p>
        </p:txBody>
      </p:sp>
      <p:sp>
        <p:nvSpPr>
          <p:cNvPr id="1345572" name="Text Box 36"/>
          <p:cNvSpPr txBox="1">
            <a:spLocks noChangeArrowheads="1"/>
          </p:cNvSpPr>
          <p:nvPr/>
        </p:nvSpPr>
        <p:spPr bwMode="auto">
          <a:xfrm>
            <a:off x="3929063" y="2800350"/>
            <a:ext cx="985837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Def</a:t>
            </a:r>
            <a:r>
              <a:rPr lang="en-US" baseline="-25000"/>
              <a:t>uf</a:t>
            </a:r>
          </a:p>
        </p:txBody>
      </p:sp>
      <p:cxnSp>
        <p:nvCxnSpPr>
          <p:cNvPr id="1345573" name="AutoShape 37"/>
          <p:cNvCxnSpPr>
            <a:cxnSpLocks noChangeShapeType="1"/>
            <a:stCxn id="1345556" idx="3"/>
            <a:endCxn id="1345538" idx="3"/>
          </p:cNvCxnSpPr>
          <p:nvPr/>
        </p:nvCxnSpPr>
        <p:spPr bwMode="auto">
          <a:xfrm flipH="1">
            <a:off x="5038725" y="1697038"/>
            <a:ext cx="1685925" cy="127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5574" name="Text Box 38"/>
          <p:cNvSpPr txBox="1">
            <a:spLocks noChangeArrowheads="1"/>
          </p:cNvSpPr>
          <p:nvPr/>
        </p:nvSpPr>
        <p:spPr bwMode="auto">
          <a:xfrm>
            <a:off x="936625" y="4021138"/>
            <a:ext cx="1449388" cy="406400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Eliminate</a:t>
            </a:r>
            <a:r>
              <a:rPr lang="en-US" baseline="-25000"/>
              <a:t>la</a:t>
            </a:r>
          </a:p>
        </p:txBody>
      </p:sp>
      <p:cxnSp>
        <p:nvCxnSpPr>
          <p:cNvPr id="1345575" name="AutoShape 39"/>
          <p:cNvCxnSpPr>
            <a:cxnSpLocks noChangeShapeType="1"/>
            <a:stCxn id="1345542" idx="1"/>
            <a:endCxn id="1345574" idx="1"/>
          </p:cNvCxnSpPr>
          <p:nvPr/>
        </p:nvCxnSpPr>
        <p:spPr bwMode="auto">
          <a:xfrm rot="10800000" flipH="1" flipV="1">
            <a:off x="935038" y="2141538"/>
            <a:ext cx="1587" cy="2082800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45576" name="AutoShape 40"/>
          <p:cNvCxnSpPr>
            <a:cxnSpLocks noChangeShapeType="1"/>
            <a:stCxn id="1345538" idx="2"/>
            <a:endCxn id="1345560" idx="0"/>
          </p:cNvCxnSpPr>
          <p:nvPr/>
        </p:nvCxnSpPr>
        <p:spPr bwMode="auto">
          <a:xfrm>
            <a:off x="3179763" y="3336925"/>
            <a:ext cx="3698875" cy="814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77" name="AutoShape 41"/>
          <p:cNvCxnSpPr>
            <a:cxnSpLocks noChangeShapeType="1"/>
            <a:stCxn id="1345547" idx="2"/>
            <a:endCxn id="1345574" idx="3"/>
          </p:cNvCxnSpPr>
          <p:nvPr/>
        </p:nvCxnSpPr>
        <p:spPr bwMode="auto">
          <a:xfrm flipH="1">
            <a:off x="2386013" y="3997325"/>
            <a:ext cx="541337" cy="227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78" name="AutoShape 42"/>
          <p:cNvCxnSpPr>
            <a:cxnSpLocks noChangeShapeType="1"/>
            <a:stCxn id="1345547" idx="2"/>
            <a:endCxn id="1345550" idx="1"/>
          </p:cNvCxnSpPr>
          <p:nvPr/>
        </p:nvCxnSpPr>
        <p:spPr bwMode="auto">
          <a:xfrm>
            <a:off x="2927350" y="3997325"/>
            <a:ext cx="508000" cy="233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79" name="AutoShape 43"/>
          <p:cNvCxnSpPr>
            <a:cxnSpLocks noChangeShapeType="1"/>
            <a:stCxn id="1345541" idx="3"/>
            <a:endCxn id="1345550" idx="3"/>
          </p:cNvCxnSpPr>
          <p:nvPr/>
        </p:nvCxnSpPr>
        <p:spPr bwMode="auto">
          <a:xfrm flipH="1">
            <a:off x="4949825" y="2147888"/>
            <a:ext cx="541338" cy="2082800"/>
          </a:xfrm>
          <a:prstGeom prst="bentConnector3">
            <a:avLst>
              <a:gd name="adj1" fmla="val -4222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45580" name="AutoShape 44"/>
          <p:cNvCxnSpPr>
            <a:cxnSpLocks noChangeShapeType="1"/>
            <a:stCxn id="1345574" idx="2"/>
            <a:endCxn id="1345548" idx="0"/>
          </p:cNvCxnSpPr>
          <p:nvPr/>
        </p:nvCxnSpPr>
        <p:spPr bwMode="auto">
          <a:xfrm flipH="1">
            <a:off x="1657350" y="4427538"/>
            <a:ext cx="4763" cy="252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45581" name="Text Box 45"/>
          <p:cNvSpPr txBox="1">
            <a:spLocks noChangeArrowheads="1"/>
          </p:cNvSpPr>
          <p:nvPr/>
        </p:nvSpPr>
        <p:spPr bwMode="auto">
          <a:xfrm>
            <a:off x="3649663" y="4716463"/>
            <a:ext cx="1084262" cy="406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= F(c)</a:t>
            </a:r>
          </a:p>
        </p:txBody>
      </p:sp>
      <p:cxnSp>
        <p:nvCxnSpPr>
          <p:cNvPr id="1345582" name="AutoShape 46"/>
          <p:cNvCxnSpPr>
            <a:cxnSpLocks noChangeShapeType="1"/>
            <a:stCxn id="1345550" idx="2"/>
            <a:endCxn id="1345581" idx="0"/>
          </p:cNvCxnSpPr>
          <p:nvPr/>
        </p:nvCxnSpPr>
        <p:spPr bwMode="auto">
          <a:xfrm>
            <a:off x="4192588" y="4433888"/>
            <a:ext cx="0" cy="282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83" name="AutoShape 47"/>
          <p:cNvCxnSpPr>
            <a:cxnSpLocks noChangeShapeType="1"/>
            <a:stCxn id="1345548" idx="2"/>
            <a:endCxn id="1345539" idx="2"/>
          </p:cNvCxnSpPr>
          <p:nvPr/>
        </p:nvCxnSpPr>
        <p:spPr bwMode="auto">
          <a:xfrm>
            <a:off x="1657350" y="5086350"/>
            <a:ext cx="2876550" cy="887413"/>
          </a:xfrm>
          <a:prstGeom prst="straightConnector1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</p:cxnSp>
      <p:cxnSp>
        <p:nvCxnSpPr>
          <p:cNvPr id="1345584" name="AutoShape 48"/>
          <p:cNvCxnSpPr>
            <a:cxnSpLocks noChangeShapeType="1"/>
            <a:stCxn id="1345581" idx="2"/>
            <a:endCxn id="1345552" idx="0"/>
          </p:cNvCxnSpPr>
          <p:nvPr/>
        </p:nvCxnSpPr>
        <p:spPr bwMode="auto">
          <a:xfrm flipH="1">
            <a:off x="3021013" y="5122863"/>
            <a:ext cx="1171575" cy="233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85" name="AutoShape 49"/>
          <p:cNvCxnSpPr>
            <a:cxnSpLocks noChangeShapeType="1"/>
            <a:stCxn id="1345548" idx="2"/>
            <a:endCxn id="1345552" idx="0"/>
          </p:cNvCxnSpPr>
          <p:nvPr/>
        </p:nvCxnSpPr>
        <p:spPr bwMode="auto">
          <a:xfrm>
            <a:off x="1657350" y="5086350"/>
            <a:ext cx="1363663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86" name="AutoShape 50"/>
          <p:cNvCxnSpPr>
            <a:cxnSpLocks noChangeShapeType="1"/>
            <a:stCxn id="1345560" idx="2"/>
            <a:endCxn id="1345552" idx="3"/>
          </p:cNvCxnSpPr>
          <p:nvPr/>
        </p:nvCxnSpPr>
        <p:spPr bwMode="auto">
          <a:xfrm rot="5400000">
            <a:off x="4987132" y="3667919"/>
            <a:ext cx="696912" cy="30861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45587" name="Oval 51"/>
          <p:cNvSpPr>
            <a:spLocks noChangeArrowheads="1"/>
          </p:cNvSpPr>
          <p:nvPr/>
        </p:nvSpPr>
        <p:spPr bwMode="auto">
          <a:xfrm>
            <a:off x="4411663" y="2600325"/>
            <a:ext cx="42862" cy="42863"/>
          </a:xfrm>
          <a:prstGeom prst="ellipse">
            <a:avLst/>
          </a:prstGeom>
          <a:solidFill>
            <a:srgbClr val="CCECFF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5588" name="Oval 52"/>
          <p:cNvSpPr>
            <a:spLocks noChangeArrowheads="1"/>
          </p:cNvSpPr>
          <p:nvPr/>
        </p:nvSpPr>
        <p:spPr bwMode="auto">
          <a:xfrm>
            <a:off x="1947863" y="2601913"/>
            <a:ext cx="42862" cy="42862"/>
          </a:xfrm>
          <a:prstGeom prst="ellipse">
            <a:avLst/>
          </a:prstGeom>
          <a:solidFill>
            <a:srgbClr val="CCECFF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345589" name="AutoShape 53"/>
          <p:cNvCxnSpPr>
            <a:cxnSpLocks noChangeShapeType="1"/>
            <a:stCxn id="1345588" idx="2"/>
            <a:endCxn id="1345571" idx="0"/>
          </p:cNvCxnSpPr>
          <p:nvPr/>
        </p:nvCxnSpPr>
        <p:spPr bwMode="auto">
          <a:xfrm>
            <a:off x="1947863" y="2624138"/>
            <a:ext cx="0" cy="179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90" name="AutoShape 54"/>
          <p:cNvCxnSpPr>
            <a:cxnSpLocks noChangeShapeType="1"/>
            <a:stCxn id="1345587" idx="1"/>
            <a:endCxn id="1345572" idx="0"/>
          </p:cNvCxnSpPr>
          <p:nvPr/>
        </p:nvCxnSpPr>
        <p:spPr bwMode="auto">
          <a:xfrm>
            <a:off x="4418013" y="2606675"/>
            <a:ext cx="4762" cy="193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45591" name="AutoShape 55"/>
          <p:cNvCxnSpPr>
            <a:cxnSpLocks noChangeShapeType="1"/>
            <a:stCxn id="1345542" idx="2"/>
            <a:endCxn id="1345588" idx="2"/>
          </p:cNvCxnSpPr>
          <p:nvPr/>
        </p:nvCxnSpPr>
        <p:spPr bwMode="auto">
          <a:xfrm>
            <a:off x="1946275" y="2344738"/>
            <a:ext cx="1588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custDataLst>
      <p:tags r:id="rId1"/>
    </p:custDataLst>
  </p:cSld>
  <p:clrMapOvr>
    <a:masterClrMapping/>
  </p:clrMapOvr>
  <p:transition advTm="12816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5538" grpId="0" animBg="1"/>
      <p:bldP spid="1345541" grpId="0" animBg="1"/>
      <p:bldP spid="1345542" grpId="0" animBg="1"/>
      <p:bldP spid="1345547" grpId="0" animBg="1"/>
      <p:bldP spid="1345548" grpId="0" animBg="1"/>
      <p:bldP spid="1345552" grpId="0" animBg="1"/>
      <p:bldP spid="1345560" grpId="0" animBg="1"/>
      <p:bldP spid="1345571" grpId="0" animBg="1"/>
      <p:bldP spid="1345572" grpId="0" animBg="1"/>
      <p:bldP spid="1345587" grpId="0" animBg="1"/>
      <p:bldP spid="134558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9810" name="Text Box 2"/>
          <p:cNvSpPr txBox="1">
            <a:spLocks noChangeArrowheads="1"/>
          </p:cNvSpPr>
          <p:nvPr/>
        </p:nvSpPr>
        <p:spPr bwMode="auto">
          <a:xfrm>
            <a:off x="855663" y="2921000"/>
            <a:ext cx="1944687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1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i, </a:t>
            </a:r>
          </a:p>
          <a:p>
            <a:r>
              <a:rPr lang="en-US">
                <a:solidFill>
                  <a:srgbClr val="009900"/>
                </a:solidFill>
              </a:rPr>
              <a:t>N(x)=N(y)+i</a:t>
            </a:r>
          </a:p>
        </p:txBody>
      </p:sp>
      <p:sp>
        <p:nvSpPr>
          <p:cNvPr id="1399811" name="Rectangle 3"/>
          <p:cNvSpPr>
            <a:spLocks noChangeArrowheads="1"/>
          </p:cNvSpPr>
          <p:nvPr/>
        </p:nvSpPr>
        <p:spPr bwMode="auto">
          <a:xfrm>
            <a:off x="5934075" y="981075"/>
            <a:ext cx="3209925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 smtClean="0">
                <a:solidFill>
                  <a:srgbClr val="FF0000"/>
                </a:solidFill>
              </a:rPr>
              <a:t>class </a:t>
            </a:r>
            <a:r>
              <a:rPr lang="en-US" sz="2400" dirty="0">
                <a:solidFill>
                  <a:srgbClr val="FF0000"/>
                </a:solidFill>
              </a:rPr>
              <a:t>List {</a:t>
            </a:r>
          </a:p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FF0000"/>
                </a:solidFill>
              </a:rPr>
              <a:t>   </a:t>
            </a:r>
            <a:r>
              <a:rPr lang="en-US" sz="2400" dirty="0" smtClean="0">
                <a:solidFill>
                  <a:srgbClr val="FF0000"/>
                </a:solidFill>
              </a:rPr>
              <a:t> List </a:t>
            </a:r>
            <a:r>
              <a:rPr lang="en-US" sz="2400" dirty="0">
                <a:solidFill>
                  <a:srgbClr val="FF0000"/>
                </a:solidFill>
              </a:rPr>
              <a:t>next;</a:t>
            </a:r>
          </a:p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FF0000"/>
                </a:solidFill>
              </a:rPr>
              <a:t>} x, y;</a:t>
            </a:r>
          </a:p>
          <a:p>
            <a:pPr>
              <a:spcBef>
                <a:spcPct val="20000"/>
              </a:spcBef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FF0000"/>
                </a:solidFill>
              </a:rPr>
              <a:t>N(z) = 0, if z = null</a:t>
            </a:r>
          </a:p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FF0000"/>
                </a:solidFill>
              </a:rPr>
              <a:t>        = 1 + </a:t>
            </a:r>
            <a:r>
              <a:rPr lang="en-US" sz="2400" dirty="0" smtClean="0">
                <a:solidFill>
                  <a:srgbClr val="FF0000"/>
                </a:solidFill>
              </a:rPr>
              <a:t>N(</a:t>
            </a:r>
            <a:r>
              <a:rPr lang="en-US" sz="2400" dirty="0" err="1" smtClean="0">
                <a:solidFill>
                  <a:srgbClr val="FF0000"/>
                </a:solidFill>
              </a:rPr>
              <a:t>z.next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399812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" y="247650"/>
            <a:ext cx="8963025" cy="609600"/>
          </a:xfrm>
        </p:spPr>
        <p:txBody>
          <a:bodyPr/>
          <a:lstStyle/>
          <a:p>
            <a:r>
              <a:rPr lang="en-US" sz="2400" dirty="0" smtClean="0"/>
              <a:t>Example: Abstract </a:t>
            </a:r>
            <a:r>
              <a:rPr lang="en-US" sz="2400" dirty="0"/>
              <a:t>Interpretation over Combined </a:t>
            </a:r>
            <a:r>
              <a:rPr lang="en-US" sz="2400" dirty="0" smtClean="0"/>
              <a:t>Domain</a:t>
            </a:r>
            <a:endParaRPr lang="en-US" sz="2400" dirty="0"/>
          </a:p>
        </p:txBody>
      </p:sp>
      <p:sp>
        <p:nvSpPr>
          <p:cNvPr id="1399813" name="AutoShape 5"/>
          <p:cNvSpPr>
            <a:spLocks noChangeArrowheads="1"/>
          </p:cNvSpPr>
          <p:nvPr/>
        </p:nvSpPr>
        <p:spPr bwMode="auto">
          <a:xfrm>
            <a:off x="3105150" y="3384550"/>
            <a:ext cx="1524000" cy="833438"/>
          </a:xfrm>
          <a:prstGeom prst="flowChartDecision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99814" name="Text Box 6"/>
          <p:cNvSpPr txBox="1">
            <a:spLocks noChangeArrowheads="1"/>
          </p:cNvSpPr>
          <p:nvPr/>
        </p:nvSpPr>
        <p:spPr bwMode="auto">
          <a:xfrm>
            <a:off x="3271838" y="3506788"/>
            <a:ext cx="12525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y</a:t>
            </a:r>
            <a:r>
              <a:rPr lang="en-US" sz="2800">
                <a:latin typeface="Symbol" pitchFamily="18" charset="2"/>
                <a:sym typeface="Symbol" pitchFamily="18" charset="2"/>
              </a:rPr>
              <a:t></a:t>
            </a:r>
            <a:r>
              <a:rPr lang="en-US" sz="2800"/>
              <a:t>null</a:t>
            </a:r>
          </a:p>
        </p:txBody>
      </p:sp>
      <p:sp>
        <p:nvSpPr>
          <p:cNvPr id="1399815" name="Text Box 7"/>
          <p:cNvSpPr txBox="1">
            <a:spLocks noChangeArrowheads="1"/>
          </p:cNvSpPr>
          <p:nvPr/>
        </p:nvSpPr>
        <p:spPr bwMode="auto">
          <a:xfrm>
            <a:off x="2736850" y="1398588"/>
            <a:ext cx="2273300" cy="52863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y := x; </a:t>
            </a:r>
            <a:r>
              <a:rPr lang="en-US" sz="2800">
                <a:solidFill>
                  <a:srgbClr val="0000FF"/>
                </a:solidFill>
              </a:rPr>
              <a:t>i := 0;</a:t>
            </a:r>
          </a:p>
        </p:txBody>
      </p:sp>
      <p:sp>
        <p:nvSpPr>
          <p:cNvPr id="1399816" name="Text Box 8"/>
          <p:cNvSpPr txBox="1">
            <a:spLocks noChangeArrowheads="1"/>
          </p:cNvSpPr>
          <p:nvPr/>
        </p:nvSpPr>
        <p:spPr bwMode="auto">
          <a:xfrm>
            <a:off x="2684463" y="5476875"/>
            <a:ext cx="2355850" cy="9985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800" dirty="0" err="1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:= i+1;</a:t>
            </a:r>
          </a:p>
          <a:p>
            <a:pPr>
              <a:spcBef>
                <a:spcPct val="10000"/>
              </a:spcBef>
            </a:pPr>
            <a:r>
              <a:rPr lang="en-US" sz="2800" dirty="0"/>
              <a:t>y </a:t>
            </a:r>
            <a:r>
              <a:rPr lang="en-US" sz="2800" dirty="0" smtClean="0"/>
              <a:t>:= </a:t>
            </a:r>
            <a:r>
              <a:rPr lang="en-US" sz="2800" dirty="0" err="1" smtClean="0"/>
              <a:t>y.next</a:t>
            </a:r>
            <a:r>
              <a:rPr lang="en-US" sz="2800" dirty="0" smtClean="0"/>
              <a:t>;</a:t>
            </a:r>
            <a:endParaRPr lang="en-US" sz="2800" dirty="0"/>
          </a:p>
        </p:txBody>
      </p:sp>
      <p:cxnSp>
        <p:nvCxnSpPr>
          <p:cNvPr id="1399817" name="AutoShape 9"/>
          <p:cNvCxnSpPr>
            <a:cxnSpLocks noChangeShapeType="1"/>
            <a:stCxn id="1399813" idx="2"/>
            <a:endCxn id="1399816" idx="0"/>
          </p:cNvCxnSpPr>
          <p:nvPr/>
        </p:nvCxnSpPr>
        <p:spPr bwMode="auto">
          <a:xfrm flipH="1">
            <a:off x="3862388" y="4217988"/>
            <a:ext cx="4762" cy="1258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99818" name="AutoShape 10"/>
          <p:cNvCxnSpPr>
            <a:cxnSpLocks noChangeShapeType="1"/>
            <a:stCxn id="1399815" idx="2"/>
            <a:endCxn id="1399813" idx="0"/>
          </p:cNvCxnSpPr>
          <p:nvPr/>
        </p:nvCxnSpPr>
        <p:spPr bwMode="auto">
          <a:xfrm flipH="1">
            <a:off x="3867150" y="1927225"/>
            <a:ext cx="6350" cy="145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99819" name="Text Box 11"/>
          <p:cNvSpPr txBox="1">
            <a:spLocks noChangeArrowheads="1"/>
          </p:cNvSpPr>
          <p:nvPr/>
        </p:nvSpPr>
        <p:spPr bwMode="auto">
          <a:xfrm>
            <a:off x="5245100" y="4487863"/>
            <a:ext cx="1936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solidFill>
                <a:srgbClr val="009900"/>
              </a:solidFill>
            </a:endParaRPr>
          </a:p>
        </p:txBody>
      </p:sp>
      <p:cxnSp>
        <p:nvCxnSpPr>
          <p:cNvPr id="1399820" name="AutoShape 12"/>
          <p:cNvCxnSpPr>
            <a:cxnSpLocks noChangeShapeType="1"/>
            <a:stCxn id="1399813" idx="2"/>
            <a:endCxn id="34" idx="0"/>
          </p:cNvCxnSpPr>
          <p:nvPr/>
        </p:nvCxnSpPr>
        <p:spPr bwMode="auto">
          <a:xfrm rot="16200000" flipH="1">
            <a:off x="5299891" y="2785246"/>
            <a:ext cx="497353" cy="3362835"/>
          </a:xfrm>
          <a:prstGeom prst="bentConnector3">
            <a:avLst>
              <a:gd name="adj1" fmla="val -60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99821" name="AutoShape 13"/>
          <p:cNvCxnSpPr>
            <a:cxnSpLocks noChangeShapeType="1"/>
            <a:endCxn id="1399815" idx="0"/>
          </p:cNvCxnSpPr>
          <p:nvPr/>
        </p:nvCxnSpPr>
        <p:spPr bwMode="auto">
          <a:xfrm>
            <a:off x="3873500" y="995363"/>
            <a:ext cx="0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99822" name="AutoShape 14"/>
          <p:cNvCxnSpPr>
            <a:cxnSpLocks noChangeShapeType="1"/>
            <a:stCxn id="1399816" idx="2"/>
            <a:endCxn id="1399823" idx="2"/>
          </p:cNvCxnSpPr>
          <p:nvPr/>
        </p:nvCxnSpPr>
        <p:spPr bwMode="auto">
          <a:xfrm rot="16200000" flipV="1">
            <a:off x="1948657" y="4561681"/>
            <a:ext cx="3824288" cy="3175"/>
          </a:xfrm>
          <a:prstGeom prst="curvedConnector4">
            <a:avLst>
              <a:gd name="adj1" fmla="val -5935"/>
              <a:gd name="adj2" fmla="val 590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99823" name="Oval 15"/>
          <p:cNvSpPr>
            <a:spLocks noChangeArrowheads="1"/>
          </p:cNvSpPr>
          <p:nvPr/>
        </p:nvSpPr>
        <p:spPr bwMode="auto">
          <a:xfrm>
            <a:off x="3859213" y="2606675"/>
            <a:ext cx="88900" cy="889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99824" name="Text Box 16"/>
          <p:cNvSpPr txBox="1">
            <a:spLocks noChangeArrowheads="1"/>
          </p:cNvSpPr>
          <p:nvPr/>
        </p:nvSpPr>
        <p:spPr bwMode="auto">
          <a:xfrm>
            <a:off x="3970338" y="1997075"/>
            <a:ext cx="11826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y=x, </a:t>
            </a:r>
            <a:r>
              <a:rPr lang="en-US" dirty="0" err="1">
                <a:solidFill>
                  <a:srgbClr val="009900"/>
                </a:solidFill>
              </a:rPr>
              <a:t>i</a:t>
            </a:r>
            <a:r>
              <a:rPr lang="en-US" dirty="0">
                <a:solidFill>
                  <a:srgbClr val="009900"/>
                </a:solidFill>
              </a:rPr>
              <a:t>=0</a:t>
            </a:r>
          </a:p>
        </p:txBody>
      </p:sp>
      <p:sp>
        <p:nvSpPr>
          <p:cNvPr id="1399825" name="Text Box 17"/>
          <p:cNvSpPr txBox="1">
            <a:spLocks noChangeArrowheads="1"/>
          </p:cNvSpPr>
          <p:nvPr/>
        </p:nvSpPr>
        <p:spPr bwMode="auto">
          <a:xfrm>
            <a:off x="25400" y="2938463"/>
            <a:ext cx="2927350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y=</a:t>
            </a:r>
            <a:r>
              <a:rPr lang="en-US" dirty="0" err="1" smtClean="0">
                <a:solidFill>
                  <a:srgbClr val="009900"/>
                </a:solidFill>
              </a:rPr>
              <a:t>x.next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err="1">
                <a:solidFill>
                  <a:srgbClr val="009900"/>
                </a:solidFill>
              </a:rPr>
              <a:t>i</a:t>
            </a:r>
            <a:r>
              <a:rPr lang="en-US" dirty="0">
                <a:solidFill>
                  <a:srgbClr val="009900"/>
                </a:solidFill>
              </a:rPr>
              <a:t>=1, </a:t>
            </a:r>
            <a:r>
              <a:rPr lang="en-US" dirty="0" err="1">
                <a:solidFill>
                  <a:srgbClr val="009900"/>
                </a:solidFill>
              </a:rPr>
              <a:t>x</a:t>
            </a:r>
            <a:r>
              <a:rPr lang="en-US" dirty="0" err="1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 dirty="0" err="1">
                <a:solidFill>
                  <a:srgbClr val="009900"/>
                </a:solidFill>
              </a:rPr>
              <a:t>null</a:t>
            </a:r>
            <a:endParaRPr lang="en-US" dirty="0">
              <a:solidFill>
                <a:srgbClr val="009900"/>
              </a:solidFill>
            </a:endParaRPr>
          </a:p>
          <a:p>
            <a:r>
              <a:rPr lang="en-US" dirty="0">
                <a:solidFill>
                  <a:srgbClr val="009900"/>
                </a:solidFill>
              </a:rPr>
              <a:t>N(x)=</a:t>
            </a:r>
            <a:r>
              <a:rPr lang="en-US" dirty="0" smtClean="0">
                <a:solidFill>
                  <a:srgbClr val="009900"/>
                </a:solidFill>
              </a:rPr>
              <a:t>N(</a:t>
            </a:r>
            <a:r>
              <a:rPr lang="en-US" dirty="0" err="1" smtClean="0">
                <a:solidFill>
                  <a:srgbClr val="009900"/>
                </a:solidFill>
              </a:rPr>
              <a:t>x.next</a:t>
            </a:r>
            <a:r>
              <a:rPr lang="en-US" dirty="0">
                <a:solidFill>
                  <a:srgbClr val="009900"/>
                </a:solidFill>
              </a:rPr>
              <a:t>)+1</a:t>
            </a:r>
          </a:p>
        </p:txBody>
      </p:sp>
      <p:sp>
        <p:nvSpPr>
          <p:cNvPr id="1399826" name="Text Box 18"/>
          <p:cNvSpPr txBox="1">
            <a:spLocks noChangeArrowheads="1"/>
          </p:cNvSpPr>
          <p:nvPr/>
        </p:nvSpPr>
        <p:spPr bwMode="auto">
          <a:xfrm>
            <a:off x="3917950" y="2908300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99827" name="Text Box 19"/>
          <p:cNvSpPr txBox="1">
            <a:spLocks noChangeArrowheads="1"/>
          </p:cNvSpPr>
          <p:nvPr/>
        </p:nvSpPr>
        <p:spPr bwMode="auto">
          <a:xfrm>
            <a:off x="3962400" y="4749800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99828" name="Text Box 20"/>
          <p:cNvSpPr txBox="1">
            <a:spLocks noChangeArrowheads="1"/>
          </p:cNvSpPr>
          <p:nvPr/>
        </p:nvSpPr>
        <p:spPr bwMode="auto">
          <a:xfrm>
            <a:off x="1658938" y="3228975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99829" name="Text Box 21"/>
          <p:cNvSpPr txBox="1">
            <a:spLocks noChangeArrowheads="1"/>
          </p:cNvSpPr>
          <p:nvPr/>
        </p:nvSpPr>
        <p:spPr bwMode="auto">
          <a:xfrm>
            <a:off x="3908425" y="2024063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99830" name="Text Box 22"/>
          <p:cNvSpPr txBox="1">
            <a:spLocks noChangeArrowheads="1"/>
          </p:cNvSpPr>
          <p:nvPr/>
        </p:nvSpPr>
        <p:spPr bwMode="auto">
          <a:xfrm>
            <a:off x="3787775" y="955675"/>
            <a:ext cx="8429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cmsy10" pitchFamily="34" charset="0"/>
              </a:rPr>
              <a:t> </a:t>
            </a:r>
            <a:r>
              <a:rPr lang="en-US" dirty="0">
                <a:solidFill>
                  <a:srgbClr val="009900"/>
                </a:solidFill>
              </a:rPr>
              <a:t>true</a:t>
            </a:r>
            <a:endParaRPr lang="en-US" dirty="0">
              <a:solidFill>
                <a:srgbClr val="009900"/>
              </a:solidFill>
              <a:latin typeface="cmsy10" pitchFamily="34" charset="0"/>
            </a:endParaRPr>
          </a:p>
        </p:txBody>
      </p:sp>
      <p:sp>
        <p:nvSpPr>
          <p:cNvPr id="1399831" name="Text Box 23"/>
          <p:cNvSpPr txBox="1">
            <a:spLocks noChangeArrowheads="1"/>
          </p:cNvSpPr>
          <p:nvPr/>
        </p:nvSpPr>
        <p:spPr bwMode="auto">
          <a:xfrm>
            <a:off x="3970338" y="2908300"/>
            <a:ext cx="11826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y=x, i=0</a:t>
            </a:r>
          </a:p>
        </p:txBody>
      </p:sp>
      <p:sp>
        <p:nvSpPr>
          <p:cNvPr id="1399832" name="Text Box 24"/>
          <p:cNvSpPr txBox="1">
            <a:spLocks noChangeArrowheads="1"/>
          </p:cNvSpPr>
          <p:nvPr/>
        </p:nvSpPr>
        <p:spPr bwMode="auto">
          <a:xfrm>
            <a:off x="3973513" y="4784725"/>
            <a:ext cx="20145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y=x, i=0, y</a:t>
            </a:r>
            <a:r>
              <a:rPr lang="en-US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>
                <a:solidFill>
                  <a:srgbClr val="009900"/>
                </a:solidFill>
              </a:rPr>
              <a:t>null</a:t>
            </a:r>
          </a:p>
        </p:txBody>
      </p:sp>
      <p:sp>
        <p:nvSpPr>
          <p:cNvPr id="1399833" name="Text Box 25"/>
          <p:cNvSpPr txBox="1">
            <a:spLocks noChangeArrowheads="1"/>
          </p:cNvSpPr>
          <p:nvPr/>
        </p:nvSpPr>
        <p:spPr bwMode="auto">
          <a:xfrm>
            <a:off x="3889375" y="2644775"/>
            <a:ext cx="1627188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i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1</a:t>
            </a:r>
          </a:p>
          <a:p>
            <a:r>
              <a:rPr lang="en-US">
                <a:solidFill>
                  <a:srgbClr val="009900"/>
                </a:solidFill>
              </a:rPr>
              <a:t>N(x)=N(y)+i</a:t>
            </a:r>
          </a:p>
        </p:txBody>
      </p:sp>
      <p:sp>
        <p:nvSpPr>
          <p:cNvPr id="1399834" name="Text Box 26"/>
          <p:cNvSpPr txBox="1">
            <a:spLocks noChangeArrowheads="1"/>
          </p:cNvSpPr>
          <p:nvPr/>
        </p:nvSpPr>
        <p:spPr bwMode="auto">
          <a:xfrm>
            <a:off x="3963988" y="4556125"/>
            <a:ext cx="1944687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i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1, y </a:t>
            </a:r>
            <a:r>
              <a:rPr lang="en-US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>
                <a:solidFill>
                  <a:srgbClr val="009900"/>
                </a:solidFill>
              </a:rPr>
              <a:t> null</a:t>
            </a:r>
          </a:p>
          <a:p>
            <a:r>
              <a:rPr lang="en-US">
                <a:solidFill>
                  <a:srgbClr val="009900"/>
                </a:solidFill>
              </a:rPr>
              <a:t>N(x)=N(y)+i</a:t>
            </a:r>
          </a:p>
        </p:txBody>
      </p:sp>
      <p:sp>
        <p:nvSpPr>
          <p:cNvPr id="1399835" name="Text Box 27"/>
          <p:cNvSpPr txBox="1">
            <a:spLocks noChangeArrowheads="1"/>
          </p:cNvSpPr>
          <p:nvPr/>
        </p:nvSpPr>
        <p:spPr bwMode="auto">
          <a:xfrm>
            <a:off x="854075" y="2906713"/>
            <a:ext cx="1944688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1</a:t>
            </a:r>
            <a:r>
              <a:rPr lang="en-US" dirty="0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 dirty="0">
                <a:solidFill>
                  <a:srgbClr val="009900"/>
                </a:solidFill>
              </a:rPr>
              <a:t>i</a:t>
            </a:r>
            <a:r>
              <a:rPr lang="en-US" dirty="0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 dirty="0">
                <a:solidFill>
                  <a:srgbClr val="009900"/>
                </a:solidFill>
              </a:rPr>
              <a:t>2, </a:t>
            </a:r>
          </a:p>
          <a:p>
            <a:r>
              <a:rPr lang="en-US" dirty="0">
                <a:solidFill>
                  <a:srgbClr val="009900"/>
                </a:solidFill>
              </a:rPr>
              <a:t>N(x)=N(y)+</a:t>
            </a:r>
            <a:r>
              <a:rPr lang="en-US" dirty="0" err="1">
                <a:solidFill>
                  <a:srgbClr val="009900"/>
                </a:solidFill>
              </a:rPr>
              <a:t>i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1399836" name="Text Box 28"/>
          <p:cNvSpPr txBox="1">
            <a:spLocks noChangeArrowheads="1"/>
          </p:cNvSpPr>
          <p:nvPr/>
        </p:nvSpPr>
        <p:spPr bwMode="auto">
          <a:xfrm>
            <a:off x="3886200" y="2643188"/>
            <a:ext cx="1944688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i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2, </a:t>
            </a:r>
          </a:p>
          <a:p>
            <a:r>
              <a:rPr lang="en-US">
                <a:solidFill>
                  <a:srgbClr val="009900"/>
                </a:solidFill>
              </a:rPr>
              <a:t>N(x)=N(y)+i</a:t>
            </a:r>
          </a:p>
        </p:txBody>
      </p:sp>
      <p:sp>
        <p:nvSpPr>
          <p:cNvPr id="1399837" name="Text Box 29"/>
          <p:cNvSpPr txBox="1">
            <a:spLocks noChangeArrowheads="1"/>
          </p:cNvSpPr>
          <p:nvPr/>
        </p:nvSpPr>
        <p:spPr bwMode="auto">
          <a:xfrm>
            <a:off x="3889375" y="2643188"/>
            <a:ext cx="1944688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i, </a:t>
            </a:r>
          </a:p>
          <a:p>
            <a:r>
              <a:rPr lang="en-US">
                <a:solidFill>
                  <a:srgbClr val="009900"/>
                </a:solidFill>
              </a:rPr>
              <a:t>N(x)=N(y)+i</a:t>
            </a:r>
          </a:p>
        </p:txBody>
      </p:sp>
      <p:sp>
        <p:nvSpPr>
          <p:cNvPr id="1399838" name="Text Box 30"/>
          <p:cNvSpPr txBox="1">
            <a:spLocks noChangeArrowheads="1"/>
          </p:cNvSpPr>
          <p:nvPr/>
        </p:nvSpPr>
        <p:spPr bwMode="auto">
          <a:xfrm>
            <a:off x="3976688" y="4559300"/>
            <a:ext cx="1944687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i, y </a:t>
            </a:r>
            <a:r>
              <a:rPr lang="en-US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</a:t>
            </a:r>
            <a:r>
              <a:rPr lang="en-US">
                <a:solidFill>
                  <a:srgbClr val="009900"/>
                </a:solidFill>
              </a:rPr>
              <a:t> null</a:t>
            </a:r>
          </a:p>
          <a:p>
            <a:r>
              <a:rPr lang="en-US">
                <a:solidFill>
                  <a:srgbClr val="009900"/>
                </a:solidFill>
              </a:rPr>
              <a:t>N(x)=N(y)+i</a:t>
            </a:r>
          </a:p>
        </p:txBody>
      </p:sp>
      <p:sp>
        <p:nvSpPr>
          <p:cNvPr id="1399839" name="Oval 31"/>
          <p:cNvSpPr>
            <a:spLocks noChangeArrowheads="1"/>
          </p:cNvSpPr>
          <p:nvPr/>
        </p:nvSpPr>
        <p:spPr bwMode="auto">
          <a:xfrm>
            <a:off x="6130925" y="4641850"/>
            <a:ext cx="88900" cy="889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4468784" y="3826341"/>
            <a:ext cx="8826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False</a:t>
            </a: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038213" y="4239077"/>
            <a:ext cx="8826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6356203" y="4715341"/>
            <a:ext cx="174756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0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i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009900"/>
                </a:solidFill>
              </a:rPr>
              <a:t> N(x)=</a:t>
            </a:r>
            <a:r>
              <a:rPr lang="en-US" dirty="0" err="1" smtClean="0">
                <a:solidFill>
                  <a:srgbClr val="009900"/>
                </a:solidFill>
              </a:rPr>
              <a:t>i</a:t>
            </a:r>
            <a:endParaRPr lang="en-US" dirty="0">
              <a:solidFill>
                <a:srgbClr val="009900"/>
              </a:solidFill>
              <a:latin typeface="cmsy10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1301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9810" grpId="0"/>
      <p:bldP spid="1399824" grpId="0"/>
      <p:bldP spid="1399825" grpId="0" build="allAtOnce"/>
      <p:bldP spid="1399825" grpId="1" build="allAtOnce"/>
      <p:bldP spid="1399826" grpId="0"/>
      <p:bldP spid="1399827" grpId="0"/>
      <p:bldP spid="1399828" grpId="0"/>
      <p:bldP spid="1399829" grpId="0"/>
      <p:bldP spid="1399831" grpId="0"/>
      <p:bldP spid="1399831" grpId="1"/>
      <p:bldP spid="1399832" grpId="0"/>
      <p:bldP spid="1399832" grpId="1"/>
      <p:bldP spid="1399833" grpId="0"/>
      <p:bldP spid="1399833" grpId="1"/>
      <p:bldP spid="1399834" grpId="0"/>
      <p:bldP spid="1399834" grpId="1"/>
      <p:bldP spid="1399835" grpId="0"/>
      <p:bldP spid="1399835" grpId="1"/>
      <p:bldP spid="1399836" grpId="0"/>
      <p:bldP spid="1399836" grpId="1"/>
      <p:bldP spid="1399837" grpId="0"/>
      <p:bldP spid="1399838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6942" y="1142999"/>
            <a:ext cx="8730344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sophisticated invariant generation.</a:t>
            </a:r>
          </a:p>
          <a:p>
            <a:pPr lvl="1"/>
            <a:r>
              <a:rPr lang="en-US" dirty="0" smtClean="0"/>
              <a:t>E.g., control-flow refinement, loop-flattening/peeling,    non-standard cut-points, quantitative attributes instrumentation. </a:t>
            </a:r>
          </a:p>
          <a:p>
            <a:pPr lvl="1"/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marL="857250" lvl="1" indent="-457200"/>
            <a:r>
              <a:rPr lang="en-US" dirty="0" smtClean="0"/>
              <a:t>Language of Invariants</a:t>
            </a:r>
          </a:p>
          <a:p>
            <a:pPr marL="857250" lvl="1" indent="-457200"/>
            <a:r>
              <a:rPr lang="en-US" dirty="0" smtClean="0"/>
              <a:t>E.g., arithmetic, </a:t>
            </a:r>
            <a:r>
              <a:rPr lang="en-US" dirty="0" err="1" smtClean="0"/>
              <a:t>uninterpreted</a:t>
            </a:r>
            <a:r>
              <a:rPr lang="en-US" dirty="0" smtClean="0"/>
              <a:t> fns, lists/arrays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marL="857250" lvl="1" indent="-457200"/>
            <a:r>
              <a:rPr lang="en-US" dirty="0" smtClean="0"/>
              <a:t>Automatic generation of invariants in some shade of logic, e.g., conjunctive/k-disjunctive/predicate abstraction.</a:t>
            </a:r>
          </a:p>
          <a:p>
            <a:pPr marL="857250" lvl="1" indent="-457200"/>
            <a:r>
              <a:rPr lang="en-US" dirty="0" smtClean="0"/>
              <a:t>E.g., Iterative, Constraint-based, Proof Rules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Art of Invariant </a:t>
            </a:r>
            <a:r>
              <a:rPr lang="en-US" dirty="0" smtClean="0">
                <a:solidFill>
                  <a:schemeClr val="tx1"/>
                </a:solidFill>
              </a:rPr>
              <a:t>Generation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69388" y="1699546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10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2947" y="1084277"/>
            <a:ext cx="8841996" cy="5274578"/>
          </a:xfrm>
        </p:spPr>
        <p:txBody>
          <a:bodyPr/>
          <a:lstStyle/>
          <a:p>
            <a:r>
              <a:rPr lang="en-US" dirty="0" err="1" smtClean="0"/>
              <a:t>Uninterpreted</a:t>
            </a:r>
            <a:r>
              <a:rPr lang="en-US" dirty="0" smtClean="0"/>
              <a:t> Functions</a:t>
            </a:r>
          </a:p>
          <a:p>
            <a:pPr lvl="1"/>
            <a:r>
              <a:rPr lang="en-US" sz="2000" dirty="0" smtClean="0"/>
              <a:t>A Polynomial-Time Algorithm for Global Value Numbering;  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Necula</a:t>
            </a:r>
            <a:r>
              <a:rPr lang="en-US" sz="2000" dirty="0" smtClean="0"/>
              <a:t>; SAS ‘04 </a:t>
            </a:r>
          </a:p>
          <a:p>
            <a:r>
              <a:rPr lang="en-US" dirty="0" smtClean="0"/>
              <a:t>Linear Arithmetic + </a:t>
            </a:r>
            <a:r>
              <a:rPr lang="en-US" dirty="0" err="1" smtClean="0"/>
              <a:t>Uninterpreted</a:t>
            </a:r>
            <a:r>
              <a:rPr lang="en-US" dirty="0" smtClean="0"/>
              <a:t> Functions</a:t>
            </a:r>
          </a:p>
          <a:p>
            <a:pPr lvl="1"/>
            <a:r>
              <a:rPr lang="en-US" sz="2000" dirty="0" smtClean="0"/>
              <a:t>Combining Abstract Interpreters; </a:t>
            </a:r>
          </a:p>
          <a:p>
            <a:pPr lvl="1"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Tiwari</a:t>
            </a:r>
            <a:r>
              <a:rPr lang="en-US" sz="2000" dirty="0" smtClean="0"/>
              <a:t>; PLDI ’06</a:t>
            </a:r>
          </a:p>
          <a:p>
            <a:r>
              <a:rPr lang="en-US" dirty="0" smtClean="0"/>
              <a:t>Theory of Arrays/Lists </a:t>
            </a:r>
          </a:p>
          <a:p>
            <a:pPr lvl="1"/>
            <a:r>
              <a:rPr lang="en-US" dirty="0" smtClean="0"/>
              <a:t>Quantified Abstract Domains</a:t>
            </a:r>
          </a:p>
          <a:p>
            <a:pPr lvl="2"/>
            <a:r>
              <a:rPr lang="en-US" dirty="0" smtClean="0"/>
              <a:t>Lifting Abstract Interpreters to Quantified Logical Domains; </a:t>
            </a:r>
            <a:r>
              <a:rPr lang="en-US" dirty="0" err="1" smtClean="0"/>
              <a:t>Gulwani</a:t>
            </a:r>
            <a:r>
              <a:rPr lang="en-US" dirty="0" smtClean="0"/>
              <a:t>, McCloskey, </a:t>
            </a:r>
            <a:r>
              <a:rPr lang="en-US" dirty="0" err="1" smtClean="0"/>
              <a:t>Tiwari</a:t>
            </a:r>
            <a:r>
              <a:rPr lang="en-US" dirty="0" smtClean="0"/>
              <a:t>; POPL ‘08</a:t>
            </a:r>
          </a:p>
          <a:p>
            <a:pPr lvl="2"/>
            <a:r>
              <a:rPr lang="en-US" dirty="0" smtClean="0"/>
              <a:t>Discovering Properties about Arrays in Simple Programs; </a:t>
            </a:r>
            <a:r>
              <a:rPr lang="en-US" dirty="0" err="1" smtClean="0"/>
              <a:t>Halbwachs</a:t>
            </a:r>
            <a:r>
              <a:rPr lang="en-US" dirty="0" smtClean="0"/>
              <a:t>, </a:t>
            </a:r>
            <a:r>
              <a:rPr lang="en-US" dirty="0" err="1" smtClean="0"/>
              <a:t>Péron</a:t>
            </a:r>
            <a:r>
              <a:rPr lang="en-US" dirty="0" smtClean="0"/>
              <a:t>; PLDI ‘08</a:t>
            </a:r>
          </a:p>
          <a:p>
            <a:pPr lvl="1"/>
            <a:r>
              <a:rPr lang="en-US" dirty="0" smtClean="0"/>
              <a:t>Shape Analysis</a:t>
            </a:r>
          </a:p>
          <a:p>
            <a:pPr lvl="2"/>
            <a:r>
              <a:rPr lang="en-US" dirty="0" smtClean="0"/>
              <a:t>Parametric Shape Analysis via 3-Valued Logic; 	          </a:t>
            </a:r>
            <a:r>
              <a:rPr lang="en-US" dirty="0" err="1" smtClean="0"/>
              <a:t>Sagiv</a:t>
            </a:r>
            <a:r>
              <a:rPr lang="en-US" dirty="0" smtClean="0"/>
              <a:t>, Reps, Wilhelm; POPL ‘99, TOPLAS ‘02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Forward: References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2946" y="1084277"/>
            <a:ext cx="8951053" cy="5029200"/>
          </a:xfrm>
        </p:spPr>
        <p:txBody>
          <a:bodyPr/>
          <a:lstStyle/>
          <a:p>
            <a:r>
              <a:rPr lang="en-US" dirty="0" smtClean="0"/>
              <a:t>Theory of Arrays/Lists </a:t>
            </a:r>
          </a:p>
          <a:p>
            <a:pPr lvl="1"/>
            <a:r>
              <a:rPr lang="en-US" dirty="0" smtClean="0"/>
              <a:t>Combination of Shape Analysis + Arithmetic </a:t>
            </a:r>
          </a:p>
          <a:p>
            <a:pPr lvl="2"/>
            <a:r>
              <a:rPr lang="en-US" dirty="0" smtClean="0"/>
              <a:t>A Combination Framework for tracking partition sizes;   </a:t>
            </a:r>
            <a:r>
              <a:rPr lang="en-US" dirty="0" err="1" smtClean="0"/>
              <a:t>Gulwani</a:t>
            </a:r>
            <a:r>
              <a:rPr lang="en-US" dirty="0" smtClean="0"/>
              <a:t>, Lev-Ami, </a:t>
            </a:r>
            <a:r>
              <a:rPr lang="en-US" dirty="0" err="1" smtClean="0"/>
              <a:t>Sagiv</a:t>
            </a:r>
            <a:r>
              <a:rPr lang="en-US" dirty="0" smtClean="0"/>
              <a:t>; POPL ’09</a:t>
            </a:r>
          </a:p>
          <a:p>
            <a:r>
              <a:rPr lang="en-US" dirty="0" smtClean="0"/>
              <a:t>Non-linear Arithmetic</a:t>
            </a:r>
          </a:p>
          <a:p>
            <a:pPr lvl="1"/>
            <a:r>
              <a:rPr lang="en-US" dirty="0" smtClean="0"/>
              <a:t>User-defined axioms + Expression Abstraction</a:t>
            </a:r>
          </a:p>
          <a:p>
            <a:pPr lvl="2"/>
            <a:r>
              <a:rPr lang="en-US" dirty="0" smtClean="0"/>
              <a:t>A Numerical Abstract Domain Based on Expression Abstraction and Max Operator with Application in Timing Analysis;    </a:t>
            </a:r>
            <a:r>
              <a:rPr lang="en-US" dirty="0" err="1" smtClean="0"/>
              <a:t>Gulavani</a:t>
            </a:r>
            <a:r>
              <a:rPr lang="en-US" dirty="0" smtClean="0"/>
              <a:t>, </a:t>
            </a:r>
            <a:r>
              <a:rPr lang="en-US" dirty="0" err="1" smtClean="0"/>
              <a:t>Gulwani</a:t>
            </a:r>
            <a:r>
              <a:rPr lang="en-US" dirty="0" smtClean="0"/>
              <a:t>; CAV ’08</a:t>
            </a:r>
          </a:p>
          <a:p>
            <a:pPr lvl="1"/>
            <a:r>
              <a:rPr lang="en-US" dirty="0" smtClean="0"/>
              <a:t>Polynomial Equalities</a:t>
            </a:r>
          </a:p>
          <a:p>
            <a:pPr lvl="2"/>
            <a:r>
              <a:rPr lang="en-US" dirty="0" smtClean="0"/>
              <a:t>An Abstract Interpretation Approach for Automatic Generation of Polynomial Invariants;                            Rodriguez-</a:t>
            </a:r>
            <a:r>
              <a:rPr lang="en-US" dirty="0" err="1" smtClean="0"/>
              <a:t>Carbonell</a:t>
            </a:r>
            <a:r>
              <a:rPr lang="en-US" dirty="0" smtClean="0"/>
              <a:t>, </a:t>
            </a:r>
            <a:r>
              <a:rPr lang="en-US" dirty="0" err="1" smtClean="0"/>
              <a:t>Kapur</a:t>
            </a:r>
            <a:r>
              <a:rPr lang="en-US" dirty="0" smtClean="0"/>
              <a:t>; SAS ‘04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Forward: References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Brush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143000"/>
            <a:ext cx="7994468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Iterative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Forward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Backward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Constraint-based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Proof-rules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</p:txBody>
      </p:sp>
      <p:pic>
        <p:nvPicPr>
          <p:cNvPr id="4" name="Picture 5" descr="C:\Users\sumitg\Pictures\bru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62" y="25167"/>
            <a:ext cx="933450" cy="8610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1514" y="1142999"/>
            <a:ext cx="9002485" cy="5501082"/>
          </a:xfrm>
        </p:spPr>
        <p:txBody>
          <a:bodyPr/>
          <a:lstStyle/>
          <a:p>
            <a:r>
              <a:rPr lang="en-US" dirty="0" smtClean="0"/>
              <a:t>Comparison with Iterative Forward</a:t>
            </a:r>
          </a:p>
          <a:p>
            <a:pPr lvl="1"/>
            <a:r>
              <a:rPr lang="en-US" dirty="0" smtClean="0"/>
              <a:t>Positives: Can compute preconditions, Goal-directed</a:t>
            </a:r>
          </a:p>
          <a:p>
            <a:pPr lvl="1"/>
            <a:r>
              <a:rPr lang="en-US" dirty="0" smtClean="0"/>
              <a:t>Negatives: Requires assertions or template assertions.</a:t>
            </a:r>
          </a:p>
          <a:p>
            <a:endParaRPr lang="en-US" sz="1000" dirty="0" smtClean="0"/>
          </a:p>
          <a:p>
            <a:r>
              <a:rPr lang="en-US" dirty="0" smtClean="0"/>
              <a:t>Transfer Function for Assignment Node is easier.</a:t>
            </a:r>
          </a:p>
          <a:p>
            <a:pPr lvl="1"/>
            <a:r>
              <a:rPr lang="en-US" dirty="0" smtClean="0"/>
              <a:t>Substitution takes role of existential elimination.</a:t>
            </a:r>
          </a:p>
          <a:p>
            <a:endParaRPr lang="en-US" sz="1000" dirty="0" smtClean="0"/>
          </a:p>
          <a:p>
            <a:r>
              <a:rPr lang="en-US" dirty="0" smtClean="0"/>
              <a:t>Transfer Function for Conditional Node is challenging.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 err="1" smtClean="0"/>
              <a:t>abductive</a:t>
            </a:r>
            <a:r>
              <a:rPr lang="en-US" dirty="0" smtClean="0"/>
              <a:t> reasoning/under-approximations.</a:t>
            </a:r>
          </a:p>
          <a:p>
            <a:pPr lvl="2"/>
            <a:r>
              <a:rPr lang="en-US" dirty="0" smtClean="0">
                <a:solidFill>
                  <a:srgbClr val="009900"/>
                </a:solidFill>
              </a:rPr>
              <a:t>Abduct(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,g) = weakest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’ </a:t>
            </a:r>
            <a:r>
              <a:rPr lang="en-US" dirty="0" err="1" smtClean="0">
                <a:solidFill>
                  <a:srgbClr val="009900"/>
                </a:solidFill>
              </a:rPr>
              <a:t>s.t</a:t>
            </a:r>
            <a:r>
              <a:rPr lang="en-US" dirty="0" smtClean="0">
                <a:solidFill>
                  <a:srgbClr val="009900"/>
                </a:solidFill>
              </a:rPr>
              <a:t>.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’</a:t>
            </a:r>
            <a:r>
              <a:rPr lang="en-US" sz="1800" dirty="0" err="1" smtClean="0">
                <a:solidFill>
                  <a:srgbClr val="009900"/>
                </a:solidFill>
                <a:latin typeface="cmsy10"/>
              </a:rPr>
              <a:t>Æ</a:t>
            </a:r>
            <a:r>
              <a:rPr lang="en-US" dirty="0" err="1" smtClean="0">
                <a:solidFill>
                  <a:srgbClr val="009900"/>
                </a:solidFill>
              </a:rPr>
              <a:t>g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sz="1800" dirty="0" smtClean="0">
                <a:solidFill>
                  <a:srgbClr val="009900"/>
                </a:solidFill>
                <a:latin typeface="cmsy10"/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endParaRPr lang="en-US" dirty="0" smtClean="0">
              <a:solidFill>
                <a:srgbClr val="009900"/>
              </a:solidFill>
              <a:sym typeface="Symbol" pitchFamily="18" charset="2"/>
            </a:endParaRPr>
          </a:p>
          <a:p>
            <a:pPr lvl="2"/>
            <a:r>
              <a:rPr lang="en-US" dirty="0" smtClean="0"/>
              <a:t>Case-split reasoning as opposed to Saturation based, and hence typically not closed under conjunctions.</a:t>
            </a:r>
          </a:p>
          <a:p>
            <a:pPr lvl="2"/>
            <a:r>
              <a:rPr lang="en-US" dirty="0" smtClean="0"/>
              <a:t>Optimally weak solutions for negative unknowns as opposed to optimally strong solutions for positive unknowns.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Backward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894" y="1143000"/>
            <a:ext cx="8372212" cy="5029200"/>
          </a:xfrm>
        </p:spPr>
        <p:txBody>
          <a:bodyPr/>
          <a:lstStyle/>
          <a:p>
            <a:r>
              <a:rPr lang="en-US" sz="2000" dirty="0" smtClean="0"/>
              <a:t>Program Verification using Templates over Predicate Abstraction; 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Srivastava</a:t>
            </a:r>
            <a:r>
              <a:rPr lang="en-US" sz="2000" dirty="0" smtClean="0"/>
              <a:t>,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; PLDI ‘09</a:t>
            </a:r>
          </a:p>
          <a:p>
            <a:r>
              <a:rPr lang="en-US" sz="2000" dirty="0" smtClean="0"/>
              <a:t>Assertion Checking Unified;  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Tiwari</a:t>
            </a:r>
            <a:r>
              <a:rPr lang="en-US" sz="2000" dirty="0" smtClean="0"/>
              <a:t>; VMCAI ‘07</a:t>
            </a:r>
          </a:p>
          <a:p>
            <a:r>
              <a:rPr lang="en-US" sz="2000" dirty="0" smtClean="0"/>
              <a:t>Computing Procedure Summaries for </a:t>
            </a:r>
            <a:r>
              <a:rPr lang="en-US" sz="2000" dirty="0" err="1" smtClean="0"/>
              <a:t>Interprocedural</a:t>
            </a:r>
            <a:r>
              <a:rPr lang="en-US" sz="2000" dirty="0" smtClean="0"/>
              <a:t> Analysis;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Tiwari</a:t>
            </a:r>
            <a:r>
              <a:rPr lang="en-US" sz="2000" dirty="0" smtClean="0"/>
              <a:t>; ESOP ‘07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Backward: References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Brush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143000"/>
            <a:ext cx="7994468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Iterative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Forward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Backward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Constraint-based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Proof-rules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</p:txBody>
      </p:sp>
      <p:pic>
        <p:nvPicPr>
          <p:cNvPr id="4" name="Picture 5" descr="C:\Users\sumitg\Pictures\bru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62" y="25167"/>
            <a:ext cx="933450" cy="8610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Constraint-based Invariant Generation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933275"/>
            <a:ext cx="7772400" cy="939800"/>
          </a:xfrm>
        </p:spPr>
        <p:txBody>
          <a:bodyPr/>
          <a:lstStyle/>
          <a:p>
            <a:r>
              <a:rPr lang="en-US" dirty="0" smtClean="0"/>
              <a:t>Goal-directed invariant generation for verification of a Hoare triple (</a:t>
            </a:r>
            <a:r>
              <a:rPr lang="en-US" dirty="0" smtClean="0">
                <a:solidFill>
                  <a:srgbClr val="009900"/>
                </a:solidFill>
              </a:rPr>
              <a:t>Pre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Program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9900"/>
                </a:solidFill>
              </a:rPr>
              <a:t>Post</a:t>
            </a:r>
            <a:r>
              <a:rPr lang="en-US" dirty="0" smtClean="0"/>
              <a:t>)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4C313B0-5BDB-448C-B53F-7663539641A8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25078" y="1806697"/>
            <a:ext cx="2135188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Pre</a:t>
            </a:r>
            <a:endParaRPr lang="en-US" sz="2400" kern="0" dirty="0">
              <a:solidFill>
                <a:schemeClr val="accent2"/>
              </a:solidFill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while (c)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     S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9900"/>
                </a:solidFill>
                <a:latin typeface="+mn-lt"/>
              </a:rPr>
              <a:t>Post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4457200" y="1880738"/>
            <a:ext cx="2284412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Pre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</a:t>
            </a:r>
            <a:r>
              <a:rPr lang="en-US" sz="2400" kern="0" dirty="0">
                <a:latin typeface="cmsy10"/>
              </a:rPr>
              <a:t>:</a:t>
            </a:r>
            <a:r>
              <a:rPr lang="en-US" sz="2400" kern="0" dirty="0">
                <a:latin typeface="+mn-lt"/>
              </a:rPr>
              <a:t>c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Post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(I </a:t>
            </a:r>
            <a:r>
              <a:rPr lang="en-US" sz="2400" kern="0" dirty="0">
                <a:latin typeface="cmsy10"/>
              </a:rPr>
              <a:t>Æ</a:t>
            </a:r>
            <a:r>
              <a:rPr lang="en-US" sz="2400" kern="0" dirty="0">
                <a:latin typeface="+mn-lt"/>
              </a:rPr>
              <a:t> c)[S] </a:t>
            </a:r>
            <a:r>
              <a:rPr lang="en-US" sz="2400" kern="0" dirty="0">
                <a:latin typeface="cmsy10"/>
              </a:rPr>
              <a:t>)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>
            <a:off x="2092769" y="2388140"/>
            <a:ext cx="1208215" cy="526111"/>
          </a:xfrm>
          <a:prstGeom prst="rightArrow">
            <a:avLst>
              <a:gd name="adj1" fmla="val 14994"/>
              <a:gd name="adj2" fmla="val 4306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3360237" y="2345875"/>
            <a:ext cx="7651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9</a:t>
            </a:r>
            <a:r>
              <a:rPr lang="en-US" sz="2400" kern="0" dirty="0">
                <a:latin typeface="+mn-lt"/>
              </a:rPr>
              <a:t> I</a:t>
            </a:r>
          </a:p>
        </p:txBody>
      </p: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90941" y="2275009"/>
            <a:ext cx="3698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+mn-lt"/>
              </a:rPr>
              <a:t>I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3904750" y="2334763"/>
            <a:ext cx="730250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>
                <a:latin typeface="cmsy10"/>
              </a:rPr>
              <a:t>8</a:t>
            </a:r>
            <a:r>
              <a:rPr lang="en-US" sz="2400" kern="0" dirty="0">
                <a:latin typeface="+mn-lt"/>
              </a:rPr>
              <a:t>X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3922776" y="3381855"/>
            <a:ext cx="3675888" cy="840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latin typeface="+mn-lt"/>
              </a:rPr>
              <a:t>Verification Constraint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latin typeface="+mn-lt"/>
              </a:rPr>
              <a:t>(Second-order)</a:t>
            </a:r>
          </a:p>
        </p:txBody>
      </p:sp>
      <p:sp>
        <p:nvSpPr>
          <p:cNvPr id="12" name="Double Bracket 11"/>
          <p:cNvSpPr>
            <a:spLocks/>
          </p:cNvSpPr>
          <p:nvPr/>
        </p:nvSpPr>
        <p:spPr bwMode="auto">
          <a:xfrm>
            <a:off x="4439730" y="1820047"/>
            <a:ext cx="2212848" cy="1463040"/>
          </a:xfrm>
          <a:prstGeom prst="bracketPai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6767584" y="1841114"/>
            <a:ext cx="238556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latin typeface="+mn-lt"/>
              </a:rPr>
              <a:t>Base Case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latin typeface="+mn-lt"/>
              </a:rPr>
              <a:t>Precision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smtClean="0">
                <a:latin typeface="+mn-lt"/>
              </a:rPr>
              <a:t>Inductive Case</a:t>
            </a:r>
            <a:endParaRPr lang="en-US" sz="2400" kern="0" dirty="0">
              <a:latin typeface="+mn-lt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1999488" y="2093362"/>
            <a:ext cx="1210056" cy="48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err="1" smtClean="0">
                <a:latin typeface="+mn-lt"/>
              </a:rPr>
              <a:t>VCGen</a:t>
            </a:r>
            <a:endParaRPr lang="en-US" sz="2400" kern="0" dirty="0">
              <a:latin typeface="+mn-lt"/>
            </a:endParaRPr>
          </a:p>
        </p:txBody>
      </p:sp>
      <p:sp>
        <p:nvSpPr>
          <p:cNvPr id="18" name="Content Placeholder 1"/>
          <p:cNvSpPr txBox="1">
            <a:spLocks/>
          </p:cNvSpPr>
          <p:nvPr/>
        </p:nvSpPr>
        <p:spPr bwMode="auto">
          <a:xfrm>
            <a:off x="67111" y="4513278"/>
            <a:ext cx="8967831" cy="205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US" sz="24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Idea:</a:t>
            </a:r>
            <a:r>
              <a:rPr lang="en-US" sz="2400" dirty="0" smtClean="0"/>
              <a:t> Reduce the second-order verification constraint to a </a:t>
            </a:r>
            <a:r>
              <a:rPr lang="en-US" sz="2400" dirty="0" smtClean="0">
                <a:solidFill>
                  <a:schemeClr val="accent2"/>
                </a:solidFill>
              </a:rPr>
              <a:t>first-order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9900"/>
                </a:solidFill>
              </a:rPr>
              <a:t>satisfiability</a:t>
            </a:r>
            <a:r>
              <a:rPr lang="en-US" sz="2400" dirty="0" smtClean="0"/>
              <a:t> constraint that can be solved using off-the-shelf SAT/SMT solvers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Choose a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template for I (specific color/shade in</a:t>
            </a:r>
            <a:r>
              <a:rPr lang="en-US" sz="2200" kern="0" dirty="0" smtClean="0">
                <a:latin typeface="+mn-lt"/>
              </a:rPr>
              <a:t> some logic).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Conver</a:t>
            </a:r>
            <a:r>
              <a:rPr lang="en-US" sz="2200" kern="0" dirty="0" smtClean="0">
                <a:latin typeface="+mn-lt"/>
              </a:rPr>
              <a:t>t </a:t>
            </a:r>
            <a:r>
              <a:rPr lang="en-US" sz="2200" kern="0" dirty="0" smtClean="0">
                <a:latin typeface="cmsy10"/>
              </a:rPr>
              <a:t>8</a:t>
            </a:r>
            <a:r>
              <a:rPr lang="en-US" sz="2200" kern="0" dirty="0" smtClean="0">
                <a:latin typeface="+mn-lt"/>
              </a:rPr>
              <a:t> into </a:t>
            </a:r>
            <a:r>
              <a:rPr lang="en-US" sz="2200" kern="0" dirty="0" smtClean="0">
                <a:latin typeface="cmsy10"/>
              </a:rPr>
              <a:t>9</a:t>
            </a:r>
            <a:r>
              <a:rPr lang="en-US" sz="2200" kern="0" dirty="0" smtClean="0">
                <a:latin typeface="+mn-lt"/>
              </a:rPr>
              <a:t>. 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578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 animBg="1"/>
      <p:bldP spid="28" grpId="0"/>
      <p:bldP spid="35" grpId="0"/>
      <p:bldP spid="36" grpId="0"/>
      <p:bldP spid="37" grpId="0"/>
      <p:bldP spid="12" grpId="0" animBg="1"/>
      <p:bldP spid="15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5894" y="1143000"/>
            <a:ext cx="8579169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Trick for converting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 to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 is known for following domains:</a:t>
            </a:r>
          </a:p>
          <a:p>
            <a:endParaRPr lang="en-US" sz="1000" dirty="0" smtClean="0"/>
          </a:p>
          <a:p>
            <a:r>
              <a:rPr lang="en-US" dirty="0" smtClean="0"/>
              <a:t>Linear Arithmetic</a:t>
            </a:r>
          </a:p>
          <a:p>
            <a:pPr lvl="1"/>
            <a:r>
              <a:rPr lang="en-US" dirty="0" err="1" smtClean="0"/>
              <a:t>Farkas</a:t>
            </a:r>
            <a:r>
              <a:rPr lang="en-US" dirty="0" smtClean="0"/>
              <a:t> Lemma</a:t>
            </a:r>
          </a:p>
          <a:p>
            <a:r>
              <a:rPr lang="en-US" dirty="0" smtClean="0"/>
              <a:t>Linear Arithmetic + </a:t>
            </a:r>
            <a:r>
              <a:rPr lang="en-US" dirty="0" err="1" smtClean="0"/>
              <a:t>Uninterpreted</a:t>
            </a:r>
            <a:r>
              <a:rPr lang="en-US" dirty="0" smtClean="0"/>
              <a:t> Fns.</a:t>
            </a:r>
          </a:p>
          <a:p>
            <a:pPr lvl="1"/>
            <a:r>
              <a:rPr lang="en-US" dirty="0" err="1" smtClean="0"/>
              <a:t>Farkas</a:t>
            </a:r>
            <a:r>
              <a:rPr lang="en-US" dirty="0" smtClean="0"/>
              <a:t> Lemma + Ackerman’s Reduction</a:t>
            </a:r>
          </a:p>
          <a:p>
            <a:r>
              <a:rPr lang="en-US" dirty="0" smtClean="0"/>
              <a:t>Non-linear Arithmetic</a:t>
            </a:r>
          </a:p>
          <a:p>
            <a:pPr lvl="1"/>
            <a:r>
              <a:rPr lang="en-US" dirty="0" err="1" smtClean="0"/>
              <a:t>Grobner</a:t>
            </a:r>
            <a:r>
              <a:rPr lang="en-US" dirty="0" smtClean="0"/>
              <a:t> Basis</a:t>
            </a:r>
          </a:p>
          <a:p>
            <a:r>
              <a:rPr lang="en-US" dirty="0" smtClean="0"/>
              <a:t>Predicate Abstraction</a:t>
            </a:r>
          </a:p>
          <a:p>
            <a:pPr lvl="1"/>
            <a:r>
              <a:rPr lang="en-US" dirty="0" smtClean="0"/>
              <a:t>Boolean indicator variables + Cover Algorithm (Abduction)</a:t>
            </a:r>
          </a:p>
          <a:p>
            <a:r>
              <a:rPr lang="en-US" dirty="0" smtClean="0"/>
              <a:t>Quantified Predicate Abstraction</a:t>
            </a:r>
          </a:p>
          <a:p>
            <a:pPr lvl="1"/>
            <a:r>
              <a:rPr lang="en-US" dirty="0" smtClean="0"/>
              <a:t>Boolean indicator variables + More general Abduction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6228" y="304800"/>
            <a:ext cx="8212822" cy="609600"/>
          </a:xfrm>
        </p:spPr>
        <p:txBody>
          <a:bodyPr/>
          <a:lstStyle/>
          <a:p>
            <a:r>
              <a:rPr lang="en-US" dirty="0" smtClean="0"/>
              <a:t>Key Idea in reducing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 to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/>
              <a:t> for various Domains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6" y="1055912"/>
            <a:ext cx="8642386" cy="542108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Linear Arithmetic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Constraint-based Linear-relations analysis; 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Sankaranarayanan</a:t>
            </a:r>
            <a:r>
              <a:rPr lang="en-US" sz="2000" dirty="0" smtClean="0"/>
              <a:t>, </a:t>
            </a:r>
            <a:r>
              <a:rPr lang="en-US" sz="2000" dirty="0" err="1" smtClean="0"/>
              <a:t>Sipma</a:t>
            </a:r>
            <a:r>
              <a:rPr lang="en-US" sz="2000" dirty="0" smtClean="0"/>
              <a:t>, Manna; SAS ’04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Program analysis as constraint solving; 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Srivastava</a:t>
            </a:r>
            <a:r>
              <a:rPr lang="en-US" sz="2000" dirty="0" smtClean="0"/>
              <a:t>, </a:t>
            </a:r>
            <a:r>
              <a:rPr lang="en-US" sz="2000" dirty="0" err="1" smtClean="0"/>
              <a:t>Venkatesan</a:t>
            </a:r>
            <a:r>
              <a:rPr lang="en-US" sz="2000" dirty="0" smtClean="0"/>
              <a:t>; PLDI ‘08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Linear Arithmetic + </a:t>
            </a:r>
            <a:r>
              <a:rPr lang="en-US" dirty="0" err="1" smtClean="0"/>
              <a:t>Uninterpreted</a:t>
            </a:r>
            <a:r>
              <a:rPr lang="en-US" dirty="0" smtClean="0"/>
              <a:t> Fns.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Invariant synthesis for combined theories;</a:t>
            </a:r>
          </a:p>
          <a:p>
            <a:pPr lvl="1">
              <a:spcBef>
                <a:spcPts val="0"/>
              </a:spcBef>
              <a:buNone/>
            </a:pPr>
            <a:r>
              <a:rPr lang="en-US" sz="2000" dirty="0" smtClean="0"/>
              <a:t>    Beyer, </a:t>
            </a:r>
            <a:r>
              <a:rPr lang="en-US" sz="2000" dirty="0" err="1" smtClean="0"/>
              <a:t>Henzinger</a:t>
            </a:r>
            <a:r>
              <a:rPr lang="en-US" sz="2000" dirty="0" smtClean="0"/>
              <a:t>, </a:t>
            </a:r>
            <a:r>
              <a:rPr lang="en-US" sz="2000" dirty="0" err="1" smtClean="0"/>
              <a:t>Majumdar</a:t>
            </a:r>
            <a:r>
              <a:rPr lang="en-US" sz="2000" dirty="0" smtClean="0"/>
              <a:t>, </a:t>
            </a:r>
            <a:r>
              <a:rPr lang="en-US" sz="2000" dirty="0" err="1" smtClean="0"/>
              <a:t>Rybalchenko</a:t>
            </a:r>
            <a:r>
              <a:rPr lang="en-US" sz="2000" dirty="0" smtClean="0"/>
              <a:t>; VMCAI ‘07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Non-linear Arithmetic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Non-linear loop invariant generation using </a:t>
            </a:r>
            <a:r>
              <a:rPr lang="en-US" sz="2000" dirty="0" err="1" smtClean="0"/>
              <a:t>Gröbner</a:t>
            </a:r>
            <a:r>
              <a:rPr lang="en-US" sz="2000" dirty="0" smtClean="0"/>
              <a:t> bases; </a:t>
            </a:r>
            <a:r>
              <a:rPr lang="en-US" sz="2000" dirty="0" err="1" smtClean="0"/>
              <a:t>Sankaranarayanan</a:t>
            </a:r>
            <a:r>
              <a:rPr lang="en-US" sz="2000" dirty="0" smtClean="0"/>
              <a:t>, </a:t>
            </a:r>
            <a:r>
              <a:rPr lang="en-US" sz="2000" dirty="0" err="1" smtClean="0"/>
              <a:t>Sipma</a:t>
            </a:r>
            <a:r>
              <a:rPr lang="en-US" sz="2000" dirty="0" smtClean="0"/>
              <a:t>, Manna; POPL ’04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Predicate Abstraction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Constraint-based invariant inference over predicate abstraction;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Srivastava</a:t>
            </a:r>
            <a:r>
              <a:rPr lang="en-US" sz="2000" dirty="0" smtClean="0"/>
              <a:t>, </a:t>
            </a:r>
            <a:r>
              <a:rPr lang="en-US" sz="2000" dirty="0" err="1" smtClean="0"/>
              <a:t>Venkatesan</a:t>
            </a:r>
            <a:r>
              <a:rPr lang="en-US" sz="2000" dirty="0" smtClean="0"/>
              <a:t>; VMCAI ’09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Quantified Predicate Abstraction</a:t>
            </a:r>
          </a:p>
          <a:p>
            <a:pPr lvl="1">
              <a:spcBef>
                <a:spcPts val="0"/>
              </a:spcBef>
            </a:pPr>
            <a:r>
              <a:rPr lang="en-US" sz="2000" dirty="0" smtClean="0"/>
              <a:t>Program verification using templates over predicate abstraction; </a:t>
            </a:r>
            <a:r>
              <a:rPr lang="en-US" sz="2000" dirty="0" err="1" smtClean="0"/>
              <a:t>Srivastava</a:t>
            </a:r>
            <a:r>
              <a:rPr lang="en-US" sz="2000" dirty="0" smtClean="0"/>
              <a:t>,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; PLDI ‘09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5943" y="304800"/>
            <a:ext cx="8730343" cy="609600"/>
          </a:xfrm>
        </p:spPr>
        <p:txBody>
          <a:bodyPr/>
          <a:lstStyle/>
          <a:p>
            <a:r>
              <a:rPr lang="en-US" dirty="0" smtClean="0"/>
              <a:t>Constraint-based Invariant Generation: References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8328" y="1143000"/>
            <a:ext cx="8467344" cy="5029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Linear Arithmetic</a:t>
            </a:r>
          </a:p>
          <a:p>
            <a:r>
              <a:rPr lang="en-US" dirty="0" smtClean="0"/>
              <a:t>Linear Arithmetic + </a:t>
            </a:r>
            <a:r>
              <a:rPr lang="en-US" dirty="0" err="1" smtClean="0"/>
              <a:t>Uninterpreted</a:t>
            </a:r>
            <a:r>
              <a:rPr lang="en-US" dirty="0" smtClean="0"/>
              <a:t> Fns.</a:t>
            </a:r>
          </a:p>
          <a:p>
            <a:r>
              <a:rPr lang="en-US" dirty="0" smtClean="0"/>
              <a:t>Non-linear Arithmetic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Predicate Abstraction</a:t>
            </a:r>
          </a:p>
          <a:p>
            <a:r>
              <a:rPr lang="en-US" dirty="0" smtClean="0"/>
              <a:t>Quantified Predicate Abstraction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Constraint-based Invariant Generation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799" y="1143000"/>
            <a:ext cx="8013583" cy="5224244"/>
          </a:xfrm>
        </p:spPr>
        <p:txBody>
          <a:bodyPr/>
          <a:lstStyle/>
          <a:p>
            <a:r>
              <a:rPr lang="en-US" dirty="0" smtClean="0"/>
              <a:t>To validate correctness of loop-free programs, or programs annotated with loop invariants, decision procedures are enough.</a:t>
            </a:r>
          </a:p>
          <a:p>
            <a:pPr lvl="1"/>
            <a:r>
              <a:rPr lang="en-US" dirty="0" smtClean="0"/>
              <a:t>Provided the logic is closed under WP.</a:t>
            </a:r>
          </a:p>
          <a:p>
            <a:pPr>
              <a:buNone/>
            </a:pPr>
            <a:r>
              <a:rPr lang="en-US" dirty="0" smtClean="0"/>
              <a:t>              &lt;Pre, S, Post&gt; is valid </a:t>
            </a:r>
          </a:p>
          <a:p>
            <a:pPr>
              <a:buNone/>
            </a:pPr>
            <a:r>
              <a:rPr lang="en-US" dirty="0" smtClean="0"/>
              <a:t>	    </a:t>
            </a:r>
            <a:r>
              <a:rPr lang="en-US" dirty="0" err="1" smtClean="0"/>
              <a:t>iff</a:t>
            </a:r>
            <a:r>
              <a:rPr lang="en-US" dirty="0" smtClean="0"/>
              <a:t>  Pre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WP(S, Post) is valid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iff</a:t>
            </a:r>
            <a:r>
              <a:rPr lang="en-US" dirty="0" smtClean="0"/>
              <a:t>  Pre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:</a:t>
            </a:r>
            <a:r>
              <a:rPr lang="en-US" dirty="0" smtClean="0"/>
              <a:t>WP(</a:t>
            </a:r>
            <a:r>
              <a:rPr lang="en-US" dirty="0" err="1" smtClean="0"/>
              <a:t>S,Post</a:t>
            </a:r>
            <a:r>
              <a:rPr lang="en-US" dirty="0" smtClean="0"/>
              <a:t>) is </a:t>
            </a:r>
            <a:r>
              <a:rPr lang="en-US" dirty="0" err="1" smtClean="0"/>
              <a:t>unsatisfiable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validate correctness of programs with loops, we need to automatically discover loop invariants using </a:t>
            </a:r>
            <a:r>
              <a:rPr lang="en-US" dirty="0" err="1" smtClean="0"/>
              <a:t>fixpoint</a:t>
            </a:r>
            <a:r>
              <a:rPr lang="en-US" dirty="0" smtClean="0"/>
              <a:t> computation techniques. </a:t>
            </a:r>
          </a:p>
          <a:p>
            <a:pPr lvl="1"/>
            <a:r>
              <a:rPr lang="en-US" dirty="0" smtClean="0"/>
              <a:t>This requires algorithms that are more sophisticated than decision procedures.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</a:t>
            </a:r>
            <a:endParaRPr lang="en-US" dirty="0"/>
          </a:p>
        </p:txBody>
      </p:sp>
      <p:pic>
        <p:nvPicPr>
          <p:cNvPr id="5" name="Picture 4" descr="C:\Users\sumitg\Pictures\color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56" y="25167"/>
            <a:ext cx="942975" cy="8470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Farkas</a:t>
            </a:r>
            <a:r>
              <a:rPr lang="en-US" dirty="0" smtClean="0"/>
              <a:t> 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143000"/>
            <a:ext cx="8558784" cy="50292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dirty="0" smtClean="0">
                <a:solidFill>
                  <a:schemeClr val="accent2"/>
                </a:solidFill>
              </a:rPr>
              <a:t>X </a:t>
            </a:r>
            <a:r>
              <a:rPr lang="en-US" dirty="0" err="1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baseline="-25000" dirty="0" err="1" smtClean="0">
                <a:solidFill>
                  <a:schemeClr val="accent2"/>
                </a:solidFill>
              </a:rPr>
              <a:t>k</a:t>
            </a:r>
            <a:r>
              <a:rPr lang="en-US" dirty="0" smtClean="0">
                <a:solidFill>
                  <a:schemeClr val="accent2"/>
                </a:solidFill>
              </a:rPr>
              <a:t>(e</a:t>
            </a:r>
            <a:r>
              <a:rPr lang="en-US" baseline="-25000" dirty="0" smtClean="0">
                <a:solidFill>
                  <a:schemeClr val="accent2"/>
                </a:solidFill>
              </a:rPr>
              <a:t>k</a:t>
            </a: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dirty="0" smtClean="0">
                <a:solidFill>
                  <a:schemeClr val="accent2"/>
                </a:solidFill>
              </a:rPr>
              <a:t>0) </a:t>
            </a: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 e</a:t>
            </a: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dirty="0" smtClean="0">
                <a:solidFill>
                  <a:schemeClr val="accent2"/>
                </a:solidFill>
              </a:rPr>
              <a:t>0       </a:t>
            </a:r>
          </a:p>
          <a:p>
            <a:pPr algn="ctr">
              <a:buNone/>
            </a:pPr>
            <a:r>
              <a:rPr lang="en-US" dirty="0" err="1" smtClean="0">
                <a:solidFill>
                  <a:schemeClr val="accent2"/>
                </a:solidFill>
              </a:rPr>
              <a:t>iff</a:t>
            </a:r>
            <a:r>
              <a:rPr lang="en-US" dirty="0" smtClean="0">
                <a:solidFill>
                  <a:schemeClr val="accent2"/>
                </a:solidFill>
              </a:rPr>
              <a:t>      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dirty="0" smtClean="0">
                <a:solidFill>
                  <a:schemeClr val="accent2"/>
                </a:solidFill>
              </a:rPr>
              <a:t>0 </a:t>
            </a: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dirty="0" smtClean="0">
                <a:solidFill>
                  <a:schemeClr val="accent2"/>
                </a:solidFill>
              </a:rPr>
              <a:t>X (e </a:t>
            </a:r>
            <a:r>
              <a:rPr lang="en-US" dirty="0" smtClean="0">
                <a:solidFill>
                  <a:schemeClr val="accent2"/>
                </a:solidFill>
                <a:latin typeface="cmsy10" charset="0"/>
              </a:rPr>
              <a:t>´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dirty="0" smtClean="0">
                <a:solidFill>
                  <a:schemeClr val="accent2"/>
                </a:solidFill>
              </a:rPr>
              <a:t> + </a:t>
            </a:r>
            <a:r>
              <a:rPr lang="en-US" dirty="0" smtClean="0">
                <a:solidFill>
                  <a:schemeClr val="accent2"/>
                </a:solidFill>
                <a:latin typeface="Symbol" charset="2"/>
                <a:sym typeface="Symbol" charset="2"/>
              </a:rPr>
              <a:t></a:t>
            </a:r>
            <a:r>
              <a:rPr lang="en-US" baseline="-25000" dirty="0" err="1" smtClean="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dirty="0" err="1" smtClean="0">
                <a:solidFill>
                  <a:schemeClr val="accent2"/>
                </a:solidFill>
                <a:latin typeface="Symbol" charset="2"/>
                <a:sym typeface="Symbol" charset="2"/>
              </a:rPr>
              <a:t></a:t>
            </a:r>
            <a:r>
              <a:rPr lang="en-US" baseline="-25000" dirty="0" err="1" smtClean="0">
                <a:solidFill>
                  <a:schemeClr val="accent2"/>
                </a:solidFill>
                <a:sym typeface="Symbol" charset="2"/>
              </a:rPr>
              <a:t>k</a:t>
            </a:r>
            <a:r>
              <a:rPr lang="en-US" dirty="0" err="1" smtClean="0">
                <a:solidFill>
                  <a:schemeClr val="accent2"/>
                </a:solidFill>
              </a:rPr>
              <a:t>e</a:t>
            </a:r>
            <a:r>
              <a:rPr lang="en-US" baseline="-25000" dirty="0" err="1" smtClean="0">
                <a:solidFill>
                  <a:schemeClr val="accent2"/>
                </a:solidFill>
              </a:rPr>
              <a:t>k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endParaRPr lang="en-US" dirty="0" smtClean="0"/>
          </a:p>
          <a:p>
            <a:pPr>
              <a:buNone/>
            </a:pPr>
            <a:r>
              <a:rPr lang="en-US" u="sng" dirty="0" smtClean="0"/>
              <a:t>Example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Let’s find </a:t>
            </a:r>
            <a:r>
              <a:rPr lang="en-US" dirty="0" err="1" smtClean="0"/>
              <a:t>Farkas</a:t>
            </a:r>
            <a:r>
              <a:rPr lang="en-US" dirty="0" smtClean="0"/>
              <a:t> witness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dirty="0" smtClean="0"/>
              <a:t>,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2</a:t>
            </a:r>
            <a:r>
              <a:rPr lang="en-US" dirty="0" smtClean="0"/>
              <a:t> for the implication</a:t>
            </a:r>
          </a:p>
          <a:p>
            <a:pPr>
              <a:buNone/>
            </a:pPr>
            <a:r>
              <a:rPr lang="en-US" dirty="0" smtClean="0"/>
              <a:t>                   x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2 </a:t>
            </a:r>
            <a:r>
              <a:rPr lang="en-US" dirty="0" smtClean="0">
                <a:latin typeface="cmsy10"/>
              </a:rPr>
              <a:t>Æ </a:t>
            </a:r>
            <a:r>
              <a:rPr lang="en-US" dirty="0" smtClean="0"/>
              <a:t>y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3 </a:t>
            </a:r>
            <a:r>
              <a:rPr lang="en-US" dirty="0" smtClean="0">
                <a:latin typeface="cmsy10" charset="0"/>
              </a:rPr>
              <a:t>) </a:t>
            </a:r>
            <a:r>
              <a:rPr lang="en-US" dirty="0" smtClean="0"/>
              <a:t>2x+y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6</a:t>
            </a:r>
          </a:p>
          <a:p>
            <a:r>
              <a:rPr lang="en-US" dirty="0" smtClean="0"/>
              <a:t> </a:t>
            </a:r>
            <a:r>
              <a:rPr lang="en-US" dirty="0" smtClean="0">
                <a:latin typeface="cmsy10" charset="0"/>
              </a:rPr>
              <a:t>9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dirty="0" smtClean="0"/>
              <a:t>,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2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>
                <a:sym typeface="Symbol" charset="2"/>
              </a:rPr>
              <a:t>0 </a:t>
            </a:r>
            <a:r>
              <a:rPr lang="en-US" dirty="0" err="1" smtClean="0">
                <a:sym typeface="Symbol" charset="2"/>
              </a:rPr>
              <a:t>s.t</a:t>
            </a:r>
            <a:r>
              <a:rPr lang="en-US" dirty="0" smtClean="0">
                <a:sym typeface="Symbol" charset="2"/>
              </a:rPr>
              <a:t>. </a:t>
            </a:r>
            <a:r>
              <a:rPr lang="en-US" dirty="0" smtClean="0">
                <a:latin typeface="cmsy10" charset="0"/>
              </a:rPr>
              <a:t>8</a:t>
            </a:r>
            <a:r>
              <a:rPr lang="en-US" dirty="0" smtClean="0"/>
              <a:t>x,y</a:t>
            </a:r>
            <a:r>
              <a:rPr lang="en-US" dirty="0" smtClean="0">
                <a:sym typeface="Symbol" charset="2"/>
              </a:rPr>
              <a:t> [2x+y-6 </a:t>
            </a:r>
            <a:r>
              <a:rPr lang="en-US" dirty="0" smtClean="0">
                <a:latin typeface="cmsy10" charset="0"/>
              </a:rPr>
              <a:t>´</a:t>
            </a:r>
            <a:r>
              <a:rPr lang="en-US" dirty="0" smtClean="0">
                <a:sym typeface="Symbol" charset="2"/>
              </a:rPr>
              <a:t>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dirty="0" smtClean="0"/>
              <a:t> +</a:t>
            </a:r>
            <a:r>
              <a:rPr lang="en-US" dirty="0" smtClean="0">
                <a:sym typeface="Symbol" charset="2"/>
              </a:rPr>
              <a:t>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1</a:t>
            </a:r>
            <a:r>
              <a:rPr lang="en-US" dirty="0" smtClean="0"/>
              <a:t>(x-2) +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2</a:t>
            </a:r>
            <a:r>
              <a:rPr lang="en-US" dirty="0" smtClean="0"/>
              <a:t>(y-3)]</a:t>
            </a:r>
          </a:p>
          <a:p>
            <a:r>
              <a:rPr lang="en-US" dirty="0" smtClean="0"/>
              <a:t>Equating coefficients of </a:t>
            </a:r>
            <a:r>
              <a:rPr lang="en-US" dirty="0" err="1" smtClean="0"/>
              <a:t>x,y</a:t>
            </a:r>
            <a:r>
              <a:rPr lang="en-US" dirty="0" smtClean="0"/>
              <a:t> and constant terms, we get:</a:t>
            </a:r>
          </a:p>
          <a:p>
            <a:pPr>
              <a:buNone/>
            </a:pPr>
            <a:r>
              <a:rPr lang="en-US" dirty="0" smtClean="0"/>
              <a:t>               2=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1</a:t>
            </a:r>
            <a:r>
              <a:rPr lang="en-US" dirty="0" smtClean="0">
                <a:sym typeface="Symbol" charset="2"/>
              </a:rPr>
              <a:t>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>
                <a:sym typeface="Symbol" charset="2"/>
              </a:rPr>
              <a:t> 1=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2</a:t>
            </a:r>
            <a:r>
              <a:rPr lang="en-US" dirty="0" smtClean="0">
                <a:sym typeface="Symbol" charset="2"/>
              </a:rPr>
              <a:t> </a:t>
            </a:r>
            <a:r>
              <a:rPr lang="en-US" dirty="0" smtClean="0">
                <a:latin typeface="cmsy10"/>
              </a:rPr>
              <a:t>Æ </a:t>
            </a:r>
            <a:r>
              <a:rPr lang="en-US" dirty="0" smtClean="0">
                <a:sym typeface="Symbol" charset="2"/>
              </a:rPr>
              <a:t>-6=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dirty="0" smtClean="0"/>
              <a:t>-2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1</a:t>
            </a:r>
            <a:r>
              <a:rPr lang="en-US" dirty="0" smtClean="0"/>
              <a:t>-3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2</a:t>
            </a:r>
            <a:r>
              <a:rPr lang="en-US" dirty="0" smtClean="0">
                <a:sym typeface="Symbol" charset="2"/>
              </a:rPr>
              <a:t> </a:t>
            </a:r>
          </a:p>
          <a:p>
            <a:pPr>
              <a:buNone/>
            </a:pPr>
            <a:r>
              <a:rPr lang="en-US" dirty="0" smtClean="0">
                <a:sym typeface="Symbol" charset="2"/>
              </a:rPr>
              <a:t>    which implies</a:t>
            </a:r>
            <a:r>
              <a:rPr lang="en-US" dirty="0" smtClean="0">
                <a:latin typeface="Symbol" charset="2"/>
                <a:sym typeface="Symbol" charset="2"/>
              </a:rPr>
              <a:t> </a:t>
            </a:r>
            <a:r>
              <a:rPr lang="en-US" dirty="0" smtClean="0">
                <a:sym typeface="Symbol" charset="2"/>
              </a:rPr>
              <a:t>=1,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1</a:t>
            </a:r>
            <a:r>
              <a:rPr lang="en-US" dirty="0" smtClean="0">
                <a:sym typeface="Symbol" charset="2"/>
              </a:rPr>
              <a:t>=</a:t>
            </a:r>
            <a:r>
              <a:rPr lang="en-US" dirty="0" smtClean="0"/>
              <a:t>2</a:t>
            </a:r>
            <a:r>
              <a:rPr lang="en-US" dirty="0" smtClean="0">
                <a:sym typeface="Symbol" charset="2"/>
              </a:rPr>
              <a:t>, </a:t>
            </a:r>
            <a:r>
              <a:rPr lang="en-US" dirty="0" smtClean="0">
                <a:latin typeface="Symbol" charset="2"/>
                <a:sym typeface="Symbol" charset="2"/>
              </a:rPr>
              <a:t></a:t>
            </a:r>
            <a:r>
              <a:rPr lang="en-US" baseline="-25000" dirty="0" smtClean="0">
                <a:sym typeface="Symbol" charset="2"/>
              </a:rPr>
              <a:t>2</a:t>
            </a:r>
            <a:r>
              <a:rPr lang="en-US" dirty="0" smtClean="0">
                <a:sym typeface="Symbol" charset="2"/>
              </a:rPr>
              <a:t>=1.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7696" cy="609600"/>
          </a:xfrm>
        </p:spPr>
        <p:txBody>
          <a:bodyPr/>
          <a:lstStyle/>
          <a:p>
            <a:r>
              <a:rPr lang="en-US" dirty="0" smtClean="0"/>
              <a:t>Solving 2</a:t>
            </a:r>
            <a:r>
              <a:rPr lang="en-US" baseline="30000" dirty="0" smtClean="0"/>
              <a:t>nd</a:t>
            </a:r>
            <a:r>
              <a:rPr lang="en-US" dirty="0" smtClean="0"/>
              <a:t> order constraints using </a:t>
            </a:r>
            <a:r>
              <a:rPr lang="en-US" dirty="0" err="1" smtClean="0"/>
              <a:t>Farkas</a:t>
            </a:r>
            <a:r>
              <a:rPr lang="en-US" dirty="0" smtClean="0"/>
              <a:t> Lemma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28613" y="1143000"/>
            <a:ext cx="8815387" cy="518795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cmsy10" charset="0"/>
              </a:rPr>
              <a:t>9</a:t>
            </a:r>
            <a:r>
              <a:rPr lang="en-US" dirty="0" smtClean="0">
                <a:solidFill>
                  <a:srgbClr val="C00000"/>
                </a:solidFill>
              </a:rPr>
              <a:t>I </a:t>
            </a:r>
            <a:r>
              <a:rPr lang="en-US" dirty="0" smtClean="0">
                <a:solidFill>
                  <a:srgbClr val="C00000"/>
                </a:solidFill>
                <a:latin typeface="cmsy10" charset="0"/>
              </a:rPr>
              <a:t>8</a:t>
            </a:r>
            <a:r>
              <a:rPr lang="en-US" dirty="0" smtClean="0">
                <a:solidFill>
                  <a:srgbClr val="C00000"/>
                </a:solidFill>
              </a:rPr>
              <a:t>X </a:t>
            </a:r>
            <a:r>
              <a:rPr lang="en-US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(I,X)</a:t>
            </a:r>
          </a:p>
          <a:p>
            <a:pPr>
              <a:lnSpc>
                <a:spcPct val="90000"/>
              </a:lnSpc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Second-order to First-order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 Assume I has some form, e.g., </a:t>
            </a:r>
            <a:r>
              <a:rPr lang="en-US" sz="2400" dirty="0" smtClean="0">
                <a:latin typeface="Symbol" charset="2"/>
                <a:sym typeface="Symbol" charset="2"/>
              </a:rPr>
              <a:t></a:t>
            </a:r>
            <a:r>
              <a:rPr lang="en-US" sz="2400" baseline="-25000" dirty="0" smtClean="0">
                <a:sym typeface="Symbol" charset="2"/>
              </a:rPr>
              <a:t>j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j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j</a:t>
            </a:r>
            <a:r>
              <a:rPr lang="en-US" sz="2400" baseline="-25000" dirty="0" smtClean="0"/>
              <a:t> 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 0</a:t>
            </a:r>
            <a:endParaRPr lang="en-US" sz="2400" baseline="-250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>
                <a:solidFill>
                  <a:srgbClr val="C000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C00000"/>
                </a:solidFill>
              </a:rPr>
              <a:t>I </a:t>
            </a:r>
            <a:r>
              <a:rPr lang="en-US" sz="2400" dirty="0" smtClean="0">
                <a:solidFill>
                  <a:srgbClr val="C00000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rgbClr val="C00000"/>
                </a:solidFill>
              </a:rPr>
              <a:t>X </a:t>
            </a:r>
            <a:r>
              <a:rPr lang="en-US" sz="2400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rgbClr val="C00000"/>
                </a:solidFill>
              </a:rPr>
              <a:t>1</a:t>
            </a:r>
            <a:r>
              <a:rPr lang="en-US" sz="2400" dirty="0" smtClean="0">
                <a:solidFill>
                  <a:srgbClr val="C00000"/>
                </a:solidFill>
              </a:rPr>
              <a:t>(I,X) </a:t>
            </a:r>
            <a:r>
              <a:rPr lang="en-US" sz="2400" dirty="0" smtClean="0"/>
              <a:t>translates to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j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X </a:t>
            </a:r>
            <a:r>
              <a:rPr lang="en-US" sz="24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j</a:t>
            </a:r>
            <a:r>
              <a:rPr lang="en-US" sz="2400" dirty="0" err="1" smtClean="0">
                <a:solidFill>
                  <a:schemeClr val="accent2"/>
                </a:solidFill>
              </a:rPr>
              <a:t>,X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  <a:endParaRPr lang="en-US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First-order to “only existentially quantified”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Farkas</a:t>
            </a:r>
            <a:r>
              <a:rPr lang="en-US" sz="2400" dirty="0" smtClean="0"/>
              <a:t> Lemma helps translate </a:t>
            </a: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 to </a:t>
            </a:r>
            <a:r>
              <a:rPr lang="en-US" sz="2400" dirty="0" smtClean="0">
                <a:latin typeface="cmsy10" charset="0"/>
              </a:rPr>
              <a:t>9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X (</a:t>
            </a:r>
            <a:r>
              <a:rPr lang="en-US" sz="2400" dirty="0" smtClean="0">
                <a:latin typeface="cmsy10"/>
              </a:rPr>
              <a:t>Æ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(e</a:t>
            </a:r>
            <a:r>
              <a:rPr lang="en-US" sz="2400" baseline="-25000" dirty="0" smtClean="0"/>
              <a:t>k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0) </a:t>
            </a:r>
            <a:r>
              <a:rPr lang="en-US" sz="2400" dirty="0" smtClean="0">
                <a:latin typeface="cmsy10" charset="0"/>
              </a:rPr>
              <a:t>)</a:t>
            </a:r>
            <a:r>
              <a:rPr lang="en-US" sz="2400" dirty="0" smtClean="0"/>
              <a:t> e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0)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 charset="0"/>
              </a:rPr>
              <a:t>9</a:t>
            </a:r>
            <a:r>
              <a:rPr lang="en-US" sz="2400" dirty="0" smtClean="0">
                <a:latin typeface="Symbol" charset="2"/>
                <a:sym typeface="Symbol" charset="2"/>
              </a:rPr>
              <a:t></a:t>
            </a:r>
            <a:r>
              <a:rPr lang="en-US" sz="2400" baseline="-25000" dirty="0" smtClean="0">
                <a:sym typeface="Symbol" charset="2"/>
              </a:rPr>
              <a:t>k</a:t>
            </a:r>
            <a:r>
              <a:rPr lang="en-US" sz="2400" dirty="0" smtClean="0">
                <a:latin typeface="cmsy10" charset="0"/>
              </a:rPr>
              <a:t>¸</a:t>
            </a:r>
            <a:r>
              <a:rPr lang="en-US" sz="2400" dirty="0" smtClean="0"/>
              <a:t>0 </a:t>
            </a: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X (e </a:t>
            </a:r>
            <a:r>
              <a:rPr lang="en-US" sz="2400" dirty="0" smtClean="0">
                <a:latin typeface="cmsy10" charset="0"/>
              </a:rPr>
              <a:t>´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Symbol" charset="2"/>
                <a:sym typeface="Symbol" charset="2"/>
              </a:rPr>
              <a:t></a:t>
            </a:r>
            <a:r>
              <a:rPr lang="en-US" sz="2400" dirty="0" smtClean="0"/>
              <a:t> + </a:t>
            </a:r>
            <a:r>
              <a:rPr lang="en-US" sz="2400" dirty="0" smtClean="0">
                <a:latin typeface="Symbol" charset="2"/>
                <a:sym typeface="Symbol" charset="2"/>
              </a:rPr>
              <a:t></a:t>
            </a:r>
            <a:r>
              <a:rPr lang="en-US" sz="2400" baseline="-25000" dirty="0" err="1" smtClean="0">
                <a:sym typeface="Symbol" charset="2"/>
              </a:rPr>
              <a:t>k</a:t>
            </a:r>
            <a:r>
              <a:rPr lang="en-US" sz="2400" dirty="0" err="1" smtClean="0">
                <a:latin typeface="Symbol" charset="2"/>
                <a:sym typeface="Symbol" charset="2"/>
              </a:rPr>
              <a:t></a:t>
            </a:r>
            <a:r>
              <a:rPr lang="en-US" sz="2400" baseline="-25000" dirty="0" err="1" smtClean="0">
                <a:sym typeface="Symbol" charset="2"/>
              </a:rPr>
              <a:t>k</a:t>
            </a:r>
            <a:r>
              <a:rPr lang="en-US" sz="2400" dirty="0" err="1" smtClean="0"/>
              <a:t>e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Eliminate X from polynomial equality by equating coefficients.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j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X </a:t>
            </a:r>
            <a:r>
              <a:rPr lang="en-US" sz="24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a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j</a:t>
            </a:r>
            <a:r>
              <a:rPr lang="en-US" sz="2400" dirty="0" err="1" smtClean="0">
                <a:solidFill>
                  <a:schemeClr val="accent2"/>
                </a:solidFill>
              </a:rPr>
              <a:t>,X</a:t>
            </a:r>
            <a:r>
              <a:rPr lang="en-US" sz="2400" dirty="0" smtClean="0">
                <a:solidFill>
                  <a:schemeClr val="accent2"/>
                </a:solidFill>
              </a:rPr>
              <a:t>) </a:t>
            </a:r>
            <a:r>
              <a:rPr lang="en-US" sz="2400" dirty="0" smtClean="0"/>
              <a:t>translates to </a:t>
            </a:r>
            <a:r>
              <a:rPr lang="en-US" sz="2400" dirty="0" smtClean="0">
                <a:solidFill>
                  <a:srgbClr val="0099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009900"/>
                </a:solidFill>
              </a:rPr>
              <a:t>a</a:t>
            </a:r>
            <a:r>
              <a:rPr lang="en-US" sz="2400" baseline="-25000" dirty="0" smtClean="0">
                <a:solidFill>
                  <a:srgbClr val="009900"/>
                </a:solidFill>
              </a:rPr>
              <a:t>j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009900"/>
                </a:solidFill>
                <a:latin typeface="cmmi10" charset="0"/>
              </a:rPr>
              <a:t>¸</a:t>
            </a:r>
            <a:r>
              <a:rPr lang="en-US" sz="2400" baseline="-25000" dirty="0" smtClean="0">
                <a:solidFill>
                  <a:srgbClr val="009900"/>
                </a:solidFill>
                <a:latin typeface="cmmi10" charset="0"/>
              </a:rPr>
              <a:t>k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rgbClr val="009900"/>
                </a:solidFill>
              </a:rPr>
              <a:t>3</a:t>
            </a:r>
            <a:r>
              <a:rPr lang="en-US" sz="2400" dirty="0" smtClean="0">
                <a:solidFill>
                  <a:srgbClr val="009900"/>
                </a:solidFill>
              </a:rPr>
              <a:t>(</a:t>
            </a:r>
            <a:r>
              <a:rPr lang="en-US" sz="2400" dirty="0" err="1" smtClean="0">
                <a:solidFill>
                  <a:srgbClr val="00990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009900"/>
                </a:solidFill>
              </a:rPr>
              <a:t>j</a:t>
            </a:r>
            <a:r>
              <a:rPr lang="en-US" sz="2400" dirty="0" err="1" smtClean="0">
                <a:solidFill>
                  <a:srgbClr val="009900"/>
                </a:solidFill>
              </a:rPr>
              <a:t>,</a:t>
            </a:r>
            <a:r>
              <a:rPr lang="en-US" sz="2400" dirty="0" err="1" smtClean="0">
                <a:solidFill>
                  <a:srgbClr val="009900"/>
                </a:solidFill>
                <a:latin typeface="cmmi10" charset="0"/>
              </a:rPr>
              <a:t>¸</a:t>
            </a:r>
            <a:r>
              <a:rPr lang="en-US" sz="2400" baseline="-25000" dirty="0" err="1" smtClean="0">
                <a:solidFill>
                  <a:srgbClr val="009900"/>
                </a:solidFill>
                <a:latin typeface="cmmi10" charset="0"/>
              </a:rPr>
              <a:t>k</a:t>
            </a:r>
            <a:r>
              <a:rPr lang="en-US" sz="2400" dirty="0" smtClean="0">
                <a:solidFill>
                  <a:srgbClr val="009900"/>
                </a:solidFill>
              </a:rPr>
              <a:t>)</a:t>
            </a:r>
            <a:endParaRPr lang="en-US" sz="2400" baseline="-25000" dirty="0" smtClean="0">
              <a:solidFill>
                <a:srgbClr val="009900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“only existentially quantified” to SAT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Bit-vector modeling for integer variables</a:t>
            </a:r>
          </a:p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DDE0B61-D5E4-49CB-90E3-7A54C439D3DC}" type="slidenum">
              <a:rPr lang="en-US" smtClean="0">
                <a:solidFill>
                  <a:srgbClr val="000000"/>
                </a:solidFill>
              </a:rPr>
              <a:pPr/>
              <a:t>30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461115" y="999671"/>
            <a:ext cx="2438400" cy="2322369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n=1 </a:t>
            </a:r>
            <a:r>
              <a:rPr lang="en-US" sz="2400" kern="0" dirty="0">
                <a:solidFill>
                  <a:srgbClr val="009900"/>
                </a:solidFill>
                <a:latin typeface="cmsy10"/>
              </a:rPr>
              <a:t>Æ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 m=1]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>
                <a:latin typeface="+mn-lt"/>
              </a:rPr>
              <a:t>:= 0; y := 0;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while </a:t>
            </a:r>
            <a:r>
              <a:rPr lang="en-US" sz="2400" kern="0" dirty="0">
                <a:latin typeface="+mn-lt"/>
              </a:rPr>
              <a:t>(x &lt; 100) 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>
                <a:latin typeface="+mn-lt"/>
              </a:rPr>
              <a:t>:= </a:t>
            </a:r>
            <a:r>
              <a:rPr lang="en-US" sz="2400" kern="0" dirty="0" err="1" smtClean="0">
                <a:latin typeface="+mn-lt"/>
              </a:rPr>
              <a:t>x+n</a:t>
            </a:r>
            <a:r>
              <a:rPr lang="en-US" sz="2400" kern="0" dirty="0" smtClean="0">
                <a:latin typeface="+mn-lt"/>
              </a:rPr>
              <a:t>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y </a:t>
            </a:r>
            <a:r>
              <a:rPr lang="en-US" sz="2400" kern="0" dirty="0">
                <a:latin typeface="+mn-lt"/>
              </a:rPr>
              <a:t>:= </a:t>
            </a:r>
            <a:r>
              <a:rPr lang="en-US" sz="2400" kern="0" dirty="0" err="1" smtClean="0">
                <a:latin typeface="+mn-lt"/>
              </a:rPr>
              <a:t>y+m</a:t>
            </a:r>
            <a:r>
              <a:rPr lang="en-US" sz="2400" kern="0" dirty="0" smtClean="0">
                <a:latin typeface="+mn-lt"/>
              </a:rPr>
              <a:t>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y </a:t>
            </a:r>
            <a:r>
              <a:rPr lang="en-US" sz="2400" kern="0" dirty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400" kern="0" dirty="0">
                <a:solidFill>
                  <a:srgbClr val="009900"/>
                </a:solidFill>
                <a:latin typeface="+mn-lt"/>
              </a:rPr>
              <a:t> 100]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1625" y="5289802"/>
            <a:ext cx="3725863" cy="7080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y + a</a:t>
            </a:r>
            <a:r>
              <a:rPr lang="en-US" baseline="-25000" dirty="0"/>
              <a:t>3</a:t>
            </a:r>
            <a:r>
              <a:rPr lang="en-US" dirty="0"/>
              <a:t>n + a</a:t>
            </a:r>
            <a:r>
              <a:rPr lang="en-US" baseline="-25000" dirty="0"/>
              <a:t>4</a:t>
            </a:r>
            <a:r>
              <a:rPr lang="en-US" dirty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0</a:t>
            </a:r>
          </a:p>
          <a:p>
            <a:pPr>
              <a:spcBef>
                <a:spcPct val="0"/>
              </a:spcBef>
            </a:pPr>
            <a:r>
              <a:rPr lang="en-US" dirty="0"/>
              <a:t>b</a:t>
            </a:r>
            <a:r>
              <a:rPr lang="en-US" baseline="-25000" dirty="0"/>
              <a:t>0</a:t>
            </a:r>
            <a:r>
              <a:rPr lang="en-US" dirty="0"/>
              <a:t> + b</a:t>
            </a:r>
            <a:r>
              <a:rPr lang="en-US" baseline="-25000" dirty="0"/>
              <a:t>1</a:t>
            </a:r>
            <a:r>
              <a:rPr lang="en-US" dirty="0"/>
              <a:t>x + b</a:t>
            </a:r>
            <a:r>
              <a:rPr lang="en-US" baseline="-25000" dirty="0"/>
              <a:t>2</a:t>
            </a:r>
            <a:r>
              <a:rPr lang="en-US" dirty="0"/>
              <a:t>y + b</a:t>
            </a:r>
            <a:r>
              <a:rPr lang="en-US" baseline="-25000" dirty="0"/>
              <a:t>3</a:t>
            </a:r>
            <a:r>
              <a:rPr lang="en-US" dirty="0"/>
              <a:t>n + b</a:t>
            </a:r>
            <a:r>
              <a:rPr lang="en-US" baseline="-25000" dirty="0"/>
              <a:t>4</a:t>
            </a:r>
            <a:r>
              <a:rPr lang="en-US" dirty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0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178675" y="4075364"/>
            <a:ext cx="935038" cy="1015663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y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x </a:t>
            </a:r>
            <a:endParaRPr lang="en-US" dirty="0">
              <a:latin typeface="cmsy10" charset="0"/>
            </a:endParaRPr>
          </a:p>
          <a:p>
            <a:pPr>
              <a:spcBef>
                <a:spcPct val="0"/>
              </a:spcBef>
            </a:pPr>
            <a:r>
              <a:rPr lang="en-US" dirty="0" smtClean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</a:t>
            </a:r>
            <a:r>
              <a:rPr lang="en-US" dirty="0" smtClean="0"/>
              <a:t>1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n </a:t>
            </a:r>
            <a:r>
              <a:rPr lang="en-US" dirty="0" smtClean="0">
                <a:latin typeface="cmsy10" charset="0"/>
              </a:rPr>
              <a:t>·</a:t>
            </a:r>
            <a:r>
              <a:rPr lang="en-US" dirty="0" smtClean="0"/>
              <a:t> 1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64000" y="4203952"/>
            <a:ext cx="2973388" cy="40005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=b</a:t>
            </a:r>
            <a:r>
              <a:rPr lang="en-US" baseline="-25000"/>
              <a:t>0</a:t>
            </a:r>
            <a:r>
              <a:rPr lang="en-US"/>
              <a:t>=c</a:t>
            </a:r>
            <a:r>
              <a:rPr lang="en-US" baseline="-25000"/>
              <a:t>4</a:t>
            </a:r>
            <a:r>
              <a:rPr lang="en-US"/>
              <a:t>=1, a</a:t>
            </a:r>
            <a:r>
              <a:rPr lang="en-US" baseline="-25000"/>
              <a:t>1</a:t>
            </a:r>
            <a:r>
              <a:rPr lang="en-US"/>
              <a:t>=b</a:t>
            </a:r>
            <a:r>
              <a:rPr lang="en-US" baseline="-25000"/>
              <a:t>3</a:t>
            </a:r>
            <a:r>
              <a:rPr lang="en-US"/>
              <a:t>=c</a:t>
            </a:r>
            <a:r>
              <a:rPr lang="en-US" baseline="-25000"/>
              <a:t>0</a:t>
            </a:r>
            <a:r>
              <a:rPr lang="en-US"/>
              <a:t>=-1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8288" y="4075364"/>
            <a:ext cx="3727450" cy="10160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/>
              <a:t>a</a:t>
            </a:r>
            <a:r>
              <a:rPr lang="en-US" baseline="-25000"/>
              <a:t>0</a:t>
            </a:r>
            <a:r>
              <a:rPr lang="en-US"/>
              <a:t> + a</a:t>
            </a:r>
            <a:r>
              <a:rPr lang="en-US" baseline="-25000"/>
              <a:t>1</a:t>
            </a:r>
            <a:r>
              <a:rPr lang="en-US"/>
              <a:t>x + a</a:t>
            </a:r>
            <a:r>
              <a:rPr lang="en-US" baseline="-25000"/>
              <a:t>2</a:t>
            </a:r>
            <a:r>
              <a:rPr lang="en-US"/>
              <a:t>y + a</a:t>
            </a:r>
            <a:r>
              <a:rPr lang="en-US" baseline="-25000"/>
              <a:t>3</a:t>
            </a:r>
            <a:r>
              <a:rPr lang="en-US"/>
              <a:t>n + a</a:t>
            </a:r>
            <a:r>
              <a:rPr lang="en-US" baseline="-25000"/>
              <a:t>4</a:t>
            </a:r>
            <a:r>
              <a:rPr lang="en-US"/>
              <a:t>m </a:t>
            </a:r>
            <a:r>
              <a:rPr lang="en-US">
                <a:latin typeface="cmsy10" charset="0"/>
              </a:rPr>
              <a:t>¸</a:t>
            </a:r>
            <a:r>
              <a:rPr lang="en-US"/>
              <a:t> 0</a:t>
            </a:r>
          </a:p>
          <a:p>
            <a:pPr>
              <a:spcBef>
                <a:spcPct val="0"/>
              </a:spcBef>
            </a:pPr>
            <a:r>
              <a:rPr lang="en-US"/>
              <a:t>b</a:t>
            </a:r>
            <a:r>
              <a:rPr lang="en-US" baseline="-25000"/>
              <a:t>0</a:t>
            </a:r>
            <a:r>
              <a:rPr lang="en-US"/>
              <a:t> + b</a:t>
            </a:r>
            <a:r>
              <a:rPr lang="en-US" baseline="-25000"/>
              <a:t>1</a:t>
            </a:r>
            <a:r>
              <a:rPr lang="en-US"/>
              <a:t>x + b</a:t>
            </a:r>
            <a:r>
              <a:rPr lang="en-US" baseline="-25000"/>
              <a:t>2</a:t>
            </a:r>
            <a:r>
              <a:rPr lang="en-US"/>
              <a:t>y + b</a:t>
            </a:r>
            <a:r>
              <a:rPr lang="en-US" baseline="-25000"/>
              <a:t>3</a:t>
            </a:r>
            <a:r>
              <a:rPr lang="en-US"/>
              <a:t>n + b</a:t>
            </a:r>
            <a:r>
              <a:rPr lang="en-US" baseline="-25000"/>
              <a:t>4</a:t>
            </a:r>
            <a:r>
              <a:rPr lang="en-US"/>
              <a:t>m </a:t>
            </a:r>
            <a:r>
              <a:rPr lang="en-US">
                <a:latin typeface="cmsy10" charset="0"/>
              </a:rPr>
              <a:t>¸</a:t>
            </a:r>
            <a:r>
              <a:rPr lang="en-US"/>
              <a:t> 0</a:t>
            </a:r>
          </a:p>
          <a:p>
            <a:pPr>
              <a:spcBef>
                <a:spcPct val="0"/>
              </a:spcBef>
            </a:pPr>
            <a:r>
              <a:rPr lang="en-US"/>
              <a:t>c</a:t>
            </a:r>
            <a:r>
              <a:rPr lang="en-US" baseline="-25000"/>
              <a:t>0</a:t>
            </a:r>
            <a:r>
              <a:rPr lang="en-US"/>
              <a:t> + c</a:t>
            </a:r>
            <a:r>
              <a:rPr lang="en-US" baseline="-25000"/>
              <a:t>1</a:t>
            </a:r>
            <a:r>
              <a:rPr lang="en-US"/>
              <a:t>x + c</a:t>
            </a:r>
            <a:r>
              <a:rPr lang="en-US" baseline="-25000"/>
              <a:t>2</a:t>
            </a:r>
            <a:r>
              <a:rPr lang="en-US"/>
              <a:t>y + c</a:t>
            </a:r>
            <a:r>
              <a:rPr lang="en-US" baseline="-25000"/>
              <a:t>3</a:t>
            </a:r>
            <a:r>
              <a:rPr lang="en-US"/>
              <a:t>n + c</a:t>
            </a:r>
            <a:r>
              <a:rPr lang="en-US" baseline="-25000"/>
              <a:t>4</a:t>
            </a:r>
            <a:r>
              <a:rPr lang="en-US"/>
              <a:t>m </a:t>
            </a:r>
            <a:r>
              <a:rPr lang="en-US">
                <a:latin typeface="cmsy10" charset="0"/>
              </a:rPr>
              <a:t>¸</a:t>
            </a:r>
            <a:r>
              <a:rPr lang="en-US"/>
              <a:t> 0 </a:t>
            </a:r>
          </a:p>
        </p:txBody>
      </p:sp>
      <p:cxnSp>
        <p:nvCxnSpPr>
          <p:cNvPr id="18" name="Straight Arrow Connector 17"/>
          <p:cNvCxnSpPr>
            <a:cxnSpLocks noChangeShapeType="1"/>
            <a:stCxn id="16" idx="3"/>
            <a:endCxn id="14" idx="1"/>
          </p:cNvCxnSpPr>
          <p:nvPr/>
        </p:nvCxnSpPr>
        <p:spPr bwMode="auto">
          <a:xfrm flipV="1">
            <a:off x="3995738" y="4583196"/>
            <a:ext cx="3182937" cy="16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204075" y="5270752"/>
            <a:ext cx="935038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y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x </a:t>
            </a:r>
            <a:endParaRPr lang="en-US" dirty="0">
              <a:latin typeface="cmsy10" charset="0"/>
            </a:endParaRPr>
          </a:p>
          <a:p>
            <a:pPr>
              <a:spcBef>
                <a:spcPct val="0"/>
              </a:spcBef>
            </a:pPr>
            <a:r>
              <a:rPr lang="en-US" dirty="0" smtClean="0"/>
              <a:t>m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n</a:t>
            </a:r>
            <a:endParaRPr lang="en-US" dirty="0"/>
          </a:p>
        </p:txBody>
      </p:sp>
      <p:cxnSp>
        <p:nvCxnSpPr>
          <p:cNvPr id="24" name="Straight Arrow Connector 23"/>
          <p:cNvCxnSpPr>
            <a:cxnSpLocks noChangeShapeType="1"/>
            <a:stCxn id="12" idx="3"/>
            <a:endCxn id="21" idx="1"/>
          </p:cNvCxnSpPr>
          <p:nvPr/>
        </p:nvCxnSpPr>
        <p:spPr bwMode="auto">
          <a:xfrm flipV="1">
            <a:off x="4027488" y="5624695"/>
            <a:ext cx="3176587" cy="1912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483100" y="5212014"/>
            <a:ext cx="2206625" cy="4000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=b</a:t>
            </a:r>
            <a:r>
              <a:rPr lang="en-US" baseline="-25000" dirty="0"/>
              <a:t>2</a:t>
            </a:r>
            <a:r>
              <a:rPr lang="en-US" dirty="0"/>
              <a:t>=1, a</a:t>
            </a:r>
            <a:r>
              <a:rPr lang="en-US" baseline="-25000" dirty="0"/>
              <a:t>1</a:t>
            </a:r>
            <a:r>
              <a:rPr lang="en-US" dirty="0"/>
              <a:t>=b</a:t>
            </a:r>
            <a:r>
              <a:rPr lang="en-US" baseline="-25000" dirty="0"/>
              <a:t>1</a:t>
            </a:r>
            <a:r>
              <a:rPr lang="en-US" dirty="0"/>
              <a:t>=-1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90513" y="6252627"/>
            <a:ext cx="3727450" cy="400050"/>
          </a:xfrm>
          <a:prstGeom prst="rect">
            <a:avLst/>
          </a:prstGeom>
          <a:solidFill>
            <a:srgbClr val="FF99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y + a</a:t>
            </a:r>
            <a:r>
              <a:rPr lang="en-US" baseline="-25000" dirty="0"/>
              <a:t>3</a:t>
            </a:r>
            <a:r>
              <a:rPr lang="en-US" dirty="0"/>
              <a:t>n + a</a:t>
            </a:r>
            <a:r>
              <a:rPr lang="en-US" baseline="-25000" dirty="0"/>
              <a:t>4</a:t>
            </a:r>
            <a:r>
              <a:rPr lang="en-US" dirty="0"/>
              <a:t>m </a:t>
            </a:r>
            <a:r>
              <a:rPr lang="en-US" dirty="0">
                <a:latin typeface="cmsy10" charset="0"/>
              </a:rPr>
              <a:t>¸</a:t>
            </a:r>
            <a:r>
              <a:rPr lang="en-US" dirty="0"/>
              <a:t> 0 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463738" y="6093877"/>
            <a:ext cx="2587670" cy="707886"/>
          </a:xfrm>
          <a:prstGeom prst="rect">
            <a:avLst/>
          </a:prstGeom>
          <a:solidFill>
            <a:srgbClr val="FF99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Invalid triple or Imprecise Template</a:t>
            </a:r>
            <a:endParaRPr lang="en-US" dirty="0"/>
          </a:p>
        </p:txBody>
      </p:sp>
      <p:cxnSp>
        <p:nvCxnSpPr>
          <p:cNvPr id="29" name="Straight Arrow Connector 28"/>
          <p:cNvCxnSpPr>
            <a:cxnSpLocks noChangeShapeType="1"/>
            <a:stCxn id="27" idx="3"/>
            <a:endCxn id="28" idx="1"/>
          </p:cNvCxnSpPr>
          <p:nvPr/>
        </p:nvCxnSpPr>
        <p:spPr bwMode="auto">
          <a:xfrm flipV="1">
            <a:off x="4017963" y="6447820"/>
            <a:ext cx="2445775" cy="483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751138" y="6035802"/>
            <a:ext cx="1174750" cy="400050"/>
          </a:xfrm>
          <a:prstGeom prst="rect">
            <a:avLst/>
          </a:prstGeom>
          <a:solidFill>
            <a:srgbClr val="FF99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UNSAT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61925" y="3668827"/>
            <a:ext cx="8647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      Invariant Template		  Satisfying Solution	    Loop Invariant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766" y="1780963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496499" y="1317175"/>
            <a:ext cx="456361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n=m=1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x=y=0  </a:t>
            </a:r>
            <a:r>
              <a:rPr lang="en-US" dirty="0" smtClean="0">
                <a:latin typeface="cmsy10" charset="0"/>
              </a:rPr>
              <a:t>)  </a:t>
            </a:r>
            <a:r>
              <a:rPr lang="en-US" dirty="0" smtClean="0"/>
              <a:t>I</a:t>
            </a:r>
          </a:p>
          <a:p>
            <a:r>
              <a:rPr lang="en-US" dirty="0" smtClean="0"/>
              <a:t>       I </a:t>
            </a:r>
            <a:r>
              <a:rPr lang="en-US" dirty="0" smtClean="0">
                <a:latin typeface="cmsy10"/>
              </a:rPr>
              <a:t>Æ </a:t>
            </a:r>
            <a:r>
              <a:rPr lang="en-US" dirty="0" smtClean="0"/>
              <a:t>x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100  </a:t>
            </a:r>
            <a:r>
              <a:rPr lang="en-US" dirty="0" smtClean="0">
                <a:latin typeface="cmsy10" charset="0"/>
              </a:rPr>
              <a:t>) </a:t>
            </a:r>
            <a:r>
              <a:rPr lang="en-US" dirty="0" smtClean="0"/>
              <a:t>y</a:t>
            </a:r>
            <a:r>
              <a:rPr lang="en-US" dirty="0" smtClean="0">
                <a:latin typeface="cmsy10" charset="0"/>
              </a:rPr>
              <a:t>¸</a:t>
            </a:r>
            <a:r>
              <a:rPr lang="en-US" dirty="0" smtClean="0"/>
              <a:t>100</a:t>
            </a:r>
          </a:p>
          <a:p>
            <a:r>
              <a:rPr lang="en-US" dirty="0" smtClean="0"/>
              <a:t>        I </a:t>
            </a:r>
            <a:r>
              <a:rPr lang="en-US" dirty="0" smtClean="0">
                <a:latin typeface="cmsy10"/>
              </a:rPr>
              <a:t>Æ </a:t>
            </a:r>
            <a:r>
              <a:rPr lang="en-US" dirty="0" smtClean="0"/>
              <a:t>x&lt;100  </a:t>
            </a:r>
            <a:r>
              <a:rPr lang="en-US" dirty="0" smtClean="0">
                <a:latin typeface="cmsy10" charset="0"/>
              </a:rPr>
              <a:t>) </a:t>
            </a:r>
            <a:r>
              <a:rPr lang="en-US" dirty="0" smtClean="0"/>
              <a:t>I[</a:t>
            </a:r>
            <a:r>
              <a:rPr lang="en-US" dirty="0" err="1" smtClean="0"/>
              <a:t>x</a:t>
            </a:r>
            <a:r>
              <a:rPr lang="en-US" dirty="0" err="1" smtClean="0">
                <a:latin typeface="cmsy10"/>
              </a:rPr>
              <a:t>Ã</a:t>
            </a:r>
            <a:r>
              <a:rPr lang="en-US" dirty="0" err="1" smtClean="0"/>
              <a:t>x+n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err="1" smtClean="0">
                <a:latin typeface="cmsy10"/>
              </a:rPr>
              <a:t>Ã</a:t>
            </a:r>
            <a:r>
              <a:rPr lang="en-US" dirty="0" err="1" smtClean="0"/>
              <a:t>y+m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23" name="Right Arrow 22"/>
          <p:cNvSpPr>
            <a:spLocks noChangeArrowheads="1"/>
          </p:cNvSpPr>
          <p:nvPr/>
        </p:nvSpPr>
        <p:spPr bwMode="auto">
          <a:xfrm>
            <a:off x="3226381" y="1743686"/>
            <a:ext cx="1208215" cy="526111"/>
          </a:xfrm>
          <a:prstGeom prst="rightArrow">
            <a:avLst>
              <a:gd name="adj1" fmla="val 14994"/>
              <a:gd name="adj2" fmla="val 4306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3133100" y="1448908"/>
            <a:ext cx="1210056" cy="48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err="1" smtClean="0">
                <a:latin typeface="+mn-lt"/>
              </a:rPr>
              <a:t>VCGen</a:t>
            </a:r>
            <a:endParaRPr lang="en-US" sz="2400" kern="0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advTm="102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21" grpId="0" animBg="1"/>
      <p:bldP spid="26" grpId="0" animBg="1"/>
      <p:bldP spid="27" grpId="0" animBg="1"/>
      <p:bldP spid="28" grpId="0" animBg="1"/>
      <p:bldP spid="30" grpId="0" animBg="1"/>
      <p:bldP spid="22" grpId="0" animBg="1"/>
      <p:bldP spid="23" grpId="0" animBg="1"/>
      <p:bldP spid="2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8328" y="1143000"/>
            <a:ext cx="8467344" cy="50292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Linear Arithmetic</a:t>
            </a:r>
          </a:p>
          <a:p>
            <a:r>
              <a:rPr lang="en-US" dirty="0" smtClean="0"/>
              <a:t>Linear Arithmetic + </a:t>
            </a:r>
            <a:r>
              <a:rPr lang="en-US" dirty="0" err="1" smtClean="0"/>
              <a:t>Uninterpreted</a:t>
            </a:r>
            <a:r>
              <a:rPr lang="en-US" dirty="0" smtClean="0"/>
              <a:t> Fns.</a:t>
            </a:r>
          </a:p>
          <a:p>
            <a:r>
              <a:rPr lang="en-US" dirty="0" smtClean="0"/>
              <a:t>Non-linear Arithmetic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Predicate Abstraction</a:t>
            </a:r>
          </a:p>
          <a:p>
            <a:r>
              <a:rPr lang="en-US" dirty="0" smtClean="0"/>
              <a:t>Quantified Predicate Abstraction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Constraint-based Invariant Generation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195072"/>
            <a:ext cx="8997696" cy="609600"/>
          </a:xfrm>
        </p:spPr>
        <p:txBody>
          <a:bodyPr/>
          <a:lstStyle/>
          <a:p>
            <a:r>
              <a:rPr lang="en-US" dirty="0" smtClean="0"/>
              <a:t>Solving 2</a:t>
            </a:r>
            <a:r>
              <a:rPr lang="en-US" baseline="30000" dirty="0" smtClean="0"/>
              <a:t>nd</a:t>
            </a:r>
            <a:r>
              <a:rPr lang="en-US" dirty="0" smtClean="0"/>
              <a:t> order constraints using </a:t>
            </a:r>
            <a:br>
              <a:rPr lang="en-US" dirty="0" smtClean="0"/>
            </a:br>
            <a:r>
              <a:rPr lang="en-US" dirty="0" smtClean="0"/>
              <a:t>Boolean Indicator Variables + Cover Algorithm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73165" y="1051560"/>
            <a:ext cx="8815387" cy="518795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latin typeface="cmsy10" charset="0"/>
              </a:rPr>
              <a:t>9</a:t>
            </a:r>
            <a:r>
              <a:rPr lang="en-US" dirty="0" smtClean="0">
                <a:solidFill>
                  <a:srgbClr val="C00000"/>
                </a:solidFill>
              </a:rPr>
              <a:t>I </a:t>
            </a:r>
            <a:r>
              <a:rPr lang="en-US" dirty="0" smtClean="0">
                <a:solidFill>
                  <a:srgbClr val="C00000"/>
                </a:solidFill>
                <a:latin typeface="cmsy10" charset="0"/>
              </a:rPr>
              <a:t>8</a:t>
            </a:r>
            <a:r>
              <a:rPr lang="en-US" dirty="0" smtClean="0">
                <a:solidFill>
                  <a:srgbClr val="C00000"/>
                </a:solidFill>
              </a:rPr>
              <a:t>X </a:t>
            </a:r>
            <a:r>
              <a:rPr lang="en-US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(I,X)</a:t>
            </a:r>
          </a:p>
          <a:p>
            <a:pPr>
              <a:lnSpc>
                <a:spcPct val="90000"/>
              </a:lnSpc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Second-order to First-order (Boolean indicator variables)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Assume I has the form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Ç</a:t>
            </a:r>
            <a:r>
              <a:rPr lang="en-US" sz="2400" dirty="0" smtClean="0"/>
              <a:t> 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where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µ</a:t>
            </a:r>
            <a:r>
              <a:rPr lang="en-US" sz="2400" dirty="0" smtClean="0"/>
              <a:t> P 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>
                <a:latin typeface="Comic Sans MS"/>
              </a:rPr>
              <a:t>   Let </a:t>
            </a:r>
            <a:r>
              <a:rPr lang="en-US" sz="2400" dirty="0" err="1" smtClean="0">
                <a:latin typeface="Comic Sans MS"/>
              </a:rPr>
              <a:t>b</a:t>
            </a:r>
            <a:r>
              <a:rPr lang="en-US" sz="2400" baseline="-25000" dirty="0" err="1" smtClean="0">
                <a:latin typeface="Comic Sans MS"/>
              </a:rPr>
              <a:t>i,j</a:t>
            </a:r>
            <a:r>
              <a:rPr lang="en-US" sz="2400" dirty="0" smtClean="0">
                <a:latin typeface="Comic Sans MS"/>
              </a:rPr>
              <a:t> </a:t>
            </a:r>
            <a:r>
              <a:rPr lang="en-US" sz="2400" dirty="0" smtClean="0"/>
              <a:t>denote presence of p</a:t>
            </a:r>
            <a:r>
              <a:rPr lang="en-US" sz="2400" baseline="-25000" dirty="0" smtClean="0"/>
              <a:t>j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P in P</a:t>
            </a:r>
            <a:r>
              <a:rPr lang="en-US" sz="2400" baseline="-25000" dirty="0" smtClean="0"/>
              <a:t>i</a:t>
            </a:r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/>
              <a:t>   Then, I can be written as (</a:t>
            </a:r>
            <a:r>
              <a:rPr lang="en-US" sz="2400" dirty="0" err="1" smtClean="0">
                <a:latin typeface="cmsy10"/>
              </a:rPr>
              <a:t>Æ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b</a:t>
            </a:r>
            <a:r>
              <a:rPr lang="en-US" sz="2400" baseline="-25000" dirty="0" smtClean="0"/>
              <a:t>1,j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cmsy10"/>
              </a:rPr>
              <a:t>Ç</a:t>
            </a:r>
            <a:r>
              <a:rPr lang="en-US" sz="2400" dirty="0" smtClean="0"/>
              <a:t> (</a:t>
            </a:r>
            <a:r>
              <a:rPr lang="en-US" sz="2400" dirty="0" err="1" smtClean="0">
                <a:latin typeface="cmsy10"/>
              </a:rPr>
              <a:t>Æ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b</a:t>
            </a:r>
            <a:r>
              <a:rPr lang="en-US" sz="2400" baseline="-25000" dirty="0" smtClean="0"/>
              <a:t>2,j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)</a:t>
            </a:r>
            <a:endParaRPr lang="en-US" sz="2400" baseline="-25000" dirty="0" smtClean="0">
              <a:latin typeface="cmsy10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C00000"/>
                </a:solidFill>
                <a:latin typeface="cmsy10" charset="0"/>
              </a:rPr>
              <a:t>    9</a:t>
            </a:r>
            <a:r>
              <a:rPr lang="en-US" sz="2400" dirty="0" smtClean="0">
                <a:solidFill>
                  <a:srgbClr val="C00000"/>
                </a:solidFill>
              </a:rPr>
              <a:t>I </a:t>
            </a:r>
            <a:r>
              <a:rPr lang="en-US" sz="2400" dirty="0" smtClean="0">
                <a:solidFill>
                  <a:srgbClr val="C00000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rgbClr val="C00000"/>
                </a:solidFill>
              </a:rPr>
              <a:t>X </a:t>
            </a:r>
            <a:r>
              <a:rPr lang="en-US" sz="2400" dirty="0" smtClean="0">
                <a:solidFill>
                  <a:srgbClr val="C000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rgbClr val="C00000"/>
                </a:solidFill>
              </a:rPr>
              <a:t>1</a:t>
            </a:r>
            <a:r>
              <a:rPr lang="en-US" sz="2400" dirty="0" smtClean="0">
                <a:solidFill>
                  <a:srgbClr val="C00000"/>
                </a:solidFill>
              </a:rPr>
              <a:t>(I,X) </a:t>
            </a:r>
            <a:r>
              <a:rPr lang="en-US" sz="2400" dirty="0" smtClean="0"/>
              <a:t>translates to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i,j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X </a:t>
            </a:r>
            <a:r>
              <a:rPr lang="en-US" sz="24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b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i,j</a:t>
            </a:r>
            <a:r>
              <a:rPr lang="en-US" sz="2400" dirty="0" err="1" smtClean="0">
                <a:solidFill>
                  <a:schemeClr val="accent2"/>
                </a:solidFill>
              </a:rPr>
              <a:t>,X</a:t>
            </a:r>
            <a:r>
              <a:rPr lang="en-US" sz="2400" dirty="0" smtClean="0">
                <a:solidFill>
                  <a:schemeClr val="accent2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Can generalize to k </a:t>
            </a:r>
            <a:r>
              <a:rPr lang="en-US" sz="2400" dirty="0" err="1" smtClean="0"/>
              <a:t>disjuncts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sz="16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First-order to “only existentially quantified”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Cover Algorithm helps translate </a:t>
            </a:r>
            <a:r>
              <a:rPr lang="en-US" sz="2400" dirty="0" smtClean="0">
                <a:latin typeface="cmsy10" charset="0"/>
              </a:rPr>
              <a:t>8</a:t>
            </a:r>
            <a:r>
              <a:rPr lang="en-US" sz="2400" dirty="0" smtClean="0"/>
              <a:t> to </a:t>
            </a:r>
            <a:r>
              <a:rPr lang="en-US" sz="2400" dirty="0" smtClean="0">
                <a:latin typeface="cmsy10" charset="0"/>
              </a:rPr>
              <a:t>9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chemeClr val="accent2"/>
                </a:solidFill>
              </a:rPr>
              <a:t>b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i,j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8</a:t>
            </a:r>
            <a:r>
              <a:rPr lang="en-US" sz="2400" dirty="0" smtClean="0">
                <a:solidFill>
                  <a:schemeClr val="accent2"/>
                </a:solidFill>
              </a:rPr>
              <a:t>X </a:t>
            </a:r>
            <a:r>
              <a:rPr lang="en-US" sz="2400" dirty="0" smtClean="0">
                <a:solidFill>
                  <a:schemeClr val="accent2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2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b</a:t>
            </a:r>
            <a:r>
              <a:rPr lang="en-US" sz="2400" baseline="-25000" dirty="0" err="1" smtClean="0">
                <a:solidFill>
                  <a:schemeClr val="accent2"/>
                </a:solidFill>
              </a:rPr>
              <a:t>i,j</a:t>
            </a:r>
            <a:r>
              <a:rPr lang="en-US" sz="2400" dirty="0" err="1" smtClean="0">
                <a:solidFill>
                  <a:schemeClr val="accent2"/>
                </a:solidFill>
              </a:rPr>
              <a:t>,X</a:t>
            </a:r>
            <a:r>
              <a:rPr lang="en-US" sz="2400" dirty="0" smtClean="0">
                <a:solidFill>
                  <a:schemeClr val="accent2"/>
                </a:solidFill>
              </a:rPr>
              <a:t>) </a:t>
            </a:r>
            <a:r>
              <a:rPr lang="en-US" sz="2400" dirty="0" smtClean="0"/>
              <a:t>translates to SAT formula </a:t>
            </a:r>
            <a:r>
              <a:rPr lang="en-US" sz="2400" dirty="0" smtClean="0">
                <a:solidFill>
                  <a:srgbClr val="009900"/>
                </a:solidFill>
                <a:latin typeface="cmsy10" charset="0"/>
              </a:rPr>
              <a:t>9</a:t>
            </a:r>
            <a:r>
              <a:rPr lang="en-US" sz="2400" dirty="0" smtClean="0">
                <a:solidFill>
                  <a:srgbClr val="009900"/>
                </a:solidFill>
              </a:rPr>
              <a:t>b</a:t>
            </a:r>
            <a:r>
              <a:rPr lang="en-US" sz="2400" baseline="-25000" dirty="0" smtClean="0">
                <a:solidFill>
                  <a:srgbClr val="009900"/>
                </a:solidFill>
              </a:rPr>
              <a:t>i,j </a:t>
            </a:r>
            <a:r>
              <a:rPr lang="en-US" sz="2400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 baseline="-25000" dirty="0" smtClean="0">
                <a:solidFill>
                  <a:srgbClr val="009900"/>
                </a:solidFill>
              </a:rPr>
              <a:t>3</a:t>
            </a:r>
            <a:r>
              <a:rPr lang="en-US" sz="2400" dirty="0" smtClean="0">
                <a:solidFill>
                  <a:srgbClr val="009900"/>
                </a:solidFill>
              </a:rPr>
              <a:t>(</a:t>
            </a:r>
            <a:r>
              <a:rPr lang="en-US" sz="2400" dirty="0" err="1" smtClean="0">
                <a:solidFill>
                  <a:srgbClr val="0099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009900"/>
                </a:solidFill>
              </a:rPr>
              <a:t>i,j</a:t>
            </a:r>
            <a:r>
              <a:rPr lang="en-US" sz="2400" dirty="0" smtClean="0">
                <a:solidFill>
                  <a:srgbClr val="009900"/>
                </a:solidFill>
              </a:rPr>
              <a:t>)</a:t>
            </a:r>
            <a:endParaRPr lang="en-US" sz="2400" baseline="-25000" dirty="0" smtClean="0">
              <a:solidFill>
                <a:srgbClr val="009900"/>
              </a:solidFill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DDE0B61-D5E4-49CB-90E3-7A54C439D3DC}" type="slidenum">
              <a:rPr lang="en-US" smtClean="0">
                <a:solidFill>
                  <a:srgbClr val="000000"/>
                </a:solidFill>
              </a:rPr>
              <a:pPr/>
              <a:t>33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384356" y="999671"/>
            <a:ext cx="2080064" cy="226763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[m &gt; 0]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>
                <a:latin typeface="+mn-lt"/>
              </a:rPr>
              <a:t>:= 0; y := 0;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while </a:t>
            </a:r>
            <a:r>
              <a:rPr lang="en-US" sz="2400" kern="0" dirty="0">
                <a:latin typeface="+mn-lt"/>
              </a:rPr>
              <a:t>(x &lt; </a:t>
            </a:r>
            <a:r>
              <a:rPr lang="en-US" sz="2400" kern="0" dirty="0" smtClean="0">
                <a:latin typeface="+mn-lt"/>
              </a:rPr>
              <a:t>m) 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>
                <a:latin typeface="+mn-lt"/>
              </a:rPr>
              <a:t>:= </a:t>
            </a:r>
            <a:r>
              <a:rPr lang="en-US" sz="2400" kern="0" dirty="0" smtClean="0">
                <a:latin typeface="+mn-lt"/>
              </a:rPr>
              <a:t>x+1;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y </a:t>
            </a:r>
            <a:r>
              <a:rPr lang="en-US" sz="2400" kern="0" dirty="0">
                <a:latin typeface="+mn-lt"/>
              </a:rPr>
              <a:t>:= </a:t>
            </a:r>
            <a:r>
              <a:rPr lang="en-US" sz="2400" kern="0" dirty="0" smtClean="0">
                <a:latin typeface="+mn-lt"/>
              </a:rPr>
              <a:t>y+1;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[y=m]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870" y="1763186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304371" y="1335028"/>
            <a:ext cx="462990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accent2"/>
                </a:solidFill>
              </a:rPr>
              <a:t>       </a:t>
            </a:r>
            <a:r>
              <a:rPr lang="en-US" sz="2400" dirty="0" smtClean="0">
                <a:solidFill>
                  <a:schemeClr val="accent2"/>
                </a:solidFill>
              </a:rPr>
              <a:t>m&gt;0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 </a:t>
            </a:r>
            <a:r>
              <a:rPr lang="en-US" sz="2400" dirty="0" smtClean="0">
                <a:solidFill>
                  <a:schemeClr val="accent2"/>
                </a:solidFill>
              </a:rPr>
              <a:t>I[x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0, y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0]       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I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dirty="0" err="1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sz="2400" dirty="0" err="1" smtClean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y=m                     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 I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x&lt;m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I[x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x+1, y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y+1] 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2865654" y="1592684"/>
            <a:ext cx="1208215" cy="526111"/>
          </a:xfrm>
          <a:prstGeom prst="rightArrow">
            <a:avLst>
              <a:gd name="adj1" fmla="val 14994"/>
              <a:gd name="adj2" fmla="val 4306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772373" y="1297906"/>
            <a:ext cx="1210056" cy="482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kern="0" dirty="0" err="1" smtClean="0">
                <a:latin typeface="+mn-lt"/>
              </a:rPr>
              <a:t>VCGen</a:t>
            </a:r>
            <a:endParaRPr lang="en-US" sz="2400" kern="0" dirty="0">
              <a:latin typeface="+mn-lt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92099" y="3295834"/>
            <a:ext cx="6020352" cy="1720147"/>
            <a:chOff x="576943" y="3262381"/>
            <a:chExt cx="5508171" cy="1720147"/>
          </a:xfrm>
        </p:grpSpPr>
        <p:sp>
          <p:nvSpPr>
            <p:cNvPr id="23" name="TextBox 22"/>
            <p:cNvSpPr txBox="1"/>
            <p:nvPr/>
          </p:nvSpPr>
          <p:spPr>
            <a:xfrm>
              <a:off x="2343096" y="3262381"/>
              <a:ext cx="2039493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0"/>
                </a:spcBef>
              </a:pPr>
              <a:r>
                <a:rPr lang="en-US" sz="2000" dirty="0" err="1" smtClean="0"/>
                <a:t>x</a:t>
              </a:r>
              <a:r>
                <a:rPr lang="en-US" sz="2000" dirty="0" err="1" smtClean="0">
                  <a:latin typeface="cmsy10"/>
                </a:rPr>
                <a:t>·</a:t>
              </a:r>
              <a:r>
                <a:rPr lang="en-US" sz="2000" dirty="0" err="1" smtClean="0"/>
                <a:t>y</a:t>
              </a:r>
              <a:r>
                <a:rPr lang="en-US" sz="2000" dirty="0" smtClean="0"/>
                <a:t>,  </a:t>
              </a:r>
              <a:r>
                <a:rPr lang="en-US" sz="2000" dirty="0" err="1" smtClean="0"/>
                <a:t>x</a:t>
              </a:r>
              <a:r>
                <a:rPr lang="en-US" sz="2000" dirty="0" err="1" smtClean="0">
                  <a:latin typeface="cmsy10"/>
                </a:rPr>
                <a:t>¸</a:t>
              </a:r>
              <a:r>
                <a:rPr lang="en-US" sz="2000" dirty="0" err="1" smtClean="0"/>
                <a:t>y</a:t>
              </a:r>
              <a:r>
                <a:rPr lang="en-US" sz="2000" dirty="0" smtClean="0"/>
                <a:t>, x&lt;y</a:t>
              </a:r>
            </a:p>
            <a:p>
              <a:pPr>
                <a:spcBef>
                  <a:spcPts val="0"/>
                </a:spcBef>
              </a:pPr>
              <a:r>
                <a:rPr lang="en-US" sz="2000" dirty="0" err="1" smtClean="0"/>
                <a:t>x</a:t>
              </a:r>
              <a:r>
                <a:rPr lang="en-US" sz="2000" dirty="0" err="1" smtClean="0">
                  <a:latin typeface="cmsy10"/>
                </a:rPr>
                <a:t>·</a:t>
              </a:r>
              <a:r>
                <a:rPr lang="en-US" sz="2000" dirty="0" err="1" smtClean="0"/>
                <a:t>m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x</a:t>
              </a:r>
              <a:r>
                <a:rPr lang="en-US" sz="2000" dirty="0" err="1" smtClean="0">
                  <a:latin typeface="cmsy10"/>
                </a:rPr>
                <a:t>¸</a:t>
              </a:r>
              <a:r>
                <a:rPr lang="en-US" sz="2000" dirty="0" err="1" smtClean="0"/>
                <a:t>m</a:t>
              </a:r>
              <a:r>
                <a:rPr lang="en-US" sz="2000" dirty="0" smtClean="0"/>
                <a:t>, x&lt;m</a:t>
              </a:r>
            </a:p>
            <a:p>
              <a:pPr>
                <a:spcBef>
                  <a:spcPts val="0"/>
                </a:spcBef>
              </a:pPr>
              <a:r>
                <a:rPr lang="en-US" sz="2000" dirty="0" err="1" smtClean="0"/>
                <a:t>y</a:t>
              </a:r>
              <a:r>
                <a:rPr lang="en-US" sz="2000" dirty="0" err="1" smtClean="0">
                  <a:latin typeface="cmsy10"/>
                </a:rPr>
                <a:t>·</a:t>
              </a:r>
              <a:r>
                <a:rPr lang="en-US" sz="2000" dirty="0" err="1" smtClean="0"/>
                <a:t>m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y</a:t>
              </a:r>
              <a:r>
                <a:rPr lang="en-US" sz="2000" dirty="0" err="1" smtClean="0">
                  <a:latin typeface="cmsy10"/>
                </a:rPr>
                <a:t>¸</a:t>
              </a:r>
              <a:r>
                <a:rPr lang="en-US" sz="2000" dirty="0" err="1" smtClean="0"/>
                <a:t>m</a:t>
              </a:r>
              <a:r>
                <a:rPr lang="en-US" sz="2000" dirty="0" smtClean="0"/>
                <a:t>, y&lt;m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6943" y="3505200"/>
              <a:ext cx="550817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Suppose P =                              and k = 1</a:t>
              </a:r>
            </a:p>
            <a:p>
              <a:endParaRPr lang="en-US" dirty="0" smtClean="0"/>
            </a:p>
            <a:p>
              <a:r>
                <a:rPr lang="en-US" sz="2400" dirty="0" smtClean="0"/>
                <a:t>Then, I has the form P</a:t>
              </a:r>
              <a:r>
                <a:rPr lang="en-US" sz="2400" baseline="-25000" dirty="0" smtClean="0"/>
                <a:t>1</a:t>
              </a:r>
              <a:r>
                <a:rPr lang="en-US" sz="2400" dirty="0" smtClean="0"/>
                <a:t>, where P</a:t>
              </a:r>
              <a:r>
                <a:rPr lang="en-US" sz="2400" baseline="-25000" dirty="0" smtClean="0"/>
                <a:t>1</a:t>
              </a:r>
              <a:r>
                <a:rPr lang="en-US" sz="2400" dirty="0" smtClean="0"/>
                <a:t> </a:t>
              </a:r>
              <a:r>
                <a:rPr lang="en-US" sz="2400" dirty="0" smtClean="0">
                  <a:latin typeface="cmsy10"/>
                </a:rPr>
                <a:t>µ </a:t>
              </a:r>
              <a:r>
                <a:rPr lang="en-US" sz="2400" dirty="0" smtClean="0"/>
                <a:t>P </a:t>
              </a:r>
              <a:endParaRPr lang="en-US" sz="24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769111" y="5221229"/>
            <a:ext cx="520710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       m&gt;0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 </a:t>
            </a:r>
            <a:r>
              <a:rPr lang="en-US" sz="2400" dirty="0" smtClean="0">
                <a:solidFill>
                  <a:schemeClr val="accent2"/>
                </a:solidFill>
              </a:rPr>
              <a:t>P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[x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0, y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0]       (1)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P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dirty="0" err="1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sz="2400" dirty="0" err="1" smtClean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y=m                       (2)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P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smtClean="0">
                <a:solidFill>
                  <a:schemeClr val="accent2"/>
                </a:solidFill>
              </a:rPr>
              <a:t>x&lt;m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</a:t>
            </a:r>
            <a:r>
              <a:rPr lang="en-US" sz="2400" dirty="0" smtClean="0">
                <a:solidFill>
                  <a:schemeClr val="accent2"/>
                </a:solidFill>
                <a:latin typeface="Comic Sans MS"/>
              </a:rPr>
              <a:t>P</a:t>
            </a:r>
            <a:r>
              <a:rPr lang="en-US" sz="2400" baseline="-25000" dirty="0" smtClean="0">
                <a:solidFill>
                  <a:schemeClr val="accent2"/>
                </a:solidFill>
                <a:latin typeface="Comic Sans MS"/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[x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x+1, y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y+1]   (3)</a:t>
            </a:r>
            <a:endParaRPr lang="en-US" sz="2400" dirty="0">
              <a:solidFill>
                <a:schemeClr val="accent2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rot="16200000" flipH="1">
            <a:off x="6008915" y="3788228"/>
            <a:ext cx="2373089" cy="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ransition advTm="102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0" grpId="0" animBg="1"/>
      <p:bldP spid="11" grpId="0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9563" y="1475382"/>
            <a:ext cx="24216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y</a:t>
            </a:r>
            <a:r>
              <a:rPr lang="en-US" sz="2400" dirty="0" smtClean="0"/>
              <a:t>,  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y</a:t>
            </a:r>
            <a:r>
              <a:rPr lang="en-US" sz="2400" dirty="0" smtClean="0"/>
              <a:t>, x&lt;y</a:t>
            </a:r>
          </a:p>
          <a:p>
            <a:pPr>
              <a:spcBef>
                <a:spcPts val="0"/>
              </a:spcBef>
            </a:pP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</a:t>
            </a:r>
            <a:r>
              <a:rPr lang="en-US" sz="2400" dirty="0" smtClean="0"/>
              <a:t>, 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</a:t>
            </a:r>
            <a:r>
              <a:rPr lang="en-US" sz="2400" dirty="0" smtClean="0"/>
              <a:t>, x&lt;m</a:t>
            </a:r>
          </a:p>
          <a:p>
            <a:pPr>
              <a:spcBef>
                <a:spcPts val="0"/>
              </a:spcBef>
            </a:pP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</a:t>
            </a:r>
            <a:r>
              <a:rPr lang="en-US" sz="2400" dirty="0" smtClean="0"/>
              <a:t>,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</a:t>
            </a:r>
            <a:r>
              <a:rPr lang="en-US" sz="2400" dirty="0" smtClean="0"/>
              <a:t>, y&lt;m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91450" y="1545223"/>
            <a:ext cx="240482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0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0, 0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0, </a:t>
            </a:r>
            <a:r>
              <a:rPr lang="en-US" sz="2400" dirty="0" smtClean="0">
                <a:solidFill>
                  <a:srgbClr val="009900"/>
                </a:solidFill>
              </a:rPr>
              <a:t>0&lt;0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0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m, </a:t>
            </a:r>
            <a:r>
              <a:rPr lang="en-US" sz="2400" dirty="0" smtClean="0">
                <a:solidFill>
                  <a:srgbClr val="009900"/>
                </a:solidFill>
              </a:rPr>
              <a:t>0</a:t>
            </a:r>
            <a:r>
              <a:rPr lang="en-US" sz="2400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009900"/>
                </a:solidFill>
              </a:rPr>
              <a:t>m</a:t>
            </a:r>
            <a:r>
              <a:rPr lang="en-US" sz="2400" dirty="0" smtClean="0"/>
              <a:t>, 0&lt;m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0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m, </a:t>
            </a:r>
            <a:r>
              <a:rPr lang="en-US" sz="2400" dirty="0" smtClean="0">
                <a:solidFill>
                  <a:srgbClr val="009900"/>
                </a:solidFill>
              </a:rPr>
              <a:t>0</a:t>
            </a:r>
            <a:r>
              <a:rPr lang="en-US" sz="2400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009900"/>
                </a:solidFill>
              </a:rPr>
              <a:t>m</a:t>
            </a:r>
            <a:r>
              <a:rPr lang="en-US" sz="2400" dirty="0" smtClean="0"/>
              <a:t>, 0&lt;m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3" y="990187"/>
            <a:ext cx="440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(1)  m&gt;0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 </a:t>
            </a:r>
            <a:r>
              <a:rPr lang="en-US" sz="2400" dirty="0" smtClean="0">
                <a:solidFill>
                  <a:schemeClr val="accent2"/>
                </a:solidFill>
              </a:rPr>
              <a:t>P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[x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0, y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Ã</a:t>
            </a:r>
            <a:r>
              <a:rPr lang="en-US" sz="2400" dirty="0" smtClean="0">
                <a:solidFill>
                  <a:schemeClr val="accent2"/>
                </a:solidFill>
              </a:rPr>
              <a:t>0] 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2227" y="2773421"/>
            <a:ext cx="67841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Hence, (1) </a:t>
            </a:r>
            <a:r>
              <a:rPr lang="en-US" sz="2400" dirty="0" smtClean="0">
                <a:latin typeface="cmsy10" charset="0"/>
              </a:rPr>
              <a:t>´ </a:t>
            </a:r>
            <a:r>
              <a:rPr lang="en-US" sz="2400" dirty="0" smtClean="0"/>
              <a:t>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doesn’t contain x&lt;y, 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</a:t>
            </a:r>
            <a:r>
              <a:rPr lang="en-US" sz="2400" dirty="0" smtClean="0"/>
              <a:t>,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</a:t>
            </a:r>
            <a:r>
              <a:rPr lang="en-US" sz="24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msy10" charset="0"/>
              </a:rPr>
              <a:t>                  ´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/>
              </a:rPr>
              <a:t>&lt;y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endParaRPr lang="en-US" sz="2400" b="1" baseline="-25000" dirty="0" smtClean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3013904" y="2032603"/>
            <a:ext cx="2111416" cy="2452"/>
          </a:xfrm>
          <a:prstGeom prst="straightConnector1">
            <a:avLst/>
          </a:prstGeom>
          <a:noFill/>
          <a:ln w="57150" cap="flat" cmpd="sng" algn="ctr">
            <a:solidFill>
              <a:srgbClr val="00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259158" y="1566510"/>
            <a:ext cx="1781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2400" dirty="0" smtClean="0">
                <a:latin typeface="cmsy10"/>
              </a:rPr>
              <a:t>Ã</a:t>
            </a:r>
            <a:r>
              <a:rPr lang="en-US" sz="2400" dirty="0" smtClean="0"/>
              <a:t>0, y</a:t>
            </a:r>
            <a:r>
              <a:rPr lang="en-US" sz="2400" dirty="0" smtClean="0">
                <a:latin typeface="cmsy10"/>
              </a:rPr>
              <a:t>Ã</a:t>
            </a:r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232573" y="3934819"/>
            <a:ext cx="32243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(2)  P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1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  <a:latin typeface="cmsy10"/>
              </a:rPr>
              <a:t>Æ 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dirty="0" err="1" smtClean="0">
                <a:solidFill>
                  <a:schemeClr val="accent2"/>
                </a:solidFill>
                <a:latin typeface="cmsy10" charset="0"/>
              </a:rPr>
              <a:t>¸</a:t>
            </a:r>
            <a:r>
              <a:rPr lang="en-US" sz="2400" dirty="0" err="1" smtClean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  </a:t>
            </a:r>
            <a:r>
              <a:rPr lang="en-US" sz="2400" dirty="0" smtClean="0">
                <a:solidFill>
                  <a:schemeClr val="accent2"/>
                </a:solidFill>
                <a:latin typeface="cmsy10" charset="0"/>
              </a:rPr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y=m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-693" y="4375477"/>
            <a:ext cx="66695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There</a:t>
            </a:r>
            <a:r>
              <a:rPr lang="en-US" sz="2400" dirty="0" smtClean="0">
                <a:latin typeface="Comic Sans MS" pitchFamily="66" charset="0"/>
              </a:rPr>
              <a:t> are 3 maximally-weak choices for </a:t>
            </a:r>
            <a:r>
              <a:rPr lang="en-US" sz="2400" dirty="0" smtClean="0">
                <a:latin typeface="Comic Sans MS"/>
              </a:rPr>
              <a:t>P</a:t>
            </a:r>
            <a:r>
              <a:rPr lang="en-US" sz="2400" baseline="-25000" dirty="0" smtClean="0">
                <a:latin typeface="Comic Sans MS"/>
              </a:rPr>
              <a:t>1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latin typeface="Comic Sans MS" pitchFamily="66" charset="0"/>
              </a:rPr>
              <a:t>(computed using Predicate Cover Algorith</a:t>
            </a:r>
            <a:r>
              <a:rPr lang="en-US" sz="2400" dirty="0" smtClean="0"/>
              <a:t>m</a:t>
            </a:r>
            <a:r>
              <a:rPr lang="en-US" sz="2400" dirty="0" smtClean="0">
                <a:latin typeface="Comic Sans MS" pitchFamily="66" charset="0"/>
              </a:rPr>
              <a:t>)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0629" y="5657241"/>
            <a:ext cx="9013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Hence, (2) </a:t>
            </a:r>
            <a:r>
              <a:rPr lang="en-US" sz="2400" dirty="0" smtClean="0">
                <a:latin typeface="cmsy10" charset="0"/>
              </a:rPr>
              <a:t>´ </a:t>
            </a:r>
            <a:r>
              <a:rPr lang="en-US" sz="2400" dirty="0" smtClean="0"/>
              <a:t> 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contains at least one of above combinations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msy10" charset="0"/>
              </a:rPr>
              <a:t>                   ´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/>
              </a:rPr>
              <a:t>&lt;m</a:t>
            </a:r>
            <a:r>
              <a:rPr lang="en-US" sz="2400" b="1" dirty="0" smtClean="0">
                <a:solidFill>
                  <a:srgbClr val="FF0000"/>
                </a:solidFill>
              </a:rPr>
              <a:t>)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Ç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 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Ç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27595" y="4047451"/>
            <a:ext cx="251543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  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msy10"/>
              </a:rPr>
              <a:t>Æ</a:t>
            </a:r>
            <a:r>
              <a:rPr lang="en-US" sz="2400" dirty="0" smtClean="0"/>
              <a:t>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m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(ii)  x&lt;m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(iii) 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y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Æ</a:t>
            </a:r>
            <a:r>
              <a:rPr lang="en-US" sz="2400" dirty="0" smtClean="0"/>
              <a:t>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·</a:t>
            </a:r>
            <a:r>
              <a:rPr lang="en-US" sz="2400" dirty="0" err="1" smtClean="0"/>
              <a:t>m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ransition advTm="102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12" grpId="0"/>
      <p:bldP spid="15" grpId="0"/>
      <p:bldP spid="21" grpId="0"/>
      <p:bldP spid="27" grpId="0"/>
      <p:bldP spid="36" grpId="0"/>
      <p:bldP spid="37" grpId="0" uiExpand="1" build="allAtOnce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03" y="1404717"/>
            <a:ext cx="4246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(1)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/>
              </a:rPr>
              <a:t>&lt;y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2568" y="1889613"/>
            <a:ext cx="54109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accent2"/>
                </a:solidFill>
              </a:rPr>
              <a:t>(2)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/>
              </a:rPr>
              <a:t>&lt;m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Ç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err="1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Ç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x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03" y="2391860"/>
            <a:ext cx="5687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(3)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)</a:t>
            </a:r>
            <a:r>
              <a:rPr lang="en-US" sz="2400" b="1" dirty="0" smtClean="0">
                <a:solidFill>
                  <a:srgbClr val="FF0000"/>
                </a:solidFill>
              </a:rPr>
              <a:t> (</a:t>
            </a:r>
            <a:r>
              <a:rPr lang="en-US" sz="2400" b="1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smtClean="0">
                <a:solidFill>
                  <a:srgbClr val="FF0000"/>
                </a:solidFill>
                <a:latin typeface="Calibri"/>
              </a:rPr>
              <a:t>y</a:t>
            </a:r>
            <a:r>
              <a:rPr lang="en-US" sz="2400" b="1" baseline="-25000" dirty="0" smtClean="0">
                <a:solidFill>
                  <a:srgbClr val="FF0000"/>
                </a:solidFill>
                <a:latin typeface="+mj-lt"/>
              </a:rPr>
              <a:t>&lt;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err="1" smtClean="0">
                <a:solidFill>
                  <a:srgbClr val="FF0000"/>
                </a:solidFill>
                <a:latin typeface="cmsy10"/>
              </a:rPr>
              <a:t>Ç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))</a:t>
            </a:r>
            <a:r>
              <a:rPr lang="en-US" sz="2400" b="1" dirty="0" smtClean="0">
                <a:solidFill>
                  <a:srgbClr val="FF0000"/>
                </a:solidFill>
                <a:latin typeface="cmsy10"/>
              </a:rPr>
              <a:t>Æ:</a:t>
            </a:r>
            <a:r>
              <a:rPr lang="en-US" sz="2400" b="1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x&lt;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dirty="0" err="1" smtClean="0">
                <a:solidFill>
                  <a:srgbClr val="FF0000"/>
                </a:solidFill>
                <a:latin typeface="cmsy10"/>
              </a:rPr>
              <a:t>Æ:</a:t>
            </a:r>
            <a:r>
              <a:rPr lang="en-US" sz="2400" b="1" dirty="0" err="1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&lt;m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5913" y="3898822"/>
            <a:ext cx="35126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x</a:t>
            </a:r>
            <a:r>
              <a:rPr lang="en-US" sz="2400" dirty="0" smtClean="0"/>
              <a:t> , </a:t>
            </a:r>
            <a:r>
              <a:rPr lang="en-US" sz="2400" b="1" dirty="0" err="1" smtClean="0">
                <a:solidFill>
                  <a:srgbClr val="FF0000"/>
                </a:solidFill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m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b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x</a:t>
            </a:r>
            <a:r>
              <a:rPr lang="en-US" sz="2400" b="1" baseline="-25000" dirty="0" err="1" smtClean="0">
                <a:solidFill>
                  <a:srgbClr val="FF0000"/>
                </a:solidFill>
                <a:latin typeface="cmsy10"/>
              </a:rPr>
              <a:t>·</a:t>
            </a:r>
            <a:r>
              <a:rPr lang="en-US" sz="2400" b="1" baseline="-25000" dirty="0" err="1" smtClean="0">
                <a:solidFill>
                  <a:srgbClr val="FF0000"/>
                </a:solidFill>
              </a:rPr>
              <a:t>y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: true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rest</a:t>
            </a:r>
            <a:r>
              <a:rPr lang="en-US" sz="2400" dirty="0" smtClean="0"/>
              <a:t>: false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2147727" y="3387828"/>
            <a:ext cx="821703" cy="870"/>
          </a:xfrm>
          <a:prstGeom prst="straightConnector1">
            <a:avLst/>
          </a:prstGeom>
          <a:ln w="22225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89920" y="3120718"/>
            <a:ext cx="1848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SAT Solver</a:t>
            </a:r>
          </a:p>
        </p:txBody>
      </p:sp>
      <p:sp>
        <p:nvSpPr>
          <p:cNvPr id="22" name="Double Bracket 21"/>
          <p:cNvSpPr/>
          <p:nvPr/>
        </p:nvSpPr>
        <p:spPr>
          <a:xfrm>
            <a:off x="438467" y="1179578"/>
            <a:ext cx="4992177" cy="1828800"/>
          </a:xfrm>
          <a:prstGeom prst="bracketPair">
            <a:avLst>
              <a:gd name="adj" fmla="val 9167"/>
            </a:avLst>
          </a:prstGeom>
          <a:ln w="1905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loud Callout 23"/>
          <p:cNvSpPr/>
          <p:nvPr/>
        </p:nvSpPr>
        <p:spPr>
          <a:xfrm>
            <a:off x="5399312" y="1211764"/>
            <a:ext cx="3668486" cy="1447800"/>
          </a:xfrm>
          <a:prstGeom prst="cloudCallout">
            <a:avLst>
              <a:gd name="adj1" fmla="val -74052"/>
              <a:gd name="adj2" fmla="val 38022"/>
            </a:avLst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atin typeface="Comic Sans MS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95124" y="5268685"/>
            <a:ext cx="3248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omic Sans MS" pitchFamily="66" charset="0"/>
              </a:rPr>
              <a:t>I: (</a:t>
            </a:r>
            <a:r>
              <a:rPr lang="en-US" sz="3200" b="1" dirty="0" smtClean="0"/>
              <a:t>y</a:t>
            </a:r>
            <a:r>
              <a:rPr lang="en-US" sz="3200" b="1" dirty="0" smtClean="0">
                <a:latin typeface="+mj-lt"/>
              </a:rPr>
              <a:t>=</a:t>
            </a:r>
            <a:r>
              <a:rPr lang="en-US" sz="3200" b="1" dirty="0" smtClean="0"/>
              <a:t>x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msy10"/>
              </a:rPr>
              <a:t>Æ</a:t>
            </a:r>
            <a:r>
              <a:rPr lang="en-US" sz="3200" dirty="0" smtClean="0"/>
              <a:t> </a:t>
            </a:r>
            <a:r>
              <a:rPr lang="en-US" sz="3200" b="1" dirty="0" err="1" smtClean="0"/>
              <a:t>y</a:t>
            </a:r>
            <a:r>
              <a:rPr lang="en-US" sz="3200" b="1" dirty="0" err="1" smtClean="0">
                <a:latin typeface="cmsy10"/>
              </a:rPr>
              <a:t>·</a:t>
            </a:r>
            <a:r>
              <a:rPr lang="en-US" sz="3200" b="1" dirty="0" err="1" smtClean="0"/>
              <a:t>m</a:t>
            </a:r>
            <a:r>
              <a:rPr lang="en-US" sz="3200" b="1" dirty="0" smtClean="0"/>
              <a:t>)  </a:t>
            </a:r>
            <a:endParaRPr lang="en-US" sz="32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186441" y="4167414"/>
            <a:ext cx="2255031" cy="2289141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[m &gt; 0]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>
                <a:latin typeface="+mn-lt"/>
              </a:rPr>
              <a:t>:= 0; y := 0;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while </a:t>
            </a:r>
            <a:r>
              <a:rPr lang="en-US" sz="2400" kern="0" dirty="0">
                <a:latin typeface="+mn-lt"/>
              </a:rPr>
              <a:t>(x &lt; </a:t>
            </a:r>
            <a:r>
              <a:rPr lang="en-US" sz="2400" kern="0" dirty="0" smtClean="0">
                <a:latin typeface="+mn-lt"/>
              </a:rPr>
              <a:t>m) 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>
                <a:latin typeface="+mn-lt"/>
              </a:rPr>
              <a:t>:= </a:t>
            </a:r>
            <a:r>
              <a:rPr lang="en-US" sz="2400" kern="0" dirty="0" smtClean="0">
                <a:latin typeface="+mn-lt"/>
              </a:rPr>
              <a:t>x+1;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y </a:t>
            </a:r>
            <a:r>
              <a:rPr lang="en-US" sz="2400" kern="0" dirty="0">
                <a:latin typeface="+mn-lt"/>
              </a:rPr>
              <a:t>:= </a:t>
            </a:r>
            <a:r>
              <a:rPr lang="en-US" sz="2400" kern="0" dirty="0" smtClean="0">
                <a:latin typeface="+mn-lt"/>
              </a:rPr>
              <a:t>y+1;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[y=m]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61989" y="4921255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5675965" y="1483106"/>
            <a:ext cx="37356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200" dirty="0" smtClean="0"/>
              <a:t>Obtained from solving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local/small SMT queries</a:t>
            </a:r>
            <a:endParaRPr lang="en-US" sz="2200" dirty="0"/>
          </a:p>
        </p:txBody>
      </p:sp>
    </p:spTree>
    <p:custDataLst>
      <p:tags r:id="rId1"/>
    </p:custDataLst>
  </p:cSld>
  <p:clrMapOvr>
    <a:masterClrMapping/>
  </p:clrMapOvr>
  <p:transition advTm="1023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  <p:bldP spid="18" grpId="0"/>
      <p:bldP spid="20" grpId="0"/>
      <p:bldP spid="22" grpId="0" animBg="1"/>
      <p:bldP spid="24" grpId="0" animBg="1"/>
      <p:bldP spid="26" grpId="0"/>
      <p:bldP spid="16" grpId="0" animBg="1"/>
      <p:bldP spid="23" grpId="0"/>
      <p:bldP spid="2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Going beyond Invariant Generation with Constraint-based techniques…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Material</a:t>
            </a:r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4790114" y="1597658"/>
            <a:ext cx="4277684" cy="1447800"/>
          </a:xfrm>
          <a:prstGeom prst="cloudCallout">
            <a:avLst>
              <a:gd name="adj1" fmla="val -74052"/>
              <a:gd name="adj2" fmla="val 38022"/>
            </a:avLst>
          </a:prstGeom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mic Sans MS" pitchFamily="66" charset="0"/>
              </a:rPr>
              <a:t>Where can we go?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1820" y="4971244"/>
            <a:ext cx="8744755" cy="1046408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Postcondition</a:t>
            </a:r>
            <a:r>
              <a:rPr lang="en-US" dirty="0" smtClean="0"/>
              <a:t>: The best fit line shouldn’t deviate more than half a pixel from the real line, i.e., |y – (Y/X)x|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1/2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2124" y="304800"/>
            <a:ext cx="8500056" cy="6096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Example: </a:t>
            </a:r>
            <a:r>
              <a:rPr lang="en-US" dirty="0" err="1" smtClean="0"/>
              <a:t>Bresenham’s</a:t>
            </a:r>
            <a:r>
              <a:rPr lang="en-US" dirty="0" smtClean="0"/>
              <a:t> Line Drawing Algorithm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61403" y="1153751"/>
            <a:ext cx="5507578" cy="3134907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[0&lt;Y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X]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:=2Y-X; y:=0; x:=0;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while </a:t>
            </a:r>
            <a:r>
              <a:rPr lang="en-US" sz="2400" kern="0" dirty="0">
                <a:latin typeface="+mn-lt"/>
              </a:rPr>
              <a:t>(</a:t>
            </a:r>
            <a:r>
              <a:rPr lang="en-US" sz="2400" kern="0" dirty="0" smtClean="0">
                <a:latin typeface="+mn-lt"/>
              </a:rPr>
              <a:t>x </a:t>
            </a:r>
            <a:r>
              <a:rPr lang="en-US" sz="2400" kern="0" dirty="0" smtClean="0">
                <a:latin typeface="cmsy10"/>
              </a:rPr>
              <a:t>·</a:t>
            </a:r>
            <a:r>
              <a:rPr lang="en-US" sz="2400" kern="0" dirty="0" smtClean="0">
                <a:latin typeface="+mn-lt"/>
              </a:rPr>
              <a:t> X) 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+mn-lt"/>
              </a:rPr>
              <a:t>out[x] := y;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     if (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&lt;0) 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:=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+2Y;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     else 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:=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+2(Y-X); y++;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return out;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8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k (0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k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X 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)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 |out[k]–(Y/X)k| 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 ½)]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Brush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725" y="1143000"/>
            <a:ext cx="8743775" cy="50292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/>
              <a:t>We will briefly study </a:t>
            </a:r>
            <a:r>
              <a:rPr lang="en-US" dirty="0" err="1" smtClean="0"/>
              <a:t>fixpoint</a:t>
            </a:r>
            <a:r>
              <a:rPr lang="en-US" dirty="0" smtClean="0"/>
              <a:t> techniques for discovering loop invariants in conjunctive fragments of various logics.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Iterative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Forward</a:t>
            </a:r>
            <a:r>
              <a:rPr lang="en-US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Backward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Constraint-based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Proof-rules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</p:txBody>
      </p:sp>
      <p:pic>
        <p:nvPicPr>
          <p:cNvPr id="4" name="Picture 5" descr="C:\Users\sumitg\Pictures\bru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62" y="25167"/>
            <a:ext cx="933450" cy="8610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System Representation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15908" y="960567"/>
            <a:ext cx="8847786" cy="2400819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[0&lt;Y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X]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:=2Y-X; y:=0; x:=0;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while </a:t>
            </a:r>
            <a:r>
              <a:rPr lang="en-US" sz="2400" kern="0" dirty="0">
                <a:latin typeface="+mn-lt"/>
              </a:rPr>
              <a:t>(</a:t>
            </a:r>
            <a:r>
              <a:rPr lang="en-US" sz="2400" kern="0" dirty="0" err="1" smtClean="0">
                <a:latin typeface="+mn-lt"/>
              </a:rPr>
              <a:t>x</a:t>
            </a:r>
            <a:r>
              <a:rPr lang="en-US" sz="2400" kern="0" dirty="0" err="1" smtClean="0">
                <a:latin typeface="cmsy10"/>
              </a:rPr>
              <a:t>·</a:t>
            </a:r>
            <a:r>
              <a:rPr lang="en-US" sz="2400" kern="0" dirty="0" err="1" smtClean="0">
                <a:latin typeface="+mn-lt"/>
              </a:rPr>
              <a:t>X</a:t>
            </a:r>
            <a:r>
              <a:rPr lang="en-US" sz="2400" kern="0" dirty="0" smtClean="0">
                <a:latin typeface="+mn-lt"/>
              </a:rPr>
              <a:t>) 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&lt;0:  out’=Update(</a:t>
            </a:r>
            <a:r>
              <a:rPr lang="en-US" sz="2400" kern="0" dirty="0" err="1" smtClean="0">
                <a:latin typeface="+mn-lt"/>
              </a:rPr>
              <a:t>out,x,y</a:t>
            </a:r>
            <a:r>
              <a:rPr lang="en-US" sz="2400" kern="0" dirty="0" smtClean="0">
                <a:latin typeface="+mn-lt"/>
              </a:rPr>
              <a:t>)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smtClean="0">
                <a:latin typeface="Comic Sans MS"/>
              </a:rPr>
              <a:t>v’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=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+2Y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y’=y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x’=x+1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     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+mn-lt"/>
              </a:rPr>
              <a:t>0: out’=Update(</a:t>
            </a:r>
            <a:r>
              <a:rPr lang="en-US" sz="2400" kern="0" dirty="0" err="1" smtClean="0">
                <a:latin typeface="+mn-lt"/>
              </a:rPr>
              <a:t>out,x,y</a:t>
            </a:r>
            <a:r>
              <a:rPr lang="en-US" sz="2400" kern="0" dirty="0" smtClean="0">
                <a:latin typeface="+mn-lt"/>
              </a:rPr>
              <a:t>)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=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+mn-lt"/>
              </a:rPr>
              <a:t>+2(Y-X)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y’=y+1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x’=x+1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8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k (0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k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X 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)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 |out[k]–(Y/X)k| </a:t>
            </a:r>
            <a:r>
              <a:rPr lang="en-US" sz="2400" kern="0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 ½)]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516710" y="3521316"/>
            <a:ext cx="2472744" cy="2400819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[Pre]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Comic Sans MS"/>
              </a:rPr>
              <a:t>s</a:t>
            </a:r>
            <a:r>
              <a:rPr lang="en-US" sz="2400" kern="0" baseline="-25000" dirty="0" smtClean="0">
                <a:latin typeface="Comic Sans MS"/>
              </a:rPr>
              <a:t>entry</a:t>
            </a:r>
            <a:r>
              <a:rPr lang="en-US" sz="2400" kern="0" dirty="0" smtClean="0">
                <a:latin typeface="Comic Sans MS"/>
              </a:rPr>
              <a:t>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while (</a:t>
            </a:r>
            <a:r>
              <a:rPr lang="en-US" sz="2400" kern="0" dirty="0" err="1" smtClean="0">
                <a:latin typeface="Comic Sans MS"/>
              </a:rPr>
              <a:t>g</a:t>
            </a:r>
            <a:r>
              <a:rPr lang="en-US" sz="2400" kern="0" baseline="-25000" dirty="0" err="1" smtClean="0">
                <a:latin typeface="Comic Sans MS"/>
              </a:rPr>
              <a:t>loop</a:t>
            </a:r>
            <a:r>
              <a:rPr lang="en-US" sz="2400" kern="0" dirty="0" smtClean="0">
                <a:latin typeface="+mn-lt"/>
              </a:rPr>
              <a:t>) 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>
                <a:latin typeface="+mn-lt"/>
              </a:rPr>
              <a:t>     </a:t>
            </a:r>
            <a:r>
              <a:rPr lang="en-US" sz="2400" kern="0" dirty="0" smtClean="0">
                <a:latin typeface="Comic Sans MS"/>
              </a:rPr>
              <a:t>g</a:t>
            </a:r>
            <a:r>
              <a:rPr lang="en-US" sz="2400" kern="0" baseline="-25000" dirty="0" smtClean="0">
                <a:latin typeface="Comic Sans MS"/>
              </a:rPr>
              <a:t>body1</a:t>
            </a:r>
            <a:r>
              <a:rPr lang="en-US" sz="2400" kern="0" dirty="0" smtClean="0">
                <a:latin typeface="+mn-lt"/>
              </a:rPr>
              <a:t>: </a:t>
            </a:r>
            <a:r>
              <a:rPr lang="en-US" sz="2400" kern="0" dirty="0" smtClean="0">
                <a:latin typeface="Comic Sans MS"/>
              </a:rPr>
              <a:t>s</a:t>
            </a:r>
            <a:r>
              <a:rPr lang="en-US" sz="2400" kern="0" baseline="-25000" dirty="0" smtClean="0">
                <a:latin typeface="Comic Sans MS"/>
              </a:rPr>
              <a:t>body1</a:t>
            </a:r>
            <a:r>
              <a:rPr lang="en-US" sz="2400" kern="0" dirty="0" smtClean="0">
                <a:latin typeface="+mn-lt"/>
              </a:rPr>
              <a:t>;</a:t>
            </a: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latin typeface="+mn-lt"/>
              </a:rPr>
              <a:t>     </a:t>
            </a:r>
            <a:r>
              <a:rPr lang="en-US" sz="2400" kern="0" dirty="0" smtClean="0">
                <a:latin typeface="Comic Sans MS"/>
              </a:rPr>
              <a:t>g</a:t>
            </a:r>
            <a:r>
              <a:rPr lang="en-US" sz="2400" kern="0" baseline="-25000" dirty="0" smtClean="0">
                <a:latin typeface="Comic Sans MS"/>
              </a:rPr>
              <a:t>body2</a:t>
            </a:r>
            <a:r>
              <a:rPr lang="en-US" sz="2400" kern="0" dirty="0" smtClean="0">
                <a:latin typeface="+mn-lt"/>
              </a:rPr>
              <a:t>: </a:t>
            </a:r>
            <a:r>
              <a:rPr lang="en-US" sz="2400" kern="0" dirty="0" smtClean="0">
                <a:latin typeface="Comic Sans MS"/>
              </a:rPr>
              <a:t>s</a:t>
            </a:r>
            <a:r>
              <a:rPr lang="en-US" sz="2400" kern="0" baseline="-25000" dirty="0" smtClean="0">
                <a:latin typeface="Comic Sans MS"/>
              </a:rPr>
              <a:t>body2</a:t>
            </a:r>
            <a:r>
              <a:rPr lang="en-US" sz="2400" kern="0" dirty="0" smtClean="0">
                <a:latin typeface="+mn-lt"/>
              </a:rPr>
              <a:t>;</a:t>
            </a:r>
            <a:endParaRPr lang="en-US" sz="2400" kern="0" dirty="0">
              <a:latin typeface="+mn-lt"/>
            </a:endParaRPr>
          </a:p>
          <a:p>
            <a:pPr marL="342900" indent="-342900" eaLnBrk="0" hangingPunct="0">
              <a:spcBef>
                <a:spcPts val="0"/>
              </a:spcBef>
              <a:defRPr/>
            </a:pPr>
            <a:r>
              <a:rPr lang="en-US" sz="2400" kern="0" dirty="0" smtClean="0">
                <a:solidFill>
                  <a:srgbClr val="009900"/>
                </a:solidFill>
                <a:latin typeface="+mn-lt"/>
              </a:rPr>
              <a:t>[Post]</a:t>
            </a:r>
            <a:endParaRPr lang="en-US" sz="2400" kern="0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51511" y="4122700"/>
            <a:ext cx="8667484" cy="271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Where,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: v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1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&lt;0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Comic Sans MS"/>
              </a:rPr>
              <a:t>g</a:t>
            </a:r>
            <a:r>
              <a:rPr lang="en-US" sz="2400" kern="0" baseline="-25000" dirty="0" smtClean="0">
                <a:latin typeface="Comic Sans MS"/>
              </a:rPr>
              <a:t>body2</a:t>
            </a:r>
            <a:r>
              <a:rPr lang="en-US" sz="2400" kern="0" dirty="0" smtClean="0">
                <a:latin typeface="Comic Sans MS"/>
              </a:rPr>
              <a:t>: 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Comic Sans MS"/>
              </a:rPr>
              <a:t>0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latin typeface="Comic Sans MS"/>
              </a:rPr>
              <a:t>g</a:t>
            </a:r>
            <a:r>
              <a:rPr lang="en-US" sz="2400" kern="0" baseline="-25000" dirty="0" err="1" smtClean="0">
                <a:latin typeface="Comic Sans MS"/>
              </a:rPr>
              <a:t>loop</a:t>
            </a:r>
            <a:r>
              <a:rPr lang="en-US" sz="2400" kern="0" dirty="0" smtClean="0">
                <a:latin typeface="Comic Sans MS"/>
              </a:rPr>
              <a:t>: </a:t>
            </a:r>
            <a:r>
              <a:rPr lang="en-US" sz="2400" kern="0" dirty="0" err="1" smtClean="0">
                <a:latin typeface="Comic Sans MS"/>
              </a:rPr>
              <a:t>x</a:t>
            </a:r>
            <a:r>
              <a:rPr lang="en-US" sz="2400" kern="0" dirty="0" err="1" smtClean="0">
                <a:latin typeface="cmsy10"/>
              </a:rPr>
              <a:t>·</a:t>
            </a:r>
            <a:r>
              <a:rPr lang="en-US" sz="2400" kern="0" dirty="0" err="1" smtClean="0">
                <a:latin typeface="Comic Sans MS"/>
              </a:rPr>
              <a:t>X</a:t>
            </a:r>
            <a:endParaRPr kumimoji="0" lang="en-US" sz="2400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entry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v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1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’=2Y-X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y’=0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x’=0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noProof="0" dirty="0" smtClean="0">
                <a:latin typeface="Comic Sans MS"/>
              </a:rPr>
              <a:t>s</a:t>
            </a:r>
            <a:r>
              <a:rPr lang="en-US" sz="2400" kern="0" baseline="-25000" noProof="0" dirty="0" smtClean="0">
                <a:latin typeface="Comic Sans MS"/>
              </a:rPr>
              <a:t>body1</a:t>
            </a:r>
            <a:r>
              <a:rPr lang="en-US" sz="2400" kern="0" noProof="0" dirty="0" smtClean="0">
                <a:latin typeface="+mn-lt"/>
              </a:rPr>
              <a:t>: out’=Update(</a:t>
            </a:r>
            <a:r>
              <a:rPr lang="en-US" sz="2400" kern="0" noProof="0" dirty="0" err="1" smtClean="0">
                <a:latin typeface="+mn-lt"/>
              </a:rPr>
              <a:t>out,x,y</a:t>
            </a:r>
            <a:r>
              <a:rPr lang="en-US" sz="2400" kern="0" noProof="0" dirty="0" smtClean="0">
                <a:latin typeface="+mn-lt"/>
              </a:rPr>
              <a:t>) </a:t>
            </a:r>
            <a:r>
              <a:rPr lang="en-US" sz="2400" kern="0" noProof="0" dirty="0" smtClean="0">
                <a:latin typeface="cmsy10"/>
              </a:rPr>
              <a:t>Æ</a:t>
            </a:r>
            <a:r>
              <a:rPr lang="en-US" sz="2400" kern="0" noProof="0" dirty="0" smtClean="0">
                <a:latin typeface="+mn-lt"/>
              </a:rPr>
              <a:t> </a:t>
            </a:r>
            <a:r>
              <a:rPr lang="en-US" sz="2400" kern="0" noProof="0" dirty="0" smtClean="0">
                <a:latin typeface="Comic Sans MS"/>
              </a:rPr>
              <a:t>v’</a:t>
            </a:r>
            <a:r>
              <a:rPr lang="en-US" sz="2400" kern="0" baseline="-25000" noProof="0" dirty="0" smtClean="0">
                <a:latin typeface="Comic Sans MS"/>
              </a:rPr>
              <a:t>1</a:t>
            </a:r>
            <a:r>
              <a:rPr lang="en-US" sz="2400" kern="0" noProof="0" dirty="0" smtClean="0">
                <a:latin typeface="+mn-lt"/>
              </a:rPr>
              <a:t>=</a:t>
            </a:r>
            <a:r>
              <a:rPr lang="en-US" sz="2400" kern="0" noProof="0" dirty="0" smtClean="0">
                <a:latin typeface="Comic Sans MS"/>
              </a:rPr>
              <a:t>v</a:t>
            </a:r>
            <a:r>
              <a:rPr lang="en-US" sz="2400" kern="0" baseline="-25000" noProof="0" dirty="0" smtClean="0">
                <a:latin typeface="Comic Sans MS"/>
              </a:rPr>
              <a:t>1</a:t>
            </a:r>
            <a:r>
              <a:rPr lang="en-US" sz="2400" kern="0" noProof="0" dirty="0" smtClean="0">
                <a:latin typeface="+mn-lt"/>
              </a:rPr>
              <a:t>+2Y </a:t>
            </a:r>
            <a:r>
              <a:rPr lang="en-US" sz="2400" kern="0" noProof="0" dirty="0" smtClean="0">
                <a:latin typeface="cmsy10"/>
              </a:rPr>
              <a:t>Æ</a:t>
            </a:r>
            <a:r>
              <a:rPr lang="en-US" sz="2400" kern="0" noProof="0" dirty="0" smtClean="0">
                <a:latin typeface="+mn-lt"/>
              </a:rPr>
              <a:t> x’=x+1 </a:t>
            </a:r>
            <a:r>
              <a:rPr lang="en-US" sz="2400" kern="0" noProof="0" dirty="0" smtClean="0">
                <a:latin typeface="cmsy10"/>
              </a:rPr>
              <a:t>Æ</a:t>
            </a:r>
            <a:r>
              <a:rPr lang="en-US" sz="2400" kern="0" noProof="0" dirty="0" smtClean="0">
                <a:latin typeface="+mn-lt"/>
              </a:rPr>
              <a:t> y’=y</a:t>
            </a:r>
          </a:p>
          <a:p>
            <a:pPr marL="342900" indent="-342900" eaLnBrk="0" hangingPunct="0">
              <a:spcBef>
                <a:spcPts val="0"/>
              </a:spcBef>
            </a:pPr>
            <a:r>
              <a:rPr lang="en-US" sz="2400" kern="0" dirty="0" smtClean="0">
                <a:latin typeface="Comic Sans MS"/>
              </a:rPr>
              <a:t>s</a:t>
            </a:r>
            <a:r>
              <a:rPr lang="en-US" sz="2400" kern="0" baseline="-25000" dirty="0" smtClean="0">
                <a:latin typeface="Comic Sans MS"/>
              </a:rPr>
              <a:t>body2</a:t>
            </a:r>
            <a:r>
              <a:rPr lang="en-US" sz="2400" kern="0" dirty="0" smtClean="0"/>
              <a:t>: out’=Update(</a:t>
            </a:r>
            <a:r>
              <a:rPr lang="en-US" sz="2400" kern="0" dirty="0" err="1" smtClean="0"/>
              <a:t>out,x,y</a:t>
            </a:r>
            <a:r>
              <a:rPr lang="en-US" sz="2400" kern="0" dirty="0" smtClean="0"/>
              <a:t>)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/>
              <a:t> </a:t>
            </a:r>
            <a:r>
              <a:rPr lang="en-US" sz="2400" kern="0" dirty="0" smtClean="0">
                <a:latin typeface="Comic Sans MS"/>
              </a:rPr>
              <a:t>v’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/>
              <a:t>=</a:t>
            </a:r>
            <a:r>
              <a:rPr lang="en-US" sz="2400" kern="0" dirty="0" smtClean="0">
                <a:latin typeface="Comic Sans MS"/>
              </a:rPr>
              <a:t>v</a:t>
            </a:r>
            <a:r>
              <a:rPr lang="en-US" sz="2400" kern="0" baseline="-25000" dirty="0" smtClean="0">
                <a:latin typeface="Comic Sans MS"/>
              </a:rPr>
              <a:t>1</a:t>
            </a:r>
            <a:r>
              <a:rPr lang="en-US" sz="2400" kern="0" dirty="0" smtClean="0"/>
              <a:t>+2(Y-X)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/>
              <a:t> x’=x+1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/>
              <a:t> y’=y+1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32074" y="3541691"/>
            <a:ext cx="2717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Or, equivalently, 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animBg="1"/>
      <p:bldP spid="10" grpId="0"/>
      <p:bldP spid="1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 Constraint Generation &amp; Solution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856099" y="1124069"/>
            <a:ext cx="4275787" cy="16152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Pre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entry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)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I’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</a:t>
            </a:r>
            <a:r>
              <a:rPr kumimoji="0" lang="en-US" sz="2400" strike="noStrike" kern="0" cap="none" spc="0" normalizeH="0" baseline="-2500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loop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)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I’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I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err="1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sz="2400" kern="0" baseline="-25000" dirty="0" err="1" smtClean="0">
                <a:solidFill>
                  <a:schemeClr val="accent2"/>
                </a:solidFill>
                <a:latin typeface="Comic Sans MS"/>
              </a:rPr>
              <a:t>loop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sz="2400" kern="0" baseline="-25000" dirty="0" smtClean="0">
                <a:solidFill>
                  <a:schemeClr val="accent2"/>
                </a:solidFill>
                <a:latin typeface="Comic Sans MS"/>
              </a:rPr>
              <a:t>body2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omic Sans MS"/>
              </a:rPr>
              <a:t>s</a:t>
            </a:r>
            <a:r>
              <a:rPr lang="en-US" sz="2400" kern="0" baseline="-25000" dirty="0" smtClean="0">
                <a:solidFill>
                  <a:schemeClr val="accent2"/>
                </a:solidFill>
                <a:latin typeface="Comic Sans MS"/>
              </a:rPr>
              <a:t>body2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I’</a:t>
            </a:r>
          </a:p>
          <a:p>
            <a:pPr marL="342900" indent="-342900" eaLnBrk="0" hangingPunct="0">
              <a:spcBef>
                <a:spcPts val="0"/>
              </a:spcBef>
            </a:pPr>
            <a:r>
              <a:rPr lang="en-US" sz="2400" kern="0" dirty="0" smtClean="0">
                <a:solidFill>
                  <a:schemeClr val="accent2"/>
                </a:solidFill>
              </a:rPr>
              <a:t>I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kern="0" dirty="0" err="1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sz="2400" kern="0" baseline="-25000" dirty="0" err="1" smtClean="0">
                <a:solidFill>
                  <a:schemeClr val="accent2"/>
                </a:solidFill>
                <a:latin typeface="Comic Sans MS"/>
              </a:rPr>
              <a:t>loop</a:t>
            </a:r>
            <a:r>
              <a:rPr lang="en-US" sz="2400" kern="0" dirty="0" smtClean="0">
                <a:solidFill>
                  <a:schemeClr val="accent2"/>
                </a:solidFill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kern="0" dirty="0" smtClean="0">
                <a:solidFill>
                  <a:schemeClr val="accent2"/>
                </a:solidFill>
              </a:rPr>
              <a:t>  Post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1325343" y="3885743"/>
            <a:ext cx="7541821" cy="876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&lt;Y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400" kern="0" noProof="0" dirty="0" smtClean="0">
                <a:latin typeface="Comic Sans MS"/>
              </a:rPr>
              <a:t>v</a:t>
            </a:r>
            <a:r>
              <a:rPr lang="en-US" sz="2400" kern="0" baseline="-25000" noProof="0" dirty="0" smtClean="0">
                <a:latin typeface="Comic Sans MS"/>
              </a:rPr>
              <a:t>1</a:t>
            </a:r>
            <a:r>
              <a:rPr lang="en-US" sz="2400" kern="0" noProof="0" dirty="0" smtClean="0">
                <a:latin typeface="+mn-lt"/>
              </a:rPr>
              <a:t>=2(x+1)Y-(2y+1)X  </a:t>
            </a:r>
            <a:r>
              <a:rPr lang="en-US" sz="2400" kern="0" noProof="0" dirty="0" smtClean="0">
                <a:latin typeface="cmsy10"/>
              </a:rPr>
              <a:t>Æ</a:t>
            </a:r>
            <a:r>
              <a:rPr lang="en-US" sz="2400" kern="0" dirty="0" smtClean="0">
                <a:latin typeface="cmsy10"/>
              </a:rPr>
              <a:t> 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2(Y-X)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v</a:t>
            </a:r>
            <a:r>
              <a:rPr kumimoji="0" lang="en-US" sz="2400" strike="noStrike" kern="0" cap="none" spc="0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1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·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2Y  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 </a:t>
            </a:r>
            <a:r>
              <a:rPr lang="en-US" sz="2400" kern="0" dirty="0" smtClean="0">
                <a:latin typeface="cmsy10"/>
              </a:rPr>
              <a:t>8</a:t>
            </a:r>
            <a:r>
              <a:rPr lang="en-US" sz="2400" kern="0" dirty="0" smtClean="0"/>
              <a:t>k(0</a:t>
            </a:r>
            <a:r>
              <a:rPr lang="en-US" sz="2400" kern="0" dirty="0" smtClean="0">
                <a:latin typeface="cmsy10"/>
              </a:rPr>
              <a:t>·</a:t>
            </a:r>
            <a:r>
              <a:rPr lang="en-US" sz="2400" kern="0" dirty="0" smtClean="0"/>
              <a:t>k</a:t>
            </a:r>
            <a:r>
              <a:rPr lang="en-US" sz="2400" kern="0" dirty="0" smtClean="0">
                <a:latin typeface="cmsy10"/>
              </a:rPr>
              <a:t>·</a:t>
            </a:r>
            <a:r>
              <a:rPr lang="en-US" sz="2400" kern="0" dirty="0" smtClean="0"/>
              <a:t>x </a:t>
            </a:r>
            <a:r>
              <a:rPr lang="en-US" sz="2400" kern="0" dirty="0" smtClean="0">
                <a:latin typeface="cmsy10"/>
              </a:rPr>
              <a:t>)</a:t>
            </a:r>
            <a:r>
              <a:rPr lang="en-US" sz="2400" kern="0" dirty="0" smtClean="0"/>
              <a:t> |out[k]–(Y/X)k| </a:t>
            </a:r>
            <a:r>
              <a:rPr lang="en-US" sz="2400" kern="0" dirty="0" smtClean="0">
                <a:latin typeface="cmsy10"/>
              </a:rPr>
              <a:t>·</a:t>
            </a:r>
            <a:r>
              <a:rPr lang="en-US" sz="2400" kern="0" dirty="0" smtClean="0"/>
              <a:t> ½)</a:t>
            </a:r>
            <a:endParaRPr kumimoji="0" lang="en-US" sz="2400" b="0" i="0" u="none" strike="noStrike" kern="0" cap="none" spc="0" normalizeH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244697" y="2812952"/>
            <a:ext cx="8667484" cy="93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Given Pre, Post, </a:t>
            </a:r>
            <a:r>
              <a:rPr kumimoji="0" lang="en-US" sz="2400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</a:t>
            </a:r>
            <a:r>
              <a:rPr kumimoji="0" lang="en-US" sz="2400" strike="noStrike" kern="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loop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, g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, g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body2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, 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, 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body2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, we can find solution for I using constraint-based techniques.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840" y="1711354"/>
            <a:ext cx="3070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Verification Constraint: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22121" y="4053281"/>
            <a:ext cx="461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I: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Surprise!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4008" y="1711354"/>
            <a:ext cx="3045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Verification Constraint: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856099" y="1124069"/>
            <a:ext cx="4275787" cy="16152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Pre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entry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)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I’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</a:t>
            </a:r>
            <a:r>
              <a:rPr kumimoji="0" lang="en-US" sz="2400" strike="noStrike" kern="0" cap="none" spc="0" normalizeH="0" baseline="-2500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loop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Æ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</a:t>
            </a:r>
            <a:r>
              <a:rPr kumimoji="0" lang="en-US" sz="2400" strike="noStrike" kern="0" cap="none" spc="0" normalizeH="0" baseline="-2500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body1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</a:rPr>
              <a:t>)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I’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I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err="1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sz="2400" kern="0" baseline="-25000" dirty="0" err="1" smtClean="0">
                <a:solidFill>
                  <a:schemeClr val="accent2"/>
                </a:solidFill>
                <a:latin typeface="Comic Sans MS"/>
              </a:rPr>
              <a:t>loop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sz="2400" kern="0" baseline="-25000" dirty="0" smtClean="0">
                <a:solidFill>
                  <a:schemeClr val="accent2"/>
                </a:solidFill>
                <a:latin typeface="Comic Sans MS"/>
              </a:rPr>
              <a:t>body2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omic Sans MS"/>
              </a:rPr>
              <a:t>s</a:t>
            </a:r>
            <a:r>
              <a:rPr lang="en-US" sz="2400" kern="0" baseline="-25000" dirty="0" smtClean="0">
                <a:solidFill>
                  <a:schemeClr val="accent2"/>
                </a:solidFill>
                <a:latin typeface="Comic Sans MS"/>
              </a:rPr>
              <a:t>body2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kern="0" dirty="0" smtClean="0">
                <a:solidFill>
                  <a:schemeClr val="accent2"/>
                </a:solidFill>
                <a:latin typeface="+mn-lt"/>
              </a:rPr>
              <a:t> I’</a:t>
            </a:r>
          </a:p>
          <a:p>
            <a:pPr marL="342900" indent="-342900" eaLnBrk="0" hangingPunct="0">
              <a:spcBef>
                <a:spcPts val="0"/>
              </a:spcBef>
            </a:pPr>
            <a:r>
              <a:rPr lang="en-US" sz="2400" kern="0" dirty="0" smtClean="0">
                <a:solidFill>
                  <a:schemeClr val="accent2"/>
                </a:solidFill>
              </a:rPr>
              <a:t>I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sz="2400" kern="0" dirty="0" smtClean="0">
                <a:solidFill>
                  <a:schemeClr val="accent2"/>
                </a:solidFill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:</a:t>
            </a:r>
            <a:r>
              <a:rPr lang="en-US" sz="2400" kern="0" dirty="0" err="1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sz="2400" kern="0" baseline="-25000" dirty="0" err="1" smtClean="0">
                <a:solidFill>
                  <a:schemeClr val="accent2"/>
                </a:solidFill>
                <a:latin typeface="Comic Sans MS"/>
              </a:rPr>
              <a:t>loop</a:t>
            </a:r>
            <a:r>
              <a:rPr lang="en-US" sz="2400" kern="0" dirty="0" smtClean="0">
                <a:solidFill>
                  <a:schemeClr val="accent2"/>
                </a:solidFill>
              </a:rPr>
              <a:t> </a:t>
            </a:r>
            <a:r>
              <a:rPr lang="en-US" sz="2400" kern="0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sz="2400" kern="0" dirty="0" smtClean="0">
                <a:solidFill>
                  <a:schemeClr val="accent2"/>
                </a:solidFill>
              </a:rPr>
              <a:t>  Post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8390" y="2718033"/>
            <a:ext cx="9085276" cy="3717126"/>
          </a:xfrm>
        </p:spPr>
        <p:txBody>
          <a:bodyPr/>
          <a:lstStyle/>
          <a:p>
            <a:r>
              <a:rPr lang="en-US" dirty="0" smtClean="0"/>
              <a:t>What if we treat each g and s as unknowns like I?</a:t>
            </a:r>
          </a:p>
          <a:p>
            <a:r>
              <a:rPr lang="en-US" dirty="0" smtClean="0"/>
              <a:t>We get a solution that has </a:t>
            </a:r>
            <a:r>
              <a:rPr lang="en-US" dirty="0" smtClean="0">
                <a:latin typeface="Comic Sans MS"/>
              </a:rPr>
              <a:t>g</a:t>
            </a:r>
            <a:r>
              <a:rPr lang="en-US" baseline="-25000" dirty="0" smtClean="0">
                <a:latin typeface="Comic Sans MS"/>
              </a:rPr>
              <a:t>body1</a:t>
            </a:r>
            <a:r>
              <a:rPr lang="en-US" dirty="0" smtClean="0"/>
              <a:t> = </a:t>
            </a:r>
            <a:r>
              <a:rPr lang="en-US" dirty="0" smtClean="0">
                <a:latin typeface="Comic Sans MS"/>
              </a:rPr>
              <a:t>g</a:t>
            </a:r>
            <a:r>
              <a:rPr lang="en-US" baseline="-25000" dirty="0" smtClean="0">
                <a:latin typeface="Comic Sans MS"/>
              </a:rPr>
              <a:t>body2</a:t>
            </a:r>
            <a:r>
              <a:rPr lang="en-US" dirty="0" smtClean="0"/>
              <a:t> = false.</a:t>
            </a:r>
          </a:p>
          <a:p>
            <a:pPr lvl="1"/>
            <a:r>
              <a:rPr lang="en-US" dirty="0" smtClean="0"/>
              <a:t>This doesn’t correspond to a valid transition system.</a:t>
            </a:r>
          </a:p>
          <a:p>
            <a:pPr lvl="1"/>
            <a:r>
              <a:rPr lang="en-US" dirty="0" smtClean="0"/>
              <a:t>We can fix this by encoding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body1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Ç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Comic Sans MS"/>
              </a:rPr>
              <a:t>g</a:t>
            </a:r>
            <a:r>
              <a:rPr lang="en-US" baseline="-25000" dirty="0" smtClean="0">
                <a:solidFill>
                  <a:schemeClr val="accent2"/>
                </a:solidFill>
                <a:latin typeface="Comic Sans MS"/>
              </a:rPr>
              <a:t>body2</a:t>
            </a:r>
            <a:r>
              <a:rPr lang="en-US" dirty="0" smtClean="0">
                <a:solidFill>
                  <a:schemeClr val="accent2"/>
                </a:solidFill>
              </a:rPr>
              <a:t> = true</a:t>
            </a:r>
            <a:r>
              <a:rPr lang="en-US" dirty="0" smtClean="0"/>
              <a:t>.</a:t>
            </a:r>
          </a:p>
          <a:p>
            <a:pPr>
              <a:spcAft>
                <a:spcPts val="500"/>
              </a:spcAft>
            </a:pPr>
            <a:r>
              <a:rPr lang="en-US" dirty="0" smtClean="0"/>
              <a:t>We now get a solution that has </a:t>
            </a:r>
            <a:r>
              <a:rPr lang="en-US" dirty="0" err="1" smtClean="0">
                <a:latin typeface="Comic Sans MS"/>
              </a:rPr>
              <a:t>g</a:t>
            </a:r>
            <a:r>
              <a:rPr lang="en-US" baseline="-25000" dirty="0" err="1" smtClean="0">
                <a:latin typeface="Comic Sans MS"/>
              </a:rPr>
              <a:t>loop</a:t>
            </a:r>
            <a:r>
              <a:rPr lang="en-US" dirty="0" smtClean="0"/>
              <a:t> = true.</a:t>
            </a:r>
          </a:p>
          <a:p>
            <a:pPr lvl="1"/>
            <a:r>
              <a:rPr lang="en-US" dirty="0" smtClean="0"/>
              <a:t>This corresponds to a non-terminating loop.</a:t>
            </a:r>
          </a:p>
          <a:p>
            <a:pPr lvl="1"/>
            <a:r>
              <a:rPr lang="en-US" dirty="0" smtClean="0"/>
              <a:t>We can fix this by encoding </a:t>
            </a:r>
            <a:r>
              <a:rPr lang="en-US" dirty="0" smtClean="0">
                <a:solidFill>
                  <a:schemeClr val="accent2"/>
                </a:solidFill>
              </a:rPr>
              <a:t>existence of a ranking function.</a:t>
            </a:r>
          </a:p>
          <a:p>
            <a:r>
              <a:rPr lang="en-US" dirty="0" smtClean="0"/>
              <a:t>We now discover each g and s along with I. </a:t>
            </a:r>
          </a:p>
          <a:p>
            <a:pPr lvl="1"/>
            <a:r>
              <a:rPr lang="en-US" dirty="0" smtClean="0"/>
              <a:t>We have gone from Invariant Synthesis to </a:t>
            </a:r>
            <a:r>
              <a:rPr lang="en-US" dirty="0" smtClean="0">
                <a:solidFill>
                  <a:schemeClr val="accent2"/>
                </a:solidFill>
              </a:rPr>
              <a:t>Program Synthesis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Brush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766" y="1143000"/>
            <a:ext cx="7994468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Iterative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Forward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Backward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Constraint-based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Proof-rules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</p:txBody>
      </p:sp>
      <p:pic>
        <p:nvPicPr>
          <p:cNvPr id="4" name="Picture 5" descr="C:\Users\sumitg\Pictures\bru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62" y="25167"/>
            <a:ext cx="933450" cy="8610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799" y="1142999"/>
            <a:ext cx="7954861" cy="529135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while (</a:t>
            </a:r>
            <a:r>
              <a:rPr lang="en-US" dirty="0" err="1" smtClean="0"/>
              <a:t>cond</a:t>
            </a:r>
            <a:r>
              <a:rPr lang="en-US" dirty="0" smtClean="0"/>
              <a:t>(X))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latin typeface="cmmi10"/>
              </a:rPr>
              <a:t>¼</a:t>
            </a:r>
            <a:r>
              <a:rPr lang="en-US" dirty="0" smtClean="0"/>
              <a:t>:  X’ := F(X);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u="sng" dirty="0" smtClean="0"/>
              <a:t>Bounding Loop Iterations</a:t>
            </a:r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cond</a:t>
            </a:r>
            <a:r>
              <a:rPr lang="en-US" dirty="0" smtClean="0">
                <a:solidFill>
                  <a:schemeClr val="accent2"/>
                </a:solidFill>
              </a:rPr>
              <a:t>(X)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dirty="0" smtClean="0">
                <a:solidFill>
                  <a:schemeClr val="accent2"/>
                </a:solidFill>
              </a:rPr>
              <a:t> X’=F(X))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 (e&gt;0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dirty="0" smtClean="0">
                <a:solidFill>
                  <a:schemeClr val="accent2"/>
                </a:solidFill>
              </a:rPr>
              <a:t> e[X’/X]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·</a:t>
            </a:r>
            <a:r>
              <a:rPr lang="en-US" dirty="0" smtClean="0">
                <a:solidFill>
                  <a:schemeClr val="accent2"/>
                </a:solidFill>
              </a:rPr>
              <a:t>e-1)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Then </a:t>
            </a:r>
            <a:r>
              <a:rPr lang="en-US" dirty="0" smtClean="0">
                <a:solidFill>
                  <a:srgbClr val="009900"/>
                </a:solidFill>
              </a:rPr>
              <a:t>Bound(</a:t>
            </a:r>
            <a:r>
              <a:rPr lang="en-US" dirty="0" smtClean="0">
                <a:solidFill>
                  <a:srgbClr val="009900"/>
                </a:solidFill>
                <a:latin typeface="cmmi10"/>
              </a:rPr>
              <a:t>¼</a:t>
            </a:r>
            <a:r>
              <a:rPr lang="en-US" dirty="0" smtClean="0">
                <a:solidFill>
                  <a:srgbClr val="009900"/>
                </a:solidFill>
              </a:rPr>
              <a:t>)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e</a:t>
            </a:r>
          </a:p>
          <a:p>
            <a:r>
              <a:rPr lang="en-US" dirty="0" smtClean="0"/>
              <a:t>Candidate expressions for e: Look inside </a:t>
            </a:r>
            <a:r>
              <a:rPr lang="en-US" dirty="0" err="1" smtClean="0"/>
              <a:t>Cond</a:t>
            </a:r>
            <a:r>
              <a:rPr lang="en-US" dirty="0" smtClean="0"/>
              <a:t>(X).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u="sng" dirty="0" smtClean="0"/>
              <a:t>Bounding values of monotonically increasing variables</a:t>
            </a:r>
          </a:p>
          <a:p>
            <a:pPr>
              <a:buNone/>
            </a:pPr>
            <a:r>
              <a:rPr lang="en-US" dirty="0" smtClean="0"/>
              <a:t>If 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cond</a:t>
            </a:r>
            <a:r>
              <a:rPr lang="en-US" dirty="0" smtClean="0">
                <a:solidFill>
                  <a:schemeClr val="accent2"/>
                </a:solidFill>
              </a:rPr>
              <a:t>(X)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Æ</a:t>
            </a:r>
            <a:r>
              <a:rPr lang="en-US" dirty="0" smtClean="0">
                <a:solidFill>
                  <a:schemeClr val="accent2"/>
                </a:solidFill>
              </a:rPr>
              <a:t> X’=F(X)) </a:t>
            </a:r>
            <a:r>
              <a:rPr lang="en-US" dirty="0" smtClean="0">
                <a:solidFill>
                  <a:schemeClr val="accent2"/>
                </a:solidFill>
                <a:latin typeface="cmsy10"/>
              </a:rPr>
              <a:t>)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y’</a:t>
            </a:r>
            <a:r>
              <a:rPr lang="en-US" dirty="0" err="1" smtClean="0">
                <a:solidFill>
                  <a:schemeClr val="accent2"/>
                </a:solidFill>
                <a:latin typeface="cmsy10"/>
              </a:rPr>
              <a:t>·</a:t>
            </a:r>
            <a:r>
              <a:rPr lang="en-US" dirty="0" err="1" smtClean="0">
                <a:solidFill>
                  <a:schemeClr val="accent2"/>
                </a:solidFill>
              </a:rPr>
              <a:t>y+c</a:t>
            </a:r>
            <a:r>
              <a:rPr lang="en-US" dirty="0" smtClean="0">
                <a:solidFill>
                  <a:schemeClr val="accent2"/>
                </a:solidFill>
              </a:rPr>
              <a:t>), </a:t>
            </a:r>
          </a:p>
          <a:p>
            <a:pPr>
              <a:buNone/>
            </a:pPr>
            <a:r>
              <a:rPr lang="en-US" dirty="0" smtClean="0"/>
              <a:t>Then </a:t>
            </a:r>
            <a:r>
              <a:rPr lang="en-US" dirty="0" err="1" smtClean="0">
                <a:solidFill>
                  <a:srgbClr val="009900"/>
                </a:solidFill>
                <a:latin typeface="Comic Sans MS"/>
              </a:rPr>
              <a:t>y</a:t>
            </a:r>
            <a:r>
              <a:rPr lang="en-US" baseline="30000" dirty="0" err="1" smtClean="0">
                <a:solidFill>
                  <a:srgbClr val="009900"/>
                </a:solidFill>
                <a:latin typeface="Comic Sans MS"/>
              </a:rPr>
              <a:t>out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omic Sans MS"/>
              </a:rPr>
              <a:t>y</a:t>
            </a:r>
            <a:r>
              <a:rPr lang="en-US" baseline="30000" dirty="0" smtClean="0">
                <a:solidFill>
                  <a:srgbClr val="009900"/>
                </a:solidFill>
                <a:latin typeface="Comic Sans MS"/>
              </a:rPr>
              <a:t>in </a:t>
            </a:r>
            <a:r>
              <a:rPr lang="en-US" dirty="0" smtClean="0">
                <a:solidFill>
                  <a:srgbClr val="009900"/>
                </a:solidFill>
              </a:rPr>
              <a:t>+ </a:t>
            </a:r>
            <a:r>
              <a:rPr lang="en-US" dirty="0" err="1" smtClean="0">
                <a:solidFill>
                  <a:srgbClr val="009900"/>
                </a:solidFill>
              </a:rPr>
              <a:t>c</a:t>
            </a:r>
            <a:r>
              <a:rPr lang="en-US" dirty="0" err="1" smtClean="0">
                <a:solidFill>
                  <a:srgbClr val="009900"/>
                </a:solidFill>
                <a:latin typeface="cmsy10"/>
              </a:rPr>
              <a:t>£</a:t>
            </a:r>
            <a:r>
              <a:rPr lang="en-US" dirty="0" err="1" smtClean="0">
                <a:solidFill>
                  <a:srgbClr val="009900"/>
                </a:solidFill>
              </a:rPr>
              <a:t>Bound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r>
              <a:rPr lang="en-US" dirty="0" smtClean="0">
                <a:solidFill>
                  <a:srgbClr val="009900"/>
                </a:solidFill>
                <a:latin typeface="cmmi10"/>
              </a:rPr>
              <a:t>¼</a:t>
            </a:r>
            <a:r>
              <a:rPr lang="en-US" dirty="0" smtClean="0">
                <a:solidFill>
                  <a:srgbClr val="009900"/>
                </a:solidFill>
              </a:rPr>
              <a:t>)</a:t>
            </a:r>
          </a:p>
          <a:p>
            <a:r>
              <a:rPr lang="en-US" dirty="0" smtClean="0"/>
              <a:t>Candidate constants for c: 1, 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Rules 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301" y="1132113"/>
            <a:ext cx="7707096" cy="510540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Undergraduate Textbook on Algorithms by </a:t>
            </a:r>
            <a:r>
              <a:rPr lang="en-US" dirty="0" err="1" smtClean="0"/>
              <a:t>Cormen</a:t>
            </a:r>
            <a:r>
              <a:rPr lang="en-US" dirty="0" smtClean="0"/>
              <a:t>, </a:t>
            </a:r>
            <a:r>
              <a:rPr lang="en-US" dirty="0" err="1" smtClean="0"/>
              <a:t>Leiserson</a:t>
            </a:r>
            <a:r>
              <a:rPr lang="en-US" dirty="0" smtClean="0"/>
              <a:t>, </a:t>
            </a:r>
            <a:r>
              <a:rPr lang="en-US" dirty="0" err="1" smtClean="0"/>
              <a:t>Rivest</a:t>
            </a:r>
            <a:r>
              <a:rPr lang="en-US" dirty="0" smtClean="0"/>
              <a:t>, Stein describes 3 fundamental methods for recurrence solving:</a:t>
            </a:r>
          </a:p>
          <a:p>
            <a:pPr>
              <a:buNone/>
            </a:pPr>
            <a:r>
              <a:rPr lang="en-US" dirty="0" smtClean="0"/>
              <a:t>Example of a recurrence: T(n)=T(n-1)+2n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T(0)=0</a:t>
            </a:r>
          </a:p>
          <a:p>
            <a:r>
              <a:rPr lang="en-US" dirty="0" smtClean="0"/>
              <a:t>Iteration Method</a:t>
            </a:r>
          </a:p>
          <a:p>
            <a:pPr lvl="1"/>
            <a:r>
              <a:rPr lang="en-US" dirty="0" smtClean="0"/>
              <a:t>Expands/unfolds the recurrence relation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Similar to Iterative approach</a:t>
            </a:r>
          </a:p>
          <a:p>
            <a:r>
              <a:rPr lang="en-US" dirty="0" smtClean="0"/>
              <a:t>Substitution Method</a:t>
            </a:r>
          </a:p>
          <a:p>
            <a:pPr lvl="1"/>
            <a:r>
              <a:rPr lang="en-US" dirty="0" smtClean="0"/>
              <a:t>Assumes a template for a closed-form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Similar to Constraint-based approach</a:t>
            </a:r>
          </a:p>
          <a:p>
            <a:r>
              <a:rPr lang="en-US" dirty="0" smtClean="0"/>
              <a:t>Masters Theorem</a:t>
            </a:r>
          </a:p>
          <a:p>
            <a:pPr lvl="1"/>
            <a:r>
              <a:rPr lang="en-US" dirty="0" smtClean="0"/>
              <a:t>Provides a cook-book solution for T(n)=</a:t>
            </a:r>
            <a:r>
              <a:rPr lang="en-US" dirty="0" err="1" smtClean="0"/>
              <a:t>aT</a:t>
            </a:r>
            <a:r>
              <a:rPr lang="en-US" dirty="0" smtClean="0"/>
              <a:t>(n/b)+f(n)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Similar to Proof-Rules approach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dirty="0" smtClean="0"/>
              <a:t>Recurrence Solving Techniques </a:t>
            </a:r>
            <a:r>
              <a:rPr lang="en-US" dirty="0" smtClean="0">
                <a:solidFill>
                  <a:schemeClr val="accent3"/>
                </a:solidFill>
              </a:rPr>
              <a:t>vs. Our </a:t>
            </a:r>
            <a:r>
              <a:rPr lang="en-US" dirty="0" err="1" smtClean="0">
                <a:solidFill>
                  <a:schemeClr val="accent3"/>
                </a:solidFill>
              </a:rPr>
              <a:t>Fixpoint</a:t>
            </a:r>
            <a:r>
              <a:rPr lang="en-US" dirty="0" smtClean="0">
                <a:solidFill>
                  <a:schemeClr val="accent3"/>
                </a:solidFill>
              </a:rPr>
              <a:t> Brush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3076" name="Picture 4" descr="C:\Users\sumitg\Pictures\cl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9" y="972909"/>
            <a:ext cx="1601561" cy="1926275"/>
          </a:xfrm>
          <a:prstGeom prst="rect">
            <a:avLst/>
          </a:prstGeom>
          <a:noFill/>
        </p:spPr>
      </p:pic>
      <p:sp>
        <p:nvSpPr>
          <p:cNvPr id="7" name="Title 3"/>
          <p:cNvSpPr txBox="1">
            <a:spLocks/>
          </p:cNvSpPr>
          <p:nvPr/>
        </p:nvSpPr>
        <p:spPr bwMode="auto">
          <a:xfrm>
            <a:off x="0" y="312236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Recurrence Solving Techniques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vs. Our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Fixpoint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Brush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Brush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725" y="1142999"/>
            <a:ext cx="8743775" cy="533617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Iterative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Forward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Backward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Constraint-based 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Proof-rules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Learning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Iterative, but w/o monotonic increase or decrease.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Distance to fixed-point decreases in each iteration.</a:t>
            </a:r>
          </a:p>
          <a:p>
            <a:pPr lvl="2">
              <a:lnSpc>
                <a:spcPct val="90000"/>
              </a:lnSpc>
              <a:buNone/>
            </a:pPr>
            <a:endParaRPr lang="en-US" dirty="0" smtClean="0"/>
          </a:p>
        </p:txBody>
      </p:sp>
      <p:pic>
        <p:nvPicPr>
          <p:cNvPr id="4" name="Picture 5" descr="C:\Users\sumitg\Pictures\bru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62" y="25167"/>
            <a:ext cx="933450" cy="8610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9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6837" y="1143000"/>
            <a:ext cx="8514825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Program Verification as Probabilistic Inference;           	 </a:t>
            </a:r>
            <a:r>
              <a:rPr lang="en-US" sz="2000" dirty="0" err="1" smtClean="0"/>
              <a:t>Gulwani</a:t>
            </a:r>
            <a:r>
              <a:rPr lang="en-US" sz="2000" dirty="0" smtClean="0"/>
              <a:t>, </a:t>
            </a:r>
            <a:r>
              <a:rPr lang="en-US" sz="2000" dirty="0" err="1" smtClean="0"/>
              <a:t>Jojic</a:t>
            </a:r>
            <a:r>
              <a:rPr lang="en-US" sz="2000" dirty="0" smtClean="0"/>
              <a:t>; POPL ’07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Learning Regular Sets from Queries and Counterexamples; 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Angluin</a:t>
            </a:r>
            <a:r>
              <a:rPr lang="en-US" sz="2000" dirty="0" smtClean="0"/>
              <a:t>; Information and Computing ‘87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Learning Synthesis of interface specifications for Java classes;    </a:t>
            </a:r>
            <a:r>
              <a:rPr lang="en-US" sz="2000" dirty="0" err="1" smtClean="0"/>
              <a:t>Alur</a:t>
            </a:r>
            <a:r>
              <a:rPr lang="en-US" sz="2000" dirty="0" smtClean="0"/>
              <a:t>, </a:t>
            </a:r>
            <a:r>
              <a:rPr lang="en-US" sz="2000" dirty="0" err="1" smtClean="0"/>
              <a:t>Madhusudan</a:t>
            </a:r>
            <a:r>
              <a:rPr lang="en-US" sz="2000" dirty="0" smtClean="0"/>
              <a:t>, Nam; POPL ‘05.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Learning meets verification;                                        	  </a:t>
            </a:r>
            <a:r>
              <a:rPr lang="en-US" sz="2000" dirty="0" err="1" smtClean="0"/>
              <a:t>Leucker</a:t>
            </a:r>
            <a:r>
              <a:rPr lang="en-US" sz="2000" dirty="0" smtClean="0"/>
              <a:t>; FMCO ‘06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May/Must Analyses?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Game-theoretic Analyses?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Learning: References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Brush: Summary</a:t>
            </a:r>
            <a:endParaRPr lang="en-US" dirty="0"/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622" y="1142999"/>
            <a:ext cx="7617204" cy="533617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Iterative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Forward 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Join, Existential Elimination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Backward 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Abduct</a:t>
            </a:r>
          </a:p>
          <a:p>
            <a:pPr lvl="1">
              <a:lnSpc>
                <a:spcPct val="90000"/>
              </a:lnSpc>
            </a:pPr>
            <a:endParaRPr lang="en-US" sz="10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Constraint-based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Exotic; Works well for small code-fragments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 to </a:t>
            </a:r>
            <a:r>
              <a:rPr lang="en-US" dirty="0" smtClean="0">
                <a:latin typeface="cmsy10"/>
              </a:rPr>
              <a:t>9</a:t>
            </a:r>
          </a:p>
          <a:p>
            <a:pPr>
              <a:lnSpc>
                <a:spcPct val="90000"/>
              </a:lnSpc>
            </a:pPr>
            <a:endParaRPr lang="en-US" sz="10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Proof-rules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Scalable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Requires understanding design patterns</a:t>
            </a:r>
          </a:p>
          <a:p>
            <a:pPr lvl="1">
              <a:lnSpc>
                <a:spcPct val="90000"/>
              </a:lnSpc>
              <a:buNone/>
            </a:pPr>
            <a:endParaRPr lang="en-US" sz="10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Learning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2">
              <a:lnSpc>
                <a:spcPct val="90000"/>
              </a:lnSpc>
              <a:buNone/>
            </a:pPr>
            <a:endParaRPr lang="en-US" dirty="0" smtClean="0"/>
          </a:p>
        </p:txBody>
      </p:sp>
      <p:pic>
        <p:nvPicPr>
          <p:cNvPr id="4" name="Picture 5" descr="C:\Users\sumitg\Pictures\brus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062" y="25167"/>
            <a:ext cx="933450" cy="8610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3658" y="1143000"/>
            <a:ext cx="8273142" cy="524691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Start with Precondition and propagate facts forward using </a:t>
            </a:r>
            <a:r>
              <a:rPr lang="en-US" dirty="0" smtClean="0">
                <a:solidFill>
                  <a:schemeClr val="accent2"/>
                </a:solidFill>
              </a:rPr>
              <a:t>Existential elimination </a:t>
            </a:r>
            <a:r>
              <a:rPr lang="en-US" dirty="0" smtClean="0"/>
              <a:t>operator until </a:t>
            </a:r>
            <a:r>
              <a:rPr lang="en-US" dirty="0" err="1" smtClean="0"/>
              <a:t>fixpoint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Data-flow analysis</a:t>
            </a:r>
          </a:p>
          <a:p>
            <a:pPr lvl="1"/>
            <a:r>
              <a:rPr lang="en-US" dirty="0" smtClean="0"/>
              <a:t>Join at merge points</a:t>
            </a:r>
          </a:p>
          <a:p>
            <a:pPr lvl="1"/>
            <a:r>
              <a:rPr lang="en-US" dirty="0" smtClean="0"/>
              <a:t>Finite abstract domains</a:t>
            </a:r>
          </a:p>
          <a:p>
            <a:r>
              <a:rPr lang="en-US" dirty="0" smtClean="0"/>
              <a:t>Abstract Interpretation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Join</a:t>
            </a:r>
            <a:r>
              <a:rPr lang="en-US" dirty="0" smtClean="0"/>
              <a:t> at merge points</a:t>
            </a:r>
          </a:p>
          <a:p>
            <a:pPr lvl="1"/>
            <a:r>
              <a:rPr lang="en-US" dirty="0" smtClean="0"/>
              <a:t>Widening for infinite height abstract domains.</a:t>
            </a:r>
          </a:p>
          <a:p>
            <a:r>
              <a:rPr lang="en-US" dirty="0" smtClean="0"/>
              <a:t>Model Checking</a:t>
            </a:r>
          </a:p>
          <a:p>
            <a:pPr lvl="1"/>
            <a:r>
              <a:rPr lang="en-US" dirty="0" smtClean="0"/>
              <a:t>Analyze all paths precisely without join at merge points.</a:t>
            </a:r>
          </a:p>
          <a:p>
            <a:pPr lvl="1"/>
            <a:r>
              <a:rPr lang="en-US" dirty="0" smtClean="0"/>
              <a:t>Finite abstractions (e.g., </a:t>
            </a:r>
            <a:r>
              <a:rPr lang="en-US" dirty="0" err="1" smtClean="0"/>
              <a:t>boolean</a:t>
            </a:r>
            <a:r>
              <a:rPr lang="en-US" dirty="0" smtClean="0"/>
              <a:t> abstraction) required</a:t>
            </a:r>
          </a:p>
          <a:p>
            <a:pPr lvl="2"/>
            <a:r>
              <a:rPr lang="en-US" dirty="0" smtClean="0"/>
              <a:t>Counterexample guided abstraction refinement</a:t>
            </a:r>
          </a:p>
          <a:p>
            <a:pPr lvl="2"/>
            <a:r>
              <a:rPr lang="en-US" dirty="0" smtClean="0"/>
              <a:t>BDD based data-structures for efficiency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Forward: Examples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7505" y="1142999"/>
            <a:ext cx="8514825" cy="5467525"/>
          </a:xfrm>
        </p:spPr>
        <p:txBody>
          <a:bodyPr/>
          <a:lstStyle/>
          <a:p>
            <a:r>
              <a:rPr lang="en-US" dirty="0" err="1" smtClean="0"/>
              <a:t>Fixpoint</a:t>
            </a:r>
            <a:r>
              <a:rPr lang="en-US" dirty="0" smtClean="0"/>
              <a:t> checking: </a:t>
            </a:r>
            <a:r>
              <a:rPr lang="en-US" dirty="0" smtClean="0">
                <a:solidFill>
                  <a:schemeClr val="accent2"/>
                </a:solidFill>
              </a:rPr>
              <a:t>Decision Procedure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>
                <a:solidFill>
                  <a:srgbClr val="009900"/>
                </a:solidFill>
              </a:rPr>
              <a:t>Decide</a:t>
            </a:r>
            <a:r>
              <a:rPr lang="en-US" baseline="-25000" dirty="0" err="1" smtClean="0">
                <a:solidFill>
                  <a:srgbClr val="009900"/>
                </a:solidFill>
              </a:rPr>
              <a:t>T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) = Yes, </a:t>
            </a:r>
            <a:r>
              <a:rPr lang="en-US" dirty="0" err="1" smtClean="0">
                <a:solidFill>
                  <a:srgbClr val="009900"/>
                </a:solidFill>
              </a:rPr>
              <a:t>iff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 is </a:t>
            </a:r>
            <a:r>
              <a:rPr lang="en-US" dirty="0" err="1" smtClean="0">
                <a:solidFill>
                  <a:srgbClr val="009900"/>
                </a:solidFill>
              </a:rPr>
              <a:t>satisfiable</a:t>
            </a:r>
            <a:endParaRPr lang="en-US" dirty="0" smtClean="0">
              <a:solidFill>
                <a:srgbClr val="009900"/>
              </a:solidFill>
            </a:endParaRPr>
          </a:p>
          <a:p>
            <a:pPr>
              <a:buNone/>
            </a:pPr>
            <a:endParaRPr lang="en-US" sz="1600" dirty="0" smtClean="0"/>
          </a:p>
          <a:p>
            <a:r>
              <a:rPr lang="en-US" dirty="0" smtClean="0"/>
              <a:t>Transfer Function for Assignment Node: </a:t>
            </a:r>
            <a:r>
              <a:rPr lang="en-US" dirty="0" smtClean="0">
                <a:solidFill>
                  <a:schemeClr val="accent2"/>
                </a:solidFill>
              </a:rPr>
              <a:t>Existential Quantifier Elimination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Eliminate(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, V) = strongest </a:t>
            </a:r>
            <a:r>
              <a:rPr lang="en-US" dirty="0" smtClean="0">
                <a:solidFill>
                  <a:srgbClr val="009900"/>
                </a:solidFill>
                <a:latin typeface="cmmi10"/>
              </a:rPr>
              <a:t>Á</a:t>
            </a:r>
            <a:r>
              <a:rPr lang="en-US" dirty="0" smtClean="0">
                <a:solidFill>
                  <a:srgbClr val="009900"/>
                </a:solidFill>
              </a:rPr>
              <a:t>’ such that V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Vars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r>
              <a:rPr lang="en-US" dirty="0" smtClean="0">
                <a:solidFill>
                  <a:srgbClr val="009900"/>
                </a:solidFill>
                <a:latin typeface="cmmi10"/>
              </a:rPr>
              <a:t>Á</a:t>
            </a:r>
            <a:r>
              <a:rPr lang="en-US" dirty="0" smtClean="0">
                <a:solidFill>
                  <a:srgbClr val="009900"/>
                </a:solidFill>
              </a:rPr>
              <a:t>’)</a:t>
            </a:r>
          </a:p>
          <a:p>
            <a:pPr>
              <a:buNone/>
            </a:pPr>
            <a:endParaRPr lang="en-US" sz="1600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Transfer Function for Merge Node: </a:t>
            </a:r>
            <a:r>
              <a:rPr lang="en-US" dirty="0" smtClean="0">
                <a:solidFill>
                  <a:schemeClr val="accent2"/>
                </a:solidFill>
              </a:rPr>
              <a:t>Join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Join(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9900"/>
                </a:solidFill>
              </a:rPr>
              <a:t>1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, 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) = strongest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 </a:t>
            </a:r>
            <a:r>
              <a:rPr lang="en-US" dirty="0" err="1" smtClean="0">
                <a:solidFill>
                  <a:srgbClr val="009900"/>
                </a:solidFill>
              </a:rPr>
              <a:t>s.t</a:t>
            </a:r>
            <a:r>
              <a:rPr lang="en-US" dirty="0" smtClean="0">
                <a:solidFill>
                  <a:srgbClr val="009900"/>
                </a:solidFill>
              </a:rPr>
              <a:t>.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9900"/>
                </a:solidFill>
              </a:rPr>
              <a:t>1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)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>
                <a:solidFill>
                  <a:srgbClr val="009900"/>
                </a:solidFill>
              </a:rPr>
              <a:t> and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)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endParaRPr lang="en-US" dirty="0" smtClean="0">
              <a:solidFill>
                <a:srgbClr val="009900"/>
              </a:solidFill>
              <a:latin typeface="cmmi10"/>
            </a:endParaRP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Eliminate and Join are usually harder than Decide.</a:t>
            </a:r>
          </a:p>
          <a:p>
            <a:pPr>
              <a:buNone/>
            </a:pPr>
            <a:endParaRPr lang="en-US" sz="1000" dirty="0" smtClean="0"/>
          </a:p>
          <a:p>
            <a:endParaRPr lang="en-US" sz="1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Operators needed by Iterative Forward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Constraints</a:t>
            </a:r>
          </a:p>
        </p:txBody>
      </p:sp>
      <p:sp>
        <p:nvSpPr>
          <p:cNvPr id="133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31875"/>
            <a:ext cx="7961313" cy="5094288"/>
          </a:xfrm>
        </p:spPr>
        <p:txBody>
          <a:bodyPr/>
          <a:lstStyle/>
          <a:p>
            <a:pPr marL="457200" indent="-457200"/>
            <a:r>
              <a:rPr lang="en-US" dirty="0"/>
              <a:t>Abstract element: </a:t>
            </a:r>
          </a:p>
          <a:p>
            <a:pPr marL="876300" lvl="1" indent="-419100"/>
            <a:r>
              <a:rPr lang="en-US" dirty="0"/>
              <a:t>conjunction of x</a:t>
            </a:r>
            <a:r>
              <a:rPr lang="en-US" baseline="-25000" dirty="0"/>
              <a:t>i</a:t>
            </a:r>
            <a:r>
              <a:rPr lang="en-US" dirty="0"/>
              <a:t>-</a:t>
            </a:r>
            <a:r>
              <a:rPr lang="en-US" dirty="0" err="1"/>
              <a:t>x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·</a:t>
            </a:r>
            <a:r>
              <a:rPr lang="en-US" dirty="0"/>
              <a:t> 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r>
              <a:rPr lang="en-US" dirty="0"/>
              <a:t> </a:t>
            </a:r>
          </a:p>
          <a:p>
            <a:pPr marL="876300" lvl="1" indent="-419100"/>
            <a:r>
              <a:rPr lang="en-US" dirty="0"/>
              <a:t>can be represented using matrix M, where M[</a:t>
            </a:r>
            <a:r>
              <a:rPr lang="en-US" dirty="0" err="1"/>
              <a:t>i</a:t>
            </a:r>
            <a:r>
              <a:rPr lang="en-US" dirty="0"/>
              <a:t>][j]=</a:t>
            </a:r>
            <a:r>
              <a:rPr lang="en-US" dirty="0" err="1"/>
              <a:t>c</a:t>
            </a:r>
            <a:r>
              <a:rPr lang="en-US" baseline="-25000" dirty="0" err="1"/>
              <a:t>ij</a:t>
            </a:r>
            <a:endParaRPr lang="en-US" baseline="-25000" dirty="0"/>
          </a:p>
          <a:p>
            <a:pPr marL="457200" indent="-457200">
              <a:buFontTx/>
              <a:buNone/>
            </a:pPr>
            <a:endParaRPr lang="en-US" sz="1200" dirty="0"/>
          </a:p>
          <a:p>
            <a:pPr marL="457200" indent="-457200">
              <a:buFontTx/>
              <a:buNone/>
            </a:pPr>
            <a:endParaRPr lang="en-US" sz="1200" dirty="0"/>
          </a:p>
          <a:p>
            <a:pPr marL="457200" indent="-457200"/>
            <a:r>
              <a:rPr lang="en-US" dirty="0"/>
              <a:t>Decide(M):</a:t>
            </a:r>
          </a:p>
          <a:p>
            <a:pPr marL="876300" lvl="1" indent="-419100">
              <a:buFontTx/>
              <a:buAutoNum type="arabicPeriod"/>
            </a:pPr>
            <a:r>
              <a:rPr lang="en-US" dirty="0"/>
              <a:t>M’ := Saturate(M</a:t>
            </a:r>
            <a:r>
              <a:rPr lang="en-US" dirty="0" smtClean="0"/>
              <a:t>);</a:t>
            </a:r>
            <a:endParaRPr lang="en-US" dirty="0"/>
          </a:p>
          <a:p>
            <a:pPr marL="876300" lvl="1" indent="-419100">
              <a:buFontTx/>
              <a:buAutoNum type="arabicPeriod"/>
            </a:pPr>
            <a:r>
              <a:rPr lang="en-US" dirty="0"/>
              <a:t>Declare </a:t>
            </a:r>
            <a:r>
              <a:rPr lang="en-US" dirty="0" err="1"/>
              <a:t>unsat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latin typeface="cmsy10" pitchFamily="34" charset="0"/>
              </a:rPr>
              <a:t>9</a:t>
            </a:r>
            <a:r>
              <a:rPr lang="en-US" dirty="0"/>
              <a:t>i: M’[</a:t>
            </a:r>
            <a:r>
              <a:rPr lang="en-US" dirty="0" err="1"/>
              <a:t>i</a:t>
            </a:r>
            <a:r>
              <a:rPr lang="en-US" dirty="0"/>
              <a:t>][</a:t>
            </a:r>
            <a:r>
              <a:rPr lang="en-US" dirty="0" err="1"/>
              <a:t>i</a:t>
            </a:r>
            <a:r>
              <a:rPr lang="en-US" dirty="0"/>
              <a:t>]  &lt; 0</a:t>
            </a:r>
          </a:p>
          <a:p>
            <a:pPr marL="457200" indent="-457200"/>
            <a:endParaRPr lang="en-US" sz="1200" dirty="0"/>
          </a:p>
          <a:p>
            <a:pPr marL="457200" indent="-457200">
              <a:buFontTx/>
              <a:buNone/>
            </a:pPr>
            <a:endParaRPr lang="en-US" sz="1200" dirty="0"/>
          </a:p>
          <a:p>
            <a:pPr marL="457200" indent="-457200"/>
            <a:r>
              <a:rPr lang="en-US" dirty="0"/>
              <a:t>Join(M</a:t>
            </a:r>
            <a:r>
              <a:rPr lang="en-US" baseline="-25000" dirty="0"/>
              <a:t>1</a:t>
            </a:r>
            <a:r>
              <a:rPr lang="en-US" dirty="0"/>
              <a:t>, M</a:t>
            </a:r>
            <a:r>
              <a:rPr lang="en-US" baseline="-25000" dirty="0"/>
              <a:t>2</a:t>
            </a:r>
            <a:r>
              <a:rPr lang="en-US" dirty="0"/>
              <a:t>): 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M’</a:t>
            </a:r>
            <a:r>
              <a:rPr lang="en-US" sz="2000" baseline="-25000" dirty="0"/>
              <a:t>1</a:t>
            </a:r>
            <a:r>
              <a:rPr lang="en-US" sz="2000" dirty="0"/>
              <a:t> := Saturate(M</a:t>
            </a:r>
            <a:r>
              <a:rPr lang="en-US" sz="2000" baseline="-25000" dirty="0"/>
              <a:t>1</a:t>
            </a:r>
            <a:r>
              <a:rPr lang="en-US" sz="2000" dirty="0"/>
              <a:t>); M’</a:t>
            </a:r>
            <a:r>
              <a:rPr lang="en-US" sz="2000" baseline="-25000" dirty="0"/>
              <a:t>2</a:t>
            </a:r>
            <a:r>
              <a:rPr lang="en-US" sz="2000" dirty="0"/>
              <a:t> := Saturate(M</a:t>
            </a:r>
            <a:r>
              <a:rPr lang="en-US" sz="2000" baseline="-25000" dirty="0"/>
              <a:t>2</a:t>
            </a:r>
            <a:r>
              <a:rPr lang="en-US" sz="2000" dirty="0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Let M</a:t>
            </a:r>
            <a:r>
              <a:rPr lang="en-US" sz="2000" baseline="-25000" dirty="0"/>
              <a:t>3</a:t>
            </a:r>
            <a:r>
              <a:rPr lang="en-US" sz="2000" dirty="0"/>
              <a:t> be </a:t>
            </a:r>
            <a:r>
              <a:rPr lang="en-US" sz="2000" dirty="0" err="1"/>
              <a:t>s.t</a:t>
            </a:r>
            <a:r>
              <a:rPr lang="en-US" sz="2000" dirty="0"/>
              <a:t>. M</a:t>
            </a:r>
            <a:r>
              <a:rPr lang="en-US" sz="2000" baseline="-25000" dirty="0"/>
              <a:t>3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 = Max { M’</a:t>
            </a:r>
            <a:r>
              <a:rPr lang="en-US" sz="2000" baseline="-25000" dirty="0"/>
              <a:t>1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][j], M’</a:t>
            </a:r>
            <a:r>
              <a:rPr lang="en-US" sz="2000" baseline="-25000" dirty="0"/>
              <a:t>2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 }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return M</a:t>
            </a:r>
            <a:r>
              <a:rPr lang="en-US" sz="2000" baseline="-25000" dirty="0"/>
              <a:t>3</a:t>
            </a:r>
            <a:endParaRPr lang="en-US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Constraints</a:t>
            </a:r>
          </a:p>
        </p:txBody>
      </p:sp>
      <p:sp>
        <p:nvSpPr>
          <p:cNvPr id="133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31875"/>
            <a:ext cx="8158163" cy="5426075"/>
          </a:xfrm>
        </p:spPr>
        <p:txBody>
          <a:bodyPr/>
          <a:lstStyle/>
          <a:p>
            <a:pPr marL="457200" indent="-457200"/>
            <a:r>
              <a:rPr lang="en-US" dirty="0"/>
              <a:t>Eliminate(M, x</a:t>
            </a:r>
            <a:r>
              <a:rPr lang="en-US" baseline="-25000" dirty="0"/>
              <a:t>i</a:t>
            </a:r>
            <a:r>
              <a:rPr lang="en-US" dirty="0"/>
              <a:t>):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M’ := Saturate(M);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Let M</a:t>
            </a:r>
            <a:r>
              <a:rPr lang="en-US" sz="2000" baseline="-25000" dirty="0"/>
              <a:t>1</a:t>
            </a:r>
            <a:r>
              <a:rPr lang="en-US" sz="2000" dirty="0"/>
              <a:t> be </a:t>
            </a:r>
            <a:r>
              <a:rPr lang="en-US" sz="2000" dirty="0" err="1"/>
              <a:t>s.t</a:t>
            </a:r>
            <a:r>
              <a:rPr lang="en-US" sz="2000" dirty="0"/>
              <a:t>. M</a:t>
            </a:r>
            <a:r>
              <a:rPr lang="en-US" sz="2000" baseline="-25000" dirty="0"/>
              <a:t>1</a:t>
            </a:r>
            <a:r>
              <a:rPr lang="en-US" sz="2000" dirty="0"/>
              <a:t>[j][k] = </a:t>
            </a:r>
            <a:r>
              <a:rPr lang="en-US" sz="2000" dirty="0">
                <a:latin typeface="cmsy10" pitchFamily="34" charset="0"/>
              </a:rPr>
              <a:t>1</a:t>
            </a:r>
            <a:r>
              <a:rPr lang="en-US" sz="2000" dirty="0"/>
              <a:t> (if j=</a:t>
            </a:r>
            <a:r>
              <a:rPr lang="en-US" sz="2000" dirty="0" err="1"/>
              <a:t>i</a:t>
            </a:r>
            <a:r>
              <a:rPr lang="en-US" sz="2000" dirty="0"/>
              <a:t> or k=</a:t>
            </a:r>
            <a:r>
              <a:rPr lang="en-US" sz="2000" dirty="0" err="1"/>
              <a:t>i</a:t>
            </a:r>
            <a:r>
              <a:rPr lang="en-US" sz="2000" dirty="0"/>
              <a:t>) 					          =  M’[j][k] otherwise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return M</a:t>
            </a:r>
            <a:r>
              <a:rPr lang="en-US" sz="2000" baseline="-25000" dirty="0"/>
              <a:t>1</a:t>
            </a:r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Widen(M</a:t>
            </a:r>
            <a:r>
              <a:rPr lang="en-US" baseline="-25000" dirty="0"/>
              <a:t>1</a:t>
            </a:r>
            <a:r>
              <a:rPr lang="en-US" dirty="0"/>
              <a:t>, M</a:t>
            </a:r>
            <a:r>
              <a:rPr lang="en-US" baseline="-25000" dirty="0"/>
              <a:t>2</a:t>
            </a:r>
            <a:r>
              <a:rPr lang="en-US" dirty="0"/>
              <a:t>): 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M’</a:t>
            </a:r>
            <a:r>
              <a:rPr lang="en-US" sz="2000" baseline="-25000" dirty="0"/>
              <a:t>1</a:t>
            </a:r>
            <a:r>
              <a:rPr lang="en-US" sz="2000" dirty="0"/>
              <a:t> := Saturate(M</a:t>
            </a:r>
            <a:r>
              <a:rPr lang="en-US" sz="2000" baseline="-25000" dirty="0"/>
              <a:t>1</a:t>
            </a:r>
            <a:r>
              <a:rPr lang="en-US" sz="2000" dirty="0"/>
              <a:t>); M’</a:t>
            </a:r>
            <a:r>
              <a:rPr lang="en-US" sz="2000" baseline="-25000" dirty="0"/>
              <a:t>2</a:t>
            </a:r>
            <a:r>
              <a:rPr lang="en-US" sz="2000" dirty="0"/>
              <a:t> := Saturate(M</a:t>
            </a:r>
            <a:r>
              <a:rPr lang="en-US" sz="2000" baseline="-25000" dirty="0"/>
              <a:t>2</a:t>
            </a:r>
            <a:r>
              <a:rPr lang="en-US" sz="2000" dirty="0"/>
              <a:t>);</a:t>
            </a:r>
          </a:p>
          <a:p>
            <a:pPr marL="876300" lvl="1" indent="-419100">
              <a:buFontTx/>
              <a:buAutoNum type="arabicPeriod"/>
            </a:pPr>
            <a:r>
              <a:rPr lang="en-US" sz="2000" dirty="0"/>
              <a:t>Let M</a:t>
            </a:r>
            <a:r>
              <a:rPr lang="en-US" sz="2000" baseline="-25000" dirty="0"/>
              <a:t>3</a:t>
            </a:r>
            <a:r>
              <a:rPr lang="en-US" sz="2000" dirty="0"/>
              <a:t> be </a:t>
            </a:r>
            <a:r>
              <a:rPr lang="en-US" sz="2000" dirty="0" err="1"/>
              <a:t>s.t</a:t>
            </a:r>
            <a:r>
              <a:rPr lang="en-US" sz="2000" dirty="0"/>
              <a:t>. M</a:t>
            </a:r>
            <a:r>
              <a:rPr lang="en-US" sz="2000" baseline="-25000" dirty="0"/>
              <a:t>3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 = M</a:t>
            </a:r>
            <a:r>
              <a:rPr lang="en-US" sz="2000" baseline="-25000" dirty="0"/>
              <a:t>1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 (if M</a:t>
            </a:r>
            <a:r>
              <a:rPr lang="en-US" sz="2000" baseline="-25000" dirty="0"/>
              <a:t>1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 = M</a:t>
            </a:r>
            <a:r>
              <a:rPr lang="en-US" sz="2000" baseline="-25000" dirty="0"/>
              <a:t>2</a:t>
            </a:r>
            <a:r>
              <a:rPr lang="en-US" sz="2000" dirty="0"/>
              <a:t>[</a:t>
            </a:r>
            <a:r>
              <a:rPr lang="en-US" sz="2000" dirty="0" err="1"/>
              <a:t>i</a:t>
            </a:r>
            <a:r>
              <a:rPr lang="en-US" sz="2000" dirty="0"/>
              <a:t>][j])) 				          = </a:t>
            </a:r>
            <a:r>
              <a:rPr lang="en-US" sz="2000" dirty="0">
                <a:latin typeface="cmsy10" pitchFamily="34" charset="0"/>
              </a:rPr>
              <a:t>1</a:t>
            </a:r>
            <a:r>
              <a:rPr lang="en-US" sz="2000" dirty="0"/>
              <a:t> (otherwise)</a:t>
            </a:r>
          </a:p>
          <a:p>
            <a:pPr marL="876300" lvl="1" indent="-419100">
              <a:spcAft>
                <a:spcPts val="600"/>
              </a:spcAft>
              <a:buFontTx/>
              <a:buAutoNum type="arabicPeriod"/>
            </a:pPr>
            <a:r>
              <a:rPr lang="en-US" sz="2000" dirty="0"/>
              <a:t>return M</a:t>
            </a:r>
            <a:r>
              <a:rPr lang="en-US" sz="2000" baseline="-50000" dirty="0"/>
              <a:t>3</a:t>
            </a:r>
            <a:endParaRPr lang="en-US" sz="2000" baseline="-25000" dirty="0"/>
          </a:p>
          <a:p>
            <a:pPr marL="457200" indent="-457200">
              <a:buFontTx/>
              <a:buNone/>
            </a:pPr>
            <a:endParaRPr lang="en-US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298" name="Text Box 2"/>
          <p:cNvSpPr txBox="1">
            <a:spLocks noChangeArrowheads="1"/>
          </p:cNvSpPr>
          <p:nvPr/>
        </p:nvSpPr>
        <p:spPr bwMode="auto">
          <a:xfrm>
            <a:off x="268288" y="3208338"/>
            <a:ext cx="22653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1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y&lt;51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 </a:t>
            </a:r>
            <a:r>
              <a:rPr lang="en-US">
                <a:solidFill>
                  <a:srgbClr val="009900"/>
                </a:solidFill>
              </a:rPr>
              <a:t>z=y+2</a:t>
            </a:r>
          </a:p>
        </p:txBody>
      </p:sp>
      <p:sp>
        <p:nvSpPr>
          <p:cNvPr id="133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87084"/>
            <a:ext cx="8963025" cy="772886"/>
          </a:xfrm>
        </p:spPr>
        <p:txBody>
          <a:bodyPr/>
          <a:lstStyle/>
          <a:p>
            <a:r>
              <a:rPr lang="en-US" dirty="0" smtClean="0"/>
              <a:t>Example: Abstract Interpretation using </a:t>
            </a:r>
            <a:br>
              <a:rPr lang="en-US" dirty="0" smtClean="0"/>
            </a:br>
            <a:r>
              <a:rPr lang="en-US" dirty="0" smtClean="0"/>
              <a:t>Difference Constraints</a:t>
            </a:r>
            <a:endParaRPr lang="en-US" dirty="0"/>
          </a:p>
        </p:txBody>
      </p:sp>
      <p:sp>
        <p:nvSpPr>
          <p:cNvPr id="1335301" name="AutoShape 5"/>
          <p:cNvSpPr>
            <a:spLocks noChangeArrowheads="1"/>
          </p:cNvSpPr>
          <p:nvPr/>
        </p:nvSpPr>
        <p:spPr bwMode="auto">
          <a:xfrm>
            <a:off x="2916238" y="3429000"/>
            <a:ext cx="1524000" cy="833438"/>
          </a:xfrm>
          <a:prstGeom prst="flowChartDecision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35302" name="Text Box 6"/>
          <p:cNvSpPr txBox="1">
            <a:spLocks noChangeArrowheads="1"/>
          </p:cNvSpPr>
          <p:nvPr/>
        </p:nvSpPr>
        <p:spPr bwMode="auto">
          <a:xfrm>
            <a:off x="3082925" y="3551238"/>
            <a:ext cx="125253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y &lt; 50</a:t>
            </a:r>
          </a:p>
        </p:txBody>
      </p:sp>
      <p:sp>
        <p:nvSpPr>
          <p:cNvPr id="1335303" name="Text Box 7"/>
          <p:cNvSpPr txBox="1">
            <a:spLocks noChangeArrowheads="1"/>
          </p:cNvSpPr>
          <p:nvPr/>
        </p:nvSpPr>
        <p:spPr bwMode="auto">
          <a:xfrm>
            <a:off x="2516188" y="1443038"/>
            <a:ext cx="2338387" cy="52863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y := 0; z := 2;</a:t>
            </a:r>
          </a:p>
        </p:txBody>
      </p:sp>
      <p:sp>
        <p:nvSpPr>
          <p:cNvPr id="1335304" name="Text Box 8"/>
          <p:cNvSpPr txBox="1">
            <a:spLocks noChangeArrowheads="1"/>
          </p:cNvSpPr>
          <p:nvPr/>
        </p:nvSpPr>
        <p:spPr bwMode="auto">
          <a:xfrm>
            <a:off x="2495550" y="5521325"/>
            <a:ext cx="2355850" cy="5286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800"/>
              <a:t>    y++; z++;</a:t>
            </a:r>
          </a:p>
        </p:txBody>
      </p:sp>
      <p:cxnSp>
        <p:nvCxnSpPr>
          <p:cNvPr id="1335305" name="AutoShape 9"/>
          <p:cNvCxnSpPr>
            <a:cxnSpLocks noChangeShapeType="1"/>
            <a:stCxn id="1335301" idx="2"/>
            <a:endCxn id="1335304" idx="0"/>
          </p:cNvCxnSpPr>
          <p:nvPr/>
        </p:nvCxnSpPr>
        <p:spPr bwMode="auto">
          <a:xfrm flipH="1">
            <a:off x="3673475" y="4262438"/>
            <a:ext cx="4763" cy="1258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35306" name="AutoShape 10"/>
          <p:cNvCxnSpPr>
            <a:cxnSpLocks noChangeShapeType="1"/>
            <a:stCxn id="1335303" idx="2"/>
            <a:endCxn id="1335301" idx="0"/>
          </p:cNvCxnSpPr>
          <p:nvPr/>
        </p:nvCxnSpPr>
        <p:spPr bwMode="auto">
          <a:xfrm flipH="1">
            <a:off x="3678238" y="1971675"/>
            <a:ext cx="7937" cy="1457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5307" name="Text Box 11"/>
          <p:cNvSpPr txBox="1">
            <a:spLocks noChangeArrowheads="1"/>
          </p:cNvSpPr>
          <p:nvPr/>
        </p:nvSpPr>
        <p:spPr bwMode="auto">
          <a:xfrm>
            <a:off x="5056188" y="4532313"/>
            <a:ext cx="1936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>
              <a:solidFill>
                <a:srgbClr val="009900"/>
              </a:solidFill>
            </a:endParaRPr>
          </a:p>
        </p:txBody>
      </p:sp>
      <p:cxnSp>
        <p:nvCxnSpPr>
          <p:cNvPr id="1335308" name="AutoShape 12"/>
          <p:cNvCxnSpPr>
            <a:cxnSpLocks noChangeShapeType="1"/>
            <a:stCxn id="1335301" idx="2"/>
            <a:endCxn id="1335327" idx="1"/>
          </p:cNvCxnSpPr>
          <p:nvPr/>
        </p:nvCxnSpPr>
        <p:spPr bwMode="auto">
          <a:xfrm rot="16200000" flipH="1">
            <a:off x="5420520" y="2520156"/>
            <a:ext cx="436562" cy="3921125"/>
          </a:xfrm>
          <a:prstGeom prst="bentConnector3">
            <a:avLst>
              <a:gd name="adj1" fmla="val 36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5309" name="AutoShape 13"/>
          <p:cNvCxnSpPr>
            <a:cxnSpLocks noChangeShapeType="1"/>
            <a:endCxn id="1335303" idx="0"/>
          </p:cNvCxnSpPr>
          <p:nvPr/>
        </p:nvCxnSpPr>
        <p:spPr bwMode="auto">
          <a:xfrm>
            <a:off x="3686175" y="1039813"/>
            <a:ext cx="0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35310" name="AutoShape 14"/>
          <p:cNvCxnSpPr>
            <a:cxnSpLocks noChangeShapeType="1"/>
            <a:stCxn id="1335304" idx="2"/>
            <a:endCxn id="1335311" idx="2"/>
          </p:cNvCxnSpPr>
          <p:nvPr/>
        </p:nvCxnSpPr>
        <p:spPr bwMode="auto">
          <a:xfrm rot="16200000" flipV="1">
            <a:off x="1994694" y="4371181"/>
            <a:ext cx="3354388" cy="3175"/>
          </a:xfrm>
          <a:prstGeom prst="curvedConnector4">
            <a:avLst>
              <a:gd name="adj1" fmla="val -6769"/>
              <a:gd name="adj2" fmla="val 560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5311" name="Oval 15"/>
          <p:cNvSpPr>
            <a:spLocks noChangeArrowheads="1"/>
          </p:cNvSpPr>
          <p:nvPr/>
        </p:nvSpPr>
        <p:spPr bwMode="auto">
          <a:xfrm>
            <a:off x="3670300" y="2651125"/>
            <a:ext cx="88900" cy="889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5312" name="Text Box 16"/>
          <p:cNvSpPr txBox="1">
            <a:spLocks noChangeArrowheads="1"/>
          </p:cNvSpPr>
          <p:nvPr/>
        </p:nvSpPr>
        <p:spPr bwMode="auto">
          <a:xfrm>
            <a:off x="3781425" y="2041525"/>
            <a:ext cx="11826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y=0, z=2</a:t>
            </a:r>
          </a:p>
        </p:txBody>
      </p:sp>
      <p:sp>
        <p:nvSpPr>
          <p:cNvPr id="1335313" name="Text Box 17"/>
          <p:cNvSpPr txBox="1">
            <a:spLocks noChangeArrowheads="1"/>
          </p:cNvSpPr>
          <p:nvPr/>
        </p:nvSpPr>
        <p:spPr bwMode="auto">
          <a:xfrm>
            <a:off x="309563" y="3214688"/>
            <a:ext cx="13858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y=1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z=3</a:t>
            </a:r>
          </a:p>
        </p:txBody>
      </p:sp>
      <p:sp>
        <p:nvSpPr>
          <p:cNvPr id="1335314" name="Text Box 18"/>
          <p:cNvSpPr txBox="1">
            <a:spLocks noChangeArrowheads="1"/>
          </p:cNvSpPr>
          <p:nvPr/>
        </p:nvSpPr>
        <p:spPr bwMode="auto">
          <a:xfrm>
            <a:off x="3729038" y="2952750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35315" name="Text Box 19"/>
          <p:cNvSpPr txBox="1">
            <a:spLocks noChangeArrowheads="1"/>
          </p:cNvSpPr>
          <p:nvPr/>
        </p:nvSpPr>
        <p:spPr bwMode="auto">
          <a:xfrm>
            <a:off x="3773488" y="4794250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35316" name="Text Box 20"/>
          <p:cNvSpPr txBox="1">
            <a:spLocks noChangeArrowheads="1"/>
          </p:cNvSpPr>
          <p:nvPr/>
        </p:nvSpPr>
        <p:spPr bwMode="auto">
          <a:xfrm>
            <a:off x="1470025" y="3273425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35317" name="Text Box 21"/>
          <p:cNvSpPr txBox="1">
            <a:spLocks noChangeArrowheads="1"/>
          </p:cNvSpPr>
          <p:nvPr/>
        </p:nvSpPr>
        <p:spPr bwMode="auto">
          <a:xfrm>
            <a:off x="3719513" y="2068513"/>
            <a:ext cx="4794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?</a:t>
            </a:r>
          </a:p>
        </p:txBody>
      </p:sp>
      <p:sp>
        <p:nvSpPr>
          <p:cNvPr id="1335318" name="Text Box 22"/>
          <p:cNvSpPr txBox="1">
            <a:spLocks noChangeArrowheads="1"/>
          </p:cNvSpPr>
          <p:nvPr/>
        </p:nvSpPr>
        <p:spPr bwMode="auto">
          <a:xfrm>
            <a:off x="3598863" y="1000125"/>
            <a:ext cx="8429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  <a:latin typeface="cmsy10" pitchFamily="34" charset="0"/>
              </a:rPr>
              <a:t> </a:t>
            </a:r>
            <a:r>
              <a:rPr lang="en-US">
                <a:solidFill>
                  <a:srgbClr val="009900"/>
                </a:solidFill>
              </a:rPr>
              <a:t>true</a:t>
            </a:r>
            <a:endParaRPr lang="en-US">
              <a:solidFill>
                <a:srgbClr val="009900"/>
              </a:solidFill>
              <a:latin typeface="cmsy10" pitchFamily="34" charset="0"/>
            </a:endParaRPr>
          </a:p>
        </p:txBody>
      </p:sp>
      <p:sp>
        <p:nvSpPr>
          <p:cNvPr id="1335319" name="Text Box 23"/>
          <p:cNvSpPr txBox="1">
            <a:spLocks noChangeArrowheads="1"/>
          </p:cNvSpPr>
          <p:nvPr/>
        </p:nvSpPr>
        <p:spPr bwMode="auto">
          <a:xfrm>
            <a:off x="3792538" y="2928938"/>
            <a:ext cx="13477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y=0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z=2</a:t>
            </a:r>
          </a:p>
        </p:txBody>
      </p:sp>
      <p:sp>
        <p:nvSpPr>
          <p:cNvPr id="1335320" name="Text Box 24"/>
          <p:cNvSpPr txBox="1">
            <a:spLocks noChangeArrowheads="1"/>
          </p:cNvSpPr>
          <p:nvPr/>
        </p:nvSpPr>
        <p:spPr bwMode="auto">
          <a:xfrm>
            <a:off x="3817938" y="4730750"/>
            <a:ext cx="14192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y=0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z=2</a:t>
            </a:r>
          </a:p>
        </p:txBody>
      </p:sp>
      <p:sp>
        <p:nvSpPr>
          <p:cNvPr id="1335321" name="Text Box 25"/>
          <p:cNvSpPr txBox="1">
            <a:spLocks noChangeArrowheads="1"/>
          </p:cNvSpPr>
          <p:nvPr/>
        </p:nvSpPr>
        <p:spPr bwMode="auto">
          <a:xfrm>
            <a:off x="3759200" y="2963863"/>
            <a:ext cx="24431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1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z=y+2</a:t>
            </a:r>
          </a:p>
        </p:txBody>
      </p:sp>
      <p:sp>
        <p:nvSpPr>
          <p:cNvPr id="1335322" name="Text Box 26"/>
          <p:cNvSpPr txBox="1">
            <a:spLocks noChangeArrowheads="1"/>
          </p:cNvSpPr>
          <p:nvPr/>
        </p:nvSpPr>
        <p:spPr bwMode="auto">
          <a:xfrm>
            <a:off x="3795713" y="4733925"/>
            <a:ext cx="204311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1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z=y+2</a:t>
            </a:r>
          </a:p>
        </p:txBody>
      </p:sp>
      <p:sp>
        <p:nvSpPr>
          <p:cNvPr id="1335323" name="Text Box 27"/>
          <p:cNvSpPr txBox="1">
            <a:spLocks noChangeArrowheads="1"/>
          </p:cNvSpPr>
          <p:nvPr/>
        </p:nvSpPr>
        <p:spPr bwMode="auto">
          <a:xfrm>
            <a:off x="260350" y="3206750"/>
            <a:ext cx="20335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1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2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z=y+2</a:t>
            </a:r>
          </a:p>
        </p:txBody>
      </p:sp>
      <p:sp>
        <p:nvSpPr>
          <p:cNvPr id="1335324" name="Text Box 28"/>
          <p:cNvSpPr txBox="1">
            <a:spLocks noChangeArrowheads="1"/>
          </p:cNvSpPr>
          <p:nvPr/>
        </p:nvSpPr>
        <p:spPr bwMode="auto">
          <a:xfrm>
            <a:off x="3763963" y="2963863"/>
            <a:ext cx="2120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2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 </a:t>
            </a:r>
            <a:r>
              <a:rPr lang="en-US">
                <a:solidFill>
                  <a:srgbClr val="009900"/>
                </a:solidFill>
              </a:rPr>
              <a:t>z=y+2</a:t>
            </a:r>
          </a:p>
        </p:txBody>
      </p:sp>
      <p:sp>
        <p:nvSpPr>
          <p:cNvPr id="1335325" name="Text Box 29"/>
          <p:cNvSpPr txBox="1">
            <a:spLocks noChangeArrowheads="1"/>
          </p:cNvSpPr>
          <p:nvPr/>
        </p:nvSpPr>
        <p:spPr bwMode="auto">
          <a:xfrm>
            <a:off x="3759200" y="2971800"/>
            <a:ext cx="17129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 </a:t>
            </a:r>
            <a:r>
              <a:rPr lang="en-US">
                <a:solidFill>
                  <a:srgbClr val="009900"/>
                </a:solidFill>
              </a:rPr>
              <a:t>z=y+2</a:t>
            </a:r>
          </a:p>
        </p:txBody>
      </p:sp>
      <p:sp>
        <p:nvSpPr>
          <p:cNvPr id="1335326" name="Text Box 30"/>
          <p:cNvSpPr txBox="1">
            <a:spLocks noChangeArrowheads="1"/>
          </p:cNvSpPr>
          <p:nvPr/>
        </p:nvSpPr>
        <p:spPr bwMode="auto">
          <a:xfrm>
            <a:off x="3800475" y="4737100"/>
            <a:ext cx="2120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0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>
                <a:solidFill>
                  <a:srgbClr val="009900"/>
                </a:solidFill>
              </a:rPr>
              <a:t>y&lt;50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z=y+2</a:t>
            </a:r>
          </a:p>
        </p:txBody>
      </p:sp>
      <p:sp>
        <p:nvSpPr>
          <p:cNvPr id="1335327" name="Oval 31"/>
          <p:cNvSpPr>
            <a:spLocks noChangeArrowheads="1"/>
          </p:cNvSpPr>
          <p:nvPr/>
        </p:nvSpPr>
        <p:spPr bwMode="auto">
          <a:xfrm>
            <a:off x="7586663" y="4686300"/>
            <a:ext cx="88900" cy="889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5329" name="Text Box 33"/>
          <p:cNvSpPr txBox="1">
            <a:spLocks noChangeArrowheads="1"/>
          </p:cNvSpPr>
          <p:nvPr/>
        </p:nvSpPr>
        <p:spPr bwMode="auto">
          <a:xfrm>
            <a:off x="3767138" y="2973388"/>
            <a:ext cx="20653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0</a:t>
            </a:r>
            <a:r>
              <a:rPr lang="en-US" dirty="0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 dirty="0">
                <a:solidFill>
                  <a:srgbClr val="009900"/>
                </a:solidFill>
              </a:rPr>
              <a:t>y&lt;51 </a:t>
            </a:r>
            <a:r>
              <a:rPr lang="en-US" dirty="0">
                <a:solidFill>
                  <a:srgbClr val="009900"/>
                </a:solidFill>
                <a:latin typeface="cmsy10" pitchFamily="34" charset="0"/>
              </a:rPr>
              <a:t>Æ </a:t>
            </a:r>
            <a:r>
              <a:rPr lang="en-US" dirty="0">
                <a:solidFill>
                  <a:srgbClr val="009900"/>
                </a:solidFill>
              </a:rPr>
              <a:t>z=y+2</a:t>
            </a:r>
          </a:p>
        </p:txBody>
      </p:sp>
      <p:sp>
        <p:nvSpPr>
          <p:cNvPr id="1335330" name="Text Box 34"/>
          <p:cNvSpPr txBox="1">
            <a:spLocks noChangeArrowheads="1"/>
          </p:cNvSpPr>
          <p:nvPr/>
        </p:nvSpPr>
        <p:spPr bwMode="auto">
          <a:xfrm>
            <a:off x="6546850" y="3771900"/>
            <a:ext cx="186531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y=50 </a:t>
            </a:r>
            <a:r>
              <a:rPr lang="en-US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>
                <a:solidFill>
                  <a:srgbClr val="009900"/>
                </a:solidFill>
              </a:rPr>
              <a:t> z=y+2</a:t>
            </a:r>
          </a:p>
        </p:txBody>
      </p:sp>
      <p:sp>
        <p:nvSpPr>
          <p:cNvPr id="1335331" name="Text Box 35"/>
          <p:cNvSpPr txBox="1">
            <a:spLocks noChangeArrowheads="1"/>
          </p:cNvSpPr>
          <p:nvPr/>
        </p:nvSpPr>
        <p:spPr bwMode="auto">
          <a:xfrm>
            <a:off x="4351338" y="3876675"/>
            <a:ext cx="8826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False</a:t>
            </a:r>
          </a:p>
        </p:txBody>
      </p:sp>
      <p:sp>
        <p:nvSpPr>
          <p:cNvPr id="1335332" name="Text Box 36"/>
          <p:cNvSpPr txBox="1">
            <a:spLocks noChangeArrowheads="1"/>
          </p:cNvSpPr>
          <p:nvPr/>
        </p:nvSpPr>
        <p:spPr bwMode="auto">
          <a:xfrm>
            <a:off x="2895600" y="4230688"/>
            <a:ext cx="8826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1335333" name="Text Box 37"/>
          <p:cNvSpPr txBox="1">
            <a:spLocks noChangeArrowheads="1"/>
          </p:cNvSpPr>
          <p:nvPr/>
        </p:nvSpPr>
        <p:spPr bwMode="auto">
          <a:xfrm>
            <a:off x="6307138" y="4673600"/>
            <a:ext cx="2532062" cy="5286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US" sz="2800"/>
              <a:t>Assert (z=52)</a:t>
            </a:r>
          </a:p>
        </p:txBody>
      </p:sp>
    </p:spTree>
    <p:custDataLst>
      <p:tags r:id="rId1"/>
    </p:custDataLst>
  </p:cSld>
  <p:clrMapOvr>
    <a:masterClrMapping/>
  </p:clrMapOvr>
  <p:transition advTm="11301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298" grpId="0"/>
      <p:bldP spid="1335312" grpId="0"/>
      <p:bldP spid="1335313" grpId="0" build="allAtOnce"/>
      <p:bldP spid="1335313" grpId="1" build="allAtOnce"/>
      <p:bldP spid="1335314" grpId="0"/>
      <p:bldP spid="1335315" grpId="0"/>
      <p:bldP spid="1335316" grpId="0"/>
      <p:bldP spid="1335317" grpId="0"/>
      <p:bldP spid="1335319" grpId="0"/>
      <p:bldP spid="1335319" grpId="1"/>
      <p:bldP spid="1335320" grpId="0"/>
      <p:bldP spid="1335320" grpId="1"/>
      <p:bldP spid="1335321" grpId="0"/>
      <p:bldP spid="1335321" grpId="1"/>
      <p:bldP spid="1335322" grpId="0"/>
      <p:bldP spid="1335322" grpId="1"/>
      <p:bldP spid="1335323" grpId="0"/>
      <p:bldP spid="1335323" grpId="1"/>
      <p:bldP spid="1335324" grpId="0"/>
      <p:bldP spid="1335324" grpId="1"/>
      <p:bldP spid="1335325" grpId="0"/>
      <p:bldP spid="1335325" grpId="1"/>
      <p:bldP spid="1335326" grpId="0"/>
      <p:bldP spid="1335329" grpId="0"/>
      <p:bldP spid="13353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DEFAULTDISPLAYSOURCE" val="\documentclass{article}\pagestyle{empty}&#10;\begin{document}&#10;&#10;\end{document}&#10;"/>
  <p:tag name="EMBEDFONTS" val="1"/>
  <p:tag name="FIRSTSUMITG@YFGYMLOFUVWXY5M7" val="349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7.4|11.4|5.6|7.8|3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7.4|11.4|5.6|7.8|3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7.4|11.4|5.6|7.8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20.2|4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6|0.4|0.3|0.6|0.5|0.4|0.4|0.3|0.4|0.4|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9|7.6|3.3|38.9|28|2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12.8|38.9|9.6|4|12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6|0.4|0.3|0.6|0.5|0.4|0.4|0.3|0.4|0.4|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1|7.4|11.4|5.6|7.8|3.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73712</TotalTime>
  <Words>3270</Words>
  <Application>Microsoft Office PowerPoint</Application>
  <PresentationFormat>On-screen Show (4:3)</PresentationFormat>
  <Paragraphs>683</Paragraphs>
  <Slides>48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61" baseType="lpstr">
      <vt:lpstr>Arial</vt:lpstr>
      <vt:lpstr>Comic Sans MS</vt:lpstr>
      <vt:lpstr>CMEX10</vt:lpstr>
      <vt:lpstr>CMMI7</vt:lpstr>
      <vt:lpstr>Times New Roman</vt:lpstr>
      <vt:lpstr>cmsy10</vt:lpstr>
      <vt:lpstr>Wingdings</vt:lpstr>
      <vt:lpstr>Symbol</vt:lpstr>
      <vt:lpstr>cmmi10</vt:lpstr>
      <vt:lpstr>MT Extra</vt:lpstr>
      <vt:lpstr>Calibri</vt:lpstr>
      <vt:lpstr>Default Design</vt:lpstr>
      <vt:lpstr>1_Default Design</vt:lpstr>
      <vt:lpstr>Slide 0</vt:lpstr>
      <vt:lpstr>Art of Invariant Generation</vt:lpstr>
      <vt:lpstr>Logic</vt:lpstr>
      <vt:lpstr>Fixpoint Brush</vt:lpstr>
      <vt:lpstr>Iterative Forward: Examples</vt:lpstr>
      <vt:lpstr>Key Operators needed by Iterative Forward</vt:lpstr>
      <vt:lpstr>Difference Constraints</vt:lpstr>
      <vt:lpstr>Difference Constraints</vt:lpstr>
      <vt:lpstr>Example: Abstract Interpretation using  Difference Constraints</vt:lpstr>
      <vt:lpstr>Uninterpreted Functions</vt:lpstr>
      <vt:lpstr>Uninterpreted Functions</vt:lpstr>
      <vt:lpstr>Uninterpreted Functions: Example of Join</vt:lpstr>
      <vt:lpstr>Recap: Combination of Decision Procedures</vt:lpstr>
      <vt:lpstr>Combination: Join Algorithm (1st attempt)</vt:lpstr>
      <vt:lpstr>Combination: Join Algorithm</vt:lpstr>
      <vt:lpstr>    </vt:lpstr>
      <vt:lpstr>Combination: Existential Quantifier Elimination</vt:lpstr>
      <vt:lpstr>    </vt:lpstr>
      <vt:lpstr>Example: Abstract Interpretation over Combined Domain</vt:lpstr>
      <vt:lpstr>Iterative Forward: References</vt:lpstr>
      <vt:lpstr>Iterative Forward: References</vt:lpstr>
      <vt:lpstr>Fixpoint Brush</vt:lpstr>
      <vt:lpstr>Iterative Backward</vt:lpstr>
      <vt:lpstr>Iterative Backward: References</vt:lpstr>
      <vt:lpstr>Fixpoint Brush</vt:lpstr>
      <vt:lpstr>Constraint-based Invariant Generation</vt:lpstr>
      <vt:lpstr>Key Idea in reducing 8 to 9 for various Domains</vt:lpstr>
      <vt:lpstr>Constraint-based Invariant Generation: References</vt:lpstr>
      <vt:lpstr>Constraint-based Invariant Generation</vt:lpstr>
      <vt:lpstr>Farkas Lemma</vt:lpstr>
      <vt:lpstr>Solving 2nd order constraints using Farkas Lemma</vt:lpstr>
      <vt:lpstr>Example</vt:lpstr>
      <vt:lpstr>Constraint-based Invariant Generation</vt:lpstr>
      <vt:lpstr>Solving 2nd order constraints using  Boolean Indicator Variables + Cover Algorithm</vt:lpstr>
      <vt:lpstr>Example</vt:lpstr>
      <vt:lpstr>Example</vt:lpstr>
      <vt:lpstr>Example</vt:lpstr>
      <vt:lpstr>Bonus Material</vt:lpstr>
      <vt:lpstr> Example: Bresenham’s Line Drawing Algorithm </vt:lpstr>
      <vt:lpstr>Transition System Representation</vt:lpstr>
      <vt:lpstr>Verification Constraint Generation &amp; Solution</vt:lpstr>
      <vt:lpstr>The Surprise!</vt:lpstr>
      <vt:lpstr>Fixpoint Brush</vt:lpstr>
      <vt:lpstr>Proof Rules  </vt:lpstr>
      <vt:lpstr>Recurrence Solving Techniques vs. Our Fixpoint Brush</vt:lpstr>
      <vt:lpstr>Fixpoint Brush</vt:lpstr>
      <vt:lpstr>Learning: References</vt:lpstr>
      <vt:lpstr>Fixpoint Brush: 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sumitg</cp:lastModifiedBy>
  <cp:revision>4912</cp:revision>
  <dcterms:created xsi:type="dcterms:W3CDTF">1601-01-01T00:00:00Z</dcterms:created>
  <dcterms:modified xsi:type="dcterms:W3CDTF">2009-07-28T20:43:13Z</dcterms:modified>
</cp:coreProperties>
</file>