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5" r:id="rId3"/>
    <p:sldId id="294" r:id="rId4"/>
    <p:sldId id="301" r:id="rId5"/>
    <p:sldId id="303" r:id="rId6"/>
    <p:sldId id="316" r:id="rId7"/>
    <p:sldId id="309" r:id="rId8"/>
    <p:sldId id="302" r:id="rId9"/>
    <p:sldId id="317" r:id="rId10"/>
    <p:sldId id="318" r:id="rId11"/>
    <p:sldId id="320" r:id="rId12"/>
    <p:sldId id="323" r:id="rId13"/>
    <p:sldId id="305" r:id="rId14"/>
    <p:sldId id="329" r:id="rId15"/>
    <p:sldId id="306" r:id="rId16"/>
    <p:sldId id="314" r:id="rId17"/>
    <p:sldId id="324" r:id="rId18"/>
    <p:sldId id="307" r:id="rId19"/>
    <p:sldId id="291" r:id="rId20"/>
    <p:sldId id="292" r:id="rId21"/>
    <p:sldId id="328" r:id="rId22"/>
    <p:sldId id="304" r:id="rId23"/>
    <p:sldId id="322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B975F"/>
    <a:srgbClr val="AED126"/>
    <a:srgbClr val="4CA720"/>
    <a:srgbClr val="A960EC"/>
    <a:srgbClr val="AD33B2"/>
    <a:srgbClr val="C0FF74"/>
    <a:srgbClr val="D940DF"/>
    <a:srgbClr val="F7FFDB"/>
    <a:srgbClr val="E3FFBA"/>
    <a:srgbClr val="D8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17" autoAdjust="0"/>
  </p:normalViewPr>
  <p:slideViewPr>
    <p:cSldViewPr snapToGrid="0" snapToObjects="1">
      <p:cViewPr varScale="1">
        <p:scale>
          <a:sx n="95" d="100"/>
          <a:sy n="95" d="100"/>
        </p:scale>
        <p:origin x="-1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4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CFFB9-C262-C64D-AA7B-D28415664927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FF3AF55-C953-7843-B698-564F5315DFF5}">
      <dgm:prSet phldrT="[文本]" custT="1"/>
      <dgm:spPr/>
      <dgm:t>
        <a:bodyPr/>
        <a:lstStyle/>
        <a:p>
          <a:r>
            <a:rPr lang="en-US" altLang="zh-CN" sz="3400" dirty="0" smtClean="0"/>
            <a:t>Application</a:t>
          </a:r>
          <a:endParaRPr lang="zh-CN" altLang="en-US" sz="3400" dirty="0"/>
        </a:p>
      </dgm:t>
    </dgm:pt>
    <dgm:pt modelId="{2A807573-8C67-864B-9878-B685F9666AD5}" type="parTrans" cxnId="{5C8CD00F-6367-D740-A2B9-FD36895AC9FD}">
      <dgm:prSet/>
      <dgm:spPr/>
      <dgm:t>
        <a:bodyPr/>
        <a:lstStyle/>
        <a:p>
          <a:endParaRPr lang="zh-CN" altLang="en-US"/>
        </a:p>
      </dgm:t>
    </dgm:pt>
    <dgm:pt modelId="{AF34241D-6230-554B-892F-B8A2D8EB4859}" type="sibTrans" cxnId="{5C8CD00F-6367-D740-A2B9-FD36895AC9FD}">
      <dgm:prSet/>
      <dgm:spPr/>
      <dgm:t>
        <a:bodyPr/>
        <a:lstStyle/>
        <a:p>
          <a:endParaRPr lang="zh-CN" altLang="en-US"/>
        </a:p>
      </dgm:t>
    </dgm:pt>
    <dgm:pt modelId="{21AFB048-1A82-844F-856E-A5EA80DE2CE1}">
      <dgm:prSet phldrT="[文本]" custT="1"/>
      <dgm:spPr/>
      <dgm:t>
        <a:bodyPr/>
        <a:lstStyle/>
        <a:p>
          <a:r>
            <a:rPr lang="en-US" altLang="zh-CN" sz="2400" dirty="0" smtClean="0"/>
            <a:t>HTTP user agent </a:t>
          </a:r>
          <a:r>
            <a:rPr lang="en-US" altLang="zh-CN" sz="2000" dirty="0" smtClean="0">
              <a:solidFill>
                <a:srgbClr val="DB975F"/>
              </a:solidFill>
            </a:rPr>
            <a:t>[P0f]</a:t>
          </a:r>
          <a:r>
            <a:rPr lang="en-US" altLang="zh-CN" sz="2400" dirty="0" smtClean="0"/>
            <a:t>, DHCP options </a:t>
          </a:r>
          <a:r>
            <a:rPr lang="en-US" altLang="zh-CN" sz="2000" dirty="0" smtClean="0">
              <a:solidFill>
                <a:srgbClr val="DB975F"/>
              </a:solidFill>
            </a:rPr>
            <a:t>[Satori]</a:t>
          </a:r>
          <a:endParaRPr lang="zh-CN" altLang="en-US" sz="2400" dirty="0">
            <a:solidFill>
              <a:srgbClr val="DB975F"/>
            </a:solidFill>
          </a:endParaRPr>
        </a:p>
      </dgm:t>
    </dgm:pt>
    <dgm:pt modelId="{2621444E-5728-104E-A56F-E42A0F2E3519}" type="parTrans" cxnId="{155AF642-32D0-C945-A794-028FF5A490E3}">
      <dgm:prSet/>
      <dgm:spPr/>
      <dgm:t>
        <a:bodyPr/>
        <a:lstStyle/>
        <a:p>
          <a:endParaRPr lang="zh-CN" altLang="en-US"/>
        </a:p>
      </dgm:t>
    </dgm:pt>
    <dgm:pt modelId="{FD482E70-AD32-F645-879A-8F5E05439691}" type="sibTrans" cxnId="{155AF642-32D0-C945-A794-028FF5A490E3}">
      <dgm:prSet/>
      <dgm:spPr/>
      <dgm:t>
        <a:bodyPr/>
        <a:lstStyle/>
        <a:p>
          <a:endParaRPr lang="zh-CN" altLang="en-US"/>
        </a:p>
      </dgm:t>
    </dgm:pt>
    <dgm:pt modelId="{7061C2B4-B61B-B44A-8769-FA64F5ACF103}">
      <dgm:prSet phldrT="[文本]" custT="1"/>
      <dgm:spPr/>
      <dgm:t>
        <a:bodyPr/>
        <a:lstStyle/>
        <a:p>
          <a:r>
            <a:rPr lang="en-US" altLang="zh-CN" sz="3400" dirty="0" smtClean="0"/>
            <a:t>Transport</a:t>
          </a:r>
          <a:endParaRPr lang="zh-CN" altLang="en-US" sz="3400" dirty="0"/>
        </a:p>
      </dgm:t>
    </dgm:pt>
    <dgm:pt modelId="{C45B9874-A03A-064D-8750-80D3CD66D968}" type="parTrans" cxnId="{CF40C7F2-29F8-1E45-875B-61BA072A0F06}">
      <dgm:prSet/>
      <dgm:spPr/>
      <dgm:t>
        <a:bodyPr/>
        <a:lstStyle/>
        <a:p>
          <a:endParaRPr lang="zh-CN" altLang="en-US"/>
        </a:p>
      </dgm:t>
    </dgm:pt>
    <dgm:pt modelId="{A7C77F93-14A4-FC48-82A4-BB1EBD0AB809}" type="sibTrans" cxnId="{CF40C7F2-29F8-1E45-875B-61BA072A0F06}">
      <dgm:prSet/>
      <dgm:spPr/>
      <dgm:t>
        <a:bodyPr/>
        <a:lstStyle/>
        <a:p>
          <a:endParaRPr lang="zh-CN" altLang="en-US"/>
        </a:p>
      </dgm:t>
    </dgm:pt>
    <dgm:pt modelId="{25391FAE-5144-8249-8EEC-7E5F4BCC0DE4}">
      <dgm:prSet phldrT="[文本]" custT="1"/>
      <dgm:spPr/>
      <dgm:t>
        <a:bodyPr/>
        <a:lstStyle/>
        <a:p>
          <a:r>
            <a:rPr lang="en-US" altLang="zh-CN" sz="3400" dirty="0" smtClean="0"/>
            <a:t>Network</a:t>
          </a:r>
          <a:endParaRPr lang="zh-CN" altLang="en-US" sz="3400" dirty="0"/>
        </a:p>
      </dgm:t>
    </dgm:pt>
    <dgm:pt modelId="{8ED9C3FF-A8DC-1F41-9BF7-E1286847DAA6}" type="parTrans" cxnId="{E12D3E5E-F06E-3A46-90D8-37162B7F25E9}">
      <dgm:prSet/>
      <dgm:spPr/>
      <dgm:t>
        <a:bodyPr/>
        <a:lstStyle/>
        <a:p>
          <a:endParaRPr lang="zh-CN" altLang="en-US"/>
        </a:p>
      </dgm:t>
    </dgm:pt>
    <dgm:pt modelId="{E9CFCA52-2E42-5B48-9E23-AFB489D83436}" type="sibTrans" cxnId="{E12D3E5E-F06E-3A46-90D8-37162B7F25E9}">
      <dgm:prSet/>
      <dgm:spPr/>
      <dgm:t>
        <a:bodyPr/>
        <a:lstStyle/>
        <a:p>
          <a:endParaRPr lang="zh-CN" altLang="en-US"/>
        </a:p>
      </dgm:t>
    </dgm:pt>
    <dgm:pt modelId="{A69AD751-8988-9043-A6D0-A3F896227719}">
      <dgm:prSet phldrT="[文本]" custT="1"/>
      <dgm:spPr/>
      <dgm:t>
        <a:bodyPr/>
        <a:lstStyle/>
        <a:p>
          <a:r>
            <a:rPr lang="en-US" altLang="zh-CN" sz="2400" dirty="0" smtClean="0"/>
            <a:t>IP TTL, ID, </a:t>
          </a:r>
          <a:r>
            <a:rPr lang="en-US" altLang="zh-CN" sz="2400" dirty="0" err="1" smtClean="0"/>
            <a:t>dest</a:t>
          </a:r>
          <a:r>
            <a:rPr lang="en-US" altLang="zh-CN" sz="2400" dirty="0" smtClean="0"/>
            <a:t> address </a:t>
          </a:r>
          <a:r>
            <a:rPr lang="en-US" altLang="zh-CN" sz="2000" dirty="0" smtClean="0">
              <a:solidFill>
                <a:srgbClr val="DB975F"/>
              </a:solidFill>
            </a:rPr>
            <a:t>[P0f, PAM04]</a:t>
          </a:r>
          <a:endParaRPr lang="zh-CN" altLang="en-US" sz="2400" dirty="0">
            <a:solidFill>
              <a:srgbClr val="DB975F"/>
            </a:solidFill>
          </a:endParaRPr>
        </a:p>
      </dgm:t>
    </dgm:pt>
    <dgm:pt modelId="{4F52C704-28B0-634A-820F-0BCEF6BFC6C6}" type="parTrans" cxnId="{8BF1C71C-5C46-0F4D-BB96-63661B1A4E89}">
      <dgm:prSet/>
      <dgm:spPr/>
      <dgm:t>
        <a:bodyPr/>
        <a:lstStyle/>
        <a:p>
          <a:endParaRPr lang="zh-CN" altLang="en-US"/>
        </a:p>
      </dgm:t>
    </dgm:pt>
    <dgm:pt modelId="{B9441122-BAB1-C442-A2F4-97F7B01B4E06}" type="sibTrans" cxnId="{8BF1C71C-5C46-0F4D-BB96-63661B1A4E89}">
      <dgm:prSet/>
      <dgm:spPr/>
      <dgm:t>
        <a:bodyPr/>
        <a:lstStyle/>
        <a:p>
          <a:endParaRPr lang="zh-CN" altLang="en-US"/>
        </a:p>
      </dgm:t>
    </dgm:pt>
    <dgm:pt modelId="{79EE1BC9-B22E-2340-8ED9-858C8952365B}">
      <dgm:prSet phldrT="[文本]" custT="1"/>
      <dgm:spPr/>
      <dgm:t>
        <a:bodyPr/>
        <a:lstStyle/>
        <a:p>
          <a:r>
            <a:rPr lang="en-US" altLang="zh-CN" sz="3400" dirty="0" smtClean="0"/>
            <a:t>Link </a:t>
          </a:r>
          <a:endParaRPr lang="zh-CN" altLang="en-US" sz="3400" dirty="0"/>
        </a:p>
      </dgm:t>
    </dgm:pt>
    <dgm:pt modelId="{0BD862C6-FB18-284D-A318-4DAA6D9DF884}" type="parTrans" cxnId="{A1462853-0E29-CF46-94AA-7C593AABD552}">
      <dgm:prSet/>
      <dgm:spPr/>
      <dgm:t>
        <a:bodyPr/>
        <a:lstStyle/>
        <a:p>
          <a:endParaRPr lang="zh-CN" altLang="en-US"/>
        </a:p>
      </dgm:t>
    </dgm:pt>
    <dgm:pt modelId="{9A4C3584-DE09-7D4B-97EC-2822B5B5A03A}" type="sibTrans" cxnId="{A1462853-0E29-CF46-94AA-7C593AABD552}">
      <dgm:prSet/>
      <dgm:spPr/>
      <dgm:t>
        <a:bodyPr/>
        <a:lstStyle/>
        <a:p>
          <a:endParaRPr lang="zh-CN" altLang="en-US"/>
        </a:p>
      </dgm:t>
    </dgm:pt>
    <dgm:pt modelId="{5F24386A-E7FB-0A4F-BBFA-DB0ECA1AB967}">
      <dgm:prSet phldrT="[文本]" custT="1"/>
      <dgm:spPr/>
      <dgm:t>
        <a:bodyPr/>
        <a:lstStyle/>
        <a:p>
          <a:r>
            <a:rPr lang="en-US" altLang="zh-CN" sz="2400" dirty="0" smtClean="0"/>
            <a:t>802.11 MAC fields, SSID, frame size </a:t>
          </a:r>
          <a:r>
            <a:rPr lang="en-US" altLang="zh-CN" sz="2000" dirty="0" smtClean="0">
              <a:solidFill>
                <a:srgbClr val="DB975F"/>
              </a:solidFill>
            </a:rPr>
            <a:t>[MOBICOM07]</a:t>
          </a:r>
          <a:endParaRPr lang="zh-CN" altLang="en-US" sz="2400" dirty="0"/>
        </a:p>
      </dgm:t>
    </dgm:pt>
    <dgm:pt modelId="{0F1FB579-E917-D64E-8C51-6EE3CD1E57DB}" type="parTrans" cxnId="{86BB724F-2DDE-E447-82BC-46FD41EA1C4B}">
      <dgm:prSet/>
      <dgm:spPr/>
      <dgm:t>
        <a:bodyPr/>
        <a:lstStyle/>
        <a:p>
          <a:endParaRPr lang="zh-CN" altLang="en-US"/>
        </a:p>
      </dgm:t>
    </dgm:pt>
    <dgm:pt modelId="{E2FC93FE-8DA1-DB40-83D4-E43ABFD12AEE}" type="sibTrans" cxnId="{86BB724F-2DDE-E447-82BC-46FD41EA1C4B}">
      <dgm:prSet/>
      <dgm:spPr/>
      <dgm:t>
        <a:bodyPr/>
        <a:lstStyle/>
        <a:p>
          <a:endParaRPr lang="zh-CN" altLang="en-US"/>
        </a:p>
      </dgm:t>
    </dgm:pt>
    <dgm:pt modelId="{7C42E479-9EF9-B345-B5AF-059697D0DE9C}">
      <dgm:prSet phldrT="[文本]" custT="1"/>
      <dgm:spPr/>
      <dgm:t>
        <a:bodyPr/>
        <a:lstStyle/>
        <a:p>
          <a:r>
            <a:rPr lang="en-US" altLang="zh-CN" sz="2400" dirty="0" smtClean="0"/>
            <a:t>TCP handshake, timeout, MTU, flags, </a:t>
          </a:r>
          <a:r>
            <a:rPr lang="en-US" altLang="zh-CN" sz="2400" dirty="0" err="1" smtClean="0"/>
            <a:t>init</a:t>
          </a:r>
          <a:r>
            <a:rPr lang="en-US" altLang="zh-CN" sz="2400" dirty="0" smtClean="0"/>
            <a:t> seq. number </a:t>
          </a:r>
          <a:r>
            <a:rPr lang="en-US" altLang="zh-CN" sz="2000" dirty="0" smtClean="0">
              <a:solidFill>
                <a:srgbClr val="DB975F"/>
              </a:solidFill>
            </a:rPr>
            <a:t>[P0f, </a:t>
          </a:r>
          <a:r>
            <a:rPr lang="en-US" altLang="zh-CN" sz="2000" dirty="0" err="1" smtClean="0">
              <a:solidFill>
                <a:srgbClr val="DB975F"/>
              </a:solidFill>
            </a:rPr>
            <a:t>NMap</a:t>
          </a:r>
          <a:r>
            <a:rPr lang="en-US" altLang="zh-CN" sz="2000" dirty="0" smtClean="0">
              <a:solidFill>
                <a:srgbClr val="DB975F"/>
              </a:solidFill>
            </a:rPr>
            <a:t>, VEYSET02, PAM04, RAID03]</a:t>
          </a:r>
          <a:r>
            <a:rPr lang="en-US" altLang="zh-CN" sz="2400" dirty="0" smtClean="0">
              <a:solidFill>
                <a:schemeClr val="tx1"/>
              </a:solidFill>
            </a:rPr>
            <a:t>, TCP Timestamp </a:t>
          </a:r>
          <a:r>
            <a:rPr lang="en-US" altLang="zh-CN" sz="2000" dirty="0" smtClean="0">
              <a:solidFill>
                <a:srgbClr val="DB975F"/>
              </a:solidFill>
            </a:rPr>
            <a:t>[</a:t>
          </a:r>
          <a:r>
            <a:rPr lang="fr-FR" altLang="zh-CN" sz="2000" dirty="0" smtClean="0">
              <a:solidFill>
                <a:srgbClr val="DB975F"/>
              </a:solidFill>
            </a:rPr>
            <a:t>INFOCOM99, IMW02</a:t>
          </a:r>
          <a:r>
            <a:rPr lang="en-US" altLang="zh-CN" sz="2000" dirty="0" smtClean="0">
              <a:solidFill>
                <a:srgbClr val="DB975F"/>
              </a:solidFill>
            </a:rPr>
            <a:t>]</a:t>
          </a:r>
          <a:r>
            <a:rPr lang="en-US" altLang="zh-CN" sz="2400" dirty="0" smtClean="0">
              <a:solidFill>
                <a:schemeClr val="tx1"/>
              </a:solidFill>
            </a:rPr>
            <a:t> 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C50CFEED-B367-0245-8D8A-E8C5C14997A5}" type="parTrans" cxnId="{A0853A64-CE4E-E549-9205-FDBCA5271449}">
      <dgm:prSet/>
      <dgm:spPr/>
      <dgm:t>
        <a:bodyPr/>
        <a:lstStyle/>
        <a:p>
          <a:endParaRPr lang="zh-CN" altLang="en-US"/>
        </a:p>
      </dgm:t>
    </dgm:pt>
    <dgm:pt modelId="{AC95E607-093C-F649-BD5A-4915A2393943}" type="sibTrans" cxnId="{A0853A64-CE4E-E549-9205-FDBCA5271449}">
      <dgm:prSet/>
      <dgm:spPr/>
      <dgm:t>
        <a:bodyPr/>
        <a:lstStyle/>
        <a:p>
          <a:endParaRPr lang="zh-CN" altLang="en-US"/>
        </a:p>
      </dgm:t>
    </dgm:pt>
    <dgm:pt modelId="{0C933692-132A-D84A-88DB-122E1EA446DD}" type="pres">
      <dgm:prSet presAssocID="{39FCFFB9-C262-C64D-AA7B-D284156649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637A028-5175-4F4F-8B97-EEB1EC522B8A}" type="pres">
      <dgm:prSet presAssocID="{2FF3AF55-C953-7843-B698-564F5315DFF5}" presName="linNode" presStyleCnt="0"/>
      <dgm:spPr/>
    </dgm:pt>
    <dgm:pt modelId="{91E910B9-D4B6-7448-B828-DB64DDA86B9F}" type="pres">
      <dgm:prSet presAssocID="{2FF3AF55-C953-7843-B698-564F5315DFF5}" presName="parentText" presStyleLbl="node1" presStyleIdx="0" presStyleCnt="4" custScaleX="77499" custLinFactNeighborX="-8057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5A1497-5662-D846-AF63-476A421541A5}" type="pres">
      <dgm:prSet presAssocID="{2FF3AF55-C953-7843-B698-564F5315DFF5}" presName="descendantText" presStyleLbl="alignAccFollowNode1" presStyleIdx="0" presStyleCnt="4" custScaleX="1117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8DDD8C-BD9D-CF4C-BA6B-39562DCAF29C}" type="pres">
      <dgm:prSet presAssocID="{AF34241D-6230-554B-892F-B8A2D8EB4859}" presName="sp" presStyleCnt="0"/>
      <dgm:spPr/>
    </dgm:pt>
    <dgm:pt modelId="{89947C25-2131-9347-A472-CA3F31FF6F9F}" type="pres">
      <dgm:prSet presAssocID="{7061C2B4-B61B-B44A-8769-FA64F5ACF103}" presName="linNode" presStyleCnt="0"/>
      <dgm:spPr/>
    </dgm:pt>
    <dgm:pt modelId="{8742D713-3BDF-E84D-9F83-24FC3572C021}" type="pres">
      <dgm:prSet presAssocID="{7061C2B4-B61B-B44A-8769-FA64F5ACF103}" presName="parentText" presStyleLbl="node1" presStyleIdx="1" presStyleCnt="4" custScaleX="77499" custLinFactNeighborX="-14323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F11AE6-3AC8-2749-BABD-2A6EB64AC274}" type="pres">
      <dgm:prSet presAssocID="{7061C2B4-B61B-B44A-8769-FA64F5ACF103}" presName="descendantText" presStyleLbl="alignAccFollowNode1" presStyleIdx="1" presStyleCnt="4" custScaleX="111732" custScaleY="1220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32C6B2-EEAD-D44F-9B2F-E51591496929}" type="pres">
      <dgm:prSet presAssocID="{A7C77F93-14A4-FC48-82A4-BB1EBD0AB809}" presName="sp" presStyleCnt="0"/>
      <dgm:spPr/>
    </dgm:pt>
    <dgm:pt modelId="{CC765577-9FB3-5244-8BB3-E6BB01647892}" type="pres">
      <dgm:prSet presAssocID="{25391FAE-5144-8249-8EEC-7E5F4BCC0DE4}" presName="linNode" presStyleCnt="0"/>
      <dgm:spPr/>
    </dgm:pt>
    <dgm:pt modelId="{5396D91A-7396-A141-9B63-3F940851F98A}" type="pres">
      <dgm:prSet presAssocID="{25391FAE-5144-8249-8EEC-7E5F4BCC0DE4}" presName="parentText" presStyleLbl="node1" presStyleIdx="2" presStyleCnt="4" custScaleX="77499" custLinFactNeighborX="-8057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D1913C-DA8A-704B-A295-50F77E16BCBF}" type="pres">
      <dgm:prSet presAssocID="{25391FAE-5144-8249-8EEC-7E5F4BCC0DE4}" presName="descendantText" presStyleLbl="alignAccFollowNode1" presStyleIdx="2" presStyleCnt="4" custScaleX="1117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6301C0-7631-6148-B89B-68C823FFA0B8}" type="pres">
      <dgm:prSet presAssocID="{E9CFCA52-2E42-5B48-9E23-AFB489D83436}" presName="sp" presStyleCnt="0"/>
      <dgm:spPr/>
    </dgm:pt>
    <dgm:pt modelId="{55B9E527-CD4B-2048-8633-85EB0337F609}" type="pres">
      <dgm:prSet presAssocID="{79EE1BC9-B22E-2340-8ED9-858C8952365B}" presName="linNode" presStyleCnt="0"/>
      <dgm:spPr/>
    </dgm:pt>
    <dgm:pt modelId="{0BF74F96-6A6A-8144-ACD0-46A271935583}" type="pres">
      <dgm:prSet presAssocID="{79EE1BC9-B22E-2340-8ED9-858C8952365B}" presName="parentText" presStyleLbl="node1" presStyleIdx="3" presStyleCnt="4" custScaleX="77499" custLinFactNeighborX="-8057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6206AB-C5EE-BC4A-859F-8D69BB5AF434}" type="pres">
      <dgm:prSet presAssocID="{79EE1BC9-B22E-2340-8ED9-858C8952365B}" presName="descendantText" presStyleLbl="alignAccFollowNode1" presStyleIdx="3" presStyleCnt="4" custScaleX="1117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BB724F-2DDE-E447-82BC-46FD41EA1C4B}" srcId="{79EE1BC9-B22E-2340-8ED9-858C8952365B}" destId="{5F24386A-E7FB-0A4F-BBFA-DB0ECA1AB967}" srcOrd="0" destOrd="0" parTransId="{0F1FB579-E917-D64E-8C51-6EE3CD1E57DB}" sibTransId="{E2FC93FE-8DA1-DB40-83D4-E43ABFD12AEE}"/>
    <dgm:cxn modelId="{AF6864A0-C10E-C14C-B3A6-AAF4A3BDCBB0}" type="presOf" srcId="{21AFB048-1A82-844F-856E-A5EA80DE2CE1}" destId="{CC5A1497-5662-D846-AF63-476A421541A5}" srcOrd="0" destOrd="0" presId="urn:microsoft.com/office/officeart/2005/8/layout/vList5"/>
    <dgm:cxn modelId="{A0853A64-CE4E-E549-9205-FDBCA5271449}" srcId="{7061C2B4-B61B-B44A-8769-FA64F5ACF103}" destId="{7C42E479-9EF9-B345-B5AF-059697D0DE9C}" srcOrd="0" destOrd="0" parTransId="{C50CFEED-B367-0245-8D8A-E8C5C14997A5}" sibTransId="{AC95E607-093C-F649-BD5A-4915A2393943}"/>
    <dgm:cxn modelId="{60920988-4781-554C-A280-C53CA7DB3E25}" type="presOf" srcId="{2FF3AF55-C953-7843-B698-564F5315DFF5}" destId="{91E910B9-D4B6-7448-B828-DB64DDA86B9F}" srcOrd="0" destOrd="0" presId="urn:microsoft.com/office/officeart/2005/8/layout/vList5"/>
    <dgm:cxn modelId="{155AF642-32D0-C945-A794-028FF5A490E3}" srcId="{2FF3AF55-C953-7843-B698-564F5315DFF5}" destId="{21AFB048-1A82-844F-856E-A5EA80DE2CE1}" srcOrd="0" destOrd="0" parTransId="{2621444E-5728-104E-A56F-E42A0F2E3519}" sibTransId="{FD482E70-AD32-F645-879A-8F5E05439691}"/>
    <dgm:cxn modelId="{BE90556B-3461-E64C-880D-022237B05AAE}" type="presOf" srcId="{7061C2B4-B61B-B44A-8769-FA64F5ACF103}" destId="{8742D713-3BDF-E84D-9F83-24FC3572C021}" srcOrd="0" destOrd="0" presId="urn:microsoft.com/office/officeart/2005/8/layout/vList5"/>
    <dgm:cxn modelId="{5C8CD00F-6367-D740-A2B9-FD36895AC9FD}" srcId="{39FCFFB9-C262-C64D-AA7B-D28415664927}" destId="{2FF3AF55-C953-7843-B698-564F5315DFF5}" srcOrd="0" destOrd="0" parTransId="{2A807573-8C67-864B-9878-B685F9666AD5}" sibTransId="{AF34241D-6230-554B-892F-B8A2D8EB4859}"/>
    <dgm:cxn modelId="{2C07EC5A-F58A-0347-A1E1-8E655A7125D0}" type="presOf" srcId="{79EE1BC9-B22E-2340-8ED9-858C8952365B}" destId="{0BF74F96-6A6A-8144-ACD0-46A271935583}" srcOrd="0" destOrd="0" presId="urn:microsoft.com/office/officeart/2005/8/layout/vList5"/>
    <dgm:cxn modelId="{A1462853-0E29-CF46-94AA-7C593AABD552}" srcId="{39FCFFB9-C262-C64D-AA7B-D28415664927}" destId="{79EE1BC9-B22E-2340-8ED9-858C8952365B}" srcOrd="3" destOrd="0" parTransId="{0BD862C6-FB18-284D-A318-4DAA6D9DF884}" sibTransId="{9A4C3584-DE09-7D4B-97EC-2822B5B5A03A}"/>
    <dgm:cxn modelId="{E12D3E5E-F06E-3A46-90D8-37162B7F25E9}" srcId="{39FCFFB9-C262-C64D-AA7B-D28415664927}" destId="{25391FAE-5144-8249-8EEC-7E5F4BCC0DE4}" srcOrd="2" destOrd="0" parTransId="{8ED9C3FF-A8DC-1F41-9BF7-E1286847DAA6}" sibTransId="{E9CFCA52-2E42-5B48-9E23-AFB489D83436}"/>
    <dgm:cxn modelId="{EDB710EB-6287-BF47-874E-12D9D7886C8F}" type="presOf" srcId="{25391FAE-5144-8249-8EEC-7E5F4BCC0DE4}" destId="{5396D91A-7396-A141-9B63-3F940851F98A}" srcOrd="0" destOrd="0" presId="urn:microsoft.com/office/officeart/2005/8/layout/vList5"/>
    <dgm:cxn modelId="{9AF60D85-1D76-AC4D-A683-113FD941C65A}" type="presOf" srcId="{39FCFFB9-C262-C64D-AA7B-D28415664927}" destId="{0C933692-132A-D84A-88DB-122E1EA446DD}" srcOrd="0" destOrd="0" presId="urn:microsoft.com/office/officeart/2005/8/layout/vList5"/>
    <dgm:cxn modelId="{CF40C7F2-29F8-1E45-875B-61BA072A0F06}" srcId="{39FCFFB9-C262-C64D-AA7B-D28415664927}" destId="{7061C2B4-B61B-B44A-8769-FA64F5ACF103}" srcOrd="1" destOrd="0" parTransId="{C45B9874-A03A-064D-8750-80D3CD66D968}" sibTransId="{A7C77F93-14A4-FC48-82A4-BB1EBD0AB809}"/>
    <dgm:cxn modelId="{9D981E3B-D29D-0E44-BEF7-8AE086BA715D}" type="presOf" srcId="{5F24386A-E7FB-0A4F-BBFA-DB0ECA1AB967}" destId="{176206AB-C5EE-BC4A-859F-8D69BB5AF434}" srcOrd="0" destOrd="0" presId="urn:microsoft.com/office/officeart/2005/8/layout/vList5"/>
    <dgm:cxn modelId="{19EF76A4-EC39-104D-B4A8-2A572D8AA95B}" type="presOf" srcId="{A69AD751-8988-9043-A6D0-A3F896227719}" destId="{EED1913C-DA8A-704B-A295-50F77E16BCBF}" srcOrd="0" destOrd="0" presId="urn:microsoft.com/office/officeart/2005/8/layout/vList5"/>
    <dgm:cxn modelId="{8BF1C71C-5C46-0F4D-BB96-63661B1A4E89}" srcId="{25391FAE-5144-8249-8EEC-7E5F4BCC0DE4}" destId="{A69AD751-8988-9043-A6D0-A3F896227719}" srcOrd="0" destOrd="0" parTransId="{4F52C704-28B0-634A-820F-0BCEF6BFC6C6}" sibTransId="{B9441122-BAB1-C442-A2F4-97F7B01B4E06}"/>
    <dgm:cxn modelId="{AF15DA75-1308-AC4E-84CA-B3C51BD4CC5D}" type="presOf" srcId="{7C42E479-9EF9-B345-B5AF-059697D0DE9C}" destId="{E8F11AE6-3AC8-2749-BABD-2A6EB64AC274}" srcOrd="0" destOrd="0" presId="urn:microsoft.com/office/officeart/2005/8/layout/vList5"/>
    <dgm:cxn modelId="{C23979C7-CAB3-DB40-8883-AA51F69526B7}" type="presParOf" srcId="{0C933692-132A-D84A-88DB-122E1EA446DD}" destId="{7637A028-5175-4F4F-8B97-EEB1EC522B8A}" srcOrd="0" destOrd="0" presId="urn:microsoft.com/office/officeart/2005/8/layout/vList5"/>
    <dgm:cxn modelId="{86EA16EB-BEB7-7646-8450-A3DB25B9A492}" type="presParOf" srcId="{7637A028-5175-4F4F-8B97-EEB1EC522B8A}" destId="{91E910B9-D4B6-7448-B828-DB64DDA86B9F}" srcOrd="0" destOrd="0" presId="urn:microsoft.com/office/officeart/2005/8/layout/vList5"/>
    <dgm:cxn modelId="{40C3AD03-5F08-5442-8479-2E09D3D2F03F}" type="presParOf" srcId="{7637A028-5175-4F4F-8B97-EEB1EC522B8A}" destId="{CC5A1497-5662-D846-AF63-476A421541A5}" srcOrd="1" destOrd="0" presId="urn:microsoft.com/office/officeart/2005/8/layout/vList5"/>
    <dgm:cxn modelId="{BA85F669-39F1-E140-A30B-6CE71D6315F0}" type="presParOf" srcId="{0C933692-132A-D84A-88DB-122E1EA446DD}" destId="{6B8DDD8C-BD9D-CF4C-BA6B-39562DCAF29C}" srcOrd="1" destOrd="0" presId="urn:microsoft.com/office/officeart/2005/8/layout/vList5"/>
    <dgm:cxn modelId="{D114CA03-A98F-A54B-B3A3-F3DBAD696908}" type="presParOf" srcId="{0C933692-132A-D84A-88DB-122E1EA446DD}" destId="{89947C25-2131-9347-A472-CA3F31FF6F9F}" srcOrd="2" destOrd="0" presId="urn:microsoft.com/office/officeart/2005/8/layout/vList5"/>
    <dgm:cxn modelId="{99D08BE0-FD6F-D847-A419-24E6CABC216B}" type="presParOf" srcId="{89947C25-2131-9347-A472-CA3F31FF6F9F}" destId="{8742D713-3BDF-E84D-9F83-24FC3572C021}" srcOrd="0" destOrd="0" presId="urn:microsoft.com/office/officeart/2005/8/layout/vList5"/>
    <dgm:cxn modelId="{34FA2E3C-E05B-7A42-901D-DEC6C61D2DDD}" type="presParOf" srcId="{89947C25-2131-9347-A472-CA3F31FF6F9F}" destId="{E8F11AE6-3AC8-2749-BABD-2A6EB64AC274}" srcOrd="1" destOrd="0" presId="urn:microsoft.com/office/officeart/2005/8/layout/vList5"/>
    <dgm:cxn modelId="{E3F3CF9C-7C7F-AF46-9D7C-37C33314E06A}" type="presParOf" srcId="{0C933692-132A-D84A-88DB-122E1EA446DD}" destId="{2A32C6B2-EEAD-D44F-9B2F-E51591496929}" srcOrd="3" destOrd="0" presId="urn:microsoft.com/office/officeart/2005/8/layout/vList5"/>
    <dgm:cxn modelId="{BC3BFE5B-B8D1-9F43-B850-945356F5C202}" type="presParOf" srcId="{0C933692-132A-D84A-88DB-122E1EA446DD}" destId="{CC765577-9FB3-5244-8BB3-E6BB01647892}" srcOrd="4" destOrd="0" presId="urn:microsoft.com/office/officeart/2005/8/layout/vList5"/>
    <dgm:cxn modelId="{6574D82F-CD46-6A43-A213-96710147C2DA}" type="presParOf" srcId="{CC765577-9FB3-5244-8BB3-E6BB01647892}" destId="{5396D91A-7396-A141-9B63-3F940851F98A}" srcOrd="0" destOrd="0" presId="urn:microsoft.com/office/officeart/2005/8/layout/vList5"/>
    <dgm:cxn modelId="{6503E90B-8107-F44D-9CA5-03FC348811D8}" type="presParOf" srcId="{CC765577-9FB3-5244-8BB3-E6BB01647892}" destId="{EED1913C-DA8A-704B-A295-50F77E16BCBF}" srcOrd="1" destOrd="0" presId="urn:microsoft.com/office/officeart/2005/8/layout/vList5"/>
    <dgm:cxn modelId="{1D3FE80F-2BCA-FD4D-A2C3-555E56E7755A}" type="presParOf" srcId="{0C933692-132A-D84A-88DB-122E1EA446DD}" destId="{CB6301C0-7631-6148-B89B-68C823FFA0B8}" srcOrd="5" destOrd="0" presId="urn:microsoft.com/office/officeart/2005/8/layout/vList5"/>
    <dgm:cxn modelId="{17EAB553-8AE5-D646-A4EE-0D281BC21576}" type="presParOf" srcId="{0C933692-132A-D84A-88DB-122E1EA446DD}" destId="{55B9E527-CD4B-2048-8633-85EB0337F609}" srcOrd="6" destOrd="0" presId="urn:microsoft.com/office/officeart/2005/8/layout/vList5"/>
    <dgm:cxn modelId="{7700C9E2-38BA-D044-9923-B79A1CD25BA0}" type="presParOf" srcId="{55B9E527-CD4B-2048-8633-85EB0337F609}" destId="{0BF74F96-6A6A-8144-ACD0-46A271935583}" srcOrd="0" destOrd="0" presId="urn:microsoft.com/office/officeart/2005/8/layout/vList5"/>
    <dgm:cxn modelId="{B6C105AE-851F-DB4D-A235-45693797F67F}" type="presParOf" srcId="{55B9E527-CD4B-2048-8633-85EB0337F609}" destId="{176206AB-C5EE-BC4A-859F-8D69BB5AF4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A1497-5662-D846-AF63-476A421541A5}">
      <dsp:nvSpPr>
        <dsp:cNvPr id="0" name=""/>
        <dsp:cNvSpPr/>
      </dsp:nvSpPr>
      <dsp:spPr>
        <a:xfrm rot="5400000">
          <a:off x="5161474" y="-2576427"/>
          <a:ext cx="888794" cy="6268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400" kern="1200" dirty="0" smtClean="0"/>
            <a:t>HTTP user agent </a:t>
          </a:r>
          <a:r>
            <a:rPr lang="en-US" altLang="zh-CN" sz="2000" kern="1200" dirty="0" smtClean="0">
              <a:solidFill>
                <a:srgbClr val="DB975F"/>
              </a:solidFill>
            </a:rPr>
            <a:t>[P0f]</a:t>
          </a:r>
          <a:r>
            <a:rPr lang="en-US" altLang="zh-CN" sz="2400" kern="1200" dirty="0" smtClean="0"/>
            <a:t>, DHCP options </a:t>
          </a:r>
          <a:r>
            <a:rPr lang="en-US" altLang="zh-CN" sz="2000" kern="1200" dirty="0" smtClean="0">
              <a:solidFill>
                <a:srgbClr val="DB975F"/>
              </a:solidFill>
            </a:rPr>
            <a:t>[Satori]</a:t>
          </a:r>
          <a:endParaRPr lang="zh-CN" altLang="en-US" sz="2400" kern="1200" dirty="0">
            <a:solidFill>
              <a:srgbClr val="DB975F"/>
            </a:solidFill>
          </a:endParaRPr>
        </a:p>
      </dsp:txBody>
      <dsp:txXfrm rot="-5400000">
        <a:off x="2471639" y="156795"/>
        <a:ext cx="6225079" cy="802020"/>
      </dsp:txXfrm>
    </dsp:sp>
    <dsp:sp modelId="{91E910B9-D4B6-7448-B828-DB64DDA86B9F}">
      <dsp:nvSpPr>
        <dsp:cNvPr id="0" name=""/>
        <dsp:cNvSpPr/>
      </dsp:nvSpPr>
      <dsp:spPr>
        <a:xfrm>
          <a:off x="0" y="0"/>
          <a:ext cx="2445695" cy="111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Application</a:t>
          </a:r>
          <a:endParaRPr lang="zh-CN" altLang="en-US" sz="3400" kern="1200" dirty="0"/>
        </a:p>
      </dsp:txBody>
      <dsp:txXfrm>
        <a:off x="54234" y="54234"/>
        <a:ext cx="2337227" cy="1002524"/>
      </dsp:txXfrm>
    </dsp:sp>
    <dsp:sp modelId="{E8F11AE6-3AC8-2749-BABD-2A6EB64AC274}">
      <dsp:nvSpPr>
        <dsp:cNvPr id="0" name=""/>
        <dsp:cNvSpPr/>
      </dsp:nvSpPr>
      <dsp:spPr>
        <a:xfrm rot="5400000">
          <a:off x="5063564" y="-1409885"/>
          <a:ext cx="1084613" cy="6268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400" kern="1200" dirty="0" smtClean="0"/>
            <a:t>TCP handshake, timeout, MTU, flags, </a:t>
          </a:r>
          <a:r>
            <a:rPr lang="en-US" altLang="zh-CN" sz="2400" kern="1200" dirty="0" err="1" smtClean="0"/>
            <a:t>init</a:t>
          </a:r>
          <a:r>
            <a:rPr lang="en-US" altLang="zh-CN" sz="2400" kern="1200" dirty="0" smtClean="0"/>
            <a:t> seq. number </a:t>
          </a:r>
          <a:r>
            <a:rPr lang="en-US" altLang="zh-CN" sz="2000" kern="1200" dirty="0" smtClean="0">
              <a:solidFill>
                <a:srgbClr val="DB975F"/>
              </a:solidFill>
            </a:rPr>
            <a:t>[P0f, </a:t>
          </a:r>
          <a:r>
            <a:rPr lang="en-US" altLang="zh-CN" sz="2000" kern="1200" dirty="0" err="1" smtClean="0">
              <a:solidFill>
                <a:srgbClr val="DB975F"/>
              </a:solidFill>
            </a:rPr>
            <a:t>NMap</a:t>
          </a:r>
          <a:r>
            <a:rPr lang="en-US" altLang="zh-CN" sz="2000" kern="1200" dirty="0" smtClean="0">
              <a:solidFill>
                <a:srgbClr val="DB975F"/>
              </a:solidFill>
            </a:rPr>
            <a:t>, VEYSET02, PAM04, RAID03]</a:t>
          </a:r>
          <a:r>
            <a:rPr lang="en-US" altLang="zh-CN" sz="2400" kern="1200" dirty="0" smtClean="0">
              <a:solidFill>
                <a:schemeClr val="tx1"/>
              </a:solidFill>
            </a:rPr>
            <a:t>, TCP Timestamp </a:t>
          </a:r>
          <a:r>
            <a:rPr lang="en-US" altLang="zh-CN" sz="2000" kern="1200" dirty="0" smtClean="0">
              <a:solidFill>
                <a:srgbClr val="DB975F"/>
              </a:solidFill>
            </a:rPr>
            <a:t>[</a:t>
          </a:r>
          <a:r>
            <a:rPr lang="fr-FR" altLang="zh-CN" sz="2000" kern="1200" dirty="0" smtClean="0">
              <a:solidFill>
                <a:srgbClr val="DB975F"/>
              </a:solidFill>
            </a:rPr>
            <a:t>INFOCOM99, IMW02</a:t>
          </a:r>
          <a:r>
            <a:rPr lang="en-US" altLang="zh-CN" sz="2000" kern="1200" dirty="0" smtClean="0">
              <a:solidFill>
                <a:srgbClr val="DB975F"/>
              </a:solidFill>
            </a:rPr>
            <a:t>]</a:t>
          </a:r>
          <a:r>
            <a:rPr lang="en-US" altLang="zh-CN" sz="2400" kern="1200" dirty="0" smtClean="0">
              <a:solidFill>
                <a:schemeClr val="tx1"/>
              </a:solidFill>
            </a:rPr>
            <a:t> 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 rot="-5400000">
        <a:off x="2471638" y="1234987"/>
        <a:ext cx="6215520" cy="978721"/>
      </dsp:txXfrm>
    </dsp:sp>
    <dsp:sp modelId="{8742D713-3BDF-E84D-9F83-24FC3572C021}">
      <dsp:nvSpPr>
        <dsp:cNvPr id="0" name=""/>
        <dsp:cNvSpPr/>
      </dsp:nvSpPr>
      <dsp:spPr>
        <a:xfrm>
          <a:off x="0" y="1166307"/>
          <a:ext cx="2445695" cy="111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Transport</a:t>
          </a:r>
          <a:endParaRPr lang="zh-CN" altLang="en-US" sz="3400" kern="1200" dirty="0"/>
        </a:p>
      </dsp:txBody>
      <dsp:txXfrm>
        <a:off x="54234" y="1220541"/>
        <a:ext cx="2337227" cy="1002524"/>
      </dsp:txXfrm>
    </dsp:sp>
    <dsp:sp modelId="{EED1913C-DA8A-704B-A295-50F77E16BCBF}">
      <dsp:nvSpPr>
        <dsp:cNvPr id="0" name=""/>
        <dsp:cNvSpPr/>
      </dsp:nvSpPr>
      <dsp:spPr>
        <a:xfrm rot="5400000">
          <a:off x="5161474" y="-243342"/>
          <a:ext cx="888794" cy="6268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400" kern="1200" dirty="0" smtClean="0"/>
            <a:t>IP TTL, ID, </a:t>
          </a:r>
          <a:r>
            <a:rPr lang="en-US" altLang="zh-CN" sz="2400" kern="1200" dirty="0" err="1" smtClean="0"/>
            <a:t>dest</a:t>
          </a:r>
          <a:r>
            <a:rPr lang="en-US" altLang="zh-CN" sz="2400" kern="1200" dirty="0" smtClean="0"/>
            <a:t> address </a:t>
          </a:r>
          <a:r>
            <a:rPr lang="en-US" altLang="zh-CN" sz="2000" kern="1200" dirty="0" smtClean="0">
              <a:solidFill>
                <a:srgbClr val="DB975F"/>
              </a:solidFill>
            </a:rPr>
            <a:t>[P0f, PAM04]</a:t>
          </a:r>
          <a:endParaRPr lang="zh-CN" altLang="en-US" sz="2400" kern="1200" dirty="0">
            <a:solidFill>
              <a:srgbClr val="DB975F"/>
            </a:solidFill>
          </a:endParaRPr>
        </a:p>
      </dsp:txBody>
      <dsp:txXfrm rot="-5400000">
        <a:off x="2471639" y="2489880"/>
        <a:ext cx="6225079" cy="802020"/>
      </dsp:txXfrm>
    </dsp:sp>
    <dsp:sp modelId="{5396D91A-7396-A141-9B63-3F940851F98A}">
      <dsp:nvSpPr>
        <dsp:cNvPr id="0" name=""/>
        <dsp:cNvSpPr/>
      </dsp:nvSpPr>
      <dsp:spPr>
        <a:xfrm>
          <a:off x="0" y="2332850"/>
          <a:ext cx="2445695" cy="111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Network</a:t>
          </a:r>
          <a:endParaRPr lang="zh-CN" altLang="en-US" sz="3400" kern="1200" dirty="0"/>
        </a:p>
      </dsp:txBody>
      <dsp:txXfrm>
        <a:off x="54234" y="2387084"/>
        <a:ext cx="2337227" cy="1002524"/>
      </dsp:txXfrm>
    </dsp:sp>
    <dsp:sp modelId="{176206AB-C5EE-BC4A-859F-8D69BB5AF434}">
      <dsp:nvSpPr>
        <dsp:cNvPr id="0" name=""/>
        <dsp:cNvSpPr/>
      </dsp:nvSpPr>
      <dsp:spPr>
        <a:xfrm rot="5400000">
          <a:off x="5161474" y="923199"/>
          <a:ext cx="888794" cy="62684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400" kern="1200" dirty="0" smtClean="0"/>
            <a:t>802.11 MAC fields, SSID, frame size </a:t>
          </a:r>
          <a:r>
            <a:rPr lang="en-US" altLang="zh-CN" sz="2000" kern="1200" dirty="0" smtClean="0">
              <a:solidFill>
                <a:srgbClr val="DB975F"/>
              </a:solidFill>
            </a:rPr>
            <a:t>[MOBICOM07]</a:t>
          </a:r>
          <a:endParaRPr lang="zh-CN" altLang="en-US" sz="2400" kern="1200" dirty="0"/>
        </a:p>
      </dsp:txBody>
      <dsp:txXfrm rot="-5400000">
        <a:off x="2471639" y="3656422"/>
        <a:ext cx="6225079" cy="802020"/>
      </dsp:txXfrm>
    </dsp:sp>
    <dsp:sp modelId="{0BF74F96-6A6A-8144-ACD0-46A271935583}">
      <dsp:nvSpPr>
        <dsp:cNvPr id="0" name=""/>
        <dsp:cNvSpPr/>
      </dsp:nvSpPr>
      <dsp:spPr>
        <a:xfrm>
          <a:off x="0" y="3499392"/>
          <a:ext cx="2445695" cy="1110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Link </a:t>
          </a:r>
          <a:endParaRPr lang="zh-CN" altLang="en-US" sz="3400" kern="1200" dirty="0"/>
        </a:p>
      </dsp:txBody>
      <dsp:txXfrm>
        <a:off x="54234" y="3553626"/>
        <a:ext cx="2337227" cy="1002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3CA6B-1D9F-8B47-97A8-FEAFB1EAC05F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B7B8-91CF-E749-A265-AECB4CC9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98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263C4-3328-404D-A83C-FBBDC799FC7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2B05-5F9D-DD4B-8C5B-888CB17F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number of mobile devices will exceed the world’s population by 2015.</a:t>
            </a:r>
          </a:p>
          <a:p>
            <a:r>
              <a:rPr kumimoji="1" lang="en-US" altLang="zh-CN" dirty="0" smtClean="0"/>
              <a:t>mobile data traffic last</a:t>
            </a:r>
            <a:r>
              <a:rPr kumimoji="1" lang="en-US" altLang="zh-CN" baseline="0" dirty="0" smtClean="0"/>
              <a:t> year</a:t>
            </a:r>
            <a:r>
              <a:rPr kumimoji="1" lang="en-US" altLang="zh-CN" dirty="0" smtClean="0"/>
              <a:t> was nearly 18 times the size of the entire global Internet in 2000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Why independent</a:t>
            </a:r>
          </a:p>
          <a:p>
            <a:r>
              <a:rPr kumimoji="1" lang="en-US" altLang="zh-CN" dirty="0" smtClean="0"/>
              <a:t> it</a:t>
            </a:r>
            <a:r>
              <a:rPr kumimoji="1" lang="en-US" altLang="zh-CN" baseline="0" dirty="0" smtClean="0"/>
              <a:t> still works, we can remove the assumption if we have larger dataset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Precision: the fraction of identified OS</a:t>
            </a:r>
            <a:r>
              <a:rPr kumimoji="1" lang="en-US" altLang="zh-CN" baseline="0" dirty="0" smtClean="0"/>
              <a:t> are correct</a:t>
            </a:r>
            <a:endParaRPr kumimoji="1" lang="en-US" altLang="zh-CN" dirty="0" smtClean="0"/>
          </a:p>
          <a:p>
            <a:r>
              <a:rPr kumimoji="1" lang="en-US" altLang="zh-CN" dirty="0" smtClean="0"/>
              <a:t>Recall: the fraction of the OS that are correctly identified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Through our preliminary result,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This</a:t>
            </a:r>
            <a:r>
              <a:rPr kumimoji="1" lang="en-US" altLang="zh-CN" baseline="0" dirty="0" smtClean="0"/>
              <a:t> is an initial study, we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There are still tasks remains ..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68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7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 number of mobile devices will exceed the world’s population by 2014.</a:t>
            </a:r>
          </a:p>
          <a:p>
            <a:r>
              <a:rPr kumimoji="1" lang="en-US" altLang="zh-CN" dirty="0" smtClean="0"/>
              <a:t>mobile data traffic last</a:t>
            </a:r>
            <a:r>
              <a:rPr kumimoji="1" lang="en-US" altLang="zh-CN" baseline="0" dirty="0" smtClean="0"/>
              <a:t> year</a:t>
            </a:r>
            <a:r>
              <a:rPr kumimoji="1" lang="en-US" altLang="zh-CN" dirty="0" smtClean="0"/>
              <a:t> was nearly 18 times the size of the entire global Internet in 2000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option allows TCP client and server to negotiate and use a larger window size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9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Tethering:</a:t>
            </a:r>
          </a:p>
          <a:p>
            <a:r>
              <a:rPr kumimoji="1" lang="en-US" altLang="zh-CN" dirty="0" smtClean="0"/>
              <a:t>  tethering allows sharing the Internet connection of the phone or tablet with other devices such as laptops.</a:t>
            </a:r>
          </a:p>
          <a:p>
            <a:endParaRPr kumimoji="1" lang="en-US" altLang="zh-CN" dirty="0" smtClean="0"/>
          </a:p>
          <a:p>
            <a:r>
              <a:rPr kumimoji="1" lang="en-US" altLang="zh-CN" dirty="0" err="1" smtClean="0"/>
              <a:t>At&amp;t</a:t>
            </a:r>
            <a:r>
              <a:rPr kumimoji="1" lang="en-US" altLang="zh-CN" dirty="0" smtClean="0"/>
              <a:t> policy for tethering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Knowing</a:t>
            </a:r>
            <a:r>
              <a:rPr kumimoji="1" lang="en-US" altLang="zh-CN" baseline="0" dirty="0" smtClean="0"/>
              <a:t> OS can launch attack – known security hole in </a:t>
            </a:r>
            <a:r>
              <a:rPr kumimoji="1" lang="en-US" altLang="zh-CN" baseline="0" dirty="0" err="1" smtClean="0"/>
              <a:t>iOS</a:t>
            </a:r>
            <a:r>
              <a:rPr kumimoji="1" lang="en-US" altLang="zh-CN" baseline="0" dirty="0" smtClean="0"/>
              <a:t> SSH</a:t>
            </a:r>
          </a:p>
          <a:p>
            <a:r>
              <a:rPr kumimoji="1" lang="en-US" altLang="zh-CN" baseline="0" dirty="0" smtClean="0"/>
              <a:t>Allow malicious to access your phone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1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Well known tool P0f:</a:t>
            </a:r>
            <a:r>
              <a:rPr kumimoji="1" lang="en-US" altLang="zh-CN" baseline="0" dirty="0" smtClean="0"/>
              <a:t> dynamics in TCP handshake and IP flags usage </a:t>
            </a:r>
          </a:p>
          <a:p>
            <a:r>
              <a:rPr kumimoji="1" lang="en-US" altLang="zh-CN" baseline="0" dirty="0" smtClean="0"/>
              <a:t>Some other finds maximal transmission unit in TCP </a:t>
            </a:r>
            <a:r>
              <a:rPr kumimoji="1" lang="en-US" altLang="zh-CN" baseline="0" dirty="0" err="1" smtClean="0"/>
              <a:t>syn</a:t>
            </a:r>
            <a:r>
              <a:rPr kumimoji="1" lang="en-US" altLang="zh-CN" baseline="0" dirty="0" smtClean="0"/>
              <a:t> packet are different across </a:t>
            </a:r>
            <a:r>
              <a:rPr kumimoji="1" lang="en-US" altLang="zh-CN" baseline="0" dirty="0" err="1" smtClean="0"/>
              <a:t>OSes</a:t>
            </a:r>
            <a:endParaRPr kumimoji="1" lang="en-US" altLang="zh-CN" baseline="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Clock frequency has been</a:t>
            </a:r>
            <a:r>
              <a:rPr kumimoji="1" lang="en-US" altLang="zh-CN" baseline="0" dirty="0" smtClean="0"/>
              <a:t> successfully and widely adopted in identifying NAT hosts, routes, …</a:t>
            </a:r>
          </a:p>
          <a:p>
            <a:r>
              <a:rPr kumimoji="1" lang="en-US" altLang="zh-CN" baseline="0" dirty="0" smtClean="0"/>
              <a:t>but not in mobile networks due to dynamic frequency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dirty="0" smtClean="0"/>
              <a:t>clock skew, one of the prominent metrics used for device finger printing identified in the previous works doesn't work well for mobile devices.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All identify useful</a:t>
            </a:r>
          </a:p>
          <a:p>
            <a:r>
              <a:rPr kumimoji="1" lang="en-US" altLang="zh-CN" dirty="0" smtClean="0"/>
              <a:t>Which</a:t>
            </a:r>
            <a:r>
              <a:rPr kumimoji="1" lang="en-US" altLang="zh-CN" baseline="0" dirty="0" smtClean="0"/>
              <a:t> are new</a:t>
            </a:r>
          </a:p>
          <a:p>
            <a:r>
              <a:rPr kumimoji="1" lang="en-US" altLang="zh-CN" baseline="0" dirty="0" smtClean="0"/>
              <a:t>Which are changed (how)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See this figure, it’s reasonable to 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identification field in the IP header is primarily used in IP de-fragmentation.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TCP timestamp option is used for measuring round trip time and protecting against wrapped sequence numbers. </a:t>
            </a:r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Refer to the paper for details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82B05-5F9D-DD4B-8C5B-888CB17F3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28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76200" y="2209800"/>
            <a:ext cx="8763000" cy="1828800"/>
          </a:xfrm>
        </p:spPr>
        <p:txBody>
          <a:bodyPr anchor="b"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>
              <a:latin typeface="Tw Cen MT"/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359152" y="6052824"/>
            <a:ext cx="6784848" cy="701675"/>
          </a:xfrm>
        </p:spPr>
        <p:txBody>
          <a:bodyPr/>
          <a:lstStyle>
            <a:lvl1pPr algn="r">
              <a:defRPr sz="3200">
                <a:solidFill>
                  <a:srgbClr val="000090"/>
                </a:solidFill>
              </a:defRPr>
            </a:lvl1pPr>
          </a:lstStyle>
          <a:p>
            <a:r>
              <a:rPr lang="en-US" smtClean="0">
                <a:latin typeface="Tw Cen MT"/>
              </a:rPr>
              <a:t>IMC 2014</a:t>
            </a:r>
            <a:endParaRPr lang="en-US" dirty="0">
              <a:latin typeface="Tw Cen MT"/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EBDDC3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EBDDC3"/>
              </a:solidFill>
              <a:latin typeface="Tw Cen M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IMC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679E3C8E-964B-8144-BB67-153808DAA4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7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7089775" cy="365125"/>
          </a:xfrm>
          <a:prstGeom prst="rect">
            <a:avLst/>
          </a:prstGeom>
        </p:spPr>
        <p:txBody>
          <a:bodyPr vert="horz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32648" y="6384731"/>
            <a:ext cx="533400" cy="228600"/>
          </a:xfrm>
          <a:prstGeom prst="rect">
            <a:avLst/>
          </a:prstGeom>
          <a:solidFill>
            <a:schemeClr val="bg1"/>
          </a:solidFill>
          <a:ln w="50800" cap="rnd" cmpd="dbl" algn="ctr">
            <a:solidFill>
              <a:schemeClr val="bg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Tw Cen M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32648" y="6384730"/>
            <a:ext cx="533400" cy="228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DCA8BAC4-C7C6-7E41-A382-BF3EA00366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>
              <a:solidFill>
                <a:srgbClr val="775F55"/>
              </a:solidFill>
              <a:latin typeface="Tw Cen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>
              <a:solidFill>
                <a:srgbClr val="775F55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775F55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7089775" cy="365125"/>
          </a:xfrm>
          <a:prstGeom prst="rect">
            <a:avLst/>
          </a:prstGeom>
        </p:spPr>
        <p:txBody>
          <a:bodyPr vert="horz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1280159"/>
            <a:ext cx="5334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BAC4-C7C6-7E41-A382-BF3EA00366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latinLnBrk="0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latinLnBrk="0">
        <a:spcBef>
          <a:spcPts val="700"/>
        </a:spcBef>
        <a:buClr>
          <a:schemeClr val="accent2"/>
        </a:buClr>
        <a:buSzPct val="60000"/>
        <a:buFont typeface="Wingdings"/>
        <a:buChar char="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640080" indent="-274320" algn="l" rtl="0" latinLnBrk="0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latinLnBrk="0">
        <a:spcBef>
          <a:spcPts val="500"/>
        </a:spcBef>
        <a:buClr>
          <a:schemeClr val="accent2"/>
        </a:buClr>
        <a:buSzPct val="75000"/>
        <a:buFont typeface="Wingdings"/>
        <a:buChar char="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latinLnBrk="0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latinLnBrk="0">
        <a:spcBef>
          <a:spcPts val="400"/>
        </a:spcBef>
        <a:buClr>
          <a:schemeClr val="accent4"/>
        </a:buClr>
        <a:buSzPct val="65000"/>
        <a:buFont typeface="Wingdings"/>
        <a:buChar char="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latinLnBrk="0">
        <a:spcBef>
          <a:spcPct val="20000"/>
        </a:spcBef>
        <a:buClr>
          <a:schemeClr val="accent1"/>
        </a:buClr>
        <a:buFont typeface="Wingdings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latinLnBrk="0">
        <a:spcBef>
          <a:spcPct val="20000"/>
        </a:spcBef>
        <a:buClr>
          <a:schemeClr val="accent2"/>
        </a:buClr>
        <a:buFont typeface="Wingdings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latinLnBrk="0">
        <a:spcBef>
          <a:spcPct val="20000"/>
        </a:spcBef>
        <a:buClr>
          <a:schemeClr val="accent3"/>
        </a:buClr>
        <a:buFont typeface="Wingdings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latinLnBrk="0">
        <a:spcBef>
          <a:spcPct val="20000"/>
        </a:spcBef>
        <a:buClr>
          <a:schemeClr val="accent4"/>
        </a:buClr>
        <a:buFont typeface="Wingdings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38.emf"/><Relationship Id="rId10" Type="http://schemas.openxmlformats.org/officeDocument/2006/relationships/image" Target="../media/image39.emf"/><Relationship Id="rId11" Type="http://schemas.openxmlformats.org/officeDocument/2006/relationships/image" Target="../media/image4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emf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emf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20" Type="http://schemas.openxmlformats.org/officeDocument/2006/relationships/image" Target="../media/image47.png"/><Relationship Id="rId21" Type="http://schemas.openxmlformats.org/officeDocument/2006/relationships/image" Target="../media/image4.png"/><Relationship Id="rId22" Type="http://schemas.openxmlformats.org/officeDocument/2006/relationships/image" Target="../media/image48.png"/><Relationship Id="rId23" Type="http://schemas.openxmlformats.org/officeDocument/2006/relationships/image" Target="../media/image5.png"/><Relationship Id="rId24" Type="http://schemas.openxmlformats.org/officeDocument/2006/relationships/image" Target="../media/image49.png"/><Relationship Id="rId25" Type="http://schemas.openxmlformats.org/officeDocument/2006/relationships/image" Target="../media/image19.png"/><Relationship Id="rId26" Type="http://schemas.openxmlformats.org/officeDocument/2006/relationships/image" Target="../media/image21.png"/><Relationship Id="rId27" Type="http://schemas.openxmlformats.org/officeDocument/2006/relationships/image" Target="../media/image20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emf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3.png"/><Relationship Id="rId1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1" y="626327"/>
            <a:ext cx="8207374" cy="1828800"/>
          </a:xfrm>
        </p:spPr>
        <p:txBody>
          <a:bodyPr>
            <a:normAutofit/>
          </a:bodyPr>
          <a:lstStyle/>
          <a:p>
            <a:r>
              <a:rPr lang="en-US" sz="4800" dirty="0"/>
              <a:t>OS Fingerprinting and Tethering Detection in Mobile Networks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latin typeface="Tw Cen MT"/>
              </a:rPr>
              <a:t>IMC 2014</a:t>
            </a:r>
            <a:endParaRPr lang="en-US" b="1" dirty="0">
              <a:latin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0500" y="2580711"/>
            <a:ext cx="8953500" cy="316785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Yi-Chao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Chen</a:t>
            </a:r>
            <a:endParaRPr lang="en-US" sz="2800" baseline="30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University of Texas at Austin</a:t>
            </a:r>
          </a:p>
          <a:p>
            <a:pPr marL="0" indent="0">
              <a:spcBef>
                <a:spcPct val="0"/>
              </a:spcBef>
              <a:buNone/>
            </a:pPr>
            <a:endParaRPr lang="en-US" sz="2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Joint work: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Yong Liao</a:t>
            </a:r>
            <a:r>
              <a:rPr lang="en-US" sz="28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‡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Mario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Baldi</a:t>
            </a:r>
            <a:r>
              <a:rPr lang="en-US" sz="28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‡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Sung-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Lee</a:t>
            </a:r>
            <a:r>
              <a:rPr lang="en-US" sz="28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‡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Lili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Qiu</a:t>
            </a:r>
            <a:r>
              <a:rPr lang="en-US" sz="28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†</a:t>
            </a:r>
            <a:endParaRPr lang="en-US" sz="2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800" dirty="0" err="1">
                <a:solidFill>
                  <a:schemeClr val="tx1"/>
                </a:solidFill>
              </a:rPr>
              <a:t>Narus</a:t>
            </a:r>
            <a:r>
              <a:rPr lang="en-US" altLang="zh-CN" sz="2800" dirty="0">
                <a:solidFill>
                  <a:schemeClr val="tx1"/>
                </a:solidFill>
              </a:rPr>
              <a:t> Inc.</a:t>
            </a:r>
            <a:r>
              <a:rPr lang="en-US" altLang="zh-CN" sz="2800" baseline="30000" dirty="0">
                <a:solidFill>
                  <a:schemeClr val="tx1"/>
                </a:solidFill>
              </a:rPr>
              <a:t> </a:t>
            </a:r>
            <a:r>
              <a:rPr lang="en-US" altLang="zh-CN" sz="2800" baseline="30000" dirty="0" smtClean="0">
                <a:solidFill>
                  <a:schemeClr val="tx1"/>
                </a:solidFill>
              </a:rPr>
              <a:t>‡</a:t>
            </a:r>
            <a:r>
              <a:rPr lang="en-US" altLang="zh-CN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of Texas at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Austin</a:t>
            </a:r>
            <a:r>
              <a:rPr lang="en-US" sz="2800" baseline="30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†</a:t>
            </a:r>
            <a:endParaRPr lang="en-US" sz="2800" baseline="30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893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469260"/>
            <a:ext cx="8153400" cy="449580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IP ID Monotonicity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pic>
        <p:nvPicPr>
          <p:cNvPr id="4" name="图片 3" descr="os.window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20" y="2968702"/>
            <a:ext cx="6113417" cy="4279392"/>
          </a:xfrm>
          <a:prstGeom prst="rect">
            <a:avLst/>
          </a:prstGeom>
        </p:spPr>
      </p:pic>
      <p:pic>
        <p:nvPicPr>
          <p:cNvPr id="5" name="图片 4" descr="os.win.io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20" y="2968702"/>
            <a:ext cx="6113417" cy="42793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图片 6" descr="o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20" y="2968702"/>
            <a:ext cx="6113417" cy="42793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573369" y="1930098"/>
            <a:ext cx="8034387" cy="1520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latinLnBrk="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32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latinLnBrk="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latinLnBrk="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latinLnBrk="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latinLnBrk="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latinLnBrk="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latinLnBrk="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latinLnBrk="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latinLnBrk="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b="1" dirty="0" smtClean="0"/>
              <a:t>Android</a:t>
            </a:r>
            <a:r>
              <a:rPr lang="en-US" altLang="zh-CN" dirty="0" smtClean="0"/>
              <a:t>:</a:t>
            </a:r>
          </a:p>
          <a:p>
            <a:pPr lvl="2"/>
            <a:r>
              <a:rPr lang="en-US" altLang="zh-CN" sz="2400" dirty="0" smtClean="0"/>
              <a:t>Some devices completely randomize the IP IDs</a:t>
            </a:r>
          </a:p>
          <a:p>
            <a:pPr lvl="2"/>
            <a:r>
              <a:rPr lang="en-US" altLang="zh-CN" sz="2400" dirty="0" smtClean="0"/>
              <a:t>Some periodically reset to random values. </a:t>
            </a:r>
          </a:p>
          <a:p>
            <a:pPr lvl="1"/>
            <a:endParaRPr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928056" y="1938464"/>
            <a:ext cx="8034387" cy="5755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latinLnBrk="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32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latinLnBrk="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latinLnBrk="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latinLnBrk="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latinLnBrk="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latinLnBrk="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latinLnBrk="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latinLnBrk="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latinLnBrk="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altLang="zh-CN" b="1" dirty="0"/>
              <a:t>Windows</a:t>
            </a:r>
            <a:r>
              <a:rPr lang="en-US" altLang="zh-CN" dirty="0"/>
              <a:t>: IP ID consistently increase monotonically</a:t>
            </a:r>
          </a:p>
          <a:p>
            <a:pPr lvl="1"/>
            <a:endParaRPr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561452" y="1938464"/>
            <a:ext cx="8034387" cy="5755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latinLnBrk="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32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latinLnBrk="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latinLnBrk="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latinLnBrk="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latinLnBrk="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latinLnBrk="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latinLnBrk="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latinLnBrk="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latinLnBrk="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b="1" dirty="0" err="1"/>
              <a:t>iOS</a:t>
            </a:r>
            <a:r>
              <a:rPr lang="en-US" altLang="zh-CN" dirty="0"/>
              <a:t>: randomize the IP ID of each </a:t>
            </a:r>
            <a:r>
              <a:rPr lang="en-US" altLang="zh-CN" dirty="0" smtClean="0"/>
              <a:t>packet</a:t>
            </a:r>
          </a:p>
          <a:p>
            <a:pPr lvl="1"/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1581890" y="2055763"/>
            <a:ext cx="5980221" cy="1204651"/>
          </a:xfrm>
          <a:prstGeom prst="roundRect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</a:rPr>
              <a:t>High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violation ratio</a:t>
            </a:r>
            <a:r>
              <a:rPr kumimoji="1" lang="en-US" altLang="zh-CN" sz="2800" dirty="0">
                <a:solidFill>
                  <a:srgbClr val="FF0000"/>
                </a:solidFill>
              </a:rPr>
              <a:t> suggests </a:t>
            </a:r>
            <a:r>
              <a:rPr kumimoji="1" lang="en-US" altLang="zh-CN" sz="2800" b="1" dirty="0" err="1" smtClean="0">
                <a:solidFill>
                  <a:srgbClr val="FF0000"/>
                </a:solidFill>
              </a:rPr>
              <a:t>iOS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;</a:t>
            </a:r>
            <a:endParaRPr kumimoji="1" lang="zh-CN" altLang="en-US" sz="28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</a:rPr>
              <a:t>low violation ratio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 suggests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Windows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.</a:t>
            </a:r>
            <a:endParaRPr kumimoji="1"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5" name="幻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32648" y="6384730"/>
            <a:ext cx="533400" cy="228601"/>
          </a:xfrm>
        </p:spPr>
        <p:txBody>
          <a:bodyPr/>
          <a:lstStyle/>
          <a:p>
            <a:fld id="{DCA8BAC4-C7C6-7E41-A382-BF3EA00366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Features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图片 3" descr="os_cdf.and.io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28" y="2745275"/>
            <a:ext cx="6462744" cy="4523921"/>
          </a:xfrm>
          <a:prstGeom prst="rect">
            <a:avLst/>
          </a:prstGeom>
        </p:spPr>
      </p:pic>
      <p:pic>
        <p:nvPicPr>
          <p:cNvPr id="7" name="图片 6" descr="os_cd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3" y="2745275"/>
            <a:ext cx="6466114" cy="45262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TCP Timestamp Option </a:t>
            </a:r>
            <a:endParaRPr lang="en-US" altLang="zh-CN" dirty="0" smtClean="0"/>
          </a:p>
          <a:p>
            <a:pPr lvl="1"/>
            <a:r>
              <a:rPr lang="en-US" altLang="zh-CN" b="1" dirty="0" err="1"/>
              <a:t>iOS</a:t>
            </a:r>
            <a:r>
              <a:rPr lang="en-US" altLang="zh-CN" dirty="0"/>
              <a:t> and </a:t>
            </a:r>
            <a:r>
              <a:rPr lang="en-US" altLang="zh-CN" b="1" dirty="0" smtClean="0"/>
              <a:t>Android</a:t>
            </a:r>
            <a:r>
              <a:rPr lang="en-US" altLang="zh-CN" dirty="0" smtClean="0"/>
              <a:t> have TCP TS Option,</a:t>
            </a:r>
          </a:p>
          <a:p>
            <a:pPr lvl="1"/>
            <a:r>
              <a:rPr lang="en-US" altLang="zh-CN" dirty="0" smtClean="0"/>
              <a:t>but </a:t>
            </a:r>
            <a:r>
              <a:rPr lang="en-US" altLang="zh-CN" b="1" dirty="0" smtClean="0"/>
              <a:t>Windows</a:t>
            </a:r>
            <a:r>
              <a:rPr lang="en-US" altLang="zh-CN" dirty="0" smtClean="0"/>
              <a:t> doesn’t 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030275" y="2317644"/>
            <a:ext cx="7083450" cy="746360"/>
          </a:xfrm>
          <a:prstGeom prst="roundRect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</a:rPr>
              <a:t>Low ratio of TCP TS option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suggests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Windows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.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6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Features</a:t>
            </a:r>
            <a:endParaRPr kumimoji="1"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554054" cy="45720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IP Time-To-Live</a:t>
            </a:r>
          </a:p>
          <a:p>
            <a:r>
              <a:rPr kumimoji="1" lang="en-US" altLang="zh-CN" sz="2800" dirty="0" smtClean="0"/>
              <a:t>TCP Window Size Scale Option</a:t>
            </a:r>
          </a:p>
          <a:p>
            <a:r>
              <a:rPr kumimoji="1" lang="en-US" altLang="zh-CN" sz="2800" dirty="0" smtClean="0"/>
              <a:t>Boot time estimation</a:t>
            </a:r>
            <a:endParaRPr kumimoji="1"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pic>
        <p:nvPicPr>
          <p:cNvPr id="6" name="图片 5" descr="os_tt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12" y="1022789"/>
            <a:ext cx="4327435" cy="2876887"/>
          </a:xfrm>
          <a:prstGeom prst="rect">
            <a:avLst/>
          </a:prstGeom>
        </p:spPr>
      </p:pic>
      <p:pic>
        <p:nvPicPr>
          <p:cNvPr id="11" name="图片 10" descr="o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12" y="4426070"/>
            <a:ext cx="4327436" cy="2431930"/>
          </a:xfrm>
          <a:prstGeom prst="rect">
            <a:avLst/>
          </a:prstGeom>
        </p:spPr>
      </p:pic>
      <p:pic>
        <p:nvPicPr>
          <p:cNvPr id="12" name="图片 11" descr="legen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12" y="4068894"/>
            <a:ext cx="4705388" cy="3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3928520" y="5997067"/>
            <a:ext cx="4085094" cy="860933"/>
          </a:xfrm>
          <a:prstGeom prst="wedgeRoundRectCallout">
            <a:avLst>
              <a:gd name="adj1" fmla="val 31934"/>
              <a:gd name="adj2" fmla="val -162524"/>
              <a:gd name="adj3" fmla="val 16667"/>
            </a:avLst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rgbClr val="000000"/>
                </a:solidFill>
              </a:rPr>
              <a:t>Probability of finding feature </a:t>
            </a:r>
            <a:r>
              <a:rPr kumimoji="1" lang="en-US" altLang="zh-CN" sz="2800" b="1" i="1" dirty="0" smtClean="0">
                <a:solidFill>
                  <a:srgbClr val="000000"/>
                </a:solidFill>
              </a:rPr>
              <a:t>f</a:t>
            </a:r>
            <a:r>
              <a:rPr kumimoji="1" lang="en-US" altLang="zh-CN" sz="2800" b="1" i="1" baseline="-25000" dirty="0" smtClean="0">
                <a:solidFill>
                  <a:srgbClr val="000000"/>
                </a:solidFill>
              </a:rPr>
              <a:t>i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in all traffic</a:t>
            </a:r>
            <a:endParaRPr kumimoji="1" lang="zh-CN" altLang="en-US" sz="28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571191" y="5041201"/>
            <a:ext cx="4085094" cy="856205"/>
          </a:xfrm>
          <a:prstGeom prst="wedgeRoundRectCallout">
            <a:avLst>
              <a:gd name="adj1" fmla="val 70075"/>
              <a:gd name="adj2" fmla="val -141952"/>
              <a:gd name="adj3" fmla="val 16667"/>
            </a:avLst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rgbClr val="000000"/>
                </a:solidFill>
              </a:rPr>
              <a:t>Probability of finding feature </a:t>
            </a:r>
            <a:r>
              <a:rPr kumimoji="1" lang="en-US" altLang="zh-CN" sz="2800" b="1" i="1" dirty="0" smtClean="0">
                <a:solidFill>
                  <a:srgbClr val="000000"/>
                </a:solidFill>
              </a:rPr>
              <a:t>f</a:t>
            </a:r>
            <a:r>
              <a:rPr kumimoji="1" lang="en-US" altLang="zh-CN" sz="2800" b="1" i="1" baseline="-25000" dirty="0" smtClean="0">
                <a:solidFill>
                  <a:srgbClr val="000000"/>
                </a:solidFill>
              </a:rPr>
              <a:t>i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in </a:t>
            </a:r>
            <a:r>
              <a:rPr kumimoji="1" lang="en-US" altLang="zh-CN" sz="2800" b="1" i="1" dirty="0" err="1" smtClean="0">
                <a:solidFill>
                  <a:srgbClr val="000000"/>
                </a:solidFill>
              </a:rPr>
              <a:t>OS</a:t>
            </a:r>
            <a:r>
              <a:rPr kumimoji="1" lang="en-US" altLang="zh-CN" sz="2800" b="1" i="1" baseline="-25000" dirty="0" err="1" smtClean="0">
                <a:solidFill>
                  <a:srgbClr val="000000"/>
                </a:solidFill>
              </a:rPr>
              <a:t>x</a:t>
            </a:r>
            <a:r>
              <a:rPr kumimoji="1" lang="en-US" altLang="zh-CN" sz="2800" dirty="0" err="1" smtClean="0">
                <a:solidFill>
                  <a:srgbClr val="000000"/>
                </a:solidFill>
              </a:rPr>
              <a:t>’s</a:t>
            </a:r>
            <a:r>
              <a:rPr kumimoji="1" lang="en-US" altLang="zh-CN" sz="2800" dirty="0" smtClean="0">
                <a:solidFill>
                  <a:srgbClr val="000000"/>
                </a:solidFill>
              </a:rPr>
              <a:t> traffic</a:t>
            </a:r>
            <a:endParaRPr kumimoji="1" lang="zh-CN" altLang="en-US" sz="2800" baseline="-25000" dirty="0" smtClean="0">
              <a:solidFill>
                <a:srgbClr val="000000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09600" y="4072243"/>
            <a:ext cx="2294054" cy="838019"/>
          </a:xfrm>
          <a:prstGeom prst="wedgeRoundRectCallout">
            <a:avLst>
              <a:gd name="adj1" fmla="val 98092"/>
              <a:gd name="adj2" fmla="val -15415"/>
              <a:gd name="adj3" fmla="val 16667"/>
            </a:avLst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rgbClr val="000000"/>
                </a:solidFill>
              </a:rPr>
              <a:t>Probability of being </a:t>
            </a:r>
            <a:r>
              <a:rPr kumimoji="1" lang="en-US" altLang="zh-CN" sz="2800" b="1" i="1" dirty="0" err="1" smtClean="0">
                <a:solidFill>
                  <a:srgbClr val="000000"/>
                </a:solidFill>
              </a:rPr>
              <a:t>OS</a:t>
            </a:r>
            <a:r>
              <a:rPr kumimoji="1" lang="en-US" altLang="zh-CN" sz="2800" b="1" i="1" baseline="-25000" dirty="0" err="1" smtClean="0">
                <a:solidFill>
                  <a:srgbClr val="000000"/>
                </a:solidFill>
              </a:rPr>
              <a:t>x</a:t>
            </a:r>
            <a:endParaRPr kumimoji="1" lang="zh-CN" altLang="en-US" sz="2800" b="1" i="1" baseline="-25000" dirty="0" smtClean="0"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2968647"/>
            <a:ext cx="7892601" cy="21249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13766" y="2981741"/>
            <a:ext cx="4752204" cy="211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Combining Features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b="1" dirty="0" smtClean="0"/>
              <a:t>No single feature</a:t>
            </a:r>
            <a:r>
              <a:rPr kumimoji="1" lang="en-US" altLang="zh-CN" dirty="0" smtClean="0"/>
              <a:t> works in all </a:t>
            </a:r>
            <a:r>
              <a:rPr lang="en-US" altLang="zh-CN" dirty="0"/>
              <a:t>scenarios </a:t>
            </a:r>
          </a:p>
          <a:p>
            <a:r>
              <a:rPr lang="en-US" altLang="zh-CN" b="1" dirty="0" err="1"/>
              <a:t>Naïve</a:t>
            </a:r>
            <a:r>
              <a:rPr lang="en-US" altLang="zh-CN" b="1" dirty="0"/>
              <a:t> Bayes </a:t>
            </a:r>
            <a:r>
              <a:rPr lang="en-US" altLang="zh-CN" b="1" dirty="0" smtClean="0"/>
              <a:t>classifier </a:t>
            </a:r>
          </a:p>
          <a:p>
            <a:endParaRPr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dirty="0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609600" y="2968647"/>
            <a:ext cx="3004138" cy="920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4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  <p:bldP spid="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Tethering Detection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Apply the same technique for tethering detection.</a:t>
            </a:r>
          </a:p>
          <a:p>
            <a:r>
              <a:rPr kumimoji="1" lang="en-US" altLang="zh-CN" dirty="0" smtClean="0"/>
              <a:t>Features which identify mobile devices</a:t>
            </a:r>
          </a:p>
          <a:p>
            <a:pPr lvl="1"/>
            <a:r>
              <a:rPr kumimoji="1" lang="en-US" altLang="zh-CN" dirty="0"/>
              <a:t>IP </a:t>
            </a:r>
            <a:r>
              <a:rPr kumimoji="1" lang="en-US" altLang="zh-CN" dirty="0" smtClean="0"/>
              <a:t>Time-To-Live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TCP timestamp monotonicity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Clock frequency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Boot </a:t>
            </a:r>
            <a:r>
              <a:rPr kumimoji="1" lang="en-US" altLang="zh-CN" dirty="0" smtClean="0"/>
              <a:t>time estimation</a:t>
            </a:r>
          </a:p>
          <a:p>
            <a:pPr lvl="1"/>
            <a:r>
              <a:rPr kumimoji="1" lang="en-US" altLang="zh-CN" dirty="0" smtClean="0">
                <a:solidFill>
                  <a:srgbClr val="FF0000"/>
                </a:solidFill>
              </a:rPr>
              <a:t>Multiple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OSes</a:t>
            </a:r>
            <a:endParaRPr kumimoji="1"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Evaluation – Single Feature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12648" y="1484949"/>
            <a:ext cx="8153400" cy="727943"/>
          </a:xfrm>
          <a:prstGeom prst="roundRect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rgbClr val="FF0000"/>
                </a:solidFill>
              </a:rPr>
              <a:t>No single feature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 identifies all </a:t>
            </a:r>
            <a:r>
              <a:rPr kumimoji="1" lang="en-US" altLang="zh-CN" sz="3200" dirty="0" err="1" smtClean="0">
                <a:solidFill>
                  <a:srgbClr val="FF0000"/>
                </a:solidFill>
              </a:rPr>
              <a:t>OSes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 accurately.</a:t>
            </a:r>
            <a:endParaRPr kumimoji="1" lang="zh-CN" altLang="en-US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5254"/>
              </p:ext>
            </p:extLst>
          </p:nvPr>
        </p:nvGraphicFramePr>
        <p:xfrm>
          <a:off x="-1" y="2689599"/>
          <a:ext cx="250115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" name="公式" r:id="rId4" imgW="1181100" imgH="431800" progId="Equation.3">
                  <p:embed/>
                </p:oleObj>
              </mc:Choice>
              <mc:Fallback>
                <p:oleObj name="公式" r:id="rId4" imgW="1181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2689599"/>
                        <a:ext cx="250115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76024"/>
              </p:ext>
            </p:extLst>
          </p:nvPr>
        </p:nvGraphicFramePr>
        <p:xfrm>
          <a:off x="1" y="3715432"/>
          <a:ext cx="204395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" name="公式" r:id="rId6" imgW="965200" imgH="431800" progId="Equation.3">
                  <p:embed/>
                </p:oleObj>
              </mc:Choice>
              <mc:Fallback>
                <p:oleObj name="公式" r:id="rId6" imgW="965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3715432"/>
                        <a:ext cx="204395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991194"/>
              </p:ext>
            </p:extLst>
          </p:nvPr>
        </p:nvGraphicFramePr>
        <p:xfrm>
          <a:off x="-38100" y="4862513"/>
          <a:ext cx="2635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" name="公式" r:id="rId8" imgW="1244600" imgH="431800" progId="Equation.3">
                  <p:embed/>
                </p:oleObj>
              </mc:Choice>
              <mc:Fallback>
                <p:oleObj name="公式" r:id="rId8" imgW="1244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38100" y="4862513"/>
                        <a:ext cx="26352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 4"/>
          <p:cNvGrpSpPr/>
          <p:nvPr/>
        </p:nvGrpSpPr>
        <p:grpSpPr>
          <a:xfrm>
            <a:off x="2644185" y="2429109"/>
            <a:ext cx="6462281" cy="4428891"/>
            <a:chOff x="2644185" y="2429109"/>
            <a:chExt cx="6462281" cy="442889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44185" y="2429109"/>
              <a:ext cx="6462281" cy="442889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30834" y="2535827"/>
              <a:ext cx="5644702" cy="281356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6308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Evaluation – Combing Features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12648" y="1484949"/>
            <a:ext cx="8153400" cy="917262"/>
          </a:xfrm>
          <a:prstGeom prst="roundRect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rgbClr val="FF0000"/>
                </a:solidFill>
              </a:rPr>
              <a:t>Combining all features 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yields the best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result.</a:t>
            </a:r>
          </a:p>
        </p:txBody>
      </p:sp>
      <p:pic>
        <p:nvPicPr>
          <p:cNvPr id="4" name="图片 3" descr="combine_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1" y="2198497"/>
            <a:ext cx="7477679" cy="52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Evaluation – Tethering Detection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59" y="1637481"/>
            <a:ext cx="7250649" cy="466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36" y="2592619"/>
            <a:ext cx="6462329" cy="4308219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612648" y="1484949"/>
            <a:ext cx="8153400" cy="953450"/>
          </a:xfrm>
          <a:prstGeom prst="roundRect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rgbClr val="FF0000"/>
                </a:solidFill>
              </a:rPr>
              <a:t>Combining all features 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also yields the best result in 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tethering detection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.</a:t>
            </a:r>
            <a:endParaRPr kumimoji="1" lang="zh-CN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24041" y="2736653"/>
            <a:ext cx="733222" cy="273665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4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Contributions </a:t>
            </a:r>
            <a:endParaRPr lang="en-US" altLang="zh-CN" dirty="0"/>
          </a:p>
          <a:p>
            <a:pPr lvl="1"/>
            <a:r>
              <a:rPr lang="en-US" altLang="zh-CN" dirty="0" smtClean="0"/>
              <a:t>Identify </a:t>
            </a:r>
            <a:r>
              <a:rPr lang="en-US" altLang="zh-CN" dirty="0"/>
              <a:t>new features for </a:t>
            </a:r>
            <a:r>
              <a:rPr lang="en-US" altLang="zh-CN" dirty="0" smtClean="0">
                <a:solidFill>
                  <a:srgbClr val="FF0000"/>
                </a:solidFill>
              </a:rPr>
              <a:t>mobile </a:t>
            </a:r>
            <a:r>
              <a:rPr lang="en-US" altLang="zh-CN" dirty="0" smtClean="0"/>
              <a:t>OS </a:t>
            </a:r>
            <a:r>
              <a:rPr lang="en-US" altLang="zh-CN" dirty="0"/>
              <a:t>fingerprinting </a:t>
            </a:r>
            <a:r>
              <a:rPr lang="en-US" altLang="zh-CN" dirty="0" smtClean="0"/>
              <a:t>and tethering detection</a:t>
            </a:r>
            <a:endParaRPr lang="en-US" altLang="zh-CN" dirty="0"/>
          </a:p>
          <a:p>
            <a:pPr lvl="1"/>
            <a:r>
              <a:rPr lang="en-US" altLang="zh-CN" dirty="0" smtClean="0"/>
              <a:t>Develop </a:t>
            </a:r>
            <a:r>
              <a:rPr lang="en-US" altLang="zh-CN" dirty="0"/>
              <a:t>a probabilistic scheme that combines multiple </a:t>
            </a:r>
            <a:r>
              <a:rPr lang="en-US" altLang="zh-CN" dirty="0" smtClean="0"/>
              <a:t>features</a:t>
            </a:r>
          </a:p>
          <a:p>
            <a:r>
              <a:rPr lang="en-US" altLang="zh-CN" dirty="0" smtClean="0"/>
              <a:t>Evaluate the individual and combined features</a:t>
            </a:r>
          </a:p>
          <a:p>
            <a:pPr lvl="1"/>
            <a:r>
              <a:rPr lang="en-US" altLang="zh-CN" dirty="0" smtClean="0"/>
              <a:t>Combing multiple features yields the best performance</a:t>
            </a:r>
          </a:p>
          <a:p>
            <a:pPr lvl="1"/>
            <a:r>
              <a:rPr lang="en-US" altLang="zh-CN" dirty="0"/>
              <a:t>OS fingerprinting: 100% </a:t>
            </a:r>
            <a:r>
              <a:rPr lang="en-US" altLang="zh-CN" dirty="0" smtClean="0"/>
              <a:t>precision, </a:t>
            </a:r>
            <a:r>
              <a:rPr lang="en-US" altLang="zh-CN" dirty="0"/>
              <a:t>80% recall</a:t>
            </a:r>
          </a:p>
          <a:p>
            <a:pPr lvl="1"/>
            <a:r>
              <a:rPr lang="en-US" altLang="zh-CN" dirty="0"/>
              <a:t>Tethering detection: 79%-89% recall when targeting 80% precision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2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065922"/>
            <a:ext cx="8763000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US" b="1" smtClean="0">
                <a:latin typeface="Tw Cen MT"/>
              </a:rPr>
              <a:t>IMC 2014</a:t>
            </a:r>
            <a:endParaRPr lang="en-US" b="1" dirty="0">
              <a:latin typeface="Tw Cen M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32245" y="5224027"/>
            <a:ext cx="5211755" cy="6413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latinLnBrk="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32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latinLnBrk="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latinLnBrk="0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latinLnBrk="0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latinLnBrk="0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latinLnBrk="0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latinLnBrk="0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latinLnBrk="0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latinLnBrk="0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Wingdings"/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yichao@cs.utexas.edu</a:t>
            </a:r>
            <a:endParaRPr lang="en-US" sz="3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72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Mobile OS Fingerprinting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56401"/>
          </a:xfrm>
        </p:spPr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Problem statement</a:t>
            </a:r>
          </a:p>
          <a:p>
            <a:pPr lvl="1"/>
            <a:r>
              <a:rPr kumimoji="1" lang="en-US" altLang="zh-CN" dirty="0" smtClean="0"/>
              <a:t>Infer </a:t>
            </a:r>
            <a:r>
              <a:rPr kumimoji="1" lang="en-US" altLang="zh-CN" dirty="0"/>
              <a:t>what operating system a device is running by </a:t>
            </a:r>
            <a:r>
              <a:rPr kumimoji="1" lang="en-US" altLang="zh-CN" dirty="0" smtClean="0"/>
              <a:t>analyzing </a:t>
            </a:r>
            <a:r>
              <a:rPr kumimoji="1" lang="en-US" altLang="zh-CN" dirty="0"/>
              <a:t>the packets </a:t>
            </a:r>
            <a:r>
              <a:rPr kumimoji="1" lang="en-US" altLang="zh-CN" dirty="0" smtClean="0"/>
              <a:t>it’s generating.</a:t>
            </a:r>
          </a:p>
          <a:p>
            <a:pPr lvl="1"/>
            <a:r>
              <a:rPr kumimoji="1" lang="en-US" altLang="zh-CN" dirty="0" smtClean="0"/>
              <a:t>Tethering detection: identify mobile devices which are sharing the Internet access</a:t>
            </a:r>
            <a:endParaRPr kumimoji="1" lang="zh-CN" altLang="en-US" dirty="0"/>
          </a:p>
        </p:txBody>
      </p:sp>
      <p:sp>
        <p:nvSpPr>
          <p:cNvPr id="83" name="左箭头 82"/>
          <p:cNvSpPr/>
          <p:nvPr/>
        </p:nvSpPr>
        <p:spPr>
          <a:xfrm flipH="1">
            <a:off x="1847040" y="4821420"/>
            <a:ext cx="4954738" cy="941733"/>
          </a:xfrm>
          <a:prstGeom prst="leftArrow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85178" y="4120825"/>
            <a:ext cx="2504137" cy="2420975"/>
            <a:chOff x="149238" y="3099689"/>
            <a:chExt cx="2504137" cy="2420975"/>
          </a:xfrm>
        </p:grpSpPr>
        <p:grpSp>
          <p:nvGrpSpPr>
            <p:cNvPr id="90" name="组 89"/>
            <p:cNvGrpSpPr/>
            <p:nvPr/>
          </p:nvGrpSpPr>
          <p:grpSpPr>
            <a:xfrm>
              <a:off x="149238" y="3711517"/>
              <a:ext cx="1400513" cy="1207339"/>
              <a:chOff x="6892519" y="1879296"/>
              <a:chExt cx="1952723" cy="1683382"/>
            </a:xfrm>
          </p:grpSpPr>
          <p:sp>
            <p:nvSpPr>
              <p:cNvPr id="91" name="六边形 90"/>
              <p:cNvSpPr/>
              <p:nvPr/>
            </p:nvSpPr>
            <p:spPr>
              <a:xfrm>
                <a:off x="6892519" y="1879296"/>
                <a:ext cx="1952723" cy="1683382"/>
              </a:xfrm>
              <a:prstGeom prst="hexagon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2" name="图片 91" descr="surfac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8642" y="2247880"/>
                <a:ext cx="1592975" cy="1032068"/>
              </a:xfrm>
              <a:prstGeom prst="rect">
                <a:avLst/>
              </a:prstGeom>
            </p:spPr>
          </p:pic>
        </p:grpSp>
        <p:grpSp>
          <p:nvGrpSpPr>
            <p:cNvPr id="93" name="组 92"/>
            <p:cNvGrpSpPr/>
            <p:nvPr/>
          </p:nvGrpSpPr>
          <p:grpSpPr>
            <a:xfrm>
              <a:off x="1248011" y="3099689"/>
              <a:ext cx="1400513" cy="1207339"/>
              <a:chOff x="11614129" y="2781080"/>
              <a:chExt cx="1952723" cy="1683382"/>
            </a:xfrm>
          </p:grpSpPr>
          <p:sp>
            <p:nvSpPr>
              <p:cNvPr id="94" name="六边形 93"/>
              <p:cNvSpPr/>
              <p:nvPr/>
            </p:nvSpPr>
            <p:spPr>
              <a:xfrm>
                <a:off x="11614129" y="2781080"/>
                <a:ext cx="1952723" cy="1683382"/>
              </a:xfrm>
              <a:prstGeom prst="hexagon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5" name="图片 94" descr="google-glas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4684" y="3072685"/>
                <a:ext cx="1798611" cy="1013851"/>
              </a:xfrm>
              <a:prstGeom prst="rect">
                <a:avLst/>
              </a:prstGeom>
            </p:spPr>
          </p:pic>
        </p:grpSp>
        <p:grpSp>
          <p:nvGrpSpPr>
            <p:cNvPr id="96" name="组 95"/>
            <p:cNvGrpSpPr/>
            <p:nvPr/>
          </p:nvGrpSpPr>
          <p:grpSpPr>
            <a:xfrm>
              <a:off x="1252862" y="4313325"/>
              <a:ext cx="1400513" cy="1207339"/>
              <a:chOff x="6889359" y="3622771"/>
              <a:chExt cx="1952723" cy="1683382"/>
            </a:xfrm>
          </p:grpSpPr>
          <p:sp>
            <p:nvSpPr>
              <p:cNvPr id="97" name="六边形 96"/>
              <p:cNvSpPr/>
              <p:nvPr/>
            </p:nvSpPr>
            <p:spPr>
              <a:xfrm>
                <a:off x="6889359" y="3622771"/>
                <a:ext cx="1952723" cy="1683382"/>
              </a:xfrm>
              <a:prstGeom prst="hexagon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dirty="0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98" name="图片 97" descr="htc-phone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3122" y="3792156"/>
                <a:ext cx="652915" cy="1232324"/>
              </a:xfrm>
              <a:prstGeom prst="rect">
                <a:avLst/>
              </a:prstGeom>
            </p:spPr>
          </p:pic>
        </p:grpSp>
      </p:grpSp>
      <p:grpSp>
        <p:nvGrpSpPr>
          <p:cNvPr id="99" name="组 98"/>
          <p:cNvGrpSpPr/>
          <p:nvPr/>
        </p:nvGrpSpPr>
        <p:grpSpPr>
          <a:xfrm>
            <a:off x="6956089" y="3610924"/>
            <a:ext cx="1831707" cy="3469674"/>
            <a:chOff x="6926285" y="1341276"/>
            <a:chExt cx="2283796" cy="4326035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46570" y="2197637"/>
              <a:ext cx="761089" cy="761089"/>
            </a:xfrm>
            <a:prstGeom prst="rect">
              <a:avLst/>
            </a:pr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4346" y="2389682"/>
              <a:ext cx="916121" cy="687091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46570" y="2971765"/>
              <a:ext cx="863511" cy="863511"/>
            </a:xfrm>
            <a:prstGeom prst="rect">
              <a:avLst/>
            </a:pr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68254" y="1341276"/>
              <a:ext cx="1064425" cy="1064425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26285" y="2928698"/>
              <a:ext cx="916121" cy="572576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87346" y="3571270"/>
              <a:ext cx="594942" cy="810133"/>
            </a:xfrm>
            <a:prstGeom prst="rect">
              <a:avLst/>
            </a:prstGeom>
          </p:spPr>
        </p:pic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24846" y="3892143"/>
              <a:ext cx="762000" cy="762000"/>
            </a:xfrm>
            <a:prstGeom prst="rect">
              <a:avLst/>
            </a:prstGeom>
          </p:spPr>
        </p:pic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71895" y="3094476"/>
              <a:ext cx="952181" cy="952181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41905" y="3728901"/>
              <a:ext cx="868176" cy="868176"/>
            </a:xfrm>
            <a:prstGeom prst="rect">
              <a:avLst/>
            </a:prstGeom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26285" y="1772270"/>
              <a:ext cx="916122" cy="687091"/>
            </a:xfrm>
            <a:prstGeom prst="rect">
              <a:avLst/>
            </a:prstGeom>
          </p:spPr>
        </p:pic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59502" y="4490831"/>
              <a:ext cx="762000" cy="762000"/>
            </a:xfrm>
            <a:prstGeom prst="rect">
              <a:avLst/>
            </a:prstGeom>
          </p:spPr>
        </p:pic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987346" y="4192712"/>
              <a:ext cx="1035728" cy="1035728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33402" y="4654143"/>
              <a:ext cx="1013168" cy="1013168"/>
            </a:xfrm>
            <a:prstGeom prst="rect">
              <a:avLst/>
            </a:prstGeom>
          </p:spPr>
        </p:pic>
      </p:grpSp>
      <p:grpSp>
        <p:nvGrpSpPr>
          <p:cNvPr id="10" name="组 9"/>
          <p:cNvGrpSpPr/>
          <p:nvPr/>
        </p:nvGrpSpPr>
        <p:grpSpPr>
          <a:xfrm>
            <a:off x="4065751" y="4067537"/>
            <a:ext cx="1026892" cy="830997"/>
            <a:chOff x="4065751" y="3844939"/>
            <a:chExt cx="1026892" cy="830997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65751" y="3907429"/>
              <a:ext cx="743769" cy="74376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613125" y="3844939"/>
              <a:ext cx="479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800" b="1" dirty="0" smtClean="0">
                  <a:solidFill>
                    <a:srgbClr val="FF0000"/>
                  </a:solidFill>
                </a:rPr>
                <a:t>?</a:t>
              </a:r>
              <a:endParaRPr kumimoji="1" lang="zh-CN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038012" y="4847827"/>
            <a:ext cx="1061276" cy="872388"/>
            <a:chOff x="4038012" y="4625229"/>
            <a:chExt cx="1061276" cy="872388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38012" y="4726109"/>
              <a:ext cx="771508" cy="771508"/>
            </a:xfrm>
            <a:prstGeom prst="rect">
              <a:avLst/>
            </a:prstGeom>
          </p:spPr>
        </p:pic>
        <p:sp>
          <p:nvSpPr>
            <p:cNvPr id="113" name="文本框 112"/>
            <p:cNvSpPr txBox="1"/>
            <p:nvPr/>
          </p:nvSpPr>
          <p:spPr>
            <a:xfrm>
              <a:off x="4619770" y="4625229"/>
              <a:ext cx="479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800" b="1" dirty="0" smtClean="0">
                  <a:solidFill>
                    <a:srgbClr val="FF0000"/>
                  </a:solidFill>
                </a:rPr>
                <a:t>?</a:t>
              </a:r>
              <a:endParaRPr kumimoji="1" lang="zh-CN" alt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4038012" y="5712238"/>
            <a:ext cx="1069020" cy="895516"/>
            <a:chOff x="4038012" y="5489640"/>
            <a:chExt cx="1069020" cy="895516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038012" y="5563639"/>
              <a:ext cx="821517" cy="821517"/>
            </a:xfrm>
            <a:prstGeom prst="rect">
              <a:avLst/>
            </a:prstGeom>
          </p:spPr>
        </p:pic>
        <p:sp>
          <p:nvSpPr>
            <p:cNvPr id="114" name="文本框 113"/>
            <p:cNvSpPr txBox="1"/>
            <p:nvPr/>
          </p:nvSpPr>
          <p:spPr>
            <a:xfrm>
              <a:off x="4627514" y="5489640"/>
              <a:ext cx="479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4800" b="1" dirty="0" smtClean="0">
                  <a:solidFill>
                    <a:srgbClr val="FF0000"/>
                  </a:solidFill>
                </a:rPr>
                <a:t>?</a:t>
              </a:r>
              <a:endParaRPr kumimoji="1" lang="zh-CN" altLang="en-US" sz="4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28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49125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左箭头 134"/>
          <p:cNvSpPr/>
          <p:nvPr/>
        </p:nvSpPr>
        <p:spPr>
          <a:xfrm flipH="1">
            <a:off x="1971545" y="4654143"/>
            <a:ext cx="4954739" cy="941733"/>
          </a:xfrm>
          <a:prstGeom prst="leftArrow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34" name="左箭头 133"/>
          <p:cNvSpPr/>
          <p:nvPr/>
        </p:nvSpPr>
        <p:spPr>
          <a:xfrm flipH="1">
            <a:off x="1971546" y="2005373"/>
            <a:ext cx="4954738" cy="941733"/>
          </a:xfrm>
          <a:prstGeom prst="leftArrow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30" name="左箭头 129"/>
          <p:cNvSpPr/>
          <p:nvPr/>
        </p:nvSpPr>
        <p:spPr>
          <a:xfrm flipH="1">
            <a:off x="4192208" y="3258034"/>
            <a:ext cx="2795137" cy="941733"/>
          </a:xfrm>
          <a:prstGeom prst="leftArrow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Mobile OS Fingerprinting</a:t>
            </a:r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dirty="0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29" name="组 128"/>
          <p:cNvGrpSpPr/>
          <p:nvPr/>
        </p:nvGrpSpPr>
        <p:grpSpPr>
          <a:xfrm>
            <a:off x="6926285" y="1341276"/>
            <a:ext cx="2283796" cy="4326035"/>
            <a:chOff x="6926285" y="1341276"/>
            <a:chExt cx="2283796" cy="4326035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6570" y="2197637"/>
              <a:ext cx="761089" cy="761089"/>
            </a:xfrm>
            <a:prstGeom prst="rect">
              <a:avLst/>
            </a:prstGeom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4346" y="2389682"/>
              <a:ext cx="916121" cy="687091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6570" y="2971765"/>
              <a:ext cx="863511" cy="863511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8254" y="1341276"/>
              <a:ext cx="1064425" cy="1064425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6285" y="2928698"/>
              <a:ext cx="916121" cy="5725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7346" y="3571270"/>
              <a:ext cx="594942" cy="810133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4846" y="3892143"/>
              <a:ext cx="762000" cy="762000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71895" y="3094476"/>
              <a:ext cx="952181" cy="952181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1905" y="3728901"/>
              <a:ext cx="868176" cy="868176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26285" y="1772270"/>
              <a:ext cx="916122" cy="687091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59502" y="4490831"/>
              <a:ext cx="762000" cy="76200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7346" y="4192712"/>
              <a:ext cx="1035728" cy="10357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33402" y="4654143"/>
              <a:ext cx="1013168" cy="1013168"/>
            </a:xfrm>
            <a:prstGeom prst="rect">
              <a:avLst/>
            </a:prstGeom>
          </p:spPr>
        </p:pic>
      </p:grpSp>
      <p:grpSp>
        <p:nvGrpSpPr>
          <p:cNvPr id="47" name="组 46"/>
          <p:cNvGrpSpPr/>
          <p:nvPr/>
        </p:nvGrpSpPr>
        <p:grpSpPr>
          <a:xfrm>
            <a:off x="1111080" y="3248950"/>
            <a:ext cx="1400513" cy="1207339"/>
            <a:chOff x="8468833" y="2751575"/>
            <a:chExt cx="1952723" cy="1683382"/>
          </a:xfrm>
        </p:grpSpPr>
        <p:sp>
          <p:nvSpPr>
            <p:cNvPr id="48" name="六边形 47"/>
            <p:cNvSpPr/>
            <p:nvPr/>
          </p:nvSpPr>
          <p:spPr>
            <a:xfrm>
              <a:off x="8468833" y="2751575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902598" y="2833505"/>
              <a:ext cx="1147321" cy="1494994"/>
            </a:xfrm>
            <a:prstGeom prst="rect">
              <a:avLst/>
            </a:prstGeom>
          </p:spPr>
        </p:pic>
      </p:grpSp>
      <p:grpSp>
        <p:nvGrpSpPr>
          <p:cNvPr id="50" name="组 49"/>
          <p:cNvGrpSpPr/>
          <p:nvPr/>
        </p:nvGrpSpPr>
        <p:grpSpPr>
          <a:xfrm>
            <a:off x="2217741" y="2634047"/>
            <a:ext cx="1400513" cy="1207339"/>
            <a:chOff x="10055050" y="1896229"/>
            <a:chExt cx="1952723" cy="1683382"/>
          </a:xfrm>
        </p:grpSpPr>
        <p:sp>
          <p:nvSpPr>
            <p:cNvPr id="51" name="六边形 50"/>
            <p:cNvSpPr/>
            <p:nvPr/>
          </p:nvSpPr>
          <p:spPr>
            <a:xfrm>
              <a:off x="10055050" y="1896229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52" name="图片 51" descr="htc_phone_burned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9556" y="2025395"/>
              <a:ext cx="701286" cy="1425049"/>
            </a:xfrm>
            <a:prstGeom prst="rect">
              <a:avLst/>
            </a:prstGeom>
          </p:spPr>
        </p:pic>
      </p:grpSp>
      <p:grpSp>
        <p:nvGrpSpPr>
          <p:cNvPr id="54" name="组 53"/>
          <p:cNvGrpSpPr/>
          <p:nvPr/>
        </p:nvGrpSpPr>
        <p:grpSpPr>
          <a:xfrm>
            <a:off x="1404" y="2634047"/>
            <a:ext cx="1400513" cy="1207339"/>
            <a:chOff x="6892519" y="1879296"/>
            <a:chExt cx="1952723" cy="1683382"/>
          </a:xfrm>
        </p:grpSpPr>
        <p:sp>
          <p:nvSpPr>
            <p:cNvPr id="55" name="六边形 54"/>
            <p:cNvSpPr/>
            <p:nvPr/>
          </p:nvSpPr>
          <p:spPr>
            <a:xfrm>
              <a:off x="6892519" y="1879296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56" name="图片 55" descr="surfac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642" y="2247880"/>
              <a:ext cx="1592975" cy="1032068"/>
            </a:xfrm>
            <a:prstGeom prst="rect">
              <a:avLst/>
            </a:prstGeom>
          </p:spPr>
        </p:pic>
      </p:grpSp>
      <p:grpSp>
        <p:nvGrpSpPr>
          <p:cNvPr id="57" name="组 56"/>
          <p:cNvGrpSpPr/>
          <p:nvPr/>
        </p:nvGrpSpPr>
        <p:grpSpPr>
          <a:xfrm>
            <a:off x="1111746" y="4463123"/>
            <a:ext cx="1400513" cy="1207339"/>
            <a:chOff x="8457373" y="4491772"/>
            <a:chExt cx="1952723" cy="1683382"/>
          </a:xfrm>
        </p:grpSpPr>
        <p:sp>
          <p:nvSpPr>
            <p:cNvPr id="58" name="六边形 57"/>
            <p:cNvSpPr/>
            <p:nvPr/>
          </p:nvSpPr>
          <p:spPr>
            <a:xfrm>
              <a:off x="8457373" y="4491772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59" name="图片 58" descr="samsung-phone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4811473"/>
              <a:ext cx="750812" cy="1126219"/>
            </a:xfrm>
            <a:prstGeom prst="rect">
              <a:avLst/>
            </a:prstGeom>
          </p:spPr>
        </p:pic>
      </p:grpSp>
      <p:grpSp>
        <p:nvGrpSpPr>
          <p:cNvPr id="66" name="组 65"/>
          <p:cNvGrpSpPr/>
          <p:nvPr/>
        </p:nvGrpSpPr>
        <p:grpSpPr>
          <a:xfrm>
            <a:off x="3318513" y="4460105"/>
            <a:ext cx="1400513" cy="1207339"/>
            <a:chOff x="11614129" y="4522491"/>
            <a:chExt cx="1952723" cy="1683382"/>
          </a:xfrm>
        </p:grpSpPr>
        <p:sp>
          <p:nvSpPr>
            <p:cNvPr id="72" name="六边形 71"/>
            <p:cNvSpPr/>
            <p:nvPr/>
          </p:nvSpPr>
          <p:spPr>
            <a:xfrm>
              <a:off x="11614129" y="4522491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73" name="图片 72" descr="oie_transpar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6275" y="4707581"/>
              <a:ext cx="683232" cy="1197143"/>
            </a:xfrm>
            <a:prstGeom prst="rect">
              <a:avLst/>
            </a:prstGeom>
          </p:spPr>
        </p:pic>
      </p:grpSp>
      <p:grpSp>
        <p:nvGrpSpPr>
          <p:cNvPr id="74" name="组 73"/>
          <p:cNvGrpSpPr/>
          <p:nvPr/>
        </p:nvGrpSpPr>
        <p:grpSpPr>
          <a:xfrm>
            <a:off x="3318513" y="3243366"/>
            <a:ext cx="1400513" cy="1207339"/>
            <a:chOff x="11614129" y="2781080"/>
            <a:chExt cx="1952723" cy="1683382"/>
          </a:xfrm>
        </p:grpSpPr>
        <p:sp>
          <p:nvSpPr>
            <p:cNvPr id="75" name="六边形 74"/>
            <p:cNvSpPr/>
            <p:nvPr/>
          </p:nvSpPr>
          <p:spPr>
            <a:xfrm>
              <a:off x="11614129" y="2781080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76" name="图片 75" descr="google-glas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684" y="3072685"/>
              <a:ext cx="1798611" cy="1013851"/>
            </a:xfrm>
            <a:prstGeom prst="rect">
              <a:avLst/>
            </a:prstGeom>
          </p:spPr>
        </p:pic>
      </p:grpSp>
      <p:grpSp>
        <p:nvGrpSpPr>
          <p:cNvPr id="77" name="组 76"/>
          <p:cNvGrpSpPr/>
          <p:nvPr/>
        </p:nvGrpSpPr>
        <p:grpSpPr>
          <a:xfrm>
            <a:off x="1111745" y="1895303"/>
            <a:ext cx="1400514" cy="1342616"/>
            <a:chOff x="8482488" y="824958"/>
            <a:chExt cx="1952723" cy="1871997"/>
          </a:xfrm>
        </p:grpSpPr>
        <p:sp>
          <p:nvSpPr>
            <p:cNvPr id="78" name="六边形 77"/>
            <p:cNvSpPr/>
            <p:nvPr/>
          </p:nvSpPr>
          <p:spPr>
            <a:xfrm>
              <a:off x="8482488" y="1013573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79" name="图片 78" descr="laptop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618" y="824958"/>
              <a:ext cx="1709495" cy="1651603"/>
            </a:xfrm>
            <a:prstGeom prst="rect">
              <a:avLst/>
            </a:prstGeom>
          </p:spPr>
        </p:pic>
      </p:grpSp>
      <p:grpSp>
        <p:nvGrpSpPr>
          <p:cNvPr id="80" name="组 79"/>
          <p:cNvGrpSpPr/>
          <p:nvPr/>
        </p:nvGrpSpPr>
        <p:grpSpPr>
          <a:xfrm>
            <a:off x="1404" y="3852619"/>
            <a:ext cx="1400513" cy="1207339"/>
            <a:chOff x="6889359" y="3622771"/>
            <a:chExt cx="1952723" cy="1683382"/>
          </a:xfrm>
        </p:grpSpPr>
        <p:sp>
          <p:nvSpPr>
            <p:cNvPr id="81" name="六边形 80"/>
            <p:cNvSpPr/>
            <p:nvPr/>
          </p:nvSpPr>
          <p:spPr>
            <a:xfrm>
              <a:off x="6889359" y="3622771"/>
              <a:ext cx="1952723" cy="1683382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82" name="图片 81" descr="htc-phone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122" y="3792156"/>
              <a:ext cx="652915" cy="1232324"/>
            </a:xfrm>
            <a:prstGeom prst="rect">
              <a:avLst/>
            </a:prstGeom>
          </p:spPr>
        </p:pic>
      </p:grpSp>
      <p:grpSp>
        <p:nvGrpSpPr>
          <p:cNvPr id="35" name="组 34"/>
          <p:cNvGrpSpPr/>
          <p:nvPr/>
        </p:nvGrpSpPr>
        <p:grpSpPr>
          <a:xfrm>
            <a:off x="2217741" y="3852619"/>
            <a:ext cx="1400513" cy="1207339"/>
            <a:chOff x="3694495" y="4610643"/>
            <a:chExt cx="1400513" cy="1207339"/>
          </a:xfrm>
        </p:grpSpPr>
        <p:sp>
          <p:nvSpPr>
            <p:cNvPr id="46" name="六边形 45"/>
            <p:cNvSpPr/>
            <p:nvPr/>
          </p:nvSpPr>
          <p:spPr>
            <a:xfrm>
              <a:off x="3694495" y="4610643"/>
              <a:ext cx="1400513" cy="1207339"/>
            </a:xfrm>
            <a:prstGeom prst="hexagon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800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694495" y="4765228"/>
              <a:ext cx="1400513" cy="836694"/>
            </a:xfrm>
            <a:prstGeom prst="rect">
              <a:avLst/>
            </a:prstGeom>
          </p:spPr>
        </p:pic>
      </p:grpSp>
      <p:pic>
        <p:nvPicPr>
          <p:cNvPr id="142" name="图片 14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26853" y="1895303"/>
            <a:ext cx="743769" cy="743769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4902" y="3079850"/>
            <a:ext cx="821517" cy="821517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99115" y="4348324"/>
            <a:ext cx="771508" cy="7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7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4" grpId="0" animBg="1"/>
      <p:bldP spid="1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IP Time-To-Live (TTL)</a:t>
            </a:r>
            <a:endParaRPr lang="en-US" altLang="zh-CN" dirty="0" smtClean="0"/>
          </a:p>
          <a:p>
            <a:pPr lvl="1"/>
            <a:r>
              <a:rPr lang="en-US" altLang="zh-CN" b="1" dirty="0" smtClean="0"/>
              <a:t>Windows</a:t>
            </a:r>
            <a:r>
              <a:rPr lang="en-US" altLang="zh-CN" dirty="0" smtClean="0"/>
              <a:t>: </a:t>
            </a:r>
            <a:r>
              <a:rPr lang="en-US" altLang="zh-CN" i="1" dirty="0"/>
              <a:t>64</a:t>
            </a:r>
            <a:r>
              <a:rPr lang="en-US" altLang="zh-CN" dirty="0"/>
              <a:t> or </a:t>
            </a:r>
            <a:r>
              <a:rPr lang="en-US" altLang="zh-CN" i="1" dirty="0"/>
              <a:t>128 </a:t>
            </a:r>
          </a:p>
          <a:p>
            <a:pPr lvl="1"/>
            <a:r>
              <a:rPr lang="en-US" altLang="zh-CN" b="1" dirty="0" err="1"/>
              <a:t>iOS</a:t>
            </a:r>
            <a:r>
              <a:rPr lang="en-US" altLang="zh-CN" dirty="0"/>
              <a:t> and </a:t>
            </a:r>
            <a:r>
              <a:rPr lang="en-US" altLang="zh-CN" b="1" dirty="0" smtClean="0"/>
              <a:t>Android</a:t>
            </a:r>
            <a:r>
              <a:rPr lang="en-US" altLang="zh-CN" dirty="0" smtClean="0"/>
              <a:t>: </a:t>
            </a:r>
            <a:r>
              <a:rPr lang="en-US" altLang="zh-CN" i="1" dirty="0"/>
              <a:t>64</a:t>
            </a:r>
            <a:r>
              <a:rPr lang="en-US" altLang="zh-CN" dirty="0"/>
              <a:t>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图片 5" descr="os_tt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5" y="3299623"/>
            <a:ext cx="6289671" cy="35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TCP Window Size Scale Option</a:t>
            </a:r>
          </a:p>
          <a:p>
            <a:pPr lvl="1"/>
            <a:r>
              <a:rPr lang="en-US" altLang="zh-CN" b="1" dirty="0" err="1" smtClean="0"/>
              <a:t>iOS</a:t>
            </a:r>
            <a:r>
              <a:rPr lang="en-US" altLang="zh-CN" dirty="0" smtClean="0"/>
              <a:t>: </a:t>
            </a:r>
            <a:r>
              <a:rPr lang="en-US" altLang="zh-CN" i="1" dirty="0" smtClean="0"/>
              <a:t>16</a:t>
            </a:r>
          </a:p>
          <a:p>
            <a:pPr lvl="1"/>
            <a:r>
              <a:rPr lang="en-US" altLang="zh-CN" b="1" dirty="0" smtClean="0"/>
              <a:t>Windows</a:t>
            </a:r>
            <a:r>
              <a:rPr lang="en-US" altLang="zh-CN" dirty="0" smtClean="0"/>
              <a:t> and </a:t>
            </a:r>
            <a:r>
              <a:rPr lang="en-US" altLang="zh-CN" b="1" dirty="0" smtClean="0"/>
              <a:t>Android</a:t>
            </a:r>
            <a:r>
              <a:rPr lang="en-US" altLang="zh-CN" dirty="0" smtClean="0"/>
              <a:t>: </a:t>
            </a:r>
            <a:r>
              <a:rPr lang="en-US" altLang="zh-CN" i="1" dirty="0" smtClean="0"/>
              <a:t>2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4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64</a:t>
            </a:r>
            <a:r>
              <a:rPr lang="en-US" altLang="zh-CN" dirty="0" smtClean="0"/>
              <a:t>, or </a:t>
            </a:r>
            <a:r>
              <a:rPr lang="en-US" altLang="zh-CN" i="1" dirty="0" smtClean="0"/>
              <a:t>256</a:t>
            </a:r>
            <a:endParaRPr lang="en-US" altLang="zh-CN" i="1" dirty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1484922" y="3328398"/>
            <a:ext cx="7227009" cy="3529602"/>
            <a:chOff x="1484922" y="3328398"/>
            <a:chExt cx="7227009" cy="3529602"/>
          </a:xfrm>
        </p:grpSpPr>
        <p:pic>
          <p:nvPicPr>
            <p:cNvPr id="4" name="图片 3" descr="o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22" y="3767807"/>
              <a:ext cx="6161545" cy="3090193"/>
            </a:xfrm>
            <a:prstGeom prst="rect">
              <a:avLst/>
            </a:prstGeom>
          </p:spPr>
        </p:pic>
        <p:pic>
          <p:nvPicPr>
            <p:cNvPr id="7" name="图片 6" descr="legend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483" y="3328398"/>
              <a:ext cx="6171448" cy="468460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30098" y="3181850"/>
            <a:ext cx="1466445" cy="41900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3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Evaluation – Comparing Classifiers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12648" y="1484949"/>
            <a:ext cx="8153400" cy="917262"/>
          </a:xfrm>
          <a:prstGeom prst="roundRect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rgbClr val="FF0000"/>
                </a:solidFill>
              </a:rPr>
              <a:t>Probability based classifier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 outperforms other classifiers by </a:t>
            </a:r>
            <a:r>
              <a:rPr kumimoji="1" lang="en-US" altLang="zh-CN" sz="3200" b="1" i="1" dirty="0" smtClean="0">
                <a:solidFill>
                  <a:srgbClr val="FF0000"/>
                </a:solidFill>
              </a:rPr>
              <a:t>5~21%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 in F1-score measurement.</a:t>
            </a:r>
          </a:p>
        </p:txBody>
      </p:sp>
      <p:grpSp>
        <p:nvGrpSpPr>
          <p:cNvPr id="10" name="组 9"/>
          <p:cNvGrpSpPr/>
          <p:nvPr/>
        </p:nvGrpSpPr>
        <p:grpSpPr>
          <a:xfrm>
            <a:off x="975764" y="2617407"/>
            <a:ext cx="7192473" cy="4291393"/>
            <a:chOff x="935428" y="2617407"/>
            <a:chExt cx="7192473" cy="429139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428" y="3247237"/>
              <a:ext cx="6982981" cy="36615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9610" y="2617407"/>
              <a:ext cx="6548291" cy="734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98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Importance</a:t>
            </a:r>
            <a:endParaRPr kumimoji="1"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34858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Tethering detection</a:t>
            </a:r>
          </a:p>
          <a:p>
            <a:pPr lvl="1"/>
            <a:r>
              <a:rPr kumimoji="1" lang="en-US" altLang="zh-CN" dirty="0" smtClean="0"/>
              <a:t>Billing </a:t>
            </a:r>
            <a:r>
              <a:rPr kumimoji="1" lang="en-US" altLang="zh-CN" dirty="0"/>
              <a:t>for shared </a:t>
            </a:r>
            <a:r>
              <a:rPr kumimoji="1" lang="en-US" altLang="zh-CN" dirty="0" smtClean="0"/>
              <a:t>access </a:t>
            </a:r>
            <a:r>
              <a:rPr kumimoji="1" lang="en-US" altLang="zh-CN" dirty="0"/>
              <a:t>in mobile networks</a:t>
            </a:r>
            <a:endParaRPr kumimoji="1" lang="en-US" altLang="zh-CN" dirty="0" smtClean="0"/>
          </a:p>
          <a:p>
            <a:r>
              <a:rPr kumimoji="1" lang="en-US" altLang="zh-CN" dirty="0" smtClean="0"/>
              <a:t>Security</a:t>
            </a:r>
          </a:p>
          <a:p>
            <a:pPr lvl="1"/>
            <a:r>
              <a:rPr kumimoji="1" lang="en-US" altLang="zh-CN" dirty="0" smtClean="0"/>
              <a:t>Policy </a:t>
            </a:r>
            <a:r>
              <a:rPr kumimoji="1" lang="en-US" altLang="zh-CN" dirty="0"/>
              <a:t>enforcement in enterprise </a:t>
            </a:r>
            <a:r>
              <a:rPr kumimoji="1" lang="en-US" altLang="zh-CN" dirty="0" smtClean="0"/>
              <a:t>networks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89" y="4143631"/>
            <a:ext cx="1946937" cy="1932726"/>
          </a:xfrm>
          <a:prstGeom prst="rect">
            <a:avLst/>
          </a:prstGeom>
        </p:spPr>
      </p:pic>
      <p:pic>
        <p:nvPicPr>
          <p:cNvPr id="7" name="图片 6" descr="security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51" y="4143631"/>
            <a:ext cx="3410724" cy="19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0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Existing </a:t>
            </a:r>
            <a:r>
              <a:rPr kumimoji="1" lang="en-US" altLang="zh-CN" dirty="0"/>
              <a:t>W</a:t>
            </a:r>
            <a:r>
              <a:rPr kumimoji="1" lang="en-US" altLang="zh-CN" dirty="0" smtClean="0"/>
              <a:t>orks </a:t>
            </a:r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730957311"/>
              </p:ext>
            </p:extLst>
          </p:nvPr>
        </p:nvGraphicFramePr>
        <p:xfrm>
          <a:off x="136550" y="1529311"/>
          <a:ext cx="8766047" cy="4615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16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Limitation of Existing Works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Existing works focus on the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Internet traffic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Mobile networks</a:t>
            </a:r>
            <a:r>
              <a:rPr kumimoji="1" lang="en-US" altLang="zh-CN" dirty="0" smtClean="0"/>
              <a:t> impose new challenges:</a:t>
            </a:r>
          </a:p>
          <a:p>
            <a:pPr lvl="1"/>
            <a:r>
              <a:rPr kumimoji="1" lang="en-US" altLang="zh-CN" dirty="0" smtClean="0"/>
              <a:t>Dynamic frequency due to power saving</a:t>
            </a:r>
          </a:p>
          <a:p>
            <a:pPr lvl="2"/>
            <a:r>
              <a:rPr kumimoji="1" lang="en-US" altLang="zh-CN" dirty="0" smtClean="0"/>
              <a:t>Clock skew, boot time estimation, …</a:t>
            </a:r>
          </a:p>
          <a:p>
            <a:pPr lvl="1"/>
            <a:r>
              <a:rPr kumimoji="1" lang="en-US" altLang="zh-CN" dirty="0" smtClean="0"/>
              <a:t>Short connections</a:t>
            </a:r>
          </a:p>
          <a:p>
            <a:pPr lvl="2"/>
            <a:r>
              <a:rPr kumimoji="1" lang="en-US" altLang="zh-CN" dirty="0" smtClean="0"/>
              <a:t>TCP flavors</a:t>
            </a:r>
            <a:r>
              <a:rPr kumimoji="1" lang="en-US" altLang="zh-CN" dirty="0"/>
              <a:t>, </a:t>
            </a:r>
            <a:r>
              <a:rPr kumimoji="1" lang="en-US" altLang="zh-CN" dirty="0" smtClean="0"/>
              <a:t>initial </a:t>
            </a:r>
            <a:r>
              <a:rPr kumimoji="1" lang="en-US" altLang="zh-CN" dirty="0"/>
              <a:t>sequence number, …</a:t>
            </a:r>
            <a:endParaRPr kumimoji="1" lang="en-US" altLang="zh-CN" dirty="0" smtClean="0"/>
          </a:p>
          <a:p>
            <a:pPr lvl="1"/>
            <a:r>
              <a:rPr kumimoji="1" lang="en-US" altLang="zh-CN" dirty="0">
                <a:solidFill>
                  <a:srgbClr val="000000"/>
                </a:solidFill>
              </a:rPr>
              <a:t>Features might have changed in mobile </a:t>
            </a:r>
            <a:r>
              <a:rPr kumimoji="1" lang="en-US" altLang="zh-CN" dirty="0" err="1">
                <a:solidFill>
                  <a:srgbClr val="000000"/>
                </a:solidFill>
              </a:rPr>
              <a:t>OSes</a:t>
            </a:r>
            <a:endParaRPr kumimoji="1" lang="en-US" altLang="zh-CN" dirty="0">
              <a:solidFill>
                <a:srgbClr val="000000"/>
              </a:solidFill>
            </a:endParaRPr>
          </a:p>
          <a:p>
            <a:pPr lvl="2"/>
            <a:r>
              <a:rPr kumimoji="1" lang="en-US" altLang="zh-CN" dirty="0" smtClean="0"/>
              <a:t>TCP MTU, IP flags, </a:t>
            </a:r>
            <a:r>
              <a:rPr kumimoji="1" lang="en-US" altLang="zh-CN" dirty="0"/>
              <a:t>…</a:t>
            </a:r>
          </a:p>
          <a:p>
            <a:pPr lvl="1"/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8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Approach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97668" cy="44958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Identify </a:t>
            </a:r>
            <a:r>
              <a:rPr kumimoji="1" lang="en-US" altLang="zh-CN" dirty="0"/>
              <a:t>features to fingerprint mobile device </a:t>
            </a:r>
            <a:r>
              <a:rPr kumimoji="1" lang="en-US" altLang="zh-CN" dirty="0" err="1" smtClean="0"/>
              <a:t>OSes</a:t>
            </a:r>
            <a:endParaRPr kumimoji="1" lang="en-US" altLang="zh-CN" dirty="0" smtClean="0"/>
          </a:p>
          <a:p>
            <a:r>
              <a:rPr kumimoji="1" lang="en-US" altLang="zh-CN" dirty="0" smtClean="0"/>
              <a:t>Detect tethering</a:t>
            </a:r>
          </a:p>
          <a:p>
            <a:pPr lvl="1"/>
            <a:r>
              <a:rPr kumimoji="1" lang="en-US" altLang="zh-CN" b="1" dirty="0" smtClean="0"/>
              <a:t>Clock </a:t>
            </a:r>
            <a:r>
              <a:rPr kumimoji="1" lang="en-US" altLang="zh-CN" b="1" dirty="0"/>
              <a:t>frequency stability</a:t>
            </a:r>
            <a:r>
              <a:rPr kumimoji="1" lang="en-US" altLang="zh-CN" dirty="0"/>
              <a:t>, boot time estimation</a:t>
            </a:r>
          </a:p>
          <a:p>
            <a:pPr lvl="1"/>
            <a:r>
              <a:rPr kumimoji="1" lang="en-US" altLang="zh-CN" dirty="0" smtClean="0"/>
              <a:t>IP Time-to-Live, ID Monotonicity</a:t>
            </a:r>
          </a:p>
          <a:p>
            <a:pPr lvl="1"/>
            <a:r>
              <a:rPr kumimoji="1" lang="en-US" altLang="zh-CN" dirty="0" smtClean="0"/>
              <a:t>TCP timestamp option, </a:t>
            </a:r>
            <a:r>
              <a:rPr kumimoji="1" lang="en-US" altLang="zh-CN" b="1" dirty="0" smtClean="0"/>
              <a:t>window size scale option</a:t>
            </a:r>
            <a:r>
              <a:rPr kumimoji="1" lang="en-US" altLang="zh-CN" dirty="0" smtClean="0"/>
              <a:t>, </a:t>
            </a:r>
            <a:r>
              <a:rPr kumimoji="1" lang="en-US" altLang="zh-CN" b="1" dirty="0" smtClean="0"/>
              <a:t>timestamp monotonicity</a:t>
            </a:r>
          </a:p>
          <a:p>
            <a:r>
              <a:rPr kumimoji="1" lang="en-US" altLang="zh-CN" dirty="0" smtClean="0"/>
              <a:t>Combine multiple features</a:t>
            </a:r>
          </a:p>
          <a:p>
            <a:r>
              <a:rPr kumimoji="1" lang="en-US" altLang="zh-CN" dirty="0" smtClean="0"/>
              <a:t>Quantify the performance</a:t>
            </a:r>
          </a:p>
          <a:p>
            <a:pPr lvl="1"/>
            <a:r>
              <a:rPr kumimoji="1" lang="en-US" altLang="zh-CN" dirty="0" smtClean="0"/>
              <a:t>Individual and combined features</a:t>
            </a:r>
          </a:p>
          <a:p>
            <a:pPr lvl="1"/>
            <a:r>
              <a:rPr kumimoji="1" lang="en-US" altLang="zh-CN" dirty="0" smtClean="0"/>
              <a:t>OS fingerprinting and tethering detection</a:t>
            </a:r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3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Dataset</a:t>
            </a:r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 smtClean="0"/>
              <a:t>Lab trace</a:t>
            </a:r>
          </a:p>
          <a:p>
            <a:pPr lvl="1"/>
            <a:r>
              <a:rPr kumimoji="1" lang="en-US" altLang="zh-CN" dirty="0" smtClean="0"/>
              <a:t>56 mobile user traces</a:t>
            </a:r>
          </a:p>
          <a:p>
            <a:pPr lvl="2"/>
            <a:r>
              <a:rPr kumimoji="1" lang="en-US" altLang="zh-CN" dirty="0" smtClean="0"/>
              <a:t>14 Android phones and tablets traces</a:t>
            </a:r>
          </a:p>
          <a:p>
            <a:pPr lvl="3"/>
            <a:r>
              <a:rPr kumimoji="1" lang="en-US" altLang="zh-CN" dirty="0"/>
              <a:t>Samsung Galaxy S5, HTC Ones, HTC Inspire </a:t>
            </a:r>
            <a:r>
              <a:rPr kumimoji="1" lang="en-US" altLang="zh-CN" dirty="0" smtClean="0"/>
              <a:t>phones, </a:t>
            </a:r>
            <a:r>
              <a:rPr kumimoji="1" lang="en-US" altLang="zh-CN" dirty="0"/>
              <a:t>Google Nexus 10 tablet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10 </a:t>
            </a:r>
            <a:r>
              <a:rPr kumimoji="1" lang="en-US" altLang="zh-CN" dirty="0" err="1"/>
              <a:t>iOS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traces</a:t>
            </a:r>
          </a:p>
          <a:p>
            <a:pPr lvl="3"/>
            <a:r>
              <a:rPr kumimoji="1" lang="en-US" altLang="zh-CN" dirty="0" smtClean="0"/>
              <a:t>iPhone 4s, iPhone5s, </a:t>
            </a:r>
            <a:r>
              <a:rPr kumimoji="1" lang="en-US" altLang="zh-CN" dirty="0" err="1" smtClean="0"/>
              <a:t>iPad</a:t>
            </a:r>
            <a:r>
              <a:rPr kumimoji="1" lang="en-US" altLang="zh-CN" dirty="0" smtClean="0"/>
              <a:t> 2, iPod Touch</a:t>
            </a:r>
          </a:p>
          <a:p>
            <a:pPr lvl="3"/>
            <a:r>
              <a:rPr kumimoji="1" lang="en-US" altLang="zh-CN" dirty="0" err="1" smtClean="0"/>
              <a:t>iOS</a:t>
            </a:r>
            <a:r>
              <a:rPr kumimoji="1" lang="en-US" altLang="zh-CN" dirty="0" smtClean="0"/>
              <a:t> 5.1.1, </a:t>
            </a:r>
            <a:r>
              <a:rPr kumimoji="1" lang="en-US" altLang="zh-CN" dirty="0" err="1" smtClean="0"/>
              <a:t>iOS</a:t>
            </a:r>
            <a:r>
              <a:rPr kumimoji="1" lang="en-US" altLang="zh-CN" dirty="0" smtClean="0"/>
              <a:t> 6.1</a:t>
            </a:r>
          </a:p>
          <a:p>
            <a:pPr lvl="2"/>
            <a:r>
              <a:rPr kumimoji="1" lang="en-US" altLang="zh-CN" dirty="0" smtClean="0"/>
              <a:t>32 Windows laptops traces</a:t>
            </a:r>
          </a:p>
          <a:p>
            <a:pPr lvl="3"/>
            <a:r>
              <a:rPr kumimoji="1" lang="en-US" altLang="zh-CN" dirty="0" smtClean="0"/>
              <a:t>running Windows XP or Windows 7</a:t>
            </a:r>
          </a:p>
          <a:p>
            <a:pPr lvl="1"/>
            <a:r>
              <a:rPr kumimoji="1" lang="en-US" altLang="zh-CN" dirty="0" smtClean="0"/>
              <a:t>Each capture lasts 10~30 minutes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90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Other Datasets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2262443"/>
              </p:ext>
            </p:extLst>
          </p:nvPr>
        </p:nvGraphicFramePr>
        <p:xfrm>
          <a:off x="609600" y="2198384"/>
          <a:ext cx="8047925" cy="224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602"/>
                <a:gridCol w="2021027"/>
                <a:gridCol w="1779196"/>
                <a:gridCol w="1061100"/>
              </a:tblGrid>
              <a:tr h="630979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Trace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Time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Duration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# IPs</a:t>
                      </a:r>
                      <a:endParaRPr lang="zh-CN" altLang="en-US" sz="3200" dirty="0"/>
                    </a:p>
                  </a:txBody>
                  <a:tcPr/>
                </a:tc>
              </a:tr>
              <a:tr h="498141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Lab Trace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Oct. 2013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 hours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56</a:t>
                      </a:r>
                      <a:endParaRPr lang="zh-CN" altLang="en-US" sz="2400" dirty="0"/>
                    </a:p>
                  </a:txBody>
                  <a:tcPr/>
                </a:tc>
              </a:tr>
              <a:tr h="55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SIGCOMM08 Trace</a:t>
                      </a:r>
                      <a:endParaRPr lang="en-US" altLang="zh-CN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Aug. 2008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223</a:t>
                      </a:r>
                      <a:endParaRPr lang="zh-CN" altLang="en-US" sz="2400" dirty="0"/>
                    </a:p>
                  </a:txBody>
                  <a:tcPr/>
                </a:tc>
              </a:tr>
              <a:tr h="550389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OSDI06 trace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Nov. 2006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 day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292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US" smtClean="0">
                <a:solidFill>
                  <a:srgbClr val="775F55"/>
                </a:solidFill>
                <a:latin typeface="Tw Cen MT"/>
              </a:rPr>
              <a:t>IMC 2014</a:t>
            </a:r>
            <a:endParaRPr lang="en-US" dirty="0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os_stdev.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86" y="2941081"/>
            <a:ext cx="6109229" cy="42764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Features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A8BAC4-C7C6-7E41-A382-BF3EA00366E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图片 11" descr="os_stdev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2" y="2941081"/>
            <a:ext cx="6113417" cy="42793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Clock </a:t>
            </a:r>
            <a:r>
              <a:rPr lang="en-US" altLang="zh-CN" b="1" dirty="0"/>
              <a:t>Frequency </a:t>
            </a:r>
            <a:endParaRPr lang="en-US" altLang="zh-CN" b="1" dirty="0" smtClean="0"/>
          </a:p>
          <a:p>
            <a:pPr lvl="1"/>
            <a:r>
              <a:rPr lang="en-US" altLang="zh-CN" dirty="0"/>
              <a:t>The </a:t>
            </a:r>
            <a:r>
              <a:rPr lang="en-US" altLang="zh-CN" dirty="0" smtClean="0"/>
              <a:t>frequency is stable in </a:t>
            </a:r>
            <a:r>
              <a:rPr lang="en-US" altLang="zh-CN" b="1" dirty="0" smtClean="0"/>
              <a:t>Android</a:t>
            </a:r>
            <a:r>
              <a:rPr lang="en-US" altLang="zh-CN" dirty="0" smtClean="0"/>
              <a:t> and </a:t>
            </a:r>
            <a:r>
              <a:rPr lang="en-US" altLang="zh-CN" b="1" dirty="0" smtClean="0"/>
              <a:t>Windows</a:t>
            </a:r>
            <a:r>
              <a:rPr lang="en-US" altLang="zh-CN" dirty="0" smtClean="0"/>
              <a:t>,</a:t>
            </a:r>
          </a:p>
          <a:p>
            <a:pPr lvl="1"/>
            <a:r>
              <a:rPr lang="en-US" altLang="zh-CN" dirty="0" smtClean="0"/>
              <a:t>but vary over time in </a:t>
            </a:r>
            <a:r>
              <a:rPr lang="en-US" altLang="zh-CN" b="1" dirty="0" err="1" smtClean="0"/>
              <a:t>iOS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devices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00915"/>
              </p:ext>
            </p:extLst>
          </p:nvPr>
        </p:nvGraphicFramePr>
        <p:xfrm>
          <a:off x="4530725" y="1268413"/>
          <a:ext cx="45894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公式" r:id="rId6" imgW="2552700" imgH="533400" progId="Equation.3">
                  <p:embed/>
                </p:oleObj>
              </mc:Choice>
              <mc:Fallback>
                <p:oleObj name="公式" r:id="rId6" imgW="2552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0725" y="1268413"/>
                        <a:ext cx="4589463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圆角矩形 13"/>
          <p:cNvSpPr/>
          <p:nvPr/>
        </p:nvSpPr>
        <p:spPr>
          <a:xfrm>
            <a:off x="1646394" y="2305394"/>
            <a:ext cx="5980221" cy="824079"/>
          </a:xfrm>
          <a:prstGeom prst="roundRect">
            <a:avLst/>
          </a:prstGeom>
          <a:gradFill flip="none" rotWithShape="1">
            <a:gsLst>
              <a:gs pos="100000">
                <a:srgbClr val="E9FFEA"/>
              </a:gs>
              <a:gs pos="0">
                <a:srgbClr val="CCFFCC"/>
              </a:gs>
              <a:gs pos="35000">
                <a:srgbClr val="DBFFD6"/>
              </a:gs>
            </a:gsLst>
            <a:lin ang="16200000" scaled="0"/>
            <a:tileRect/>
          </a:gradFill>
          <a:ln>
            <a:solidFill>
              <a:srgbClr val="7FAB4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</a:rPr>
              <a:t>High clock frequency std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.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 suggests </a:t>
            </a:r>
            <a:r>
              <a:rPr kumimoji="1" lang="en-US" altLang="zh-CN" sz="2800" b="1" dirty="0" err="1" smtClean="0">
                <a:solidFill>
                  <a:srgbClr val="FF0000"/>
                </a:solidFill>
              </a:rPr>
              <a:t>iOS</a:t>
            </a:r>
            <a:endParaRPr kumimoji="1" lang="zh-CN" alt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8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gradFill flip="none" rotWithShape="1">
          <a:gsLst>
            <a:gs pos="100000">
              <a:srgbClr val="E9FFEA"/>
            </a:gs>
            <a:gs pos="0">
              <a:srgbClr val="CCFFCC"/>
            </a:gs>
            <a:gs pos="35000">
              <a:srgbClr val="DBFFD6"/>
            </a:gs>
          </a:gsLst>
          <a:lin ang="16200000" scaled="0"/>
          <a:tileRect/>
        </a:gradFill>
        <a:ln>
          <a:solidFill>
            <a:srgbClr val="7FAB43"/>
          </a:solidFill>
        </a:ln>
      </a:spPr>
      <a:bodyPr rtlCol="0" anchor="ctr"/>
      <a:lstStyle>
        <a:defPPr algn="ctr">
          <a:defRPr sz="2800" dirty="0" smtClean="0">
            <a:solidFill>
              <a:srgbClr val="000000"/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22121</TotalTime>
  <Words>1098</Words>
  <Application>Microsoft Macintosh PowerPoint</Application>
  <PresentationFormat>全屏显示(4:3)</PresentationFormat>
  <Paragraphs>226</Paragraphs>
  <Slides>24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Median</vt:lpstr>
      <vt:lpstr>公式</vt:lpstr>
      <vt:lpstr>OS Fingerprinting and Tethering Detection in Mobile Networks</vt:lpstr>
      <vt:lpstr>Mobile OS Fingerprinting</vt:lpstr>
      <vt:lpstr>Importance</vt:lpstr>
      <vt:lpstr>Existing Works </vt:lpstr>
      <vt:lpstr>Limitation of Existing Works</vt:lpstr>
      <vt:lpstr>Approach</vt:lpstr>
      <vt:lpstr>Dataset</vt:lpstr>
      <vt:lpstr>Other Datasets</vt:lpstr>
      <vt:lpstr>Features</vt:lpstr>
      <vt:lpstr>Features</vt:lpstr>
      <vt:lpstr>Features</vt:lpstr>
      <vt:lpstr>Features</vt:lpstr>
      <vt:lpstr>Combining Features</vt:lpstr>
      <vt:lpstr>Tethering Detection</vt:lpstr>
      <vt:lpstr>Evaluation – Single Feature</vt:lpstr>
      <vt:lpstr>Evaluation – Combing Features</vt:lpstr>
      <vt:lpstr>Evaluation – Tethering Detection</vt:lpstr>
      <vt:lpstr>Conclusion</vt:lpstr>
      <vt:lpstr>Thank You!</vt:lpstr>
      <vt:lpstr>Backup Slides</vt:lpstr>
      <vt:lpstr>Mobile OS Fingerprinting</vt:lpstr>
      <vt:lpstr>Features</vt:lpstr>
      <vt:lpstr>Features</vt:lpstr>
      <vt:lpstr>Evaluation – Comparing Classifiers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Chen</cp:lastModifiedBy>
  <cp:revision>731</cp:revision>
  <cp:lastPrinted>2014-10-29T14:58:26Z</cp:lastPrinted>
  <dcterms:created xsi:type="dcterms:W3CDTF">2013-03-28T01:05:05Z</dcterms:created>
  <dcterms:modified xsi:type="dcterms:W3CDTF">2014-11-11T20:21:12Z</dcterms:modified>
</cp:coreProperties>
</file>