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96" r:id="rId3"/>
    <p:sldId id="529" r:id="rId4"/>
    <p:sldId id="504" r:id="rId5"/>
    <p:sldId id="440" r:id="rId6"/>
    <p:sldId id="483" r:id="rId7"/>
    <p:sldId id="461" r:id="rId8"/>
    <p:sldId id="555" r:id="rId9"/>
    <p:sldId id="502" r:id="rId10"/>
    <p:sldId id="491" r:id="rId11"/>
    <p:sldId id="540" r:id="rId12"/>
    <p:sldId id="492" r:id="rId13"/>
    <p:sldId id="512" r:id="rId14"/>
    <p:sldId id="557" r:id="rId15"/>
    <p:sldId id="486" r:id="rId16"/>
    <p:sldId id="526" r:id="rId17"/>
    <p:sldId id="563" r:id="rId18"/>
    <p:sldId id="543" r:id="rId19"/>
    <p:sldId id="549" r:id="rId20"/>
    <p:sldId id="545" r:id="rId21"/>
    <p:sldId id="530" r:id="rId22"/>
    <p:sldId id="487" r:id="rId23"/>
    <p:sldId id="534" r:id="rId24"/>
    <p:sldId id="517" r:id="rId25"/>
    <p:sldId id="524" r:id="rId26"/>
    <p:sldId id="525" r:id="rId27"/>
    <p:sldId id="518" r:id="rId28"/>
    <p:sldId id="537" r:id="rId29"/>
    <p:sldId id="538" r:id="rId30"/>
    <p:sldId id="562" r:id="rId31"/>
    <p:sldId id="546" r:id="rId32"/>
    <p:sldId id="547" r:id="rId33"/>
    <p:sldId id="506" r:id="rId34"/>
    <p:sldId id="521" r:id="rId35"/>
    <p:sldId id="494" r:id="rId36"/>
    <p:sldId id="507" r:id="rId37"/>
    <p:sldId id="495" r:id="rId38"/>
    <p:sldId id="511" r:id="rId39"/>
    <p:sldId id="490" r:id="rId40"/>
  </p:sldIdLst>
  <p:sldSz cx="9144000" cy="6858000" type="screen4x3"/>
  <p:notesSz cx="6956425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FFCC00"/>
    <a:srgbClr val="FFCCCC"/>
    <a:srgbClr val="008000"/>
    <a:srgbClr val="99FF99"/>
    <a:srgbClr val="99FFCC"/>
    <a:srgbClr val="FFFFFF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01" autoAdjust="0"/>
    <p:restoredTop sz="65731" autoAdjust="0"/>
  </p:normalViewPr>
  <p:slideViewPr>
    <p:cSldViewPr>
      <p:cViewPr>
        <p:scale>
          <a:sx n="90" d="100"/>
          <a:sy n="90" d="100"/>
        </p:scale>
        <p:origin x="-12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748" y="-126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275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4" tIns="46272" rIns="92544" bIns="462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3" y="4389399"/>
            <a:ext cx="5565140" cy="4158377"/>
          </a:xfrm>
          <a:prstGeom prst="rect">
            <a:avLst/>
          </a:prstGeom>
        </p:spPr>
        <p:txBody>
          <a:bodyPr vert="horz" lIns="92544" tIns="46272" rIns="92544" bIns="462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7193"/>
            <a:ext cx="3014451" cy="462042"/>
          </a:xfrm>
          <a:prstGeom prst="rect">
            <a:avLst/>
          </a:prstGeom>
        </p:spPr>
        <p:txBody>
          <a:bodyPr vert="horz" lIns="92544" tIns="46272" rIns="92544" bIns="462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365" y="8777193"/>
            <a:ext cx="3014451" cy="462042"/>
          </a:xfrm>
          <a:prstGeom prst="rect">
            <a:avLst/>
          </a:prstGeom>
        </p:spPr>
        <p:txBody>
          <a:bodyPr vert="horz" lIns="92544" tIns="46272" rIns="92544" bIns="46272" rtlCol="0" anchor="b"/>
          <a:lstStyle>
            <a:lvl1pPr algn="r">
              <a:defRPr sz="1200"/>
            </a:lvl1pPr>
          </a:lstStyle>
          <a:p>
            <a:fld id="{7614540D-594B-4268-9C6B-34F2484DF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40608" y="0"/>
            <a:ext cx="3014240" cy="461410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D4FBE917-1E23-4354-B40A-3BD3C89FA8E0}" type="datetimeFigureOut">
              <a:rPr lang="en-US" smtClean="0"/>
              <a:pPr/>
              <a:t>8/14/2013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040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9645">
              <a:defRPr/>
            </a:pPr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2015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09645">
              <a:buFont typeface="Symbol"/>
              <a:buNone/>
              <a:defRPr/>
            </a:pPr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aseline="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b="0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SIGCOMM, 14 Aug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/>
            </a:lvl1pPr>
          </a:lstStyle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SIGCOMM, 14 Aug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si_logo_red_larg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537257" y="0"/>
            <a:ext cx="606743" cy="385382"/>
          </a:xfrm>
          <a:prstGeom prst="rect">
            <a:avLst/>
          </a:prstGeom>
        </p:spPr>
      </p:pic>
      <p:pic>
        <p:nvPicPr>
          <p:cNvPr id="8" name="Picture 7" descr="Viterbi_Logo.bmp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592132" cy="457200"/>
          </a:xfrm>
          <a:prstGeom prst="rect">
            <a:avLst/>
          </a:prstGeom>
        </p:spPr>
      </p:pic>
      <p:pic>
        <p:nvPicPr>
          <p:cNvPr id="9" name="Picture 8" descr="ant_logo_text_128px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763000" y="445405"/>
            <a:ext cx="336682" cy="3927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.edu/ant/traces/internet_outage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382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Trinocular: Understanding Internet Reliability Through Adaptive Probing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Lin Quan</a:t>
            </a:r>
            <a:r>
              <a:rPr lang="en-US" sz="2400" dirty="0" smtClean="0">
                <a:solidFill>
                  <a:schemeClr val="tx1"/>
                </a:solidFill>
              </a:rPr>
              <a:t>, John Heidemann, Yuri Pradkin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USC/Information Sciences Institute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477000" y="6340475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Hong Kong, China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auto">
          <a:xfrm>
            <a:off x="4419600" y="1905000"/>
            <a:ext cx="685800" cy="37338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029200" y="1905000"/>
            <a:ext cx="685800" cy="37338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810000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514600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05000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Pinging Whole Blocks Tells More</a:t>
            </a:r>
            <a:endParaRPr lang="en-US" dirty="0"/>
          </a:p>
        </p:txBody>
      </p:sp>
      <p:grpSp>
        <p:nvGrpSpPr>
          <p:cNvPr id="5" name="Group 64"/>
          <p:cNvGrpSpPr/>
          <p:nvPr/>
        </p:nvGrpSpPr>
        <p:grpSpPr>
          <a:xfrm>
            <a:off x="2743200" y="1905000"/>
            <a:ext cx="228600" cy="3276600"/>
            <a:chOff x="2743200" y="1905000"/>
            <a:chExt cx="228600" cy="3276600"/>
          </a:xfrm>
        </p:grpSpPr>
        <p:sp>
          <p:nvSpPr>
            <p:cNvPr id="9" name="Oval 8"/>
            <p:cNvSpPr/>
            <p:nvPr/>
          </p:nvSpPr>
          <p:spPr bwMode="auto">
            <a:xfrm>
              <a:off x="27432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2743200" y="28194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432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743200" y="49530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63"/>
          <p:cNvGrpSpPr/>
          <p:nvPr/>
        </p:nvGrpSpPr>
        <p:grpSpPr>
          <a:xfrm>
            <a:off x="2133600" y="1905000"/>
            <a:ext cx="228600" cy="3200400"/>
            <a:chOff x="2133600" y="1905000"/>
            <a:chExt cx="228600" cy="3200400"/>
          </a:xfrm>
        </p:grpSpPr>
        <p:sp>
          <p:nvSpPr>
            <p:cNvPr id="8" name="Oval 7"/>
            <p:cNvSpPr/>
            <p:nvPr/>
          </p:nvSpPr>
          <p:spPr bwMode="auto">
            <a:xfrm>
              <a:off x="21336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133600" y="28194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1336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1336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65"/>
          <p:cNvGrpSpPr/>
          <p:nvPr/>
        </p:nvGrpSpPr>
        <p:grpSpPr>
          <a:xfrm>
            <a:off x="3352800" y="1905000"/>
            <a:ext cx="228600" cy="3200400"/>
            <a:chOff x="3352800" y="1905000"/>
            <a:chExt cx="228600" cy="3200400"/>
          </a:xfrm>
        </p:grpSpPr>
        <p:sp>
          <p:nvSpPr>
            <p:cNvPr id="10" name="Oval 9"/>
            <p:cNvSpPr/>
            <p:nvPr/>
          </p:nvSpPr>
          <p:spPr bwMode="auto">
            <a:xfrm>
              <a:off x="33528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352800" y="28194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352800" y="3810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3528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</p:grpSp>
      <p:grpSp>
        <p:nvGrpSpPr>
          <p:cNvPr id="13" name="Group 66"/>
          <p:cNvGrpSpPr/>
          <p:nvPr/>
        </p:nvGrpSpPr>
        <p:grpSpPr>
          <a:xfrm>
            <a:off x="4648200" y="1981200"/>
            <a:ext cx="228600" cy="3200400"/>
            <a:chOff x="4648200" y="1981200"/>
            <a:chExt cx="228600" cy="3200400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81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648200" y="28956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648200" y="49530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6482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5257800" y="1981200"/>
            <a:ext cx="228600" cy="3200400"/>
            <a:chOff x="5257800" y="1981200"/>
            <a:chExt cx="228600" cy="3200400"/>
          </a:xfrm>
        </p:grpSpPr>
        <p:sp>
          <p:nvSpPr>
            <p:cNvPr id="7" name="Oval 6"/>
            <p:cNvSpPr/>
            <p:nvPr/>
          </p:nvSpPr>
          <p:spPr bwMode="auto">
            <a:xfrm>
              <a:off x="5257800" y="1981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257800" y="28956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257800" y="49530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2578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63"/>
          <p:cNvGrpSpPr/>
          <p:nvPr/>
        </p:nvGrpSpPr>
        <p:grpSpPr>
          <a:xfrm>
            <a:off x="4038600" y="1905000"/>
            <a:ext cx="228600" cy="3200400"/>
            <a:chOff x="4038600" y="1905000"/>
            <a:chExt cx="228600" cy="3200400"/>
          </a:xfrm>
        </p:grpSpPr>
        <p:sp>
          <p:nvSpPr>
            <p:cNvPr id="29" name="Oval 28"/>
            <p:cNvSpPr/>
            <p:nvPr/>
          </p:nvSpPr>
          <p:spPr bwMode="auto">
            <a:xfrm>
              <a:off x="4038600" y="28956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038600" y="3810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0386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0386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       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83213" y="281940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a.1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183213" y="190500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a.0</a:t>
            </a:r>
            <a:endParaRPr lang="en-US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1183213" y="479613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a.3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1183213" y="388173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a.2</a:t>
            </a:r>
            <a:endParaRPr lang="en-US" i="1" dirty="0"/>
          </a:p>
        </p:txBody>
      </p:sp>
      <p:grpSp>
        <p:nvGrpSpPr>
          <p:cNvPr id="16" name="Group 57"/>
          <p:cNvGrpSpPr/>
          <p:nvPr/>
        </p:nvGrpSpPr>
        <p:grpSpPr>
          <a:xfrm rot="16200000">
            <a:off x="2901434" y="386834"/>
            <a:ext cx="369332" cy="2362200"/>
            <a:chOff x="7395867" y="2743994"/>
            <a:chExt cx="369332" cy="23622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rot="5400000">
              <a:off x="6286500" y="3924300"/>
              <a:ext cx="2362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 rot="5400000">
              <a:off x="7289427" y="353543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time</a:t>
              </a:r>
              <a:endParaRPr lang="en-US" sz="1800" i="1" dirty="0"/>
            </a:p>
          </p:txBody>
        </p:sp>
      </p:grpSp>
      <p:grpSp>
        <p:nvGrpSpPr>
          <p:cNvPr id="17" name="Group 60"/>
          <p:cNvGrpSpPr/>
          <p:nvPr/>
        </p:nvGrpSpPr>
        <p:grpSpPr>
          <a:xfrm>
            <a:off x="762000" y="2514600"/>
            <a:ext cx="369332" cy="2362200"/>
            <a:chOff x="7395867" y="2743994"/>
            <a:chExt cx="369332" cy="23622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rot="5400000">
              <a:off x="6286500" y="3924300"/>
              <a:ext cx="2362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 rot="5400000">
              <a:off x="7225307" y="353543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space</a:t>
              </a:r>
              <a:endParaRPr lang="en-US" sz="1800" i="1" dirty="0"/>
            </a:p>
          </p:txBody>
        </p:sp>
      </p:grpSp>
      <p:sp>
        <p:nvSpPr>
          <p:cNvPr id="6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096000" y="1524000"/>
            <a:ext cx="2819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Probing </a:t>
            </a:r>
            <a:r>
              <a:rPr lang="en-US" sz="2800" b="1" i="1" dirty="0" smtClean="0"/>
              <a:t>whole blocks</a:t>
            </a:r>
            <a:r>
              <a:rPr lang="en-US" sz="2800" i="1" dirty="0" smtClean="0"/>
              <a:t> </a:t>
            </a:r>
            <a:r>
              <a:rPr lang="en-US" sz="2800" dirty="0" smtClean="0"/>
              <a:t>resolves ambiguity</a:t>
            </a:r>
          </a:p>
          <a:p>
            <a:endParaRPr lang="en-US" sz="2800" dirty="0" smtClean="0"/>
          </a:p>
          <a:p>
            <a:r>
              <a:rPr lang="en-US" sz="2800" dirty="0" smtClean="0"/>
              <a:t>but much traffic: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draws complaints at target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expensive at prober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8" grpId="0" animBg="1"/>
      <p:bldP spid="61" grpId="0" animBg="1"/>
      <p:bldP spid="53" grpId="0" animBg="1"/>
      <p:bldP spid="47" grpId="0" animBg="1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Probing whole block is correct</a:t>
            </a:r>
            <a:br>
              <a:rPr lang="en-US" dirty="0" smtClean="0"/>
            </a:br>
            <a:r>
              <a:rPr lang="en-US" b="1" i="1" dirty="0" smtClean="0">
                <a:solidFill>
                  <a:srgbClr val="C00000"/>
                </a:solidFill>
              </a:rPr>
              <a:t>but wasteful</a:t>
            </a: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dirty="0" smtClean="0"/>
              <a:t>(most probes duplicate info)</a:t>
            </a:r>
          </a:p>
          <a:p>
            <a:endParaRPr lang="en-US" dirty="0" smtClean="0"/>
          </a:p>
          <a:p>
            <a:r>
              <a:rPr lang="en-US" dirty="0" smtClean="0"/>
              <a:t>Key idea: </a:t>
            </a:r>
            <a:r>
              <a:rPr lang="en-US" b="1" dirty="0" smtClean="0">
                <a:solidFill>
                  <a:srgbClr val="008000"/>
                </a:solidFill>
              </a:rPr>
              <a:t>adaptive probing</a:t>
            </a:r>
          </a:p>
          <a:p>
            <a:pPr lvl="1"/>
            <a:r>
              <a:rPr lang="en-US" i="1" dirty="0" smtClean="0"/>
              <a:t>Who</a:t>
            </a:r>
            <a:r>
              <a:rPr lang="en-US" dirty="0" smtClean="0"/>
              <a:t>: use simple block model (outage-centric)</a:t>
            </a:r>
          </a:p>
          <a:p>
            <a:pPr lvl="1"/>
            <a:r>
              <a:rPr lang="en-US" i="1" dirty="0" smtClean="0"/>
              <a:t>When</a:t>
            </a:r>
            <a:r>
              <a:rPr lang="en-US" dirty="0" smtClean="0"/>
              <a:t>: guided by Bayesian Inference</a:t>
            </a:r>
          </a:p>
          <a:p>
            <a:pPr marL="457200" lvl="1" indent="0">
              <a:buNone/>
            </a:pPr>
            <a:r>
              <a:rPr lang="en-US" dirty="0" smtClean="0"/>
              <a:t>=&gt; </a:t>
            </a:r>
            <a:r>
              <a:rPr lang="en-US" b="1" i="1" dirty="0" smtClean="0">
                <a:solidFill>
                  <a:srgbClr val="008000"/>
                </a:solidFill>
              </a:rPr>
              <a:t>Minimum necessary probing per block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Probe Less with</a:t>
            </a:r>
            <a:br>
              <a:rPr lang="en-US" dirty="0" smtClean="0"/>
            </a:br>
            <a:r>
              <a:rPr lang="en-US" dirty="0" smtClean="0"/>
              <a:t>Simple Model + Bayesian Inference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8"/>
          <p:cNvGrpSpPr/>
          <p:nvPr/>
        </p:nvGrpSpPr>
        <p:grpSpPr>
          <a:xfrm>
            <a:off x="3048000" y="1828800"/>
            <a:ext cx="5995359" cy="3810000"/>
            <a:chOff x="3048000" y="1828800"/>
            <a:chExt cx="5995359" cy="3810000"/>
          </a:xfrm>
        </p:grpSpPr>
        <p:grpSp>
          <p:nvGrpSpPr>
            <p:cNvPr id="6" name="Group 96"/>
            <p:cNvGrpSpPr/>
            <p:nvPr/>
          </p:nvGrpSpPr>
          <p:grpSpPr>
            <a:xfrm>
              <a:off x="3048000" y="1828800"/>
              <a:ext cx="685800" cy="3733800"/>
              <a:chOff x="3048000" y="1828800"/>
              <a:chExt cx="685800" cy="3733800"/>
            </a:xfrm>
          </p:grpSpPr>
          <p:sp>
            <p:nvSpPr>
              <p:cNvPr id="96" name="Rectangle 95"/>
              <p:cNvSpPr/>
              <p:nvPr/>
            </p:nvSpPr>
            <p:spPr bwMode="auto">
              <a:xfrm>
                <a:off x="3048000" y="1828800"/>
                <a:ext cx="685800" cy="3733800"/>
              </a:xfrm>
              <a:prstGeom prst="rect">
                <a:avLst/>
              </a:prstGeom>
              <a:solidFill>
                <a:srgbClr val="FFCCCC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95" name="Cross 94"/>
              <p:cNvSpPr/>
              <p:nvPr/>
            </p:nvSpPr>
            <p:spPr bwMode="auto">
              <a:xfrm rot="2700000">
                <a:off x="3203108" y="3812708"/>
                <a:ext cx="381000" cy="381000"/>
              </a:xfrm>
              <a:prstGeom prst="plus">
                <a:avLst>
                  <a:gd name="adj" fmla="val 37308"/>
                </a:avLst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6277858" y="5054025"/>
              <a:ext cx="27655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=&gt; </a:t>
              </a:r>
              <a:r>
                <a:rPr lang="en-US" sz="3200" b="1" dirty="0" smtClean="0"/>
                <a:t>block down</a:t>
              </a:r>
              <a:endParaRPr lang="en-US" sz="3200" b="1" dirty="0" smtClean="0">
                <a:solidFill>
                  <a:srgbClr val="008000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1740932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Group 52"/>
          <p:cNvGrpSpPr/>
          <p:nvPr/>
        </p:nvGrpSpPr>
        <p:grpSpPr>
          <a:xfrm>
            <a:off x="1131332" y="1752600"/>
            <a:ext cx="8393668" cy="3733800"/>
            <a:chOff x="1371600" y="1752600"/>
            <a:chExt cx="8393668" cy="3733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371600" y="1752600"/>
              <a:ext cx="685800" cy="37338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21668" y="1752600"/>
              <a:ext cx="5943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positive responses =&gt; block is up</a:t>
              </a:r>
            </a:p>
            <a:p>
              <a:r>
                <a:rPr lang="en-US" sz="3200" i="1" dirty="0" smtClean="0"/>
                <a:t>but don’t need all 4 to learn</a:t>
              </a:r>
              <a:endParaRPr lang="en-US" sz="3200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Adaptive Probing: Probe </a:t>
            </a:r>
            <a:r>
              <a:rPr lang="en-US" i="1" dirty="0" smtClean="0"/>
              <a:t>Just Enough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436132" y="1905000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436132" y="2819400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436132" y="38862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436132" y="4876800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5745" y="281940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a.1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5745" y="190500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a.0</a:t>
            </a:r>
            <a:endParaRPr lang="en-US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85745" y="479613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a.3</a:t>
            </a:r>
            <a:endParaRPr 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85745" y="388173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a.2</a:t>
            </a:r>
            <a:endParaRPr lang="en-US" i="1" dirty="0"/>
          </a:p>
        </p:txBody>
      </p:sp>
      <p:grpSp>
        <p:nvGrpSpPr>
          <p:cNvPr id="10" name="Group 57"/>
          <p:cNvGrpSpPr/>
          <p:nvPr/>
        </p:nvGrpSpPr>
        <p:grpSpPr>
          <a:xfrm rot="16200000">
            <a:off x="2203966" y="386834"/>
            <a:ext cx="369332" cy="2362200"/>
            <a:chOff x="7395867" y="2743994"/>
            <a:chExt cx="369332" cy="23622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 rot="5400000">
              <a:off x="6286500" y="3924300"/>
              <a:ext cx="2362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 rot="5400000">
              <a:off x="7289427" y="353543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time</a:t>
              </a:r>
              <a:endParaRPr lang="en-US" sz="1800" i="1" dirty="0"/>
            </a:p>
          </p:txBody>
        </p:sp>
      </p:grpSp>
      <p:grpSp>
        <p:nvGrpSpPr>
          <p:cNvPr id="11" name="Group 60"/>
          <p:cNvGrpSpPr/>
          <p:nvPr/>
        </p:nvGrpSpPr>
        <p:grpSpPr>
          <a:xfrm>
            <a:off x="228600" y="2514600"/>
            <a:ext cx="369332" cy="2362200"/>
            <a:chOff x="7395867" y="2743994"/>
            <a:chExt cx="369332" cy="23622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rot="5400000">
              <a:off x="6286500" y="3924300"/>
              <a:ext cx="2362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 rot="5400000">
              <a:off x="7225307" y="353543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space</a:t>
              </a:r>
              <a:endParaRPr lang="en-US" sz="1800" i="1" dirty="0"/>
            </a:p>
          </p:txBody>
        </p:sp>
      </p:grpSp>
      <p:grpSp>
        <p:nvGrpSpPr>
          <p:cNvPr id="12" name="Group 80"/>
          <p:cNvGrpSpPr/>
          <p:nvPr/>
        </p:nvGrpSpPr>
        <p:grpSpPr>
          <a:xfrm>
            <a:off x="2045732" y="2819400"/>
            <a:ext cx="7098268" cy="1229618"/>
            <a:chOff x="2286000" y="2819400"/>
            <a:chExt cx="7098268" cy="1229618"/>
          </a:xfrm>
        </p:grpSpPr>
        <p:sp>
          <p:nvSpPr>
            <p:cNvPr id="65" name="Oval 64"/>
            <p:cNvSpPr/>
            <p:nvPr/>
          </p:nvSpPr>
          <p:spPr bwMode="auto">
            <a:xfrm>
              <a:off x="2286000" y="28194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50268" y="2971800"/>
              <a:ext cx="533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1. instead: probe one by one</a:t>
              </a:r>
            </a:p>
            <a:p>
              <a:r>
                <a:rPr lang="en-US" sz="3200" dirty="0" smtClean="0"/>
                <a:t>2. find </a:t>
              </a:r>
              <a:r>
                <a:rPr lang="en-US" sz="3200" b="1" dirty="0" smtClean="0">
                  <a:solidFill>
                    <a:srgbClr val="008000"/>
                  </a:solidFill>
                </a:rPr>
                <a:t>one is up</a:t>
              </a:r>
              <a:endParaRPr lang="en-US" sz="3200" b="1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 bwMode="auto">
          <a:xfrm>
            <a:off x="2426732" y="1752600"/>
            <a:ext cx="685800" cy="3733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3" name="Group 87"/>
          <p:cNvGrpSpPr/>
          <p:nvPr/>
        </p:nvGrpSpPr>
        <p:grpSpPr>
          <a:xfrm>
            <a:off x="2655332" y="1905000"/>
            <a:ext cx="228600" cy="1143000"/>
            <a:chOff x="2895600" y="1905000"/>
            <a:chExt cx="228600" cy="1143000"/>
          </a:xfrm>
        </p:grpSpPr>
        <p:sp>
          <p:nvSpPr>
            <p:cNvPr id="77" name="Oval 76"/>
            <p:cNvSpPr/>
            <p:nvPr/>
          </p:nvSpPr>
          <p:spPr bwMode="auto">
            <a:xfrm>
              <a:off x="28956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895600" y="28194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2045732" y="1905000"/>
            <a:ext cx="228600" cy="3200400"/>
            <a:chOff x="2286000" y="1905000"/>
            <a:chExt cx="228600" cy="3200400"/>
          </a:xfrm>
        </p:grpSpPr>
        <p:sp>
          <p:nvSpPr>
            <p:cNvPr id="64" name="Oval 63"/>
            <p:cNvSpPr/>
            <p:nvPr/>
          </p:nvSpPr>
          <p:spPr bwMode="auto">
            <a:xfrm>
              <a:off x="228600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22860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2860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81"/>
          <p:cNvGrpSpPr/>
          <p:nvPr/>
        </p:nvGrpSpPr>
        <p:grpSpPr>
          <a:xfrm>
            <a:off x="1972239" y="1828800"/>
            <a:ext cx="381001" cy="3352800"/>
            <a:chOff x="2212507" y="1831508"/>
            <a:chExt cx="381001" cy="3352800"/>
          </a:xfrm>
        </p:grpSpPr>
        <p:sp>
          <p:nvSpPr>
            <p:cNvPr id="71" name="Cross 70"/>
            <p:cNvSpPr/>
            <p:nvPr/>
          </p:nvSpPr>
          <p:spPr bwMode="auto">
            <a:xfrm rot="2700000">
              <a:off x="2212507" y="4803308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Cross 71"/>
            <p:cNvSpPr/>
            <p:nvPr/>
          </p:nvSpPr>
          <p:spPr bwMode="auto">
            <a:xfrm rot="2700000">
              <a:off x="2212508" y="3807293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Cross 72"/>
            <p:cNvSpPr/>
            <p:nvPr/>
          </p:nvSpPr>
          <p:spPr bwMode="auto">
            <a:xfrm rot="2700000">
              <a:off x="2212508" y="1831508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2655332" y="3886200"/>
            <a:ext cx="4202668" cy="737175"/>
            <a:chOff x="2895600" y="3886200"/>
            <a:chExt cx="4202668" cy="737175"/>
          </a:xfrm>
        </p:grpSpPr>
        <p:sp>
          <p:nvSpPr>
            <p:cNvPr id="79" name="Oval 78"/>
            <p:cNvSpPr/>
            <p:nvPr/>
          </p:nvSpPr>
          <p:spPr bwMode="auto">
            <a:xfrm>
              <a:off x="2895600" y="3886200"/>
              <a:ext cx="228600" cy="228600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87507" y="4038600"/>
              <a:ext cx="301076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3. if </a:t>
              </a:r>
              <a:r>
                <a:rPr lang="en-US" sz="3200" b="1" dirty="0" smtClean="0"/>
                <a:t>try is down </a:t>
              </a:r>
              <a:endParaRPr lang="en-US" sz="3200" b="1" dirty="0" smtClean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86"/>
          <p:cNvGrpSpPr/>
          <p:nvPr/>
        </p:nvGrpSpPr>
        <p:grpSpPr>
          <a:xfrm>
            <a:off x="2655332" y="4038600"/>
            <a:ext cx="6336268" cy="1066800"/>
            <a:chOff x="2895600" y="4038600"/>
            <a:chExt cx="6336268" cy="1066800"/>
          </a:xfrm>
        </p:grpSpPr>
        <p:sp>
          <p:nvSpPr>
            <p:cNvPr id="80" name="Oval 79"/>
            <p:cNvSpPr/>
            <p:nvPr/>
          </p:nvSpPr>
          <p:spPr bwMode="auto">
            <a:xfrm>
              <a:off x="28956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99178" y="4038600"/>
              <a:ext cx="2332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=&gt; </a:t>
              </a:r>
              <a:r>
                <a:rPr lang="en-US" sz="3200" b="1" dirty="0" smtClean="0">
                  <a:solidFill>
                    <a:srgbClr val="008000"/>
                  </a:solidFill>
                </a:rPr>
                <a:t>try again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6670246" y="3453825"/>
            <a:ext cx="24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=&gt; </a:t>
            </a:r>
            <a:r>
              <a:rPr lang="en-US" sz="3200" b="1" dirty="0" smtClean="0">
                <a:solidFill>
                  <a:schemeClr val="accent2"/>
                </a:solidFill>
              </a:rPr>
              <a:t>stop early</a:t>
            </a:r>
            <a:endParaRPr lang="en-US" sz="3200" dirty="0"/>
          </a:p>
        </p:txBody>
      </p:sp>
      <p:grpSp>
        <p:nvGrpSpPr>
          <p:cNvPr id="18" name="Group 89"/>
          <p:cNvGrpSpPr/>
          <p:nvPr/>
        </p:nvGrpSpPr>
        <p:grpSpPr>
          <a:xfrm>
            <a:off x="2579132" y="1828800"/>
            <a:ext cx="381001" cy="1298108"/>
            <a:chOff x="2212507" y="3807293"/>
            <a:chExt cx="381001" cy="1298108"/>
          </a:xfrm>
        </p:grpSpPr>
        <p:sp>
          <p:nvSpPr>
            <p:cNvPr id="91" name="Cross 90"/>
            <p:cNvSpPr/>
            <p:nvPr/>
          </p:nvSpPr>
          <p:spPr bwMode="auto">
            <a:xfrm rot="2700000">
              <a:off x="2212507" y="4724401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Cross 91"/>
            <p:cNvSpPr/>
            <p:nvPr/>
          </p:nvSpPr>
          <p:spPr bwMode="auto">
            <a:xfrm rot="2700000">
              <a:off x="2212508" y="3807293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5725103" y="4520625"/>
            <a:ext cx="3190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=&gt; </a:t>
            </a:r>
            <a:r>
              <a:rPr lang="en-US" sz="3200" b="1" dirty="0" smtClean="0">
                <a:solidFill>
                  <a:schemeClr val="accent2"/>
                </a:solidFill>
              </a:rPr>
              <a:t>stop less early</a:t>
            </a:r>
            <a:endParaRPr lang="en-US" sz="3200" dirty="0"/>
          </a:p>
        </p:txBody>
      </p:sp>
      <p:sp>
        <p:nvSpPr>
          <p:cNvPr id="70" name="Rectangle 69"/>
          <p:cNvSpPr/>
          <p:nvPr/>
        </p:nvSpPr>
        <p:spPr>
          <a:xfrm>
            <a:off x="3886200" y="5054025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b="1" dirty="0" smtClean="0"/>
              <a:t>several fail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276600" y="48768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3276600" y="19050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3276600" y="28194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grpSp>
        <p:nvGrpSpPr>
          <p:cNvPr id="82" name="Group 68"/>
          <p:cNvGrpSpPr/>
          <p:nvPr/>
        </p:nvGrpSpPr>
        <p:grpSpPr>
          <a:xfrm>
            <a:off x="1359932" y="2745908"/>
            <a:ext cx="383708" cy="2438400"/>
            <a:chOff x="1600200" y="2745908"/>
            <a:chExt cx="383708" cy="2438400"/>
          </a:xfrm>
        </p:grpSpPr>
        <p:sp>
          <p:nvSpPr>
            <p:cNvPr id="83" name="Cross 82"/>
            <p:cNvSpPr/>
            <p:nvPr/>
          </p:nvSpPr>
          <p:spPr bwMode="auto">
            <a:xfrm rot="2700000">
              <a:off x="1600200" y="4803308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Cross 84"/>
            <p:cNvSpPr/>
            <p:nvPr/>
          </p:nvSpPr>
          <p:spPr bwMode="auto">
            <a:xfrm rot="2700000">
              <a:off x="1600201" y="38072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Cross 86"/>
            <p:cNvSpPr/>
            <p:nvPr/>
          </p:nvSpPr>
          <p:spPr bwMode="auto">
            <a:xfrm rot="2700000">
              <a:off x="1602908" y="2745908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" grpId="0" animBg="1"/>
      <p:bldP spid="32" grpId="0" animBg="1"/>
      <p:bldP spid="36" grpId="0" animBg="1"/>
      <p:bldP spid="44" grpId="0" animBg="1"/>
      <p:bldP spid="75" grpId="0" animBg="1"/>
      <p:bldP spid="89" grpId="0"/>
      <p:bldP spid="94" grpId="0"/>
      <p:bldP spid="70" grpId="0"/>
      <p:bldP spid="74" grpId="0" animBg="1"/>
      <p:bldP spid="76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Ever-active: </a:t>
            </a:r>
            <a:r>
              <a:rPr lang="en-US" i="1" dirty="0" smtClean="0"/>
              <a:t>who</a:t>
            </a:r>
            <a:r>
              <a:rPr lang="en-US" dirty="0" smtClean="0"/>
              <a:t> will respond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5599" y="2091145"/>
            <a:ext cx="7086600" cy="1566455"/>
            <a:chOff x="762001" y="1710145"/>
            <a:chExt cx="7086600" cy="1566455"/>
          </a:xfrm>
        </p:grpSpPr>
        <p:grpSp>
          <p:nvGrpSpPr>
            <p:cNvPr id="4" name="Group 57"/>
            <p:cNvGrpSpPr/>
            <p:nvPr/>
          </p:nvGrpSpPr>
          <p:grpSpPr>
            <a:xfrm rot="16200000">
              <a:off x="4425435" y="-146567"/>
              <a:ext cx="369332" cy="6477001"/>
              <a:chOff x="7395867" y="2920606"/>
              <a:chExt cx="369332" cy="1876515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 rot="5400000">
                <a:off x="6533015" y="3858069"/>
                <a:ext cx="1876515" cy="158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 rot="5400000">
                <a:off x="7398879" y="3658118"/>
                <a:ext cx="363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/>
                  <a:t>time </a:t>
                </a:r>
                <a:r>
                  <a:rPr lang="en-US" sz="1200" i="1" dirty="0" smtClean="0"/>
                  <a:t>(2 weeks)</a:t>
                </a:r>
                <a:endParaRPr lang="en-US" sz="1200" i="1" dirty="0"/>
              </a:p>
            </p:txBody>
          </p:sp>
        </p:grpSp>
        <p:grpSp>
          <p:nvGrpSpPr>
            <p:cNvPr id="6" name="Group 60"/>
            <p:cNvGrpSpPr/>
            <p:nvPr/>
          </p:nvGrpSpPr>
          <p:grpSpPr>
            <a:xfrm>
              <a:off x="762001" y="1710145"/>
              <a:ext cx="380999" cy="1566454"/>
              <a:chOff x="7929268" y="3224998"/>
              <a:chExt cx="380999" cy="2510505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rot="5400000">
                <a:off x="7576734" y="4391354"/>
                <a:ext cx="1465478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 rot="5400000">
                <a:off x="6858681" y="4295585"/>
                <a:ext cx="2510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/>
                  <a:t>space </a:t>
                </a:r>
                <a:r>
                  <a:rPr lang="en-US" sz="1100" i="1" dirty="0" smtClean="0"/>
                  <a:t>(0..255 </a:t>
                </a:r>
                <a:r>
                  <a:rPr lang="en-US" sz="1100" i="1" dirty="0" err="1" smtClean="0"/>
                  <a:t>addrs</a:t>
                </a:r>
                <a:r>
                  <a:rPr lang="en-US" sz="1100" i="1" dirty="0" smtClean="0"/>
                  <a:t>)</a:t>
                </a:r>
                <a:endParaRPr lang="en-US" sz="1800" i="1" dirty="0"/>
              </a:p>
            </p:txBody>
          </p:sp>
        </p:grpSp>
      </p:grpSp>
      <p:pic>
        <p:nvPicPr>
          <p:cNvPr id="1026" name="Picture 2" descr="Y:\adaptive_probing\presentation\FIG\40a3f5.trim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198" y="2382170"/>
            <a:ext cx="6400800" cy="894430"/>
          </a:xfrm>
          <a:prstGeom prst="rect">
            <a:avLst/>
          </a:prstGeom>
          <a:noFill/>
        </p:spPr>
      </p:pic>
      <p:pic>
        <p:nvPicPr>
          <p:cNvPr id="1027" name="Picture 3" descr="Y:\adaptive_probing\presentation\FIG\3b04d6.trim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198" y="3906168"/>
            <a:ext cx="6400800" cy="894432"/>
          </a:xfrm>
          <a:prstGeom prst="rect">
            <a:avLst/>
          </a:prstGeom>
          <a:noFill/>
        </p:spPr>
      </p:pic>
      <p:pic>
        <p:nvPicPr>
          <p:cNvPr id="1028" name="Picture 4" descr="Y:\adaptive_probing\presentation\FIG\5b3763.trim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198" y="5378588"/>
            <a:ext cx="6400800" cy="894432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7391400" y="2438400"/>
            <a:ext cx="1447800" cy="781110"/>
            <a:chOff x="75402" y="1981200"/>
            <a:chExt cx="1447800" cy="781110"/>
          </a:xfrm>
        </p:grpSpPr>
        <p:sp>
          <p:nvSpPr>
            <p:cNvPr id="25" name="TextBox 24"/>
            <p:cNvSpPr txBox="1"/>
            <p:nvPr/>
          </p:nvSpPr>
          <p:spPr>
            <a:xfrm>
              <a:off x="76200" y="19812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sparse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402" y="23622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|E(b)|=</a:t>
              </a:r>
              <a:r>
                <a:rPr lang="en-US" sz="2000" dirty="0" smtClean="0"/>
                <a:t>39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3918670"/>
            <a:ext cx="1371600" cy="781110"/>
            <a:chOff x="75402" y="3867090"/>
            <a:chExt cx="1371600" cy="781110"/>
          </a:xfrm>
        </p:grpSpPr>
        <p:sp>
          <p:nvSpPr>
            <p:cNvPr id="26" name="TextBox 25"/>
            <p:cNvSpPr txBox="1"/>
            <p:nvPr/>
          </p:nvSpPr>
          <p:spPr>
            <a:xfrm>
              <a:off x="76200" y="386709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medium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02" y="424809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|E(b)|=</a:t>
              </a:r>
              <a:r>
                <a:rPr lang="en-US" sz="2000" dirty="0" smtClean="0"/>
                <a:t>141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91400" y="5481935"/>
            <a:ext cx="1371600" cy="766465"/>
            <a:chOff x="151602" y="5710535"/>
            <a:chExt cx="1371600" cy="766465"/>
          </a:xfrm>
        </p:grpSpPr>
        <p:sp>
          <p:nvSpPr>
            <p:cNvPr id="27" name="TextBox 26"/>
            <p:cNvSpPr txBox="1"/>
            <p:nvPr/>
          </p:nvSpPr>
          <p:spPr>
            <a:xfrm>
              <a:off x="152400" y="57105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dense</a:t>
              </a:r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602" y="607689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|E(b)|=</a:t>
              </a:r>
              <a:r>
                <a:rPr lang="en-US" sz="2000" dirty="0" smtClean="0"/>
                <a:t>234</a:t>
              </a:r>
              <a:endParaRPr lang="en-US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1447800"/>
            <a:ext cx="8620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E(b) is </a:t>
            </a:r>
            <a:r>
              <a:rPr lang="en-US" sz="3200" b="1" i="1" dirty="0" smtClean="0"/>
              <a:t>who</a:t>
            </a:r>
            <a:r>
              <a:rPr lang="en-US" sz="3200" b="1" dirty="0" smtClean="0"/>
              <a:t> </a:t>
            </a:r>
            <a:r>
              <a:rPr lang="en-US" sz="3200" dirty="0" smtClean="0"/>
              <a:t>will respond  </a:t>
            </a:r>
            <a:r>
              <a:rPr lang="en-US" sz="2400" dirty="0" smtClean="0"/>
              <a:t>(derived from 3 years of censuses)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1091146" y="2071918"/>
            <a:ext cx="3785654" cy="685800"/>
          </a:xfrm>
          <a:prstGeom prst="wedgeRoundRectCallout">
            <a:avLst>
              <a:gd name="adj1" fmla="val -27080"/>
              <a:gd name="adj2" fmla="val 74920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E(b) are addresses that </a:t>
            </a:r>
            <a:r>
              <a:rPr lang="en-US" i="1" dirty="0" smtClean="0"/>
              <a:t>ever</a:t>
            </a:r>
            <a:r>
              <a:rPr lang="en-US" dirty="0" smtClean="0"/>
              <a:t> respond (in plots: green at any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Availability: </a:t>
            </a:r>
            <a:r>
              <a:rPr lang="en-US" i="1" dirty="0" smtClean="0"/>
              <a:t>how likely </a:t>
            </a:r>
            <a:r>
              <a:rPr lang="en-US" dirty="0" smtClean="0"/>
              <a:t>they respond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pic>
        <p:nvPicPr>
          <p:cNvPr id="1026" name="Picture 2" descr="Y:\adaptive_probing\presentation\FIG\40a3f5.trim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198" y="2382170"/>
            <a:ext cx="6400800" cy="894430"/>
          </a:xfrm>
          <a:prstGeom prst="rect">
            <a:avLst/>
          </a:prstGeom>
          <a:noFill/>
        </p:spPr>
      </p:pic>
      <p:pic>
        <p:nvPicPr>
          <p:cNvPr id="1027" name="Picture 3" descr="Y:\adaptive_probing\presentation\FIG\3b04d6.trim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198" y="3906168"/>
            <a:ext cx="6400800" cy="894432"/>
          </a:xfrm>
          <a:prstGeom prst="rect">
            <a:avLst/>
          </a:prstGeom>
          <a:noFill/>
        </p:spPr>
      </p:pic>
      <p:pic>
        <p:nvPicPr>
          <p:cNvPr id="1028" name="Picture 4" descr="Y:\adaptive_probing\presentation\FIG\5b3763.trim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5198" y="5378588"/>
            <a:ext cx="6400800" cy="894432"/>
          </a:xfrm>
          <a:prstGeom prst="rect">
            <a:avLst/>
          </a:prstGeom>
          <a:noFill/>
        </p:spPr>
      </p:pic>
      <p:grpSp>
        <p:nvGrpSpPr>
          <p:cNvPr id="8" name="Group 29"/>
          <p:cNvGrpSpPr/>
          <p:nvPr/>
        </p:nvGrpSpPr>
        <p:grpSpPr>
          <a:xfrm>
            <a:off x="7391400" y="2438400"/>
            <a:ext cx="1752600" cy="781110"/>
            <a:chOff x="75402" y="1981200"/>
            <a:chExt cx="1752600" cy="781110"/>
          </a:xfrm>
        </p:grpSpPr>
        <p:sp>
          <p:nvSpPr>
            <p:cNvPr id="25" name="TextBox 24"/>
            <p:cNvSpPr txBox="1"/>
            <p:nvPr/>
          </p:nvSpPr>
          <p:spPr>
            <a:xfrm>
              <a:off x="76200" y="1981200"/>
              <a:ext cx="1599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consistent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402" y="2362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A(E(b))=</a:t>
              </a:r>
              <a:r>
                <a:rPr lang="en-US" sz="2000" dirty="0" smtClean="0"/>
                <a:t>0.992</a:t>
              </a:r>
              <a:endParaRPr lang="en-US" sz="2000" dirty="0"/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7391400" y="3918670"/>
            <a:ext cx="1752600" cy="781110"/>
            <a:chOff x="75402" y="3867090"/>
            <a:chExt cx="1752600" cy="781110"/>
          </a:xfrm>
        </p:grpSpPr>
        <p:sp>
          <p:nvSpPr>
            <p:cNvPr id="26" name="TextBox 25"/>
            <p:cNvSpPr txBox="1"/>
            <p:nvPr/>
          </p:nvSpPr>
          <p:spPr>
            <a:xfrm>
              <a:off x="76200" y="386709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medium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02" y="424809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A(E(b))=</a:t>
              </a:r>
              <a:r>
                <a:rPr lang="en-US" sz="2000" dirty="0" smtClean="0"/>
                <a:t>0.637</a:t>
              </a:r>
              <a:endParaRPr lang="en-US" sz="2000" dirty="0"/>
            </a:p>
          </p:txBody>
        </p:sp>
      </p:grpSp>
      <p:grpSp>
        <p:nvGrpSpPr>
          <p:cNvPr id="10" name="Group 33"/>
          <p:cNvGrpSpPr/>
          <p:nvPr/>
        </p:nvGrpSpPr>
        <p:grpSpPr>
          <a:xfrm>
            <a:off x="7391400" y="5481935"/>
            <a:ext cx="1828800" cy="766465"/>
            <a:chOff x="75402" y="5710535"/>
            <a:chExt cx="1828800" cy="766465"/>
          </a:xfrm>
        </p:grpSpPr>
        <p:sp>
          <p:nvSpPr>
            <p:cNvPr id="27" name="TextBox 26"/>
            <p:cNvSpPr txBox="1"/>
            <p:nvPr/>
          </p:nvSpPr>
          <p:spPr>
            <a:xfrm>
              <a:off x="75402" y="57105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intermittent</a:t>
              </a:r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1602" y="607689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A(E(b))=</a:t>
              </a:r>
              <a:r>
                <a:rPr lang="en-US" sz="2000" dirty="0" smtClean="0"/>
                <a:t>0.241</a:t>
              </a:r>
              <a:endParaRPr lang="en-US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1447800"/>
            <a:ext cx="60002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A(E(b)) is </a:t>
            </a:r>
            <a:r>
              <a:rPr lang="en-US" sz="3200" b="1" i="1" dirty="0" smtClean="0"/>
              <a:t>how likely </a:t>
            </a:r>
            <a:r>
              <a:rPr lang="en-US" sz="3200" dirty="0" smtClean="0"/>
              <a:t>E(b) responds</a:t>
            </a:r>
          </a:p>
          <a:p>
            <a:r>
              <a:rPr lang="en-US" sz="2400" dirty="0" smtClean="0"/>
              <a:t>(from 3 years of censuses; checked at runtime)</a:t>
            </a:r>
            <a:endParaRPr lang="en-US" sz="2400" dirty="0"/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447799" y="4724400"/>
            <a:ext cx="4114801" cy="685800"/>
          </a:xfrm>
          <a:prstGeom prst="wedgeRoundRectCallout">
            <a:avLst>
              <a:gd name="adj1" fmla="val -27080"/>
              <a:gd name="adj2" fmla="val 74920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A(E(b)) is the fraction of time an E(b) address responds (plots: % time green)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Bayesian Inference:</a:t>
            </a:r>
            <a:br>
              <a:rPr lang="en-US" dirty="0" smtClean="0"/>
            </a:br>
            <a:r>
              <a:rPr lang="en-US" dirty="0" smtClean="0"/>
              <a:t>Probe Just Enough to Establish Belief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Belief (B) of block state evolves over time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after positive response</a:t>
            </a:r>
          </a:p>
          <a:p>
            <a:pPr lvl="1"/>
            <a:r>
              <a:rPr lang="en-US" dirty="0" smtClean="0"/>
              <a:t>similarly for negative response</a:t>
            </a:r>
          </a:p>
          <a:p>
            <a:r>
              <a:rPr lang="en-US" dirty="0" smtClean="0"/>
              <a:t>stop probing when belief is definitive</a:t>
            </a:r>
          </a:p>
          <a:p>
            <a:pPr lvl="1"/>
            <a:r>
              <a:rPr lang="en-US" dirty="0" smtClean="0"/>
              <a:t>down if B(U)&lt;0.1</a:t>
            </a:r>
          </a:p>
          <a:p>
            <a:pPr lvl="1"/>
            <a:r>
              <a:rPr lang="en-US" dirty="0" smtClean="0"/>
              <a:t>up if B(U)&gt;0.9</a:t>
            </a:r>
          </a:p>
          <a:p>
            <a:pPr lvl="1"/>
            <a:r>
              <a:rPr lang="en-US" dirty="0" smtClean="0"/>
              <a:t>too many probes? declare unknown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 descr="Y: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05000"/>
            <a:ext cx="4728347" cy="1304800"/>
          </a:xfrm>
          <a:prstGeom prst="rect">
            <a:avLst/>
          </a:prstGeom>
          <a:noFill/>
        </p:spPr>
      </p:pic>
      <p:pic>
        <p:nvPicPr>
          <p:cNvPr id="2054" name="Picture 6" descr="Y:\Desktop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200400"/>
            <a:ext cx="3200399" cy="658330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Inference Decides:</a:t>
            </a:r>
            <a:br>
              <a:rPr lang="en-US" dirty="0" smtClean="0"/>
            </a:br>
            <a:r>
              <a:rPr lang="en-US" dirty="0" smtClean="0"/>
              <a:t>How Many Probes Are Needed</a:t>
            </a:r>
            <a:endParaRPr lang="en-US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pic>
        <p:nvPicPr>
          <p:cNvPr id="1026" name="Picture 2" descr="Y:\adaptive_probing\presentation\FIG\473a01.570-6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953000"/>
            <a:ext cx="6858000" cy="762000"/>
          </a:xfrm>
          <a:prstGeom prst="rect">
            <a:avLst/>
          </a:prstGeom>
          <a:noFill/>
        </p:spPr>
      </p:pic>
      <p:pic>
        <p:nvPicPr>
          <p:cNvPr id="4099" name="Picture 3" descr="Y:\adaptive_probing\presentation\FIG\473a0100.570-6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8169229" cy="3200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193449" y="2286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1    </a:t>
            </a:r>
            <a:r>
              <a:rPr lang="en-US" sz="1100" dirty="0"/>
              <a:t>3</a:t>
            </a:r>
            <a:r>
              <a:rPr lang="en-US" sz="1100" dirty="0" smtClean="0"/>
              <a:t>     1     1     1    2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5715000"/>
            <a:ext cx="1633717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ground truth</a:t>
            </a:r>
          </a:p>
          <a:p>
            <a:r>
              <a:rPr lang="en-US" sz="1200" i="1" dirty="0" smtClean="0"/>
              <a:t>(data for complete /24)</a:t>
            </a:r>
            <a:endParaRPr lang="en-US" sz="1200" i="1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327439" y="2840915"/>
            <a:ext cx="2101561" cy="1121485"/>
          </a:xfrm>
          <a:prstGeom prst="wedgeRoundRectCallout">
            <a:avLst>
              <a:gd name="adj1" fmla="val 15118"/>
              <a:gd name="adj2" fmla="val -74387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i="1" dirty="0" smtClean="0">
                <a:solidFill>
                  <a:prstClr val="black"/>
                </a:solidFill>
              </a:rPr>
              <a:t>a few probes</a:t>
            </a:r>
          </a:p>
          <a:p>
            <a:pPr lvl="0"/>
            <a:r>
              <a:rPr lang="en-US" sz="2000" i="1" dirty="0" smtClean="0">
                <a:solidFill>
                  <a:prstClr val="black"/>
                </a:solidFill>
              </a:rPr>
              <a:t>confirm block is still up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14800" y="2611419"/>
            <a:ext cx="1545515" cy="1122382"/>
          </a:xfrm>
          <a:prstGeom prst="wedgeRoundRectCallout">
            <a:avLst>
              <a:gd name="adj1" fmla="val -77603"/>
              <a:gd name="adj2" fmla="val -373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2000" i="1" dirty="0" smtClean="0">
                <a:solidFill>
                  <a:prstClr val="black"/>
                </a:solidFill>
              </a:rPr>
              <a:t>15 probes to confirm down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15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258669"/>
            <a:ext cx="6072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 every responding |E(b)|=111, active  A(E(b))=0.515</a:t>
            </a:r>
          </a:p>
          <a:p>
            <a:r>
              <a:rPr lang="en-US" dirty="0" smtClean="0"/>
              <a:t>this block is sparse but consistent, so</a:t>
            </a:r>
            <a:r>
              <a:rPr lang="en-US" i="1" dirty="0" smtClean="0"/>
              <a:t> only a few probes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 animBg="1"/>
      <p:bldP spid="16" grpId="0" animBg="1"/>
      <p:bldP spid="17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Desktop\aa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96" y="1905000"/>
            <a:ext cx="7948736" cy="2959460"/>
          </a:xfrm>
          <a:prstGeom prst="rect">
            <a:avLst/>
          </a:prstGeom>
          <a:noFill/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More Intermittent Block</a:t>
            </a:r>
            <a:endParaRPr lang="en-US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258669"/>
            <a:ext cx="658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model: every responding |E(b)|=234, active  A(E(b))=0.241</a:t>
            </a:r>
          </a:p>
          <a:p>
            <a:r>
              <a:rPr lang="en-US" dirty="0" smtClean="0"/>
              <a:t>this block is dense but intermittent, so</a:t>
            </a:r>
            <a:r>
              <a:rPr lang="en-US" i="1" dirty="0" smtClean="0"/>
              <a:t> sometimes need more probes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001728" y="3143864"/>
            <a:ext cx="2667000" cy="990600"/>
          </a:xfrm>
          <a:prstGeom prst="wedgeRoundRectCallout">
            <a:avLst>
              <a:gd name="adj1" fmla="val 15118"/>
              <a:gd name="adj2" fmla="val -74387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sometimes need several probes to establish confidence</a:t>
            </a:r>
            <a:endParaRPr lang="en-US" sz="2000" i="1" dirty="0" smtClean="0">
              <a:solidFill>
                <a:prstClr val="black"/>
              </a:solidFill>
            </a:endParaRPr>
          </a:p>
        </p:txBody>
      </p:sp>
      <p:pic>
        <p:nvPicPr>
          <p:cNvPr id="1027" name="Picture 3" descr="Y:\ant\papers\adaptive_probing\presentation\FIG\5b3763.700-1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19368"/>
            <a:ext cx="6858000" cy="762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63064" y="2276168"/>
            <a:ext cx="2571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2     4     3     2     15   10   2      4     3    1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Trinocular’s Probing Types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Periodic probing    =&gt; guarantees </a:t>
            </a:r>
            <a:r>
              <a:rPr lang="en-US" b="1" dirty="0" smtClean="0"/>
              <a:t>freshness</a:t>
            </a:r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 interval: 11 minutes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Adaptive probing  =&gt; guarantees </a:t>
            </a:r>
            <a:r>
              <a:rPr lang="en-US" b="1" dirty="0" smtClean="0"/>
              <a:t>accuracy</a:t>
            </a:r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probes to resolve uncertainty of block state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short time scale, usually 3s apart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Bayesian inference determines need</a:t>
            </a:r>
          </a:p>
          <a:p>
            <a:pPr lvl="1"/>
            <a:endParaRPr lang="en-US" sz="3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Recovery probing  =&gt; guarantees </a:t>
            </a:r>
            <a:r>
              <a:rPr lang="en-US" b="1" dirty="0" smtClean="0"/>
              <a:t>correctness</a:t>
            </a:r>
            <a:endParaRPr lang="en-US" dirty="0" smtClean="0"/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case to handle down-to-up transition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non-response is ambiguous in intermittent blocks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determines number required</a:t>
            </a:r>
          </a:p>
          <a:p>
            <a:endParaRPr lang="en-US" sz="3000" dirty="0" smtClean="0"/>
          </a:p>
          <a:p>
            <a:r>
              <a:rPr lang="en-US" sz="3000" dirty="0" smtClean="0"/>
              <a:t>Details in paper Section 4</a:t>
            </a:r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Trinocular Instances</a:t>
            </a:r>
            <a:br>
              <a:rPr lang="en-US" dirty="0" smtClean="0"/>
            </a:br>
            <a:r>
              <a:rPr lang="en-US" dirty="0" smtClean="0"/>
              <a:t>and Outage Scope</a:t>
            </a:r>
            <a:endParaRPr lang="en-US" dirty="0"/>
          </a:p>
        </p:txBody>
      </p:sp>
      <p:pic>
        <p:nvPicPr>
          <p:cNvPr id="7" name="Picture 2" descr="Y:\Desktop\trinocu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06131"/>
            <a:ext cx="888824" cy="740979"/>
          </a:xfrm>
          <a:prstGeom prst="rect">
            <a:avLst/>
          </a:prstGeom>
          <a:noFill/>
        </p:spPr>
      </p:pic>
      <p:cxnSp>
        <p:nvCxnSpPr>
          <p:cNvPr id="9" name="Straight Connector 8"/>
          <p:cNvCxnSpPr>
            <a:stCxn id="7" idx="3"/>
            <a:endCxn id="14" idx="2"/>
          </p:cNvCxnSpPr>
          <p:nvPr/>
        </p:nvCxnSpPr>
        <p:spPr>
          <a:xfrm>
            <a:off x="1650824" y="2476621"/>
            <a:ext cx="1953557" cy="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64590" y="3245069"/>
            <a:ext cx="1819124" cy="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4381" y="2380593"/>
            <a:ext cx="1932819" cy="864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3604381" y="2296510"/>
            <a:ext cx="341086" cy="37049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37200" y="3121572"/>
            <a:ext cx="341086" cy="37049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7583714" y="3121572"/>
            <a:ext cx="341086" cy="37049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646990" y="5437910"/>
            <a:ext cx="1819124" cy="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4419600" y="5257800"/>
            <a:ext cx="341086" cy="37049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6466114" y="5257800"/>
            <a:ext cx="341086" cy="370490"/>
          </a:xfrm>
          <a:prstGeom prst="ellipse">
            <a:avLst/>
          </a:prstGeom>
          <a:solidFill>
            <a:srgbClr val="0000FF"/>
          </a:solidFill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7" name="Straight Connector 26"/>
          <p:cNvCxnSpPr>
            <a:endCxn id="25" idx="2"/>
          </p:cNvCxnSpPr>
          <p:nvPr/>
        </p:nvCxnSpPr>
        <p:spPr>
          <a:xfrm>
            <a:off x="1600200" y="2819400"/>
            <a:ext cx="2819400" cy="2623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2628" y="1764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762000" y="3429000"/>
            <a:ext cx="4800600" cy="2286000"/>
            <a:chOff x="762000" y="3200400"/>
            <a:chExt cx="4800600" cy="2286000"/>
          </a:xfrm>
        </p:grpSpPr>
        <p:pic>
          <p:nvPicPr>
            <p:cNvPr id="6" name="Picture 2" descr="Y:\Desktop\trinocul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4745421"/>
              <a:ext cx="888824" cy="740979"/>
            </a:xfrm>
            <a:prstGeom prst="rect">
              <a:avLst/>
            </a:prstGeom>
            <a:noFill/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676400" y="3200400"/>
              <a:ext cx="3886200" cy="2057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600200" y="5257801"/>
              <a:ext cx="2819400" cy="76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03514" y="444215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t2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772400" y="3135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5269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37" name="Multiply 36"/>
          <p:cNvSpPr/>
          <p:nvPr/>
        </p:nvSpPr>
        <p:spPr>
          <a:xfrm>
            <a:off x="2514600" y="2209800"/>
            <a:ext cx="457200" cy="533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5410200" y="5181600"/>
            <a:ext cx="457200" cy="5334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209800" y="1371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local:</a:t>
            </a:r>
          </a:p>
          <a:p>
            <a:r>
              <a:rPr lang="en-US" dirty="0" smtClean="0"/>
              <a:t>t1≠&gt;d1</a:t>
            </a:r>
          </a:p>
          <a:p>
            <a:r>
              <a:rPr lang="en-US" dirty="0" smtClean="0"/>
              <a:t>t2=&gt;d1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105400" y="57150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global:</a:t>
            </a:r>
          </a:p>
          <a:p>
            <a:r>
              <a:rPr lang="en-US" dirty="0" smtClean="0"/>
              <a:t>t1≠&gt;d2</a:t>
            </a:r>
          </a:p>
          <a:p>
            <a:r>
              <a:rPr lang="en-US" dirty="0" smtClean="0"/>
              <a:t>t2≠&gt;d2</a:t>
            </a: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32039" y="3200400"/>
            <a:ext cx="2101561" cy="1185501"/>
          </a:xfrm>
          <a:prstGeom prst="wedgeRoundRectCallout">
            <a:avLst>
              <a:gd name="adj1" fmla="val 11978"/>
              <a:gd name="adj2" fmla="val -10067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dirty="0" smtClean="0">
                <a:solidFill>
                  <a:prstClr val="black"/>
                </a:solidFill>
              </a:rPr>
              <a:t>1 Trinocular instance sees 2 outages:</a:t>
            </a:r>
          </a:p>
          <a:p>
            <a:pPr lvl="0"/>
            <a:r>
              <a:rPr lang="en-US" sz="1600" i="1" dirty="0" smtClean="0">
                <a:solidFill>
                  <a:prstClr val="black"/>
                </a:solidFill>
              </a:rPr>
              <a:t>t1 </a:t>
            </a:r>
            <a:r>
              <a:rPr lang="en-US" sz="1600" dirty="0" smtClean="0"/>
              <a:t>≠</a:t>
            </a:r>
            <a:r>
              <a:rPr lang="en-US" sz="1600" i="1" dirty="0" smtClean="0">
                <a:solidFill>
                  <a:prstClr val="black"/>
                </a:solidFill>
              </a:rPr>
              <a:t>&gt; d1</a:t>
            </a:r>
          </a:p>
          <a:p>
            <a:pPr lvl="0"/>
            <a:r>
              <a:rPr lang="en-US" sz="1600" i="1" dirty="0" smtClean="0">
                <a:solidFill>
                  <a:prstClr val="black"/>
                </a:solidFill>
              </a:rPr>
              <a:t>t1 </a:t>
            </a:r>
            <a:r>
              <a:rPr lang="en-US" sz="1600" dirty="0" smtClean="0"/>
              <a:t>≠</a:t>
            </a:r>
            <a:r>
              <a:rPr lang="en-US" sz="1600" i="1" dirty="0" smtClean="0">
                <a:solidFill>
                  <a:prstClr val="black"/>
                </a:solidFill>
              </a:rPr>
              <a:t>&gt; d2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0" y="5791200"/>
            <a:ext cx="3352800" cy="10668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 instances distinguish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i="1" dirty="0" smtClean="0">
                <a:solidFill>
                  <a:prstClr val="black"/>
                </a:solidFill>
              </a:rPr>
              <a:t>local</a:t>
            </a:r>
            <a:r>
              <a:rPr lang="en-US" sz="1600" dirty="0" smtClean="0">
                <a:solidFill>
                  <a:prstClr val="black"/>
                </a:solidFill>
              </a:rPr>
              <a:t> from </a:t>
            </a:r>
            <a:r>
              <a:rPr lang="en-US" sz="1600" i="1" dirty="0" smtClean="0">
                <a:solidFill>
                  <a:prstClr val="black"/>
                </a:solidFill>
              </a:rPr>
              <a:t>global:</a:t>
            </a:r>
          </a:p>
          <a:p>
            <a:r>
              <a:rPr lang="en-US" sz="1600" i="1" dirty="0" smtClean="0">
                <a:solidFill>
                  <a:prstClr val="black"/>
                </a:solidFill>
              </a:rPr>
              <a:t>t1 </a:t>
            </a:r>
            <a:r>
              <a:rPr lang="en-US" sz="1600" dirty="0" smtClean="0"/>
              <a:t>≠</a:t>
            </a:r>
            <a:r>
              <a:rPr lang="en-US" sz="1600" i="1" dirty="0" smtClean="0">
                <a:solidFill>
                  <a:prstClr val="black"/>
                </a:solidFill>
              </a:rPr>
              <a:t>&gt; d1 BUT t2 =&gt; d1 =&gt; </a:t>
            </a:r>
            <a:r>
              <a:rPr lang="en-US" sz="1600" dirty="0" smtClean="0">
                <a:solidFill>
                  <a:prstClr val="black"/>
                </a:solidFill>
              </a:rPr>
              <a:t>local to </a:t>
            </a:r>
            <a:r>
              <a:rPr lang="en-US" sz="1600" i="1" dirty="0" smtClean="0">
                <a:solidFill>
                  <a:prstClr val="black"/>
                </a:solidFill>
              </a:rPr>
              <a:t>t1</a:t>
            </a:r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1600" i="1" dirty="0">
                <a:solidFill>
                  <a:prstClr val="black"/>
                </a:solidFill>
              </a:rPr>
              <a:t>t1 </a:t>
            </a:r>
            <a:r>
              <a:rPr lang="en-US" sz="1600" dirty="0" smtClean="0"/>
              <a:t>≠</a:t>
            </a:r>
            <a:r>
              <a:rPr lang="en-US" sz="1600" i="1" dirty="0" smtClean="0">
                <a:solidFill>
                  <a:prstClr val="black"/>
                </a:solidFill>
              </a:rPr>
              <a:t>&gt; d2 AND t2 </a:t>
            </a:r>
            <a:r>
              <a:rPr lang="en-US" sz="1600" dirty="0" smtClean="0"/>
              <a:t>≠</a:t>
            </a:r>
            <a:r>
              <a:rPr lang="en-US" sz="1600" i="1" dirty="0" smtClean="0">
                <a:solidFill>
                  <a:prstClr val="black"/>
                </a:solidFill>
              </a:rPr>
              <a:t>&gt; d2 </a:t>
            </a:r>
            <a:r>
              <a:rPr lang="en-US" sz="1600" i="1" dirty="0">
                <a:solidFill>
                  <a:prstClr val="black"/>
                </a:solidFill>
              </a:rPr>
              <a:t>=&gt; </a:t>
            </a:r>
            <a:r>
              <a:rPr lang="en-US" sz="1600" dirty="0" smtClean="0">
                <a:solidFill>
                  <a:prstClr val="black"/>
                </a:solidFill>
              </a:rPr>
              <a:t>“global”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 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2124" y="1371600"/>
            <a:ext cx="5369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Multiple Trinoculars can separate</a:t>
            </a:r>
          </a:p>
          <a:p>
            <a:r>
              <a:rPr lang="en-US" sz="2800" i="1" dirty="0" smtClean="0"/>
              <a:t>local</a:t>
            </a:r>
            <a:r>
              <a:rPr lang="en-US" sz="2800" dirty="0" smtClean="0"/>
              <a:t> from </a:t>
            </a:r>
            <a:r>
              <a:rPr lang="en-US" sz="2800" i="1" dirty="0" smtClean="0"/>
              <a:t>global outages</a:t>
            </a:r>
          </a:p>
          <a:p>
            <a:r>
              <a:rPr lang="en-US" sz="2000" dirty="0" smtClean="0"/>
              <a:t>        (future work: study where and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how many instances are needed)</a:t>
            </a:r>
            <a:endParaRPr lang="en-US" sz="2400" dirty="0"/>
          </a:p>
        </p:txBody>
      </p:sp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/>
      <p:bldP spid="28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905000"/>
            <a:ext cx="2590800" cy="1702526"/>
            <a:chOff x="0" y="1371600"/>
            <a:chExt cx="2590800" cy="1702526"/>
          </a:xfrm>
        </p:grpSpPr>
        <p:pic>
          <p:nvPicPr>
            <p:cNvPr id="1029" name="Picture 5" descr="Y:\Desktop\1029_SR_SAND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1600"/>
              <a:ext cx="2590800" cy="1702526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23" name="TextBox 22"/>
            <p:cNvSpPr txBox="1"/>
            <p:nvPr/>
          </p:nvSpPr>
          <p:spPr>
            <a:xfrm>
              <a:off x="609600" y="1371600"/>
              <a:ext cx="1981200" cy="3048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Hurricane Sandy, Oct 2012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3581400"/>
            <a:ext cx="2606366" cy="1828800"/>
            <a:chOff x="0" y="3048000"/>
            <a:chExt cx="2606366" cy="1828800"/>
          </a:xfrm>
        </p:grpSpPr>
        <p:pic>
          <p:nvPicPr>
            <p:cNvPr id="3" name="Picture 2" descr="Y:\Desktop\japan-earthquake-tsunami-before-after-wave-road-before_49811_600x4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048000"/>
              <a:ext cx="2606366" cy="18288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533400" y="4572000"/>
              <a:ext cx="2057400" cy="3048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Japan Earthquake, Mar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Study Internet Outages?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352800"/>
            <a:ext cx="2362200" cy="762000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natural weather events and disasters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1902047"/>
            <a:ext cx="2895600" cy="1806602"/>
            <a:chOff x="6248400" y="1673447"/>
            <a:chExt cx="2895600" cy="1806602"/>
          </a:xfrm>
        </p:grpSpPr>
        <p:pic>
          <p:nvPicPr>
            <p:cNvPr id="4" name="Picture 3" descr="Y:\Desktop\protests_1813449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1673447"/>
              <a:ext cx="2895600" cy="1806602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162800" y="1676400"/>
              <a:ext cx="1981200" cy="457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Egypt Internet shutdown, Jan 2012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48400" y="3705225"/>
            <a:ext cx="2895600" cy="1628775"/>
            <a:chOff x="6248400" y="3476625"/>
            <a:chExt cx="2895600" cy="1628775"/>
          </a:xfrm>
        </p:grpSpPr>
        <p:pic>
          <p:nvPicPr>
            <p:cNvPr id="1028" name="Picture 4" descr="Y:\Desktop\_67467622_syria_we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8400" y="3476625"/>
              <a:ext cx="2895600" cy="162877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162800" y="4648200"/>
              <a:ext cx="1981200" cy="457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Syria Internet shutdown, May 2013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05600" y="3429000"/>
            <a:ext cx="2133600" cy="533400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political events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00400" y="4114800"/>
            <a:ext cx="2533650" cy="2533650"/>
            <a:chOff x="3200400" y="4114800"/>
            <a:chExt cx="2533650" cy="2533650"/>
          </a:xfrm>
        </p:grpSpPr>
        <p:pic>
          <p:nvPicPr>
            <p:cNvPr id="1030" name="Picture 6" descr="Y:\Desktop\Cisco-Home-Router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0400" y="4114800"/>
              <a:ext cx="2533650" cy="25336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733800" y="6096000"/>
              <a:ext cx="1524000" cy="3048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Home router down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83935" y="2667000"/>
            <a:ext cx="3488265" cy="1962149"/>
            <a:chOff x="2683935" y="2667000"/>
            <a:chExt cx="3488265" cy="1962149"/>
          </a:xfrm>
        </p:grpSpPr>
        <p:pic>
          <p:nvPicPr>
            <p:cNvPr id="1033" name="Picture 9" descr="Y:\Desktop\Tracingphysica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3935" y="2667000"/>
              <a:ext cx="3488265" cy="1962149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886200" y="2667000"/>
              <a:ext cx="1371600" cy="3048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link failures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200400" y="4343400"/>
            <a:ext cx="2438400" cy="685800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network infrastructure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2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5105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:\Desktop\trino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09800"/>
            <a:ext cx="2440717" cy="1873250"/>
          </a:xfrm>
          <a:prstGeom prst="rect">
            <a:avLst/>
          </a:prstGeom>
          <a:noFill/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Trinocular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Trinocular: active ping probes to study reliability in Internet edge</a:t>
            </a:r>
            <a:endParaRPr lang="en-US" b="1" dirty="0" smtClean="0"/>
          </a:p>
          <a:p>
            <a:pPr lvl="1"/>
            <a:r>
              <a:rPr lang="en-US" b="1" dirty="0" smtClean="0"/>
              <a:t>principled</a:t>
            </a:r>
            <a:r>
              <a:rPr lang="en-US" dirty="0" smtClean="0"/>
              <a:t>: probe only when needed</a:t>
            </a:r>
            <a:br>
              <a:rPr lang="en-US" dirty="0" smtClean="0"/>
            </a:br>
            <a:r>
              <a:rPr lang="en-US" dirty="0" smtClean="0"/>
              <a:t>(informed by Bayesian inference)</a:t>
            </a:r>
          </a:p>
          <a:p>
            <a:pPr lvl="2"/>
            <a:r>
              <a:rPr lang="en-US" dirty="0"/>
              <a:t>model </a:t>
            </a:r>
            <a:r>
              <a:rPr lang="en-US" i="1" dirty="0"/>
              <a:t>who </a:t>
            </a:r>
            <a:r>
              <a:rPr lang="en-US" dirty="0"/>
              <a:t>will reply, and </a:t>
            </a:r>
            <a:r>
              <a:rPr lang="en-US" i="1" dirty="0"/>
              <a:t>how likely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b="1" dirty="0" smtClean="0"/>
              <a:t>precise</a:t>
            </a:r>
            <a:r>
              <a:rPr lang="en-US" dirty="0" smtClean="0"/>
              <a:t>: outage duration ±330s</a:t>
            </a:r>
            <a:br>
              <a:rPr lang="en-US" dirty="0" smtClean="0"/>
            </a:br>
            <a:r>
              <a:rPr lang="en-US" dirty="0" smtClean="0"/>
              <a:t>(half of probing interval)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parsimonious</a:t>
            </a:r>
            <a:r>
              <a:rPr lang="en-US" dirty="0" smtClean="0"/>
              <a:t>: only +0.7% background radiation</a:t>
            </a:r>
            <a:br>
              <a:rPr lang="en-US" dirty="0" smtClean="0"/>
            </a:br>
            <a:r>
              <a:rPr lang="en-US" dirty="0" smtClean="0"/>
              <a:t>(at target /24, per Trinocular instance)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3962400"/>
            <a:ext cx="8382000" cy="5410200"/>
            <a:chOff x="228600" y="3886200"/>
            <a:chExt cx="8382000" cy="5410200"/>
          </a:xfrm>
        </p:grpSpPr>
        <p:sp>
          <p:nvSpPr>
            <p:cNvPr id="2" name="Rectangle 1"/>
            <p:cNvSpPr/>
            <p:nvPr/>
          </p:nvSpPr>
          <p:spPr>
            <a:xfrm>
              <a:off x="609600" y="3886200"/>
              <a:ext cx="7543800" cy="2438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28600" y="3886200"/>
              <a:ext cx="8382000" cy="5410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b="1" dirty="0" smtClean="0"/>
                <a:t>precise</a:t>
              </a:r>
              <a:r>
                <a:rPr lang="en-US" dirty="0"/>
                <a:t>: outage duration ±330s</a:t>
              </a:r>
              <a:br>
                <a:rPr lang="en-US" dirty="0"/>
              </a:br>
              <a:r>
                <a:rPr lang="en-US" dirty="0"/>
                <a:t>(half of probing interval</a:t>
              </a:r>
              <a:r>
                <a:rPr lang="en-US" dirty="0" smtClean="0"/>
                <a:t>)</a:t>
              </a:r>
            </a:p>
            <a:p>
              <a:pPr lvl="1"/>
              <a:endParaRPr lang="en-US" dirty="0"/>
            </a:p>
            <a:p>
              <a:pPr lvl="1"/>
              <a:r>
                <a:rPr lang="en-US" b="1" dirty="0"/>
                <a:t>parsimonious</a:t>
              </a:r>
              <a:r>
                <a:rPr lang="en-US" dirty="0"/>
                <a:t>: only +0.7% background radiation</a:t>
              </a:r>
              <a:br>
                <a:rPr lang="en-US" dirty="0"/>
              </a:br>
              <a:r>
                <a:rPr lang="en-US" dirty="0"/>
                <a:t>(at target /24, per Trinocular instance)</a:t>
              </a:r>
            </a:p>
            <a:p>
              <a:pPr lvl="1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89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 and Parsimony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Validation: </a:t>
            </a:r>
            <a:r>
              <a:rPr lang="en-US" b="1" i="1" dirty="0" smtClean="0">
                <a:solidFill>
                  <a:srgbClr val="FF0000"/>
                </a:solidFill>
              </a:rPr>
              <a:t>does</a:t>
            </a:r>
            <a:r>
              <a:rPr lang="en-US" b="1" dirty="0" smtClean="0">
                <a:solidFill>
                  <a:srgbClr val="FF0000"/>
                </a:solidFill>
              </a:rPr>
              <a:t> Trinocular work?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correctness: next</a:t>
            </a:r>
          </a:p>
          <a:p>
            <a:pPr lvl="1"/>
            <a:r>
              <a:rPr lang="en-US" dirty="0" smtClean="0"/>
              <a:t>precision: within ±330s, half of probing interval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probe rate: next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Comparison: why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probe /24s?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(details</a:t>
            </a:r>
            <a:r>
              <a:rPr lang="en-US" dirty="0"/>
              <a:t> </a:t>
            </a:r>
            <a:r>
              <a:rPr lang="en-US" dirty="0" smtClean="0"/>
              <a:t>in paper sections 5 and 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Precise: Detect All Outages?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 descr="Y: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000" y="1871857"/>
            <a:ext cx="6800000" cy="311428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05200" y="1905000"/>
            <a:ext cx="762000" cy="26670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1447800"/>
            <a:ext cx="48006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Controlled outages (random duration, 1 to 36 minutes) in test block, measured from 3 different sites (2 in US, 1 in Japan).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667000" y="5486400"/>
            <a:ext cx="3505200" cy="838200"/>
          </a:xfrm>
          <a:prstGeom prst="wedgeRoundRectCallout">
            <a:avLst>
              <a:gd name="adj1" fmla="val -15893"/>
              <a:gd name="adj2" fmla="val -153031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detect </a:t>
            </a:r>
            <a:r>
              <a:rPr lang="en-US" b="1" dirty="0" smtClean="0"/>
              <a:t>all</a:t>
            </a:r>
            <a:r>
              <a:rPr lang="en-US" dirty="0" smtClean="0"/>
              <a:t> outages longer than 11 minutes (the probing interval)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Parsimonious: Probing 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 descr="Y:\Desktop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038096" cy="5085715"/>
          </a:xfrm>
          <a:prstGeom prst="rect">
            <a:avLst/>
          </a:prstGeom>
          <a:noFill/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05200" y="1828800"/>
            <a:ext cx="762000" cy="41910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1% of background radiation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(1% = 20-33 </a:t>
            </a:r>
            <a:r>
              <a:rPr lang="en-US" sz="1600" dirty="0" err="1" smtClean="0">
                <a:solidFill>
                  <a:schemeClr val="tx1"/>
                </a:solidFill>
              </a:rPr>
              <a:t>pkts</a:t>
            </a:r>
            <a:r>
              <a:rPr lang="en-US" sz="1600" dirty="0" smtClean="0">
                <a:solidFill>
                  <a:schemeClr val="tx1"/>
                </a:solidFill>
              </a:rPr>
              <a:t>/hour)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066800" y="5867400"/>
            <a:ext cx="2209800" cy="990600"/>
          </a:xfrm>
          <a:prstGeom prst="wedgeRoundRectCallout">
            <a:avLst>
              <a:gd name="adj1" fmla="val 55698"/>
              <a:gd name="adj2" fmla="val -97007"/>
              <a:gd name="adj3" fmla="val 16667"/>
            </a:avLst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our mean probe rate is less than 1% of background traffic</a:t>
            </a:r>
          </a:p>
        </p:txBody>
      </p:sp>
      <p:sp>
        <p:nvSpPr>
          <p:cNvPr id="9" name="Left-Right Arrow 8"/>
          <p:cNvSpPr/>
          <p:nvPr/>
        </p:nvSpPr>
        <p:spPr>
          <a:xfrm>
            <a:off x="3505200" y="2590800"/>
            <a:ext cx="762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1219200"/>
            <a:ext cx="1905000" cy="6858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post-facto analysis of 48 hours operation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1981200" cy="83099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most blocks are probed with very little traffic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Probing Granularity?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size block should we look at?</a:t>
            </a:r>
          </a:p>
          <a:p>
            <a:pPr lvl="1"/>
            <a:r>
              <a:rPr lang="en-US" sz="2200" dirty="0" smtClean="0"/>
              <a:t>routable prefixes </a:t>
            </a:r>
            <a:r>
              <a:rPr lang="en-US" sz="1900" dirty="0" smtClean="0"/>
              <a:t>(most prior work: [Hubble, NSDI’08], [</a:t>
            </a:r>
            <a:r>
              <a:rPr lang="en-US" sz="1900" dirty="0" err="1" smtClean="0"/>
              <a:t>iPlane</a:t>
            </a:r>
            <a:r>
              <a:rPr lang="en-US" sz="1900" dirty="0" smtClean="0"/>
              <a:t>, OSDI’06], etc.)</a:t>
            </a:r>
            <a:endParaRPr lang="en-US" sz="2200" dirty="0" smtClean="0"/>
          </a:p>
          <a:p>
            <a:pPr lvl="1"/>
            <a:r>
              <a:rPr lang="en-US" sz="2200" dirty="0" smtClean="0"/>
              <a:t>large regions [</a:t>
            </a:r>
            <a:r>
              <a:rPr lang="en-US" sz="1900" dirty="0" err="1" smtClean="0"/>
              <a:t>Dainotti</a:t>
            </a:r>
            <a:r>
              <a:rPr lang="en-US" sz="1900" dirty="0" smtClean="0"/>
              <a:t> et al., IMC’11]</a:t>
            </a:r>
            <a:endParaRPr lang="en-US" sz="2200" dirty="0" smtClean="0"/>
          </a:p>
          <a:p>
            <a:pPr lvl="1"/>
            <a:r>
              <a:rPr lang="en-US" sz="2200" dirty="0" smtClean="0"/>
              <a:t>individual addresses </a:t>
            </a:r>
            <a:r>
              <a:rPr lang="en-US" sz="1900" dirty="0" smtClean="0"/>
              <a:t>[</a:t>
            </a:r>
            <a:r>
              <a:rPr lang="en-US" sz="1900" dirty="0" err="1" smtClean="0"/>
              <a:t>Thunderping</a:t>
            </a:r>
            <a:r>
              <a:rPr lang="en-US" sz="1900" dirty="0" smtClean="0"/>
              <a:t>, IMC’11]</a:t>
            </a:r>
            <a:endParaRPr lang="en-US" sz="2200" dirty="0" smtClean="0"/>
          </a:p>
          <a:p>
            <a:r>
              <a:rPr lang="en-US" i="1" dirty="0" smtClean="0"/>
              <a:t>Huge </a:t>
            </a:r>
            <a:r>
              <a:rPr lang="en-US" dirty="0" smtClean="0"/>
              <a:t>performance advantage for bigger</a:t>
            </a:r>
          </a:p>
          <a:p>
            <a:pPr lvl="1"/>
            <a:r>
              <a:rPr lang="en-US" sz="2200" dirty="0" smtClean="0"/>
              <a:t>418k routable prefixes</a:t>
            </a:r>
            <a:br>
              <a:rPr lang="en-US" sz="2200" dirty="0" smtClean="0"/>
            </a:br>
            <a:r>
              <a:rPr lang="en-US" sz="2200" dirty="0" smtClean="0"/>
              <a:t>vs. 3.4M analyzable /24s   (8x more work!)</a:t>
            </a:r>
          </a:p>
          <a:p>
            <a:r>
              <a:rPr lang="en-US" dirty="0" smtClean="0"/>
              <a:t>But what about </a:t>
            </a:r>
            <a:r>
              <a:rPr lang="en-US" i="1" dirty="0" smtClean="0"/>
              <a:t>accuracy </a:t>
            </a:r>
            <a:r>
              <a:rPr lang="en-US" dirty="0" smtClean="0"/>
              <a:t>and </a:t>
            </a:r>
            <a:r>
              <a:rPr lang="en-US" i="1" dirty="0" smtClean="0"/>
              <a:t>precision?</a:t>
            </a:r>
          </a:p>
          <a:p>
            <a:pPr lvl="1"/>
            <a:r>
              <a:rPr lang="en-US" sz="2000" dirty="0" smtClean="0"/>
              <a:t>[Bush et al., IMC ‘09]: reachability ≠ routable prefixes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Coverage:</a:t>
            </a:r>
            <a:br>
              <a:rPr lang="en-US" dirty="0" smtClean="0"/>
            </a:br>
            <a:r>
              <a:rPr lang="en-US" dirty="0" smtClean="0"/>
              <a:t>What’s </a:t>
            </a:r>
            <a:r>
              <a:rPr lang="en-US" i="1" dirty="0" smtClean="0"/>
              <a:t>Theoretically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	                    </a:t>
            </a:r>
            <a:r>
              <a:rPr lang="en-US" sz="2000" b="1" dirty="0" smtClean="0">
                <a:solidFill>
                  <a:srgbClr val="00CC00"/>
                </a:solidFill>
              </a:rPr>
              <a:t>green</a:t>
            </a:r>
            <a:r>
              <a:rPr lang="en-US" sz="2000" dirty="0" smtClean="0"/>
              <a:t>: what is routed      </a:t>
            </a:r>
            <a:r>
              <a:rPr lang="en-US" sz="2000" b="1" dirty="0" smtClean="0"/>
              <a:t>black</a:t>
            </a:r>
            <a:r>
              <a:rPr lang="en-US" sz="2000" dirty="0" smtClean="0"/>
              <a:t>: not routed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But active probing requires targets that respond…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pic>
        <p:nvPicPr>
          <p:cNvPr id="2050" name="Picture 2" descr="Y:\adaptive_probing\presentation\FIG\granularity_bg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81200"/>
            <a:ext cx="2743200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38400" y="1371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IPv4 address space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1447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(shown on </a:t>
            </a:r>
            <a:r>
              <a:rPr lang="en-US" sz="1600" dirty="0" err="1" smtClean="0"/>
              <a:t>hilbert</a:t>
            </a:r>
            <a:r>
              <a:rPr lang="en-US" sz="1600" dirty="0" smtClean="0"/>
              <a:t> curve)</a:t>
            </a:r>
            <a:endParaRPr lang="en-US" sz="1600" dirty="0"/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6324600" y="1828800"/>
            <a:ext cx="2362200" cy="1614488"/>
            <a:chOff x="480" y="4608"/>
            <a:chExt cx="1488" cy="1017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480" y="4608"/>
              <a:ext cx="1488" cy="231"/>
              <a:chOff x="480" y="4608"/>
              <a:chExt cx="1488" cy="231"/>
            </a:xfrm>
          </p:grpSpPr>
          <p:sp>
            <p:nvSpPr>
              <p:cNvPr id="27" name="Line 13"/>
              <p:cNvSpPr>
                <a:spLocks noChangeShapeType="1"/>
              </p:cNvSpPr>
              <p:nvPr/>
            </p:nvSpPr>
            <p:spPr bwMode="auto">
              <a:xfrm>
                <a:off x="940" y="4645"/>
                <a:ext cx="10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876" y="4666"/>
                <a:ext cx="101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3135313" eaLnBrk="1" hangingPunct="1"/>
                <a:r>
                  <a:rPr lang="en-US" sz="1200">
                    <a:latin typeface="Arial" charset="0"/>
                    <a:cs typeface="Arial" charset="0"/>
                  </a:rPr>
                  <a:t>0  1  2  3  4  5  6  7…</a:t>
                </a:r>
                <a:endParaRPr lang="en-US" sz="12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480" y="4608"/>
                <a:ext cx="3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3135313" eaLnBrk="1" hangingPunct="1"/>
                <a:r>
                  <a:rPr lang="en-US" sz="1800">
                    <a:latin typeface="Arial" charset="0"/>
                    <a:cs typeface="Arial" charset="0"/>
                  </a:rPr>
                  <a:t>1D:</a:t>
                </a: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480" y="4968"/>
              <a:ext cx="1128" cy="657"/>
              <a:chOff x="12628" y="2909"/>
              <a:chExt cx="1128" cy="657"/>
            </a:xfrm>
          </p:grpSpPr>
          <p:grpSp>
            <p:nvGrpSpPr>
              <p:cNvPr id="20" name="Group 17"/>
              <p:cNvGrpSpPr>
                <a:grpSpLocks/>
              </p:cNvGrpSpPr>
              <p:nvPr/>
            </p:nvGrpSpPr>
            <p:grpSpPr bwMode="auto">
              <a:xfrm>
                <a:off x="12628" y="2909"/>
                <a:ext cx="1128" cy="657"/>
                <a:chOff x="12442" y="3011"/>
                <a:chExt cx="1128" cy="657"/>
              </a:xfrm>
            </p:grpSpPr>
            <p:sp>
              <p:nvSpPr>
                <p:cNvPr id="2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442" y="3011"/>
                  <a:ext cx="34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35313" eaLnBrk="1" hangingPunct="1"/>
                  <a:r>
                    <a:rPr lang="en-US" sz="1800" dirty="0">
                      <a:latin typeface="Arial" charset="0"/>
                      <a:cs typeface="Arial" charset="0"/>
                    </a:rPr>
                    <a:t>2D:</a:t>
                  </a:r>
                </a:p>
              </p:txBody>
            </p:sp>
            <p:sp>
              <p:nvSpPr>
                <p:cNvPr id="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2838" y="3021"/>
                  <a:ext cx="73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35313" eaLnBrk="1" hangingPunct="1"/>
                  <a:r>
                    <a:rPr lang="en-US" sz="1200">
                      <a:latin typeface="Arial" charset="0"/>
                      <a:cs typeface="Arial" charset="0"/>
                    </a:rPr>
                    <a:t>0    1   14    15</a:t>
                  </a:r>
                  <a:endParaRPr lang="en-US" sz="12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838" y="3177"/>
                  <a:ext cx="73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35313" eaLnBrk="1" hangingPunct="1"/>
                  <a:r>
                    <a:rPr lang="en-US" sz="1200" dirty="0">
                      <a:latin typeface="Arial" charset="0"/>
                      <a:cs typeface="Arial" charset="0"/>
                    </a:rPr>
                    <a:t>3    2   13    12</a:t>
                  </a:r>
                  <a:endParaRPr lang="en-US" sz="12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838" y="3339"/>
                  <a:ext cx="73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35313" eaLnBrk="1" hangingPunct="1"/>
                  <a:r>
                    <a:rPr lang="en-US" sz="1200">
                      <a:latin typeface="Arial" charset="0"/>
                      <a:cs typeface="Arial" charset="0"/>
                    </a:rPr>
                    <a:t>4    7     8    11</a:t>
                  </a:r>
                  <a:endParaRPr lang="en-US" sz="12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838" y="3495"/>
                  <a:ext cx="73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3135313" eaLnBrk="1" hangingPunct="1"/>
                  <a:r>
                    <a:rPr lang="en-US" sz="1200">
                      <a:latin typeface="Arial" charset="0"/>
                      <a:cs typeface="Arial" charset="0"/>
                    </a:rPr>
                    <a:t>5    6     9    10</a:t>
                  </a:r>
                  <a:endParaRPr lang="en-US" sz="1200" b="1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13139" y="2968"/>
                <a:ext cx="466" cy="543"/>
              </a:xfrm>
              <a:custGeom>
                <a:avLst/>
                <a:gdLst/>
                <a:ahLst/>
                <a:cxnLst>
                  <a:cxn ang="0">
                    <a:pos x="13" y="38"/>
                  </a:cxn>
                  <a:cxn ang="0">
                    <a:pos x="82" y="37"/>
                  </a:cxn>
                  <a:cxn ang="0">
                    <a:pos x="87" y="193"/>
                  </a:cxn>
                  <a:cxn ang="0">
                    <a:pos x="16" y="191"/>
                  </a:cxn>
                  <a:cxn ang="0">
                    <a:pos x="12" y="358"/>
                  </a:cxn>
                  <a:cxn ang="0">
                    <a:pos x="12" y="512"/>
                  </a:cxn>
                  <a:cxn ang="0">
                    <a:pos x="82" y="517"/>
                  </a:cxn>
                  <a:cxn ang="0">
                    <a:pos x="94" y="355"/>
                  </a:cxn>
                  <a:cxn ang="0">
                    <a:pos x="142" y="302"/>
                  </a:cxn>
                  <a:cxn ang="0">
                    <a:pos x="286" y="304"/>
                  </a:cxn>
                  <a:cxn ang="0">
                    <a:pos x="358" y="355"/>
                  </a:cxn>
                  <a:cxn ang="0">
                    <a:pos x="361" y="512"/>
                  </a:cxn>
                  <a:cxn ang="0">
                    <a:pos x="438" y="512"/>
                  </a:cxn>
                  <a:cxn ang="0">
                    <a:pos x="438" y="353"/>
                  </a:cxn>
                  <a:cxn ang="0">
                    <a:pos x="444" y="206"/>
                  </a:cxn>
                  <a:cxn ang="0">
                    <a:pos x="352" y="193"/>
                  </a:cxn>
                  <a:cxn ang="0">
                    <a:pos x="351" y="23"/>
                  </a:cxn>
                  <a:cxn ang="0">
                    <a:pos x="466" y="52"/>
                  </a:cxn>
                </a:cxnLst>
                <a:rect l="0" t="0" r="r" b="b"/>
                <a:pathLst>
                  <a:path w="466" h="543">
                    <a:moveTo>
                      <a:pt x="13" y="38"/>
                    </a:moveTo>
                    <a:cubicBezTo>
                      <a:pt x="41" y="24"/>
                      <a:pt x="70" y="11"/>
                      <a:pt x="82" y="37"/>
                    </a:cubicBezTo>
                    <a:cubicBezTo>
                      <a:pt x="94" y="63"/>
                      <a:pt x="98" y="167"/>
                      <a:pt x="87" y="193"/>
                    </a:cubicBezTo>
                    <a:cubicBezTo>
                      <a:pt x="76" y="219"/>
                      <a:pt x="28" y="164"/>
                      <a:pt x="16" y="191"/>
                    </a:cubicBezTo>
                    <a:cubicBezTo>
                      <a:pt x="4" y="218"/>
                      <a:pt x="13" y="305"/>
                      <a:pt x="12" y="358"/>
                    </a:cubicBezTo>
                    <a:cubicBezTo>
                      <a:pt x="11" y="411"/>
                      <a:pt x="0" y="486"/>
                      <a:pt x="12" y="512"/>
                    </a:cubicBezTo>
                    <a:cubicBezTo>
                      <a:pt x="24" y="538"/>
                      <a:pt x="68" y="543"/>
                      <a:pt x="82" y="517"/>
                    </a:cubicBezTo>
                    <a:cubicBezTo>
                      <a:pt x="96" y="491"/>
                      <a:pt x="84" y="391"/>
                      <a:pt x="94" y="355"/>
                    </a:cubicBezTo>
                    <a:cubicBezTo>
                      <a:pt x="104" y="319"/>
                      <a:pt x="110" y="310"/>
                      <a:pt x="142" y="302"/>
                    </a:cubicBezTo>
                    <a:cubicBezTo>
                      <a:pt x="174" y="294"/>
                      <a:pt x="250" y="295"/>
                      <a:pt x="286" y="304"/>
                    </a:cubicBezTo>
                    <a:cubicBezTo>
                      <a:pt x="322" y="313"/>
                      <a:pt x="346" y="320"/>
                      <a:pt x="358" y="355"/>
                    </a:cubicBezTo>
                    <a:cubicBezTo>
                      <a:pt x="370" y="390"/>
                      <a:pt x="348" y="486"/>
                      <a:pt x="361" y="512"/>
                    </a:cubicBezTo>
                    <a:cubicBezTo>
                      <a:pt x="374" y="538"/>
                      <a:pt x="425" y="538"/>
                      <a:pt x="438" y="512"/>
                    </a:cubicBezTo>
                    <a:cubicBezTo>
                      <a:pt x="451" y="486"/>
                      <a:pt x="437" y="404"/>
                      <a:pt x="438" y="353"/>
                    </a:cubicBezTo>
                    <a:cubicBezTo>
                      <a:pt x="439" y="302"/>
                      <a:pt x="458" y="233"/>
                      <a:pt x="444" y="206"/>
                    </a:cubicBezTo>
                    <a:cubicBezTo>
                      <a:pt x="430" y="179"/>
                      <a:pt x="367" y="223"/>
                      <a:pt x="352" y="193"/>
                    </a:cubicBezTo>
                    <a:cubicBezTo>
                      <a:pt x="337" y="163"/>
                      <a:pt x="332" y="46"/>
                      <a:pt x="351" y="23"/>
                    </a:cubicBezTo>
                    <a:cubicBezTo>
                      <a:pt x="370" y="0"/>
                      <a:pt x="442" y="46"/>
                      <a:pt x="466" y="5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958" y="4813"/>
              <a:ext cx="466" cy="348"/>
              <a:chOff x="13106" y="2754"/>
              <a:chExt cx="466" cy="348"/>
            </a:xfrm>
          </p:grpSpPr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13106" y="2754"/>
                <a:ext cx="0" cy="198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13214" y="2760"/>
                <a:ext cx="48" cy="180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13292" y="2766"/>
                <a:ext cx="24" cy="336"/>
              </a:xfrm>
              <a:prstGeom prst="line">
                <a:avLst/>
              </a:prstGeom>
              <a:noFill/>
              <a:ln w="127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28"/>
              <p:cNvSpPr txBox="1">
                <a:spLocks noChangeArrowheads="1"/>
              </p:cNvSpPr>
              <p:nvPr/>
            </p:nvSpPr>
            <p:spPr bwMode="auto">
              <a:xfrm>
                <a:off x="13340" y="2763"/>
                <a:ext cx="23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3135313" eaLnBrk="1" hangingPunct="1"/>
                <a:r>
                  <a:rPr lang="en-US" sz="900" i="1" dirty="0">
                    <a:latin typeface="Arial" charset="0"/>
                    <a:cs typeface="Arial" charset="0"/>
                  </a:rPr>
                  <a:t>etc.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Coverage:</a:t>
            </a:r>
            <a:br>
              <a:rPr lang="en-US" dirty="0" smtClean="0"/>
            </a:br>
            <a:r>
              <a:rPr lang="en-US" dirty="0" smtClean="0"/>
              <a:t>What’s </a:t>
            </a:r>
            <a:r>
              <a:rPr lang="en-US" i="1" dirty="0" smtClean="0"/>
              <a:t>Actually </a:t>
            </a:r>
            <a:r>
              <a:rPr lang="en-US" dirty="0" smtClean="0"/>
              <a:t>Possible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836612" y="1295400"/>
            <a:ext cx="4040188" cy="639762"/>
          </a:xfrm>
        </p:spPr>
        <p:txBody>
          <a:bodyPr/>
          <a:lstStyle/>
          <a:p>
            <a:r>
              <a:rPr lang="en-US" dirty="0" smtClean="0"/>
              <a:t>prefix-based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4800599"/>
            <a:ext cx="4040188" cy="1325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CC00"/>
                </a:solidFill>
              </a:rPr>
              <a:t>green</a:t>
            </a:r>
            <a:r>
              <a:rPr lang="en-US" dirty="0" smtClean="0"/>
              <a:t>: has a some .1 that responds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no .1 responding</a:t>
            </a:r>
          </a:p>
          <a:p>
            <a:pPr>
              <a:buNone/>
            </a:pPr>
            <a:r>
              <a:rPr lang="en-US" b="1" dirty="0" smtClean="0"/>
              <a:t>black</a:t>
            </a:r>
            <a:r>
              <a:rPr lang="en-US" dirty="0" smtClean="0"/>
              <a:t>: not routed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114800" y="1295400"/>
            <a:ext cx="4041775" cy="639762"/>
          </a:xfrm>
        </p:spPr>
        <p:txBody>
          <a:bodyPr/>
          <a:lstStyle/>
          <a:p>
            <a:r>
              <a:rPr lang="en-US" dirty="0" smtClean="0"/>
              <a:t>/24 block-based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645025" y="4800600"/>
            <a:ext cx="4041775" cy="144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CC00"/>
                </a:solidFill>
              </a:rPr>
              <a:t>green</a:t>
            </a:r>
            <a:r>
              <a:rPr lang="en-US" dirty="0" smtClean="0"/>
              <a:t>: &gt;20 address respond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&lt;20 address respond</a:t>
            </a:r>
          </a:p>
          <a:p>
            <a:pPr>
              <a:buNone/>
            </a:pPr>
            <a:r>
              <a:rPr lang="en-US" b="1" dirty="0" smtClean="0"/>
              <a:t>black</a:t>
            </a:r>
            <a:r>
              <a:rPr lang="en-US" dirty="0" smtClean="0"/>
              <a:t>: not routed</a:t>
            </a:r>
          </a:p>
          <a:p>
            <a:pPr>
              <a:buNone/>
            </a:pPr>
            <a:r>
              <a:rPr lang="en-US" sz="1700" dirty="0" smtClean="0"/>
              <a:t>(stricter than Trinocular requires)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2" descr="Y:\Desktop\coverage_bg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743200" cy="2743200"/>
          </a:xfrm>
          <a:prstGeom prst="rect">
            <a:avLst/>
          </a:prstGeom>
          <a:noFill/>
        </p:spPr>
      </p:pic>
      <p:pic>
        <p:nvPicPr>
          <p:cNvPr id="1027" name="Picture 3" descr="Y:\Desktop\coverage_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2743200" cy="2743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286000" y="3486346"/>
            <a:ext cx="152400" cy="762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86400" y="3495773"/>
            <a:ext cx="152400" cy="762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7"/>
          <p:cNvSpPr txBox="1">
            <a:spLocks/>
          </p:cNvSpPr>
          <p:nvPr/>
        </p:nvSpPr>
        <p:spPr>
          <a:xfrm>
            <a:off x="6949441" y="2151212"/>
            <a:ext cx="2194560" cy="2192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00CC00"/>
                </a:solidFill>
              </a:rPr>
              <a:t>green</a:t>
            </a:r>
            <a:r>
              <a:rPr lang="en-US" dirty="0" smtClean="0"/>
              <a:t>: possible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not possible:</a:t>
            </a:r>
            <a:endParaRPr lang="en-US" dirty="0"/>
          </a:p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 </a:t>
            </a:r>
            <a:r>
              <a:rPr lang="en-US" dirty="0" smtClean="0"/>
              <a:t>: not measurable</a:t>
            </a:r>
          </a:p>
          <a:p>
            <a:pPr>
              <a:buFont typeface="Arial" pitchFamily="34" charset="0"/>
              <a:buNone/>
            </a:pPr>
            <a:r>
              <a:rPr lang="en-US" b="1" dirty="0" smtClean="0"/>
              <a:t>black</a:t>
            </a:r>
            <a:r>
              <a:rPr lang="en-US" dirty="0" smtClean="0"/>
              <a:t>: not routed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different number of targets (yellow dots)</a:t>
            </a:r>
          </a:p>
          <a:p>
            <a:pPr>
              <a:buNone/>
            </a:pPr>
            <a:r>
              <a:rPr lang="en-US" dirty="0" smtClean="0"/>
              <a:t>approaches trade-off:</a:t>
            </a:r>
          </a:p>
          <a:p>
            <a:pPr lvl="1"/>
            <a:r>
              <a:rPr lang="en-US" dirty="0" smtClean="0"/>
              <a:t>precision: what </a:t>
            </a:r>
            <a:r>
              <a:rPr lang="en-US" i="1" dirty="0" smtClean="0"/>
              <a:t>could</a:t>
            </a:r>
            <a:r>
              <a:rPr lang="en-US" dirty="0" smtClean="0"/>
              <a:t> they see? what </a:t>
            </a:r>
            <a:r>
              <a:rPr lang="en-US" i="1" dirty="0" smtClean="0"/>
              <a:t>precision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accuracy: what do they see </a:t>
            </a:r>
            <a:r>
              <a:rPr lang="en-US" i="1" dirty="0" smtClean="0"/>
              <a:t>correctly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7" name="Text Placeholder 15"/>
          <p:cNvSpPr txBox="1">
            <a:spLocks/>
          </p:cNvSpPr>
          <p:nvPr/>
        </p:nvSpPr>
        <p:spPr>
          <a:xfrm>
            <a:off x="685800" y="14176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prefix-based</a:t>
            </a:r>
            <a:endParaRPr lang="en-US" sz="2400" b="1" dirty="0"/>
          </a:p>
        </p:txBody>
      </p:sp>
      <p:sp>
        <p:nvSpPr>
          <p:cNvPr id="18" name="Text Placeholder 15"/>
          <p:cNvSpPr txBox="1">
            <a:spLocks/>
          </p:cNvSpPr>
          <p:nvPr/>
        </p:nvSpPr>
        <p:spPr>
          <a:xfrm>
            <a:off x="4341812" y="14176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/24 block-based</a:t>
            </a:r>
            <a:endParaRPr lang="en-US" sz="2400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Coverage:</a:t>
            </a:r>
            <a:br>
              <a:rPr lang="en-US" dirty="0" smtClean="0"/>
            </a:br>
            <a:r>
              <a:rPr lang="en-US" dirty="0" smtClean="0"/>
              <a:t>What’s </a:t>
            </a:r>
            <a:r>
              <a:rPr lang="en-US" i="1" dirty="0" smtClean="0"/>
              <a:t>Actually </a:t>
            </a:r>
            <a:r>
              <a:rPr lang="en-US" dirty="0" smtClean="0"/>
              <a:t>Possible</a:t>
            </a:r>
            <a:endParaRPr lang="en-US" dirty="0"/>
          </a:p>
        </p:txBody>
      </p:sp>
      <p:pic>
        <p:nvPicPr>
          <p:cNvPr id="1028" name="Picture 4" descr="Y:\adaptive_probing\presentation\FIG\coverage_bgp.cropp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45" y="2438400"/>
            <a:ext cx="3256767" cy="1828800"/>
          </a:xfrm>
          <a:prstGeom prst="rect">
            <a:avLst/>
          </a:prstGeom>
          <a:noFill/>
        </p:spPr>
      </p:pic>
      <p:pic>
        <p:nvPicPr>
          <p:cNvPr id="1029" name="Picture 5" descr="Y:\adaptive_probing\presentation\FIG\coverage_img.cropp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1645" y="2438400"/>
            <a:ext cx="3256767" cy="18288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62000" y="2468881"/>
            <a:ext cx="3124200" cy="1722119"/>
            <a:chOff x="762000" y="4876800"/>
            <a:chExt cx="3124200" cy="1722119"/>
          </a:xfrm>
        </p:grpSpPr>
        <p:sp>
          <p:nvSpPr>
            <p:cNvPr id="14" name="Oval 13"/>
            <p:cNvSpPr/>
            <p:nvPr/>
          </p:nvSpPr>
          <p:spPr>
            <a:xfrm>
              <a:off x="762000" y="5638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43000" y="5791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249680" y="6126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00200" y="6507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38400" y="52882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49880" y="5440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002280" y="4876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307080" y="5029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88080" y="4953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840480" y="5364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657600" y="5745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10000" y="6202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6248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6553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971800" y="6477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19400" y="6477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895600" y="6096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14600" y="6248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4641850" y="2428404"/>
            <a:ext cx="2985774" cy="1808315"/>
            <a:chOff x="4641850" y="2428404"/>
            <a:chExt cx="2985774" cy="1808315"/>
          </a:xfrm>
        </p:grpSpPr>
        <p:sp>
          <p:nvSpPr>
            <p:cNvPr id="53" name="Oval 52"/>
            <p:cNvSpPr/>
            <p:nvPr/>
          </p:nvSpPr>
          <p:spPr>
            <a:xfrm>
              <a:off x="4641850" y="34880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840605" y="36912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6800" y="37293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958080" y="3992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929505" y="37642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050280" y="28352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018530" y="28289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984875" y="2901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016625" y="28575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003925" y="28765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984875" y="30848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972175" y="31083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00583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019800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01980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05028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69330" y="3175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502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14045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137275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0960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991225" y="29527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019800" y="30035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1722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2788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4312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054725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094730" y="3000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053455" y="3000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428105" y="3787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386830" y="3787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426835" y="3740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385560" y="3740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2484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248400" y="30892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3246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3246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403975" y="4013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654800" y="40100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07175" y="3962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638925" y="38830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572250" y="3886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583680" y="39325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619875" y="3914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705600" y="39452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743700" y="3994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477000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18275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558280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553200" y="3762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233670" y="40862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5232400" y="4038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5192395" y="4191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191125" y="4143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89855" y="40849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188585" y="40373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381279" y="3631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381744" y="36928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534144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686544" y="37695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629400" y="37909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781800" y="38904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858000" y="40000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431753" y="3631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472238" y="37457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488432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436523" y="3681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486524" y="37023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529398" y="3693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548462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629400" y="36337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567486" y="363140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600828" y="36909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753228" y="37857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659880" y="36790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672266" y="370285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781808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6748466" y="3674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731799" y="37480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824674" y="36837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781800" y="3733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815150" y="37171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924692" y="39833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984233" y="39528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7036591" y="400287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055166" y="39814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858000" y="362901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7005638" y="380284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915176" y="36837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948486" y="370046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988979" y="37099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991376" y="36718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984201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7136601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7239000" y="38004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177086" y="3798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058036" y="36309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239000" y="3733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458076" y="296703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536657" y="31599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086600" y="36337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255667" y="37718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7131366" y="37504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7124704" y="36285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7250905" y="3611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176489" y="30046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281734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191380" y="30837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239000" y="323896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7319962" y="331946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493799" y="35385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7346153" y="36052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72390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7472362" y="316991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73152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481886" y="36052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388538" y="31913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2390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484267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7179467" y="3581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246143" y="35642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308065" y="353807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331867" y="3581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7188991" y="34885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181856" y="35218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212825" y="35142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353320" y="339804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534292" y="34099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576661" y="33908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579515" y="3300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315200" y="3352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439028" y="3276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283766" y="3293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179467" y="32384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208039" y="32670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355677" y="33599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7529506" y="3352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534276" y="3230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579515" y="32551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576661" y="3150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576661" y="31051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543800" y="301703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5438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558086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488556" y="29498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581904" y="29003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560467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355204" y="32451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465219" y="3293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7479505" y="3214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7448079" y="30141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7483810" y="29956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202680" y="30194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6207442" y="29829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6286023" y="30829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6202680" y="311658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245546" y="30067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6331270" y="30789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36495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6278880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6324600" y="31789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6400800" y="316420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6478908" y="31765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6457944" y="32027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500337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6547965" y="317420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591296" y="31527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62940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755601" y="31813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686071" y="31932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7257575" y="31813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7221852" y="3150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7329013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429015" y="317421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376633" y="31527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7343772" y="31551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7331867" y="31170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7372352" y="31046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7393781" y="30384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7212809" y="310514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253286" y="308848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350923" y="303371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436639" y="30980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726281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7310438" y="30813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7239000" y="30241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7196134" y="30265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7405686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7579515" y="2833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60437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7434266" y="2895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7289009" y="30099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7231865" y="29265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7336629" y="29503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7360447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360455" y="28765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334248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308057" y="28522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260437" y="29551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312819" y="29308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7289001" y="29003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7505704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7467600" y="28760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7384257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7452833" y="2833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7512847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7541419" y="28713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202680" y="29432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6202680" y="289321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6022181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6097932" y="29456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6097932" y="2895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6122191" y="30813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6174581" y="30765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6155533" y="30527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6062674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6143628" y="295036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6164584" y="29170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6138393" y="28265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6112667" y="2849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6165057" y="28641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248400" y="294083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6222209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6236022" y="28670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6262213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6352699" y="2919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6324600" y="28736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6314595" y="294957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355080" y="30356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6355080" y="31118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6450801" y="30975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402708" y="30951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6431280" y="30522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6445566" y="30094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6488424" y="30019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336032" y="282655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300309" y="28479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426518" y="29432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6416994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6302698" y="289321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381271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421756" y="2849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510334" y="31146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733699" y="31403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526536" y="29784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6667031" y="30856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6626554" y="31308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6659880" y="31665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605125" y="30956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628935" y="30551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752747" y="30789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678936" y="302656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6755609" y="30241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536533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553200" y="301465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405089" y="24284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629400" y="2438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709889" y="27332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781800" y="2590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400800" y="25546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405562" y="27022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438896" y="260461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484143" y="26665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6462714" y="26355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6557489" y="25808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629400" y="26546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686079" y="270939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424626" y="2488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6505580" y="25026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6605590" y="263127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586534" y="2531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619876" y="25474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681317" y="255984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824193" y="27265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986117" y="2667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986117" y="2743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696084" y="25074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479389" y="28284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607971" y="28832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581780" y="28546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6636543" y="285940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6610352" y="28236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657972" y="279749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779403" y="28022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855595" y="28046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815134" y="2769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6781327" y="273604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6852765" y="2697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6781319" y="2655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836555" y="2655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836555" y="259795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810364" y="261938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807983" y="255985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757982" y="25503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781792" y="252175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765125" y="24812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786554" y="24503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6910382" y="273130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908001" y="267892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6958002" y="25955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6891334" y="257653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6927049" y="25527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6884191" y="252653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934192" y="250748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6905620" y="248367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879429" y="243129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6955621" y="245986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6934192" y="243129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858000" y="273606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7010384" y="269558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7058004" y="27527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7058004" y="27765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7146101" y="265273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7038956" y="243367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7055623" y="245034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7108005" y="250510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7184229" y="24550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914400" y="1905000"/>
            <a:ext cx="7162800" cy="3733800"/>
            <a:chOff x="914400" y="1905000"/>
            <a:chExt cx="7162800" cy="3733800"/>
          </a:xfrm>
        </p:grpSpPr>
        <p:grpSp>
          <p:nvGrpSpPr>
            <p:cNvPr id="4" name="Group 25"/>
            <p:cNvGrpSpPr/>
            <p:nvPr/>
          </p:nvGrpSpPr>
          <p:grpSpPr>
            <a:xfrm>
              <a:off x="914400" y="1905000"/>
              <a:ext cx="7142858" cy="3728993"/>
              <a:chOff x="914400" y="1395045"/>
              <a:chExt cx="7142858" cy="3728993"/>
            </a:xfrm>
          </p:grpSpPr>
          <p:pic>
            <p:nvPicPr>
              <p:cNvPr id="6" name="Picture 2" descr="Y:\Desktop\granularity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4400" y="1828800"/>
                <a:ext cx="7142858" cy="3295238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667000" y="1395045"/>
                <a:ext cx="495300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measure coverage in two sizes:</a:t>
                </a:r>
              </a:p>
              <a:p>
                <a:r>
                  <a:rPr lang="en-US" sz="2400" b="1" dirty="0" smtClean="0"/>
                  <a:t>routable prefixes      /24 blocks</a:t>
                </a:r>
                <a:endParaRPr lang="en-US" sz="2400" b="1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914400" y="4876800"/>
              <a:ext cx="7162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Coverage: Granularity and Precision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34000" y="1981200"/>
            <a:ext cx="3810000" cy="1401417"/>
            <a:chOff x="5334000" y="1981200"/>
            <a:chExt cx="3810000" cy="1401417"/>
          </a:xfrm>
        </p:grpSpPr>
        <p:sp>
          <p:nvSpPr>
            <p:cNvPr id="21" name="Rounded Rectangular Callout 20"/>
            <p:cNvSpPr/>
            <p:nvPr/>
          </p:nvSpPr>
          <p:spPr bwMode="auto">
            <a:xfrm>
              <a:off x="7696200" y="1981200"/>
              <a:ext cx="1447800" cy="1143000"/>
            </a:xfrm>
            <a:prstGeom prst="wedgeRoundRectCallout">
              <a:avLst>
                <a:gd name="adj1" fmla="val -73963"/>
                <a:gd name="adj2" fmla="val 27569"/>
                <a:gd name="adj3" fmla="val 16667"/>
              </a:avLst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we </a:t>
              </a:r>
              <a:r>
                <a:rPr lang="en-US" b="1" i="1" dirty="0" smtClean="0"/>
                <a:t>directly</a:t>
              </a:r>
              <a:r>
                <a:rPr lang="en-US" b="1" dirty="0" smtClean="0"/>
                <a:t> cover more blocks </a:t>
              </a:r>
              <a:r>
                <a:rPr lang="en-US" sz="1400" i="1" dirty="0" smtClean="0"/>
                <a:t>(more yellow dots)</a:t>
              </a:r>
              <a:endParaRPr lang="en-US" i="1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0" y="2773017"/>
              <a:ext cx="1981200" cy="609600"/>
            </a:xfrm>
            <a:prstGeom prst="rect">
              <a:avLst/>
            </a:prstGeom>
            <a:solidFill>
              <a:srgbClr val="99FF99">
                <a:alpha val="40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4" descr="Y:\adaptive_probing\presentation\FIG\coverage_bgp.cropp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45" y="4800600"/>
            <a:ext cx="3256767" cy="1828800"/>
          </a:xfrm>
          <a:prstGeom prst="rect">
            <a:avLst/>
          </a:prstGeom>
          <a:noFill/>
        </p:spPr>
      </p:pic>
      <p:pic>
        <p:nvPicPr>
          <p:cNvPr id="19" name="Picture 5" descr="Y:\adaptive_probing\presentation\FIG\coverage_img.cropp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1645" y="4800600"/>
            <a:ext cx="3256767" cy="1828800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762000" y="4876800"/>
            <a:ext cx="3124200" cy="1722119"/>
            <a:chOff x="762000" y="4876800"/>
            <a:chExt cx="3124200" cy="1722119"/>
          </a:xfrm>
        </p:grpSpPr>
        <p:sp>
          <p:nvSpPr>
            <p:cNvPr id="20" name="Oval 19"/>
            <p:cNvSpPr/>
            <p:nvPr/>
          </p:nvSpPr>
          <p:spPr>
            <a:xfrm>
              <a:off x="762000" y="56388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43000" y="57912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249680" y="61264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600200" y="65074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38400" y="52882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49880" y="54406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02280" y="48768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307080" y="50292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688080" y="49530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40480" y="53644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657600" y="57454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810000" y="6202681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276600" y="62484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29000" y="65532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71800" y="64770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64770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895600" y="60960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14600" y="6248400"/>
              <a:ext cx="45720" cy="45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647565" y="4791075"/>
            <a:ext cx="2985774" cy="1808315"/>
            <a:chOff x="4641850" y="2428404"/>
            <a:chExt cx="2985774" cy="1808315"/>
          </a:xfrm>
        </p:grpSpPr>
        <p:sp>
          <p:nvSpPr>
            <p:cNvPr id="57" name="Oval 56"/>
            <p:cNvSpPr/>
            <p:nvPr/>
          </p:nvSpPr>
          <p:spPr>
            <a:xfrm>
              <a:off x="4641850" y="34880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840605" y="36912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876800" y="37293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58080" y="3992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929505" y="37642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6050280" y="28352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018530" y="28289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984875" y="2901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016625" y="28575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003925" y="28765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5984875" y="30848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972175" y="31083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00583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019800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01980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605028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069330" y="3175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60502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14045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137275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0960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5991225" y="29527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019800" y="30035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1722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2788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3128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054725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094730" y="3000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053455" y="3000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6428105" y="3787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6386830" y="3787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426835" y="3740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6385560" y="3740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62484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6248400" y="30892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63246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63246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6403975" y="4013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6654800" y="40100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6607175" y="3962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638925" y="38830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572250" y="3886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583680" y="39325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619875" y="39147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6705600" y="39452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6743700" y="39941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6477000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6518275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558280" y="379095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553200" y="3762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233670" y="40862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232400" y="4038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192395" y="4191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91125" y="414337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5189855" y="408495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88585" y="40373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6381279" y="3631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381744" y="36928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6534144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686544" y="37695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629400" y="37909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6781800" y="38904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6858000" y="40000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6431753" y="3631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472238" y="37457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488432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436523" y="3681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486524" y="37023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529398" y="3693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6548462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6629400" y="36337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6567486" y="363140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6600828" y="36909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6753228" y="37857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6659880" y="36790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672266" y="370285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781808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748466" y="3674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6731799" y="37480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824674" y="36837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6781800" y="3733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6815150" y="37171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6924692" y="39833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984233" y="39528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7036591" y="400287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055166" y="39814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858000" y="362901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7005638" y="380284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915176" y="36837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6948486" y="370046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6988979" y="37099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991376" y="36718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984201" y="36290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136601" y="3657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239000" y="38004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177086" y="3798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7058036" y="36309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7239000" y="3733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7458076" y="296703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7536657" y="31599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7086600" y="36337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7255667" y="37718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7131366" y="37504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7124704" y="36285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7250905" y="3611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6176489" y="30046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6281734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7191380" y="30837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239000" y="323896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319962" y="331946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493799" y="35385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346153" y="36052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2390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7472362" y="316991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31520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81886" y="36052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388538" y="31913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239000" y="3124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484267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179467" y="3581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7246143" y="35642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7308065" y="353807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331867" y="3581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7188991" y="34885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7181856" y="35218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7212825" y="35142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7353320" y="339804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7534292" y="34099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7576661" y="33908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7579515" y="3300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7315200" y="3352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7439028" y="3276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7283766" y="3293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7179467" y="323849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7208039" y="32670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7355677" y="33599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7529506" y="3352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7534276" y="3230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7579515" y="32551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7576661" y="3150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576661" y="31051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7543800" y="301703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7543800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7558086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7488556" y="29498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7581904" y="29003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7560467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7355204" y="32451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7465219" y="3293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7479505" y="3214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7448079" y="30141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7483810" y="29956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6202680" y="30194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6207442" y="29829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6286023" y="30829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6202680" y="311658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6245546" y="30067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6331270" y="30789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236495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278880" y="31546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6324600" y="31789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6400800" y="316420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6478908" y="31765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6457944" y="32027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6500337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6547965" y="317420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6591296" y="31527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6629400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6755601" y="31813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6686071" y="31932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7257575" y="31813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7221852" y="3150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7329013" y="3200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7429015" y="317421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7376633" y="31527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7343772" y="31551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7331867" y="31170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7372352" y="31046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7393781" y="30384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7212809" y="310514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7253286" y="308848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7350923" y="303371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7436639" y="30980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7262810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7310438" y="30813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7239000" y="30241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7196134" y="30265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7405686" y="2971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7579515" y="2833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7260437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7434266" y="2895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7289009" y="30099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7231865" y="29265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7336629" y="29503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7360447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7360455" y="28765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>
              <a:off x="7334248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/>
            <p:nvPr/>
          </p:nvSpPr>
          <p:spPr>
            <a:xfrm>
              <a:off x="7308057" y="28522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7260437" y="295512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7312819" y="29308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7289001" y="29003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7505704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7467600" y="28760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7384257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7452833" y="28336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7512847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541419" y="28713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6202680" y="29432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6202680" y="289321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6022181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6097932" y="29456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6097932" y="28956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6122191" y="308133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6174581" y="30765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6155533" y="30527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6062674" y="29313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6143628" y="295036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164584" y="29170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6138393" y="28265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6112667" y="2849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6165057" y="28641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6248400" y="294083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6222209" y="2819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6236022" y="286702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6262213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352699" y="291941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6324600" y="28736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6314595" y="294957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6355080" y="303562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6355080" y="31118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6450801" y="30975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6402708" y="30951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6431280" y="30522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6445566" y="30094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6488424" y="30019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6336032" y="282655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6300309" y="284797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6426518" y="29432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416994" y="291464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6302698" y="289321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6381271" y="282892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6421756" y="28498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510334" y="311467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733699" y="31403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6526536" y="29784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6667031" y="30856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6626554" y="313087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6659880" y="31665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6605125" y="30956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6628935" y="30551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6752747" y="307895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6678936" y="302656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6755609" y="30241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6536533" y="3048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6553200" y="301465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6405089" y="24284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6629400" y="24384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6709889" y="27332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6781800" y="25908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400800" y="255461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6405562" y="27022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6438896" y="260461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6484143" y="26665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6462714" y="26355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6557489" y="258080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6629400" y="26546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6686079" y="2709394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424626" y="248840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505580" y="25026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605590" y="263127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6586534" y="25312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6619876" y="254746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6681317" y="255984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6824193" y="272653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6986117" y="26670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6986117" y="274320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6696084" y="250745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6479389" y="282845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6607971" y="288321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6581780" y="285464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6636543" y="285940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6610352" y="282369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6657972" y="279749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6779403" y="280226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6855595" y="28046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6815134" y="276939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6781327" y="273604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6852765" y="269748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6781319" y="2655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6836555" y="265509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6836555" y="259795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/>
            <p:cNvSpPr/>
            <p:nvPr/>
          </p:nvSpPr>
          <p:spPr>
            <a:xfrm>
              <a:off x="6810364" y="261938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/>
            <p:cNvSpPr/>
            <p:nvPr/>
          </p:nvSpPr>
          <p:spPr>
            <a:xfrm>
              <a:off x="6807983" y="255985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6757982" y="255033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/>
            <p:cNvSpPr/>
            <p:nvPr/>
          </p:nvSpPr>
          <p:spPr>
            <a:xfrm>
              <a:off x="6781792" y="252175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6765125" y="248128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6786554" y="245032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6910382" y="2731303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6908001" y="2678921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/>
            <p:cNvSpPr/>
            <p:nvPr/>
          </p:nvSpPr>
          <p:spPr>
            <a:xfrm>
              <a:off x="6958002" y="2595586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6891334" y="257653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/>
            <p:cNvSpPr/>
            <p:nvPr/>
          </p:nvSpPr>
          <p:spPr>
            <a:xfrm>
              <a:off x="6927049" y="255272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6884191" y="252653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6934192" y="250748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6905620" y="248367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/>
            <p:cNvSpPr/>
            <p:nvPr/>
          </p:nvSpPr>
          <p:spPr>
            <a:xfrm>
              <a:off x="6879429" y="243129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6955621" y="2459869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6934192" y="243129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6858000" y="273606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7010384" y="269558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7058004" y="275273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7058004" y="2776542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7146101" y="2652730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7038956" y="243367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7055623" y="2450345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7108005" y="2505108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7184229" y="2455067"/>
              <a:ext cx="45720" cy="45719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914400" y="1905000"/>
            <a:ext cx="7162800" cy="3733800"/>
            <a:chOff x="914400" y="1905000"/>
            <a:chExt cx="7162800" cy="3733800"/>
          </a:xfrm>
        </p:grpSpPr>
        <p:grpSp>
          <p:nvGrpSpPr>
            <p:cNvPr id="4" name="Group 25"/>
            <p:cNvGrpSpPr/>
            <p:nvPr/>
          </p:nvGrpSpPr>
          <p:grpSpPr>
            <a:xfrm>
              <a:off x="914400" y="1905000"/>
              <a:ext cx="7142858" cy="3728993"/>
              <a:chOff x="914400" y="1395045"/>
              <a:chExt cx="7142858" cy="3728993"/>
            </a:xfrm>
          </p:grpSpPr>
          <p:pic>
            <p:nvPicPr>
              <p:cNvPr id="6" name="Picture 2" descr="Y:\Desktop\granularity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4400" y="1828800"/>
                <a:ext cx="7142858" cy="3295238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667000" y="1395045"/>
                <a:ext cx="495300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measure coverage in two sizes:</a:t>
                </a:r>
              </a:p>
              <a:p>
                <a:r>
                  <a:rPr lang="en-US" sz="2400" b="1" dirty="0" smtClean="0"/>
                  <a:t>routable prefixes      /24 blocks</a:t>
                </a:r>
                <a:endParaRPr lang="en-US" sz="2400" b="1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914400" y="4876800"/>
              <a:ext cx="7162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Coverage: Granularity and Precision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0" y="2773017"/>
            <a:ext cx="1981200" cy="609600"/>
          </a:xfrm>
          <a:prstGeom prst="rect">
            <a:avLst/>
          </a:prstGeom>
          <a:solidFill>
            <a:srgbClr val="99FF99">
              <a:alpha val="40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7696200" y="1981200"/>
            <a:ext cx="1447800" cy="1143000"/>
          </a:xfrm>
          <a:prstGeom prst="wedgeRoundRectCallout">
            <a:avLst>
              <a:gd name="adj1" fmla="val -73963"/>
              <a:gd name="adj2" fmla="val 27569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we </a:t>
            </a:r>
            <a:r>
              <a:rPr lang="en-US" b="1" i="1" dirty="0" smtClean="0"/>
              <a:t>directly</a:t>
            </a:r>
            <a:r>
              <a:rPr lang="en-US" b="1" dirty="0" smtClean="0"/>
              <a:t> cover more blocks </a:t>
            </a:r>
            <a:r>
              <a:rPr lang="en-US" sz="1400" i="1" dirty="0" smtClean="0"/>
              <a:t>(more yellow dots)</a:t>
            </a:r>
            <a:endParaRPr lang="en-US" i="1" dirty="0" smtClean="0"/>
          </a:p>
        </p:txBody>
      </p:sp>
      <p:pic>
        <p:nvPicPr>
          <p:cNvPr id="18" name="Picture 4" descr="Y:\adaptive_probing\presentation\FIG\coverage_bgp.cropp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45" y="4800600"/>
            <a:ext cx="3256767" cy="1828800"/>
          </a:xfrm>
          <a:prstGeom prst="rect">
            <a:avLst/>
          </a:prstGeom>
          <a:noFill/>
        </p:spPr>
      </p:pic>
      <p:pic>
        <p:nvPicPr>
          <p:cNvPr id="19" name="Picture 5" descr="Y:\adaptive_probing\presentation\FIG\coverage_img.cropp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1645" y="4800600"/>
            <a:ext cx="3256767" cy="18288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5334000" y="3399183"/>
            <a:ext cx="3657600" cy="2163417"/>
            <a:chOff x="5334000" y="3399183"/>
            <a:chExt cx="3657600" cy="2163417"/>
          </a:xfrm>
        </p:grpSpPr>
        <p:sp>
          <p:nvSpPr>
            <p:cNvPr id="16" name="Rectangle 15"/>
            <p:cNvSpPr/>
            <p:nvPr/>
          </p:nvSpPr>
          <p:spPr>
            <a:xfrm>
              <a:off x="5334000" y="3399183"/>
              <a:ext cx="1981200" cy="304800"/>
            </a:xfrm>
            <a:prstGeom prst="rect">
              <a:avLst/>
            </a:prstGeom>
            <a:solidFill>
              <a:srgbClr val="FF9999">
                <a:alpha val="40000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ular Callout 21"/>
            <p:cNvSpPr/>
            <p:nvPr/>
          </p:nvSpPr>
          <p:spPr bwMode="auto">
            <a:xfrm>
              <a:off x="7543800" y="4419600"/>
              <a:ext cx="1447800" cy="1143000"/>
            </a:xfrm>
            <a:prstGeom prst="wedgeRoundRectCallout">
              <a:avLst>
                <a:gd name="adj1" fmla="val -66362"/>
                <a:gd name="adj2" fmla="val -122030"/>
                <a:gd name="adj3" fmla="val 16667"/>
              </a:avLst>
            </a:prstGeom>
            <a:solidFill>
              <a:srgbClr val="FFCC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prefix </a:t>
              </a:r>
              <a:r>
                <a:rPr lang="en-US" b="1" i="1" dirty="0" smtClean="0"/>
                <a:t>infers </a:t>
              </a:r>
              <a:r>
                <a:rPr lang="en-US" b="1" dirty="0" smtClean="0"/>
                <a:t>many more blocks </a:t>
              </a:r>
              <a:r>
                <a:rPr lang="en-US" sz="1600" i="1" dirty="0" smtClean="0"/>
                <a:t>(more green area)</a:t>
              </a:r>
              <a:endParaRPr lang="en-US" i="1" dirty="0" smtClean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419600" y="5751493"/>
            <a:ext cx="4724400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is the larger coverage of prefix-based </a:t>
            </a:r>
            <a:r>
              <a:rPr lang="en-US" sz="2800" i="1" dirty="0" smtClean="0"/>
              <a:t>correct?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2362200"/>
            <a:ext cx="1600200" cy="2438400"/>
            <a:chOff x="0" y="1905000"/>
            <a:chExt cx="1600200" cy="2438400"/>
          </a:xfrm>
        </p:grpSpPr>
        <p:pic>
          <p:nvPicPr>
            <p:cNvPr id="1029" name="Picture 5" descr="Y:\Desktop\1029_SR_SANDY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05000"/>
              <a:ext cx="1590643" cy="1184366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374269" y="1905000"/>
              <a:ext cx="1216374" cy="212035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dirty="0" smtClean="0"/>
                <a:t>Hurricane Sandy, Oct 2012</a:t>
              </a:r>
            </a:p>
          </p:txBody>
        </p:sp>
        <p:pic>
          <p:nvPicPr>
            <p:cNvPr id="3" name="Picture 2" descr="Y:\Desktop\japan-earthquake-tsunami-before-after-wave-road-before_49811_600x45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071191"/>
              <a:ext cx="1600200" cy="1272209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27485" y="4131365"/>
              <a:ext cx="1263158" cy="212035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dirty="0" smtClean="0"/>
                <a:t>Japan Earthquake, Mar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Goal: Track </a:t>
            </a:r>
            <a:r>
              <a:rPr lang="en-US" i="1" dirty="0" smtClean="0"/>
              <a:t>All Outages,</a:t>
            </a:r>
            <a:br>
              <a:rPr lang="en-US" i="1" dirty="0" smtClean="0"/>
            </a:br>
            <a:r>
              <a:rPr lang="en-US" i="1" dirty="0" smtClean="0"/>
              <a:t>for All Internet, All The Time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3276600"/>
            <a:ext cx="1295400" cy="6858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natural weather events and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315200" y="2590800"/>
            <a:ext cx="1828800" cy="2514600"/>
            <a:chOff x="6248400" y="1673447"/>
            <a:chExt cx="2895600" cy="3431953"/>
          </a:xfrm>
        </p:grpSpPr>
        <p:pic>
          <p:nvPicPr>
            <p:cNvPr id="4" name="Picture 3" descr="Y:\Desktop\protests_1813449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8400" y="1673447"/>
              <a:ext cx="2895600" cy="1806602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162800" y="1676400"/>
              <a:ext cx="1981200" cy="457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/>
                <a:t>Egypt Internet shutdown, Jan 2012</a:t>
              </a:r>
            </a:p>
          </p:txBody>
        </p:sp>
        <p:pic>
          <p:nvPicPr>
            <p:cNvPr id="1028" name="Picture 4" descr="Y:\Desktop\_67467622_syria_we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8400" y="3476625"/>
              <a:ext cx="2895600" cy="162877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7162800" y="4648200"/>
              <a:ext cx="1981200" cy="457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 smtClean="0"/>
                <a:t>Syria Internet shutdown, May 2013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00" y="3657600"/>
            <a:ext cx="1371600" cy="304800"/>
          </a:xfrm>
          <a:prstGeom prst="roundRect">
            <a:avLst>
              <a:gd name="adj" fmla="val 0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political events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505200" y="4233657"/>
            <a:ext cx="1752600" cy="2471943"/>
            <a:chOff x="2683935" y="2667000"/>
            <a:chExt cx="3488265" cy="4036219"/>
          </a:xfrm>
        </p:grpSpPr>
        <p:pic>
          <p:nvPicPr>
            <p:cNvPr id="1030" name="Picture 6" descr="Y:\Desktop\Cisco-Home-Router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4114800"/>
              <a:ext cx="2533650" cy="25336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3593915" y="6399609"/>
              <a:ext cx="1983407" cy="30361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/>
                <a:t>Home router down</a:t>
              </a:r>
            </a:p>
          </p:txBody>
        </p:sp>
        <p:pic>
          <p:nvPicPr>
            <p:cNvPr id="1033" name="Picture 9" descr="Y:\Desktop\Tracingphysica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83935" y="2667000"/>
              <a:ext cx="3488265" cy="1962149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886200" y="2667000"/>
              <a:ext cx="1371600" cy="3048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dirty="0" smtClean="0"/>
                <a:t>link failures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05200" y="5300457"/>
            <a:ext cx="1752600" cy="4572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network infrastructure problems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371600" y="1346860"/>
            <a:ext cx="6172200" cy="3263240"/>
            <a:chOff x="1371600" y="1346860"/>
            <a:chExt cx="6172200" cy="3263240"/>
          </a:xfrm>
        </p:grpSpPr>
        <p:pic>
          <p:nvPicPr>
            <p:cNvPr id="2050" name="Picture 2" descr="Y:\working\worldmap\plot\A12W\worldmap.num_blocks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71600" y="1524000"/>
              <a:ext cx="6172200" cy="30861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2283800" y="1346860"/>
              <a:ext cx="4368800" cy="558140"/>
            </a:xfrm>
            <a:prstGeom prst="roundRect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/>
                <a:t>3.4M ping-responsive IPv4 /24 blocks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Coverage:</a:t>
            </a:r>
            <a:br>
              <a:rPr lang="en-US" sz="3600" dirty="0" smtClean="0"/>
            </a:br>
            <a:r>
              <a:rPr lang="en-US" sz="3600" dirty="0" smtClean="0"/>
              <a:t>Coarser Granularity =&gt; Poorer Accuracy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truth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346329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under-count outages</a:t>
            </a:r>
            <a:endParaRPr lang="en-US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92382" y="2438400"/>
            <a:ext cx="457200" cy="457200"/>
          </a:xfrm>
          <a:prstGeom prst="rect">
            <a:avLst/>
          </a:prstGeom>
          <a:solidFill>
            <a:srgbClr val="00CC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92382" y="2895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49582" y="28956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49582" y="24384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01387" y="4176862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2819400" y="2057400"/>
            <a:ext cx="2514600" cy="1524000"/>
          </a:xfrm>
          <a:prstGeom prst="wedgeRoundRectCallout">
            <a:avLst>
              <a:gd name="adj1" fmla="val -72396"/>
              <a:gd name="adj2" fmla="val 23704"/>
              <a:gd name="adj3" fmla="val 16667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prefix-level missed 37% of outages (undercounts)</a:t>
            </a:r>
          </a:p>
          <a:p>
            <a:r>
              <a:rPr lang="en-US" dirty="0" smtClean="0"/>
              <a:t>iPlane will correct with additional traceroutes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01387" y="4634062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58587" y="4634062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58587" y="4176862"/>
            <a:ext cx="4572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471290" y="2517308"/>
            <a:ext cx="838200" cy="832784"/>
            <a:chOff x="3736508" y="1526708"/>
            <a:chExt cx="838200" cy="832784"/>
          </a:xfrm>
        </p:grpSpPr>
        <p:sp>
          <p:nvSpPr>
            <p:cNvPr id="32" name="Cross 31"/>
            <p:cNvSpPr/>
            <p:nvPr/>
          </p:nvSpPr>
          <p:spPr bwMode="auto">
            <a:xfrm rot="2700000">
              <a:off x="4188292" y="1526708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Cross 34"/>
            <p:cNvSpPr/>
            <p:nvPr/>
          </p:nvSpPr>
          <p:spPr bwMode="auto">
            <a:xfrm rot="2700000">
              <a:off x="4193708" y="19784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Cross 37"/>
            <p:cNvSpPr/>
            <p:nvPr/>
          </p:nvSpPr>
          <p:spPr bwMode="auto">
            <a:xfrm rot="2700000">
              <a:off x="3736508" y="19784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44782" y="2590800"/>
            <a:ext cx="533400" cy="613489"/>
            <a:chOff x="3810000" y="1600200"/>
            <a:chExt cx="533400" cy="613489"/>
          </a:xfrm>
        </p:grpSpPr>
        <p:sp>
          <p:nvSpPr>
            <p:cNvPr id="48" name="Right Arrow 47"/>
            <p:cNvSpPr/>
            <p:nvPr/>
          </p:nvSpPr>
          <p:spPr>
            <a:xfrm>
              <a:off x="3962400" y="1600200"/>
              <a:ext cx="381000" cy="152400"/>
            </a:xfrm>
            <a:prstGeom prst="rightArrow">
              <a:avLst/>
            </a:prstGeom>
            <a:solidFill>
              <a:srgbClr val="00CC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 rot="5400000">
              <a:off x="3695700" y="1943100"/>
              <a:ext cx="381000" cy="152400"/>
            </a:xfrm>
            <a:prstGeom prst="rightArrow">
              <a:avLst/>
            </a:prstGeom>
            <a:solidFill>
              <a:srgbClr val="00CC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3055996">
              <a:off x="3932215" y="1912024"/>
              <a:ext cx="461357" cy="141973"/>
            </a:xfrm>
            <a:prstGeom prst="rightArrow">
              <a:avLst/>
            </a:prstGeom>
            <a:solidFill>
              <a:srgbClr val="00CC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9" name="Rounded Rectangular Callout 58"/>
          <p:cNvSpPr/>
          <p:nvPr/>
        </p:nvSpPr>
        <p:spPr bwMode="auto">
          <a:xfrm>
            <a:off x="2819400" y="4038600"/>
            <a:ext cx="2743200" cy="1295400"/>
          </a:xfrm>
          <a:prstGeom prst="wedgeRoundRectCallout">
            <a:avLst>
              <a:gd name="adj1" fmla="val -88935"/>
              <a:gd name="adj2" fmla="val -15356"/>
              <a:gd name="adj3" fmla="val 16667"/>
            </a:avLst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prefix-based over-counts 25% of outages: </a:t>
            </a:r>
          </a:p>
          <a:p>
            <a:r>
              <a:rPr lang="en-US" dirty="0" smtClean="0"/>
              <a:t>current approaches will miss partial availability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74879" y="4250354"/>
            <a:ext cx="767416" cy="838200"/>
            <a:chOff x="6169492" y="1521292"/>
            <a:chExt cx="767416" cy="838200"/>
          </a:xfrm>
        </p:grpSpPr>
        <p:sp>
          <p:nvSpPr>
            <p:cNvPr id="52" name="Cross 51"/>
            <p:cNvSpPr/>
            <p:nvPr/>
          </p:nvSpPr>
          <p:spPr bwMode="auto">
            <a:xfrm rot="2700000">
              <a:off x="6169492" y="15212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Cross 52"/>
            <p:cNvSpPr/>
            <p:nvPr/>
          </p:nvSpPr>
          <p:spPr bwMode="auto">
            <a:xfrm rot="2700000">
              <a:off x="6174908" y="19784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Cross 59"/>
            <p:cNvSpPr/>
            <p:nvPr/>
          </p:nvSpPr>
          <p:spPr bwMode="auto">
            <a:xfrm rot="2700000">
              <a:off x="6555908" y="1978492"/>
              <a:ext cx="381000" cy="381000"/>
            </a:xfrm>
            <a:prstGeom prst="plus">
              <a:avLst>
                <a:gd name="adj" fmla="val 37308"/>
              </a:avLst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553787" y="4329263"/>
            <a:ext cx="533400" cy="613489"/>
            <a:chOff x="6248400" y="1600201"/>
            <a:chExt cx="533400" cy="613489"/>
          </a:xfrm>
        </p:grpSpPr>
        <p:sp>
          <p:nvSpPr>
            <p:cNvPr id="54" name="Right Arrow 53"/>
            <p:cNvSpPr/>
            <p:nvPr/>
          </p:nvSpPr>
          <p:spPr>
            <a:xfrm rot="10800000">
              <a:off x="6248400" y="1600201"/>
              <a:ext cx="381000" cy="15240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6515100" y="1943101"/>
              <a:ext cx="381000" cy="15240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Times New Roman" pitchFamily="18" charset="0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7865754">
              <a:off x="6222848" y="1912025"/>
              <a:ext cx="461357" cy="141973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latin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0" y="518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over-count outages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295400" y="5486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 even though prefix-based cover more blocks through inference, this coverage has poorer accuracy</a:t>
            </a:r>
            <a:endParaRPr lang="en-US" sz="24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6892636" y="2407227"/>
            <a:ext cx="914400" cy="914400"/>
            <a:chOff x="457200" y="1752600"/>
            <a:chExt cx="914400" cy="914400"/>
          </a:xfrm>
        </p:grpSpPr>
        <p:sp>
          <p:nvSpPr>
            <p:cNvPr id="69" name="Rectangle 68"/>
            <p:cNvSpPr/>
            <p:nvPr/>
          </p:nvSpPr>
          <p:spPr>
            <a:xfrm>
              <a:off x="457200" y="1752600"/>
              <a:ext cx="457200" cy="45720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" y="22098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14400" y="22098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14400" y="17526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34200" y="4191000"/>
            <a:ext cx="914400" cy="914400"/>
            <a:chOff x="457200" y="1752600"/>
            <a:chExt cx="914400" cy="914400"/>
          </a:xfrm>
        </p:grpSpPr>
        <p:sp>
          <p:nvSpPr>
            <p:cNvPr id="74" name="Rectangle 73"/>
            <p:cNvSpPr/>
            <p:nvPr/>
          </p:nvSpPr>
          <p:spPr>
            <a:xfrm>
              <a:off x="457200" y="1752600"/>
              <a:ext cx="457200" cy="45720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7200" y="22098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14400" y="22098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14400" y="1752600"/>
              <a:ext cx="457200" cy="4572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78" name="Text Placeholder 15"/>
          <p:cNvSpPr txBox="1">
            <a:spLocks/>
          </p:cNvSpPr>
          <p:nvPr/>
        </p:nvSpPr>
        <p:spPr>
          <a:xfrm>
            <a:off x="914400" y="164623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prefix-based</a:t>
            </a:r>
            <a:endParaRPr lang="en-US" sz="2400" b="1" dirty="0"/>
          </a:p>
        </p:txBody>
      </p:sp>
      <p:sp>
        <p:nvSpPr>
          <p:cNvPr id="79" name="Text Placeholder 15"/>
          <p:cNvSpPr txBox="1">
            <a:spLocks/>
          </p:cNvSpPr>
          <p:nvPr/>
        </p:nvSpPr>
        <p:spPr>
          <a:xfrm>
            <a:off x="6094412" y="1646238"/>
            <a:ext cx="22875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/24 block-based</a:t>
            </a:r>
            <a:endParaRPr lang="en-US" sz="2400" b="1" dirty="0"/>
          </a:p>
        </p:txBody>
      </p:sp>
      <p:sp>
        <p:nvSpPr>
          <p:cNvPr id="63" name="Oval 62"/>
          <p:cNvSpPr/>
          <p:nvPr/>
        </p:nvSpPr>
        <p:spPr>
          <a:xfrm>
            <a:off x="1524000" y="2545081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133600" y="4267200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010400" y="2514600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50480" y="2514600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007012" y="3183466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675881" y="3197013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061199" y="4301068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701279" y="4301068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057811" y="4969934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726680" y="4983481"/>
            <a:ext cx="45720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45" grpId="0" animBg="1"/>
      <p:bldP spid="46" grpId="0" animBg="1"/>
      <p:bldP spid="47" grpId="0" animBg="1"/>
      <p:bldP spid="59" grpId="0" animBg="1"/>
      <p:bldP spid="63" grpId="0" animBg="1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Trinocular: active ping probes to study reliability in Internet edge</a:t>
            </a:r>
            <a:endParaRPr lang="en-US" b="1" dirty="0" smtClean="0"/>
          </a:p>
          <a:p>
            <a:pPr lvl="1"/>
            <a:r>
              <a:rPr lang="en-US" b="1" dirty="0" smtClean="0"/>
              <a:t>principled</a:t>
            </a:r>
            <a:r>
              <a:rPr lang="en-US" dirty="0" smtClean="0"/>
              <a:t>: probe only when needed</a:t>
            </a:r>
            <a:br>
              <a:rPr lang="en-US" dirty="0" smtClean="0"/>
            </a:br>
            <a:r>
              <a:rPr lang="en-US" dirty="0" smtClean="0"/>
              <a:t>(informed by Bayesian inference)</a:t>
            </a:r>
          </a:p>
          <a:p>
            <a:pPr lvl="2"/>
            <a:r>
              <a:rPr lang="en-US" dirty="0"/>
              <a:t>model </a:t>
            </a:r>
            <a:r>
              <a:rPr lang="en-US" i="1" dirty="0"/>
              <a:t>who </a:t>
            </a:r>
            <a:r>
              <a:rPr lang="en-US" dirty="0"/>
              <a:t>will reply, and </a:t>
            </a:r>
            <a:r>
              <a:rPr lang="en-US" i="1" dirty="0"/>
              <a:t>how likely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b="1" dirty="0" smtClean="0"/>
              <a:t>precise</a:t>
            </a:r>
            <a:r>
              <a:rPr lang="en-US" dirty="0" smtClean="0"/>
              <a:t>: outage duration ±330s</a:t>
            </a:r>
            <a:br>
              <a:rPr lang="en-US" dirty="0" smtClean="0"/>
            </a:br>
            <a:r>
              <a:rPr lang="en-US" dirty="0" smtClean="0"/>
              <a:t>(half of probing interval)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parsimonious</a:t>
            </a:r>
            <a:r>
              <a:rPr lang="en-US" dirty="0" smtClean="0"/>
              <a:t>: only +0.7% background radiation</a:t>
            </a:r>
            <a:br>
              <a:rPr lang="en-US" dirty="0" smtClean="0"/>
            </a:br>
            <a:r>
              <a:rPr lang="en-US" dirty="0" smtClean="0"/>
              <a:t>(at target /24, per Trinocular instance)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219200"/>
            <a:ext cx="9144000" cy="5105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Trinocular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57900" y="2057400"/>
            <a:ext cx="3086100" cy="3200400"/>
            <a:chOff x="6096000" y="2057400"/>
            <a:chExt cx="3086100" cy="3200400"/>
          </a:xfrm>
        </p:grpSpPr>
        <p:sp>
          <p:nvSpPr>
            <p:cNvPr id="2" name="Rectangle 1"/>
            <p:cNvSpPr/>
            <p:nvPr/>
          </p:nvSpPr>
          <p:spPr>
            <a:xfrm>
              <a:off x="6096000" y="2057400"/>
              <a:ext cx="3086100" cy="3200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Y:\Desktop\trinocula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7000" y="2209800"/>
              <a:ext cx="2440717" cy="18732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477000" y="4151293"/>
            <a:ext cx="29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Trinocular say?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39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local vs. </a:t>
            </a:r>
            <a:r>
              <a:rPr lang="en-US" b="1" dirty="0" smtClean="0">
                <a:solidFill>
                  <a:srgbClr val="FF0000"/>
                </a:solidFill>
              </a:rPr>
              <a:t>global outages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notable </a:t>
            </a:r>
            <a:r>
              <a:rPr lang="en-US" b="1" dirty="0" smtClean="0">
                <a:solidFill>
                  <a:srgbClr val="FF0000"/>
                </a:solidFill>
              </a:rPr>
              <a:t>outages: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sz="3000" b="1" dirty="0" smtClean="0">
                <a:solidFill>
                  <a:srgbClr val="FF0000"/>
                </a:solidFill>
              </a:rPr>
              <a:t>Hurricane </a:t>
            </a:r>
            <a:r>
              <a:rPr lang="en-US" sz="3000" b="1" dirty="0">
                <a:solidFill>
                  <a:srgbClr val="FF0000"/>
                </a:solidFill>
              </a:rPr>
              <a:t>Sandy, </a:t>
            </a:r>
            <a:r>
              <a:rPr lang="en-US" sz="3000" dirty="0"/>
              <a:t>Egypt, Libya, Japan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Internet availability as a whole: 99.3</a:t>
            </a:r>
            <a:r>
              <a:rPr lang="en-US" dirty="0" smtClean="0"/>
              <a:t>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(more in paper section 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SIGCOMM, 14 Aug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Different Sites See Differently?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26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US" dirty="0" smtClean="0"/>
              <a:t>Prior work shows different sites see different outages</a:t>
            </a:r>
          </a:p>
          <a:p>
            <a:pPr lvl="1">
              <a:defRPr/>
            </a:pPr>
            <a:r>
              <a:rPr lang="en-US" i="1" dirty="0" smtClean="0"/>
              <a:t>local outages:  </a:t>
            </a:r>
            <a:r>
              <a:rPr lang="en-US" dirty="0" smtClean="0"/>
              <a:t>seen at one</a:t>
            </a:r>
          </a:p>
          <a:p>
            <a:pPr lvl="1">
              <a:defRPr/>
            </a:pPr>
            <a:r>
              <a:rPr lang="en-US" i="1" dirty="0" smtClean="0"/>
              <a:t>global outages: </a:t>
            </a:r>
            <a:r>
              <a:rPr lang="en-US" dirty="0" smtClean="0"/>
              <a:t>seen at all</a:t>
            </a:r>
          </a:p>
          <a:p>
            <a:pPr lvl="1">
              <a:defRPr/>
            </a:pPr>
            <a:r>
              <a:rPr lang="en-US" i="1" dirty="0" smtClean="0"/>
              <a:t>(and in between)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compare 3 sites</a:t>
            </a:r>
          </a:p>
          <a:p>
            <a:pPr lvl="1">
              <a:defRPr/>
            </a:pPr>
            <a:r>
              <a:rPr lang="en-US" dirty="0" smtClean="0"/>
              <a:t>w: ISI-west (Marina del Rey)</a:t>
            </a:r>
          </a:p>
          <a:p>
            <a:pPr lvl="1">
              <a:defRPr/>
            </a:pPr>
            <a:r>
              <a:rPr lang="en-US" dirty="0" smtClean="0"/>
              <a:t>c: Colorado State University (Ft. Collins, Colorado)</a:t>
            </a:r>
          </a:p>
          <a:p>
            <a:pPr lvl="1">
              <a:defRPr/>
            </a:pPr>
            <a:r>
              <a:rPr lang="en-US" dirty="0" smtClean="0"/>
              <a:t>j: Japan (WIDE at Keio University, near Tokyo, Japan)</a:t>
            </a:r>
          </a:p>
          <a:p>
            <a:pPr>
              <a:defRPr/>
            </a:pPr>
            <a:r>
              <a:rPr lang="en-US" dirty="0" smtClean="0"/>
              <a:t>Merge outage observations to find overlap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0" y="1867095"/>
            <a:ext cx="8229600" cy="3162105"/>
            <a:chOff x="457200" y="1867095"/>
            <a:chExt cx="8229600" cy="3162105"/>
          </a:xfrm>
        </p:grpSpPr>
        <p:pic>
          <p:nvPicPr>
            <p:cNvPr id="2050" name="Picture 2" descr="Y:\Desktop\wcj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333" y="1867095"/>
              <a:ext cx="8133334" cy="312381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457200" y="4191000"/>
              <a:ext cx="82296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vs. </a:t>
            </a:r>
            <a:r>
              <a:rPr lang="en-US" smtClean="0"/>
              <a:t>Global Outages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96200" y="2971800"/>
            <a:ext cx="762000" cy="30480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2971800"/>
            <a:ext cx="3276600" cy="304800"/>
            <a:chOff x="2286000" y="2971800"/>
            <a:chExt cx="3276600" cy="304800"/>
          </a:xfrm>
          <a:solidFill>
            <a:srgbClr val="FFFF00">
              <a:alpha val="50196"/>
            </a:srgbClr>
          </a:solidFill>
        </p:grpSpPr>
        <p:sp>
          <p:nvSpPr>
            <p:cNvPr id="26" name="Rectangle 25"/>
            <p:cNvSpPr/>
            <p:nvPr/>
          </p:nvSpPr>
          <p:spPr>
            <a:xfrm>
              <a:off x="2286000" y="2971800"/>
              <a:ext cx="533400" cy="304800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2971800"/>
              <a:ext cx="533400" cy="304800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0600" y="5715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(future work: systematically evaluate how number of vantage points affect global outage rate)</a:t>
            </a:r>
            <a:endParaRPr lang="en-US" sz="1600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5791200" y="4572000"/>
            <a:ext cx="2895600" cy="914400"/>
          </a:xfrm>
          <a:prstGeom prst="wedgeRoundRectCallout">
            <a:avLst>
              <a:gd name="adj1" fmla="val 17499"/>
              <a:gd name="adj2" fmla="val -19125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some outages affect all, estimate 15% are global</a:t>
            </a:r>
            <a:endParaRPr lang="en-US" sz="2000" dirty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2133600" y="4648200"/>
            <a:ext cx="2895600" cy="762000"/>
          </a:xfrm>
          <a:prstGeom prst="wedgeRoundRectCallout">
            <a:avLst>
              <a:gd name="adj1" fmla="val 52167"/>
              <a:gd name="adj2" fmla="val -235975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many outages are local (near one vantage point)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Hurricane Sandy: why and how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en-US" dirty="0" smtClean="0"/>
              <a:t>Can Trinocular see large events?</a:t>
            </a:r>
          </a:p>
          <a:p>
            <a:pPr lvl="1">
              <a:defRPr/>
            </a:pPr>
            <a:r>
              <a:rPr lang="en-US" b="1" dirty="0" smtClean="0"/>
              <a:t>we next look at Hurricane Sandy</a:t>
            </a:r>
          </a:p>
          <a:p>
            <a:pPr lvl="1">
              <a:defRPr/>
            </a:pPr>
            <a:r>
              <a:rPr lang="en-US" dirty="0" smtClean="0"/>
              <a:t>paper covers Egypt, Libya, Japan, etc.</a:t>
            </a:r>
          </a:p>
          <a:p>
            <a:pPr lvl="1">
              <a:defRPr/>
            </a:pPr>
            <a:endParaRPr lang="en-US" dirty="0" smtClean="0"/>
          </a:p>
          <a:p>
            <a:pPr lvl="0">
              <a:defRPr/>
            </a:pPr>
            <a:r>
              <a:rPr lang="en-US" sz="2600" dirty="0" smtClean="0"/>
              <a:t>Methodology: reanalyze of existing full-probing survey data</a:t>
            </a:r>
          </a:p>
          <a:p>
            <a:pPr lvl="1">
              <a:defRPr/>
            </a:pPr>
            <a:r>
              <a:rPr lang="en-US" sz="2200" dirty="0" smtClean="0"/>
              <a:t>data </a:t>
            </a:r>
            <a:r>
              <a:rPr lang="en-US" sz="2200" i="1" dirty="0" smtClean="0"/>
              <a:t>not</a:t>
            </a:r>
            <a:r>
              <a:rPr lang="en-US" sz="2200" dirty="0" smtClean="0"/>
              <a:t> driven by Trinocular</a:t>
            </a:r>
          </a:p>
          <a:p>
            <a:pPr lvl="2">
              <a:defRPr/>
            </a:pPr>
            <a:r>
              <a:rPr lang="en-US" sz="1900" dirty="0" smtClean="0"/>
              <a:t>reuse existing frequent probing (every 2.6s) of </a:t>
            </a:r>
            <a:r>
              <a:rPr lang="en-US" sz="1900" i="1" dirty="0" smtClean="0"/>
              <a:t>every</a:t>
            </a:r>
            <a:r>
              <a:rPr lang="en-US" sz="1900" dirty="0" smtClean="0"/>
              <a:t> address</a:t>
            </a:r>
          </a:p>
          <a:p>
            <a:pPr lvl="1">
              <a:defRPr/>
            </a:pPr>
            <a:r>
              <a:rPr lang="en-US" sz="2200" dirty="0" smtClean="0"/>
              <a:t>but we apply </a:t>
            </a:r>
            <a:r>
              <a:rPr lang="en-US" sz="2200" i="1" dirty="0" smtClean="0"/>
              <a:t>Trinocular-style</a:t>
            </a:r>
            <a:r>
              <a:rPr lang="en-US" sz="2200" dirty="0" smtClean="0"/>
              <a:t> </a:t>
            </a:r>
            <a:r>
              <a:rPr lang="en-US" sz="2200" i="1" dirty="0" smtClean="0"/>
              <a:t>analysis</a:t>
            </a:r>
          </a:p>
          <a:p>
            <a:pPr lvl="1">
              <a:defRPr/>
            </a:pPr>
            <a:r>
              <a:rPr lang="en-US" sz="2200" dirty="0" smtClean="0"/>
              <a:t>E(b) = all addresses</a:t>
            </a:r>
          </a:p>
          <a:p>
            <a:r>
              <a:rPr lang="en-US" sz="2600" dirty="0" smtClean="0"/>
              <a:t>Dataset: </a:t>
            </a:r>
            <a:r>
              <a:rPr lang="en-US" sz="1700" dirty="0" smtClean="0"/>
              <a:t>internet_address_survey_reprobing_it51j-20121217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Y:\Desktop\san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6414687" cy="44894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Hurricane Sandy: overall outage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3340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(each red X is amount of U.S. outage for 11 minutes)</a:t>
            </a:r>
            <a:endParaRPr lang="en-US" sz="1600" i="1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0" y="3657600"/>
            <a:ext cx="1981200" cy="1143000"/>
          </a:xfrm>
          <a:prstGeom prst="wedgeRoundRectCallout">
            <a:avLst>
              <a:gd name="adj1" fmla="val 63525"/>
              <a:gd name="adj2" fmla="val -2782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always </a:t>
            </a:r>
            <a:r>
              <a:rPr lang="en-US" i="1" dirty="0" smtClean="0"/>
              <a:t>some outages </a:t>
            </a:r>
            <a:r>
              <a:rPr lang="en-US" dirty="0" smtClean="0"/>
              <a:t>in US:</a:t>
            </a:r>
          </a:p>
          <a:p>
            <a:r>
              <a:rPr lang="en-US" dirty="0" smtClean="0"/>
              <a:t>about 0.4%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91000" y="1600200"/>
            <a:ext cx="3352800" cy="1828800"/>
          </a:xfrm>
          <a:prstGeom prst="wedgeRoundRectCallout">
            <a:avLst>
              <a:gd name="adj1" fmla="val -44574"/>
              <a:gd name="adj2" fmla="val 64904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after Sandy:</a:t>
            </a:r>
          </a:p>
          <a:p>
            <a:r>
              <a:rPr lang="en-US" b="1" dirty="0" smtClean="0"/>
              <a:t>U.S.-level of outages tripled </a:t>
            </a:r>
            <a:r>
              <a:rPr lang="en-US" dirty="0" smtClean="0"/>
              <a:t>to about 1.2%</a:t>
            </a:r>
          </a:p>
          <a:p>
            <a:r>
              <a:rPr lang="en-US" sz="1800" dirty="0" smtClean="0"/>
              <a:t>(compare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daily median, blue line, </a:t>
            </a:r>
            <a:r>
              <a:rPr lang="en-US" sz="1600" dirty="0" smtClean="0"/>
              <a:t>before and after</a:t>
            </a:r>
            <a:r>
              <a:rPr lang="en-US" sz="1800" dirty="0" smtClean="0"/>
              <a:t>)</a:t>
            </a:r>
            <a:endParaRPr lang="en-US" dirty="0" smtClean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172200" y="5562600"/>
            <a:ext cx="1981200" cy="1295400"/>
          </a:xfrm>
          <a:prstGeom prst="wedgeRoundRectCallout">
            <a:avLst>
              <a:gd name="adj1" fmla="val -64754"/>
              <a:gd name="adj2" fmla="val -10760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 smtClean="0"/>
              <a:t>gradually</a:t>
            </a:r>
            <a:r>
              <a:rPr lang="en-US" dirty="0" smtClean="0"/>
              <a:t> back to baseline after about 4 days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Desktop\sandy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6172200" cy="42964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Hurricane Sandy: outages in NY/NJ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800600" y="1752600"/>
            <a:ext cx="3124200" cy="1066800"/>
          </a:xfrm>
          <a:prstGeom prst="wedgeRoundRectCallout">
            <a:avLst>
              <a:gd name="adj1" fmla="val -74494"/>
              <a:gd name="adj2" fmla="val 168616"/>
              <a:gd name="adj3" fmla="val 16667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geolocation shows outage increase due from New York/New Jersey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work assumes accurate availability</a:t>
            </a:r>
          </a:p>
          <a:p>
            <a:pPr lvl="1"/>
            <a:r>
              <a:rPr lang="en-US" dirty="0" smtClean="0"/>
              <a:t>paper </a:t>
            </a:r>
            <a:r>
              <a:rPr lang="en-US" i="1" dirty="0" smtClean="0"/>
              <a:t>detect and discards </a:t>
            </a:r>
            <a:r>
              <a:rPr lang="en-US" dirty="0" smtClean="0"/>
              <a:t>cases where low A(E(b)) would result in false outages</a:t>
            </a:r>
          </a:p>
          <a:p>
            <a:r>
              <a:rPr lang="en-US" dirty="0" smtClean="0"/>
              <a:t>Work-in-progress</a:t>
            </a:r>
          </a:p>
          <a:p>
            <a:pPr lvl="1"/>
            <a:r>
              <a:rPr lang="en-US" dirty="0" smtClean="0"/>
              <a:t>estimate A(E(b)) as </a:t>
            </a:r>
            <a:r>
              <a:rPr lang="en-US" i="1" dirty="0" smtClean="0"/>
              <a:t>side-effect </a:t>
            </a:r>
            <a:r>
              <a:rPr lang="en-US" dirty="0" smtClean="0"/>
              <a:t>of outage detection</a:t>
            </a:r>
            <a:br>
              <a:rPr lang="en-US" dirty="0" smtClean="0"/>
            </a:br>
            <a:r>
              <a:rPr lang="en-US" dirty="0" smtClean="0"/>
              <a:t>(careful: they are coupled)</a:t>
            </a:r>
          </a:p>
          <a:p>
            <a:pPr lvl="1"/>
            <a:r>
              <a:rPr lang="en-US" dirty="0" smtClean="0"/>
              <a:t>Then: long-term study of global outages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7"/>
            <a:ext cx="80010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We can now measure outages</a:t>
            </a:r>
          </a:p>
          <a:p>
            <a:pPr lvl="1"/>
            <a:r>
              <a:rPr lang="en-US" dirty="0" smtClean="0"/>
              <a:t>for the whole Internet edge</a:t>
            </a:r>
            <a:br>
              <a:rPr lang="en-US" dirty="0" smtClean="0"/>
            </a:br>
            <a:r>
              <a:rPr lang="en-US" dirty="0" smtClean="0"/>
              <a:t>(continuous probes to 3.5M /24 blocks)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known precision</a:t>
            </a:r>
          </a:p>
          <a:p>
            <a:pPr lvl="1"/>
            <a:r>
              <a:rPr lang="en-US" dirty="0" smtClean="0"/>
              <a:t>single prober is &lt;1% of background radiation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is available</a:t>
            </a:r>
          </a:p>
          <a:p>
            <a:pPr lvl="1"/>
            <a:r>
              <a:rPr lang="en-US" dirty="0" smtClean="0">
                <a:hlinkClick r:id="rId3"/>
              </a:rPr>
              <a:t>http://www.isi.edu/ant/traces/internet_outages</a:t>
            </a:r>
            <a:endParaRPr lang="en-US" dirty="0" smtClean="0"/>
          </a:p>
          <a:p>
            <a:pPr lvl="1"/>
            <a:r>
              <a:rPr lang="en-US" dirty="0" smtClean="0"/>
              <a:t>come verify or extend our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pic>
        <p:nvPicPr>
          <p:cNvPr id="9" name="Picture 2" descr="Y:\Desktop\trinocul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3283" y="1174750"/>
            <a:ext cx="2440717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Internet Reliability?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Users</a:t>
            </a:r>
          </a:p>
          <a:p>
            <a:pPr lvl="1"/>
            <a:r>
              <a:rPr lang="en-US" dirty="0" smtClean="0"/>
              <a:t>am </a:t>
            </a:r>
            <a:r>
              <a:rPr lang="en-US" i="1" dirty="0" smtClean="0"/>
              <a:t>I </a:t>
            </a:r>
            <a:r>
              <a:rPr lang="en-US" dirty="0" smtClean="0"/>
              <a:t>getting the reliability I pay for?</a:t>
            </a:r>
          </a:p>
          <a:p>
            <a:pPr lvl="1"/>
            <a:r>
              <a:rPr lang="en-US" i="1" dirty="0" smtClean="0"/>
              <a:t>which ISP </a:t>
            </a:r>
            <a:r>
              <a:rPr lang="en-US" dirty="0" smtClean="0"/>
              <a:t>is most reliable?</a:t>
            </a:r>
          </a:p>
          <a:p>
            <a:r>
              <a:rPr lang="en-US" dirty="0" smtClean="0"/>
              <a:t>Network Operators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my </a:t>
            </a:r>
            <a:r>
              <a:rPr lang="en-US" dirty="0" smtClean="0"/>
              <a:t>ISP more reliable?</a:t>
            </a:r>
          </a:p>
          <a:p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is Internet health </a:t>
            </a:r>
            <a:r>
              <a:rPr lang="en-US" i="1" dirty="0" smtClean="0"/>
              <a:t>improving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 </a:t>
            </a:r>
            <a:r>
              <a:rPr lang="en-US" i="1" dirty="0" smtClean="0"/>
              <a:t>correlated events </a:t>
            </a:r>
            <a:r>
              <a:rPr lang="en-US" dirty="0" smtClean="0"/>
              <a:t>that affect multiple ISPs?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working\diurnal\a12w_diurnal_blocks.join.geo.fsdb.total_blo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69613"/>
            <a:ext cx="2819400" cy="15008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Our Goal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5105400"/>
          </a:xfrm>
        </p:spPr>
        <p:txBody>
          <a:bodyPr>
            <a:noAutofit/>
          </a:bodyPr>
          <a:lstStyle/>
          <a:p>
            <a:r>
              <a:rPr lang="en-US" dirty="0" smtClean="0"/>
              <a:t>Our goal: track </a:t>
            </a:r>
            <a:r>
              <a:rPr lang="en-US" i="1" dirty="0" smtClean="0"/>
              <a:t>all </a:t>
            </a:r>
            <a:r>
              <a:rPr lang="en-US" dirty="0" smtClean="0"/>
              <a:t>Internet outages </a:t>
            </a:r>
          </a:p>
          <a:p>
            <a:pPr lvl="1"/>
            <a:r>
              <a:rPr lang="en-US" i="1" dirty="0" smtClean="0"/>
              <a:t>all </a:t>
            </a:r>
            <a:r>
              <a:rPr lang="en-US" dirty="0" smtClean="0"/>
              <a:t>ping-responsive IPv4 /24 blocks</a:t>
            </a:r>
          </a:p>
          <a:p>
            <a:pPr lvl="1"/>
            <a:r>
              <a:rPr lang="en-US" i="1" dirty="0" smtClean="0"/>
              <a:t>all </a:t>
            </a:r>
            <a:r>
              <a:rPr lang="en-US" dirty="0" smtClean="0"/>
              <a:t>the time</a:t>
            </a:r>
          </a:p>
          <a:p>
            <a:pPr lvl="1"/>
            <a:r>
              <a:rPr lang="en-US" dirty="0" smtClean="0"/>
              <a:t>with </a:t>
            </a:r>
            <a:r>
              <a:rPr lang="en-US" i="1" dirty="0" smtClean="0"/>
              <a:t>known precision</a:t>
            </a:r>
          </a:p>
          <a:p>
            <a:r>
              <a:rPr lang="en-US" dirty="0" smtClean="0"/>
              <a:t>Prior work is </a:t>
            </a:r>
            <a:r>
              <a:rPr lang="en-US" i="1" dirty="0" smtClean="0"/>
              <a:t>less complete </a:t>
            </a:r>
            <a:r>
              <a:rPr lang="en-US" dirty="0" smtClean="0"/>
              <a:t>or </a:t>
            </a:r>
            <a:r>
              <a:rPr lang="en-US" i="1" dirty="0" smtClean="0"/>
              <a:t>less precise</a:t>
            </a:r>
          </a:p>
          <a:p>
            <a:pPr lvl="1"/>
            <a:r>
              <a:rPr lang="en-US" sz="2400" dirty="0" smtClean="0"/>
              <a:t>focus on BGP prefixes </a:t>
            </a:r>
            <a:r>
              <a:rPr lang="en-US" sz="1800" dirty="0" smtClean="0"/>
              <a:t>([Hubble, NSDI’08], [</a:t>
            </a:r>
            <a:r>
              <a:rPr lang="en-US" sz="1800" dirty="0" err="1" smtClean="0"/>
              <a:t>iPlane</a:t>
            </a:r>
            <a:r>
              <a:rPr lang="en-US" sz="1800" dirty="0" smtClean="0"/>
              <a:t>, OSDI’06], etc.)</a:t>
            </a:r>
            <a:endParaRPr lang="en-US" sz="2400" dirty="0" smtClean="0"/>
          </a:p>
          <a:p>
            <a:pPr lvl="1"/>
            <a:r>
              <a:rPr lang="en-US" sz="2400" dirty="0" smtClean="0"/>
              <a:t>or on-demand study of small sample </a:t>
            </a:r>
            <a:r>
              <a:rPr lang="en-US" sz="1800" dirty="0" smtClean="0"/>
              <a:t>([</a:t>
            </a:r>
            <a:r>
              <a:rPr lang="en-US" sz="1800" dirty="0" err="1" smtClean="0"/>
              <a:t>Thunderping</a:t>
            </a:r>
            <a:r>
              <a:rPr lang="en-US" sz="1800" dirty="0" smtClean="0"/>
              <a:t>, IMC’11])</a:t>
            </a:r>
            <a:endParaRPr lang="en-US" sz="2400" dirty="0" smtClean="0"/>
          </a:p>
          <a:p>
            <a:pPr lvl="1"/>
            <a:r>
              <a:rPr lang="en-US" sz="2400" dirty="0" smtClean="0"/>
              <a:t>or based primarily on passive analysis </a:t>
            </a:r>
            <a:r>
              <a:rPr lang="en-US" sz="1800" dirty="0" smtClean="0"/>
              <a:t>([</a:t>
            </a:r>
            <a:r>
              <a:rPr lang="en-US" sz="1800" dirty="0" err="1" smtClean="0"/>
              <a:t>Dainotti</a:t>
            </a:r>
            <a:r>
              <a:rPr lang="en-US" sz="1800" dirty="0" smtClean="0"/>
              <a:t> et al., IMC’11])</a:t>
            </a: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Outage Detection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4038600" cy="47244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challenges</a:t>
            </a:r>
          </a:p>
          <a:p>
            <a:r>
              <a:rPr lang="en-US" dirty="0" smtClean="0"/>
              <a:t>CPU constraints on prober</a:t>
            </a:r>
          </a:p>
          <a:p>
            <a:pPr lvl="1"/>
            <a:r>
              <a:rPr lang="en-US" sz="2600" dirty="0" smtClean="0"/>
              <a:t>14.5M allocated /24 blocks</a:t>
            </a:r>
          </a:p>
          <a:p>
            <a:pPr lvl="2"/>
            <a:r>
              <a:rPr lang="en-US" sz="2200" dirty="0" smtClean="0"/>
              <a:t>5.6M reply to pings</a:t>
            </a:r>
          </a:p>
          <a:p>
            <a:pPr lvl="1"/>
            <a:r>
              <a:rPr lang="en-US" sz="2600" dirty="0" smtClean="0"/>
              <a:t>CPU tops @ 30k </a:t>
            </a:r>
            <a:r>
              <a:rPr lang="en-US" sz="2300" dirty="0" smtClean="0"/>
              <a:t>probes/s per core</a:t>
            </a:r>
            <a:endParaRPr lang="en-US" sz="2600" dirty="0" smtClean="0"/>
          </a:p>
          <a:p>
            <a:endParaRPr lang="en-US" dirty="0" smtClean="0"/>
          </a:p>
          <a:p>
            <a:r>
              <a:rPr lang="en-US" dirty="0" smtClean="0"/>
              <a:t>Traffic on target blocks</a:t>
            </a:r>
          </a:p>
          <a:p>
            <a:pPr lvl="1"/>
            <a:r>
              <a:rPr lang="en-US" sz="2600" dirty="0" smtClean="0"/>
              <a:t>benchmark: “background radiation” (</a:t>
            </a:r>
            <a:r>
              <a:rPr lang="en-US" sz="2600" dirty="0" err="1" smtClean="0"/>
              <a:t>Wustrow</a:t>
            </a:r>
            <a:r>
              <a:rPr lang="en-US" sz="2600" dirty="0" smtClean="0"/>
              <a:t>, IMC ‘10):</a:t>
            </a:r>
            <a:br>
              <a:rPr lang="en-US" sz="2600" dirty="0" smtClean="0"/>
            </a:br>
            <a:r>
              <a:rPr lang="en-US" sz="2600" dirty="0" smtClean="0"/>
              <a:t>2-3.3k probes/hour to each /24</a:t>
            </a:r>
          </a:p>
          <a:p>
            <a:pPr lvl="1"/>
            <a:r>
              <a:rPr lang="en-US" sz="2600" dirty="0" smtClean="0"/>
              <a:t>we want to be innocuous:</a:t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-US" sz="2600" b="1" dirty="0" smtClean="0"/>
              <a:t>us &lt;1% of background </a:t>
            </a:r>
            <a:r>
              <a:rPr lang="en-US" sz="2600" dirty="0" smtClean="0"/>
              <a:t>radiation</a:t>
            </a:r>
          </a:p>
          <a:p>
            <a:endParaRPr lang="en-US" dirty="0" smtClean="0"/>
          </a:p>
          <a:p>
            <a:r>
              <a:rPr lang="en-US" dirty="0" smtClean="0"/>
              <a:t>prober ISP goodwill</a:t>
            </a:r>
          </a:p>
          <a:p>
            <a:pPr lvl="1"/>
            <a:r>
              <a:rPr lang="en-US" sz="2600" dirty="0" smtClean="0"/>
              <a:t>traffic =&gt; complaints</a:t>
            </a:r>
          </a:p>
          <a:p>
            <a:pPr lvl="1"/>
            <a:r>
              <a:rPr lang="en-US" dirty="0" smtClean="0"/>
              <a:t>must moderate complaints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1371600"/>
            <a:ext cx="4343400" cy="472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must probe frequently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accuracy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must probe </a:t>
            </a:r>
            <a:br>
              <a:rPr lang="en-US" dirty="0" smtClean="0"/>
            </a:br>
            <a:r>
              <a:rPr lang="en-US" dirty="0" smtClean="0"/>
              <a:t>many addresses per block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coverage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smtClean="0"/>
              <a:t>must probe many blocks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pic>
        <p:nvPicPr>
          <p:cNvPr id="1026" name="Picture 2" descr="Y:\Desktop\b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76600"/>
            <a:ext cx="1143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Trinocular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Trinocular: active ping probes to study reliability in Internet edge</a:t>
            </a:r>
            <a:endParaRPr lang="en-US" b="1" dirty="0" smtClean="0"/>
          </a:p>
          <a:p>
            <a:pPr lvl="1"/>
            <a:r>
              <a:rPr lang="en-US" b="1" dirty="0" smtClean="0"/>
              <a:t>principled</a:t>
            </a:r>
            <a:r>
              <a:rPr lang="en-US" dirty="0" smtClean="0"/>
              <a:t>: probe only when needed</a:t>
            </a:r>
            <a:br>
              <a:rPr lang="en-US" dirty="0" smtClean="0"/>
            </a:br>
            <a:r>
              <a:rPr lang="en-US" dirty="0" smtClean="0"/>
              <a:t>(informed by Bayesian inference)</a:t>
            </a:r>
          </a:p>
          <a:p>
            <a:pPr lvl="2"/>
            <a:r>
              <a:rPr lang="en-US" dirty="0" smtClean="0"/>
              <a:t>model </a:t>
            </a:r>
            <a:r>
              <a:rPr lang="en-US" i="1" dirty="0" smtClean="0"/>
              <a:t>who </a:t>
            </a:r>
            <a:r>
              <a:rPr lang="en-US" dirty="0" smtClean="0"/>
              <a:t>will reply, and </a:t>
            </a:r>
            <a:r>
              <a:rPr lang="en-US" i="1" dirty="0" smtClean="0"/>
              <a:t>how likely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precise</a:t>
            </a:r>
            <a:r>
              <a:rPr lang="en-US" dirty="0" smtClean="0"/>
              <a:t>: outage duration ±330s</a:t>
            </a:r>
            <a:br>
              <a:rPr lang="en-US" dirty="0" smtClean="0"/>
            </a:br>
            <a:r>
              <a:rPr lang="en-US" dirty="0" smtClean="0"/>
              <a:t>(half of probing interval)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parsimonious</a:t>
            </a:r>
            <a:r>
              <a:rPr lang="en-US" dirty="0" smtClean="0"/>
              <a:t>: only +0.7% background radiation</a:t>
            </a:r>
            <a:br>
              <a:rPr lang="en-US" dirty="0" smtClean="0"/>
            </a:br>
            <a:r>
              <a:rPr lang="en-US" dirty="0" smtClean="0"/>
              <a:t>(at target /24, per Trinocular instance)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Y:\Desktop\trino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09800"/>
            <a:ext cx="2440717" cy="187325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Trinocular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Trinocular: active ping probes to study reliability in Internet edge</a:t>
            </a:r>
            <a:endParaRPr lang="en-US" b="1" dirty="0" smtClean="0"/>
          </a:p>
          <a:p>
            <a:pPr lvl="1"/>
            <a:r>
              <a:rPr lang="en-US" b="1" dirty="0" smtClean="0"/>
              <a:t>principled</a:t>
            </a:r>
            <a:r>
              <a:rPr lang="en-US" dirty="0" smtClean="0"/>
              <a:t>: probe only when needed</a:t>
            </a:r>
            <a:br>
              <a:rPr lang="en-US" dirty="0" smtClean="0"/>
            </a:br>
            <a:r>
              <a:rPr lang="en-US" dirty="0" smtClean="0"/>
              <a:t>(informed by Bayesian inference)</a:t>
            </a:r>
          </a:p>
          <a:p>
            <a:pPr lvl="2"/>
            <a:r>
              <a:rPr lang="en-US" dirty="0" smtClean="0"/>
              <a:t>model </a:t>
            </a:r>
            <a:r>
              <a:rPr lang="en-US" i="1" dirty="0" smtClean="0"/>
              <a:t>who </a:t>
            </a:r>
            <a:r>
              <a:rPr lang="en-US" dirty="0" smtClean="0"/>
              <a:t>will reply, and </a:t>
            </a:r>
            <a:r>
              <a:rPr lang="en-US" i="1" dirty="0" smtClean="0"/>
              <a:t>how likely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precise</a:t>
            </a:r>
            <a:r>
              <a:rPr lang="en-US" dirty="0" smtClean="0"/>
              <a:t>: outage duration ±330s</a:t>
            </a:r>
            <a:br>
              <a:rPr lang="en-US" dirty="0" smtClean="0"/>
            </a:br>
            <a:r>
              <a:rPr lang="en-US" dirty="0" smtClean="0"/>
              <a:t>(half of probing interval)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parsimonious</a:t>
            </a:r>
            <a:r>
              <a:rPr lang="en-US" dirty="0" smtClean="0"/>
              <a:t>: only +0.7% background radiation</a:t>
            </a:r>
            <a:br>
              <a:rPr lang="en-US" dirty="0" smtClean="0"/>
            </a:br>
            <a:r>
              <a:rPr lang="en-US" dirty="0" smtClean="0"/>
              <a:t>(at target /24, per Trinocular instance)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Y:\Desktop\trino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209800"/>
            <a:ext cx="2440717" cy="1873250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19200"/>
            <a:ext cx="9144000" cy="5105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2133600"/>
            <a:ext cx="8382000" cy="3831020"/>
            <a:chOff x="1219200" y="4495800"/>
            <a:chExt cx="8382000" cy="4827085"/>
          </a:xfrm>
        </p:grpSpPr>
        <p:sp>
          <p:nvSpPr>
            <p:cNvPr id="9" name="Rectangle 8"/>
            <p:cNvSpPr/>
            <p:nvPr/>
          </p:nvSpPr>
          <p:spPr>
            <a:xfrm>
              <a:off x="1600200" y="4495800"/>
              <a:ext cx="5867400" cy="18242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219200" y="4522285"/>
              <a:ext cx="8382000" cy="4800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b="1" dirty="0" smtClean="0"/>
                <a:t>principled</a:t>
              </a:r>
              <a:r>
                <a:rPr lang="en-US" dirty="0" smtClean="0"/>
                <a:t>: probe only when needed</a:t>
              </a:r>
              <a:br>
                <a:rPr lang="en-US" dirty="0" smtClean="0"/>
              </a:br>
              <a:r>
                <a:rPr lang="en-US" dirty="0" smtClean="0"/>
                <a:t>(informed by Bayesian inference)</a:t>
              </a:r>
            </a:p>
            <a:p>
              <a:pPr lvl="2"/>
              <a:r>
                <a:rPr lang="en-US" dirty="0"/>
                <a:t>model </a:t>
              </a:r>
              <a:r>
                <a:rPr lang="en-US" i="1" dirty="0"/>
                <a:t>who </a:t>
              </a:r>
              <a:r>
                <a:rPr lang="en-US" dirty="0"/>
                <a:t>will reply, and </a:t>
              </a:r>
              <a:r>
                <a:rPr lang="en-US" i="1" dirty="0"/>
                <a:t>how likely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Pings Tell You </a:t>
            </a:r>
            <a:r>
              <a:rPr lang="en-US" dirty="0" smtClean="0">
                <a:solidFill>
                  <a:srgbClr val="008000"/>
                </a:solidFill>
              </a:rPr>
              <a:t>Something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24200" y="20574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20574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43400" y="2057400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19200" y="1884196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828800" y="1884196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1884196"/>
            <a:ext cx="228600" cy="228600"/>
          </a:xfrm>
          <a:prstGeom prst="ellipse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151" y="2895600"/>
            <a:ext cx="1737976" cy="954107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i="1" dirty="0" smtClean="0"/>
              <a:t>positive:</a:t>
            </a:r>
          </a:p>
          <a:p>
            <a:pPr algn="r"/>
            <a:r>
              <a:rPr lang="en-US" sz="2800" i="1" dirty="0" smtClean="0"/>
              <a:t>block is up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895600"/>
            <a:ext cx="2156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negative:</a:t>
            </a:r>
          </a:p>
          <a:p>
            <a:r>
              <a:rPr lang="en-US" sz="2800" i="1" dirty="0" smtClean="0"/>
              <a:t>block is down</a:t>
            </a:r>
            <a:endParaRPr lang="en-US" sz="28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971800" y="533400"/>
            <a:ext cx="5374389" cy="5878056"/>
            <a:chOff x="2971800" y="533400"/>
            <a:chExt cx="5374389" cy="5878056"/>
          </a:xfrm>
        </p:grpSpPr>
        <p:sp>
          <p:nvSpPr>
            <p:cNvPr id="13" name="TextBox 12"/>
            <p:cNvSpPr txBox="1"/>
            <p:nvPr/>
          </p:nvSpPr>
          <p:spPr>
            <a:xfrm>
              <a:off x="2971800" y="533400"/>
              <a:ext cx="4881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C00000"/>
                  </a:solidFill>
                  <a:latin typeface="+mj-lt"/>
                </a:rPr>
                <a:t>But Not Everything</a:t>
              </a:r>
              <a:endParaRPr lang="en-US" sz="4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0" y="3733800"/>
              <a:ext cx="430758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or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computer crashed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laptop suspended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computer address reassigned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probe or reply lost</a:t>
              </a:r>
            </a:p>
            <a:p>
              <a:r>
                <a:rPr lang="en-US" sz="2800" dirty="0" smtClean="0">
                  <a:solidFill>
                    <a:srgbClr val="C00000"/>
                  </a:solidFill>
                </a:rPr>
                <a:t>firewall enabled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5600" y="2133600"/>
            <a:ext cx="2286000" cy="15696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negative replies are ambiguous</a:t>
            </a:r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1453636" y="386834"/>
            <a:ext cx="369332" cy="2362200"/>
            <a:chOff x="7395867" y="2743994"/>
            <a:chExt cx="369332" cy="23622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5400000">
              <a:off x="6286500" y="3924300"/>
              <a:ext cx="2362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5400000">
              <a:off x="7289427" y="353543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time</a:t>
              </a:r>
              <a:endParaRPr lang="en-US" sz="1800" i="1" dirty="0"/>
            </a:p>
          </p:txBody>
        </p:sp>
      </p:grpSp>
      <p:sp>
        <p:nvSpPr>
          <p:cNvPr id="20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SIGCOMM, 14 Aug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12670</TotalTime>
  <Words>1900</Words>
  <Application>Microsoft Office PowerPoint</Application>
  <PresentationFormat>On-screen Show (4:3)</PresentationFormat>
  <Paragraphs>466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Trinocular: Understanding Internet Reliability Through Adaptive Probing</vt:lpstr>
      <vt:lpstr>Why Study Internet Outages?</vt:lpstr>
      <vt:lpstr>Our Goal: Track All Outages, for All Internet, All The Time</vt:lpstr>
      <vt:lpstr>Why Study Internet Reliability?</vt:lpstr>
      <vt:lpstr>How Is Our Goal Different?</vt:lpstr>
      <vt:lpstr>Why Is Outage Detection Hard?</vt:lpstr>
      <vt:lpstr>Trinocular</vt:lpstr>
      <vt:lpstr>Trinocular</vt:lpstr>
      <vt:lpstr>Pings Tell You Something</vt:lpstr>
      <vt:lpstr>Pinging Whole Blocks Tells More</vt:lpstr>
      <vt:lpstr>Probe Less with Simple Model + Bayesian Inference</vt:lpstr>
      <vt:lpstr>Adaptive Probing: Probe Just Enough</vt:lpstr>
      <vt:lpstr>Ever-active: who will respond</vt:lpstr>
      <vt:lpstr>Availability: how likely they respond</vt:lpstr>
      <vt:lpstr>Bayesian Inference: Probe Just Enough to Establish Belief</vt:lpstr>
      <vt:lpstr>Bayesian Inference Decides: How Many Probes Are Needed</vt:lpstr>
      <vt:lpstr>More Intermittent Block</vt:lpstr>
      <vt:lpstr>Trinocular’s Probing Types</vt:lpstr>
      <vt:lpstr>Trinocular Instances and Outage Scope</vt:lpstr>
      <vt:lpstr>Trinocular</vt:lpstr>
      <vt:lpstr>Precision and Parsimony</vt:lpstr>
      <vt:lpstr>Precise: Detect All Outages?</vt:lpstr>
      <vt:lpstr>Parsimonious: Probing Rate</vt:lpstr>
      <vt:lpstr>What Probing Granularity?</vt:lpstr>
      <vt:lpstr>Coverage: What’s Theoretically Possible</vt:lpstr>
      <vt:lpstr>Coverage: What’s Actually Possible</vt:lpstr>
      <vt:lpstr>Coverage: What’s Actually Possible</vt:lpstr>
      <vt:lpstr>Coverage: Granularity and Precision</vt:lpstr>
      <vt:lpstr>Coverage: Granularity and Precision</vt:lpstr>
      <vt:lpstr>Coverage: Coarser Granularity =&gt; Poorer Accuracy</vt:lpstr>
      <vt:lpstr>Trinocular</vt:lpstr>
      <vt:lpstr>Observations about the Internet</vt:lpstr>
      <vt:lpstr>Do Different Sites See Differently?</vt:lpstr>
      <vt:lpstr>Local vs. Global Outages</vt:lpstr>
      <vt:lpstr>Hurricane Sandy: why and how</vt:lpstr>
      <vt:lpstr>Hurricane Sandy: overall outage rate</vt:lpstr>
      <vt:lpstr>Hurricane Sandy: outages in NY/NJ</vt:lpstr>
      <vt:lpstr>Ongoing Work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xuecai</dc:creator>
  <cp:lastModifiedBy>linquan</cp:lastModifiedBy>
  <cp:revision>3033</cp:revision>
  <dcterms:created xsi:type="dcterms:W3CDTF">2006-08-16T00:00:00Z</dcterms:created>
  <dcterms:modified xsi:type="dcterms:W3CDTF">2013-08-15T00:42:34Z</dcterms:modified>
</cp:coreProperties>
</file>