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9" r:id="rId4"/>
    <p:sldId id="258" r:id="rId5"/>
    <p:sldId id="261" r:id="rId6"/>
    <p:sldId id="260" r:id="rId7"/>
    <p:sldId id="264" r:id="rId8"/>
    <p:sldId id="263" r:id="rId9"/>
    <p:sldId id="265" r:id="rId10"/>
    <p:sldId id="266" r:id="rId11"/>
    <p:sldId id="267" r:id="rId12"/>
    <p:sldId id="268"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73" autoAdjust="0"/>
  </p:normalViewPr>
  <p:slideViewPr>
    <p:cSldViewPr snapToGrid="0" snapToObjects="1">
      <p:cViewPr varScale="1">
        <p:scale>
          <a:sx n="94" d="100"/>
          <a:sy n="94" d="100"/>
        </p:scale>
        <p:origin x="-1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5C52E-FBCB-4B44-AD2F-985C333D167A}" type="datetimeFigureOut">
              <a:rPr lang="en-US" smtClean="0"/>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0BFA5-1F0B-F241-AD80-DAC9D23748B3}" type="slidenum">
              <a:rPr lang="en-US" smtClean="0"/>
              <a:t>‹#›</a:t>
            </a:fld>
            <a:endParaRPr lang="en-US"/>
          </a:p>
        </p:txBody>
      </p:sp>
    </p:spTree>
    <p:extLst>
      <p:ext uri="{BB962C8B-B14F-4D97-AF65-F5344CB8AC3E}">
        <p14:creationId xmlns:p14="http://schemas.microsoft.com/office/powerpoint/2010/main" val="1329765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truism:</a:t>
            </a:r>
            <a:r>
              <a:rPr lang="en-US" baseline="0" dirty="0" smtClean="0"/>
              <a:t> spam is pervasive:</a:t>
            </a:r>
          </a:p>
          <a:p>
            <a:pPr marL="171450" indent="-171450">
              <a:buFontTx/>
              <a:buChar char="-"/>
            </a:pPr>
            <a:r>
              <a:rPr lang="en-US" baseline="0" dirty="0" smtClean="0"/>
              <a:t>email: 90% of trillions of emails is spam</a:t>
            </a:r>
          </a:p>
          <a:p>
            <a:pPr marL="171450" indent="-171450">
              <a:buFontTx/>
              <a:buChar char="-"/>
            </a:pPr>
            <a:r>
              <a:rPr lang="en-US" baseline="0" dirty="0" smtClean="0"/>
              <a:t>Social networks: </a:t>
            </a:r>
            <a:r>
              <a:rPr lang="en-US" baseline="0" dirty="0" err="1" smtClean="0"/>
              <a:t>facebook</a:t>
            </a:r>
            <a:r>
              <a:rPr lang="en-US" baseline="0" dirty="0" smtClean="0"/>
              <a:t>, twitter, 8% of tweets with URLs</a:t>
            </a:r>
          </a:p>
          <a:p>
            <a:pPr marL="171450" indent="-171450">
              <a:buFontTx/>
              <a:buChar char="-"/>
            </a:pPr>
            <a:r>
              <a:rPr lang="en-US" baseline="0" dirty="0" smtClean="0"/>
              <a:t>IM</a:t>
            </a:r>
          </a:p>
          <a:p>
            <a:pPr marL="171450" indent="-171450">
              <a:buFontTx/>
              <a:buChar char="-"/>
            </a:pPr>
            <a:r>
              <a:rPr lang="en-US" baseline="0" dirty="0" smtClean="0"/>
              <a:t>Blogs, forums (in comments)</a:t>
            </a:r>
          </a:p>
          <a:p>
            <a:pPr marL="171450" indent="-171450">
              <a:buFontTx/>
              <a:buChar char="-"/>
            </a:pPr>
            <a:r>
              <a:rPr lang="en-US" baseline="0" dirty="0" smtClean="0"/>
              <a:t>SMS</a:t>
            </a:r>
          </a:p>
        </p:txBody>
      </p:sp>
      <p:sp>
        <p:nvSpPr>
          <p:cNvPr id="4" name="Slide Number Placeholder 3"/>
          <p:cNvSpPr>
            <a:spLocks noGrp="1"/>
          </p:cNvSpPr>
          <p:nvPr>
            <p:ph type="sldNum" sz="quarter" idx="10"/>
          </p:nvPr>
        </p:nvSpPr>
        <p:spPr/>
        <p:txBody>
          <a:bodyPr/>
          <a:lstStyle/>
          <a:p>
            <a:fld id="{5AB0BFA5-1F0B-F241-AD80-DAC9D23748B3}" type="slidenum">
              <a:rPr lang="en-US" smtClean="0"/>
              <a:t>2</a:t>
            </a:fld>
            <a:endParaRPr lang="en-US"/>
          </a:p>
        </p:txBody>
      </p:sp>
    </p:spTree>
    <p:extLst>
      <p:ext uri="{BB962C8B-B14F-4D97-AF65-F5344CB8AC3E}">
        <p14:creationId xmlns:p14="http://schemas.microsoft.com/office/powerpoint/2010/main" val="419797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let’s look at the effectiveness</a:t>
            </a:r>
            <a:r>
              <a:rPr lang="en-US" baseline="0" dirty="0" smtClean="0"/>
              <a:t> of common spam </a:t>
            </a:r>
            <a:r>
              <a:rPr lang="en-US" baseline="0" dirty="0" err="1" smtClean="0"/>
              <a:t>vs</a:t>
            </a:r>
            <a:r>
              <a:rPr lang="en-US" baseline="0" dirty="0" smtClean="0"/>
              <a:t> that of spam on one platform. To measure the effectiveness, we use DNS lookup information. We obtained a data set from </a:t>
            </a:r>
            <a:r>
              <a:rPr lang="en-US" baseline="0" dirty="0" err="1" smtClean="0"/>
              <a:t>Verisign</a:t>
            </a:r>
            <a:r>
              <a:rPr lang="en-US" baseline="0" dirty="0" smtClean="0"/>
              <a:t> containing lookup for com and net during the same period. It contains information about the /24 recursive resolvers that looked up the spam domains in our data sets. Since some domains do not end in com or net we don’t have info for them. </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11</a:t>
            </a:fld>
            <a:endParaRPr lang="en-US"/>
          </a:p>
        </p:txBody>
      </p:sp>
    </p:spTree>
    <p:extLst>
      <p:ext uri="{BB962C8B-B14F-4D97-AF65-F5344CB8AC3E}">
        <p14:creationId xmlns:p14="http://schemas.microsoft.com/office/powerpoint/2010/main" val="183314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reach more users and maximize their financial gains, spammers are using multiple platforms to disseminate spam.</a:t>
            </a:r>
          </a:p>
          <a:p>
            <a:r>
              <a:rPr lang="en-US" dirty="0" smtClean="0"/>
              <a:t>Here is an example of spam</a:t>
            </a:r>
            <a:r>
              <a:rPr lang="en-US" baseline="0" dirty="0" smtClean="0"/>
              <a:t> pointing users to a </a:t>
            </a:r>
            <a:r>
              <a:rPr lang="en-US" baseline="0" dirty="0" err="1" smtClean="0"/>
              <a:t>canadian</a:t>
            </a:r>
            <a:r>
              <a:rPr lang="en-US" baseline="0" dirty="0" smtClean="0"/>
              <a:t> pharmacy shop, carried over four different </a:t>
            </a:r>
            <a:r>
              <a:rPr lang="en-US" baseline="0" dirty="0" err="1" smtClean="0"/>
              <a:t>meda</a:t>
            </a:r>
            <a:r>
              <a:rPr lang="en-US" baseline="0" dirty="0" smtClean="0"/>
              <a:t>: email, twitter, </a:t>
            </a:r>
            <a:r>
              <a:rPr lang="en-US" baseline="0" dirty="0" err="1" smtClean="0"/>
              <a:t>facebook</a:t>
            </a:r>
            <a:r>
              <a:rPr lang="en-US" baseline="0" dirty="0" smtClean="0"/>
              <a:t>, </a:t>
            </a:r>
            <a:r>
              <a:rPr lang="en-US" baseline="0" dirty="0" err="1" smtClean="0"/>
              <a:t>youtube</a:t>
            </a:r>
            <a:endParaRPr lang="en-US" baseline="0" dirty="0" smtClean="0"/>
          </a:p>
          <a:p>
            <a:pPr marL="171450" indent="-171450">
              <a:buFontTx/>
              <a:buChar char="-"/>
            </a:pPr>
            <a:r>
              <a:rPr lang="en-US" baseline="0" dirty="0" smtClean="0"/>
              <a:t>Email helps target a lot of users, OSNs help give focus to the </a:t>
            </a:r>
            <a:r>
              <a:rPr lang="en-US" baseline="0" dirty="0" err="1" smtClean="0"/>
              <a:t>targetting</a:t>
            </a:r>
            <a:r>
              <a:rPr lang="en-US" baseline="0" dirty="0" smtClean="0"/>
              <a:t> by exploiting the social relationships</a:t>
            </a:r>
          </a:p>
          <a:p>
            <a:pPr marL="171450" indent="-171450">
              <a:buFontTx/>
              <a:buChar char="-"/>
            </a:pPr>
            <a:r>
              <a:rPr lang="en-US" baseline="0" dirty="0" smtClean="0"/>
              <a:t>There are many spam fighting solutions for each of these platforms but with a few exceptions, they do not work together and collaborate</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3</a:t>
            </a:fld>
            <a:endParaRPr lang="en-US"/>
          </a:p>
        </p:txBody>
      </p:sp>
    </p:spTree>
    <p:extLst>
      <p:ext uri="{BB962C8B-B14F-4D97-AF65-F5344CB8AC3E}">
        <p14:creationId xmlns:p14="http://schemas.microsoft.com/office/powerpoint/2010/main" val="279451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long-term vision: fight together! Leverage information about spam across</a:t>
            </a:r>
            <a:r>
              <a:rPr lang="en-US" baseline="0" dirty="0" smtClean="0"/>
              <a:t> multiple platforms:</a:t>
            </a:r>
          </a:p>
          <a:p>
            <a:pPr marL="171450" indent="-171450">
              <a:buFontTx/>
              <a:buChar char="-"/>
            </a:pPr>
            <a:r>
              <a:rPr lang="en-US" baseline="0" dirty="0" smtClean="0"/>
              <a:t>help design better filters</a:t>
            </a:r>
          </a:p>
          <a:p>
            <a:pPr marL="0" indent="0">
              <a:buFontTx/>
              <a:buNone/>
            </a:pP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4</a:t>
            </a:fld>
            <a:endParaRPr lang="en-US"/>
          </a:p>
        </p:txBody>
      </p:sp>
    </p:spTree>
    <p:extLst>
      <p:ext uri="{BB962C8B-B14F-4D97-AF65-F5344CB8AC3E}">
        <p14:creationId xmlns:p14="http://schemas.microsoft.com/office/powerpoint/2010/main" val="370396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step:</a:t>
            </a:r>
            <a:r>
              <a:rPr lang="en-US" baseline="0" dirty="0" smtClean="0"/>
              <a:t> understand more about the spam that is sent over multiple platforms (email and tweet)</a:t>
            </a:r>
          </a:p>
          <a:p>
            <a:pPr marL="171450" indent="-171450">
              <a:buFontTx/>
              <a:buChar char="-"/>
            </a:pPr>
            <a:r>
              <a:rPr lang="en-US" baseline="0" dirty="0" smtClean="0"/>
              <a:t>presence: how much spam is there?</a:t>
            </a:r>
          </a:p>
          <a:p>
            <a:pPr marL="171450" indent="-171450">
              <a:buFontTx/>
              <a:buChar char="-"/>
            </a:pPr>
            <a:r>
              <a:rPr lang="en-US" baseline="0" dirty="0" smtClean="0"/>
              <a:t>effectiveness: will sending on multiple platforms increase the effectiveness of spam?</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5</a:t>
            </a:fld>
            <a:endParaRPr lang="en-US"/>
          </a:p>
        </p:txBody>
      </p:sp>
    </p:spTree>
    <p:extLst>
      <p:ext uri="{BB962C8B-B14F-4D97-AF65-F5344CB8AC3E}">
        <p14:creationId xmlns:p14="http://schemas.microsoft.com/office/powerpoint/2010/main" val="62352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two data sets:</a:t>
            </a:r>
          </a:p>
          <a:p>
            <a:pPr marL="171450" indent="-171450">
              <a:buFontTx/>
              <a:buChar char="-"/>
            </a:pPr>
            <a:r>
              <a:rPr lang="en-US" baseline="0" dirty="0" smtClean="0"/>
              <a:t>Yahoo: all incoming emails to yahoo servers</a:t>
            </a:r>
          </a:p>
          <a:p>
            <a:pPr marL="171450" indent="-171450">
              <a:buFontTx/>
              <a:buChar char="-"/>
            </a:pPr>
            <a:r>
              <a:rPr lang="en-US" baseline="0" dirty="0" smtClean="0"/>
              <a:t>Twitter: public tweets</a:t>
            </a:r>
          </a:p>
          <a:p>
            <a:pPr marL="0" indent="0">
              <a:buFontTx/>
              <a:buNone/>
            </a:pPr>
            <a:r>
              <a:rPr lang="en-US" baseline="0" dirty="0" smtClean="0"/>
              <a:t>Important:</a:t>
            </a:r>
          </a:p>
          <a:p>
            <a:pPr marL="171450" indent="-171450">
              <a:buFontTx/>
              <a:buChar char="-"/>
            </a:pPr>
            <a:r>
              <a:rPr lang="en-US" baseline="0" dirty="0" smtClean="0"/>
              <a:t>Same period</a:t>
            </a:r>
          </a:p>
          <a:p>
            <a:pPr marL="171450" indent="-171450">
              <a:buFontTx/>
              <a:buChar char="-"/>
            </a:pPr>
            <a:r>
              <a:rPr lang="en-US" baseline="0" dirty="0" smtClean="0"/>
              <a:t>Around 1%</a:t>
            </a:r>
          </a:p>
          <a:p>
            <a:pPr marL="0" indent="0">
              <a:buFontTx/>
              <a:buNone/>
            </a:pPr>
            <a:r>
              <a:rPr lang="en-US" baseline="0" dirty="0" smtClean="0"/>
              <a:t>Steps:</a:t>
            </a:r>
          </a:p>
          <a:p>
            <a:pPr marL="171450" indent="-171450">
              <a:buFontTx/>
              <a:buChar char="-"/>
            </a:pPr>
            <a:r>
              <a:rPr lang="en-US" baseline="0" dirty="0" smtClean="0"/>
              <a:t>Filtered the messages that did not have URLs</a:t>
            </a:r>
          </a:p>
          <a:p>
            <a:pPr marL="0" indent="0">
              <a:buFontTx/>
              <a:buNone/>
            </a:pPr>
            <a:r>
              <a:rPr lang="en-US" baseline="0" dirty="0" smtClean="0"/>
              <a:t>What is spam:</a:t>
            </a:r>
          </a:p>
          <a:p>
            <a:pPr marL="0" indent="0">
              <a:buFontTx/>
              <a:buNone/>
            </a:pPr>
            <a:r>
              <a:rPr lang="en-US" baseline="0" dirty="0" smtClean="0"/>
              <a:t>- A message with an URL that points to a malicious website (scam, malware, phishing)</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6</a:t>
            </a:fld>
            <a:endParaRPr lang="en-US"/>
          </a:p>
        </p:txBody>
      </p:sp>
    </p:spTree>
    <p:extLst>
      <p:ext uri="{BB962C8B-B14F-4D97-AF65-F5344CB8AC3E}">
        <p14:creationId xmlns:p14="http://schemas.microsoft.com/office/powerpoint/2010/main" val="183314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that we have is not perfect: it</a:t>
            </a:r>
            <a:r>
              <a:rPr lang="en-US" baseline="0" dirty="0" smtClean="0"/>
              <a:t> is not filtered equally</a:t>
            </a:r>
          </a:p>
          <a:p>
            <a:r>
              <a:rPr lang="en-US" baseline="0" dirty="0" smtClean="0"/>
              <a:t>Yahoo emails are raw and have not passed through Yahoo’s filters, while tweets have passed through Twitter’s filter</a:t>
            </a:r>
          </a:p>
          <a:p>
            <a:endParaRPr lang="en-US" baseline="0" dirty="0" smtClean="0"/>
          </a:p>
          <a:p>
            <a:r>
              <a:rPr lang="en-US" baseline="0" dirty="0" smtClean="0"/>
              <a:t>What does it mean? Tweets have less impurities and there is less common spam than our data sets show. So we cannot provide absolute numbers. A better interpretation of this study would be more from the perspective of email: what common spam does an email filter see if it has access to a public twitter feed.</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7</a:t>
            </a:fld>
            <a:endParaRPr lang="en-US"/>
          </a:p>
        </p:txBody>
      </p:sp>
    </p:spTree>
    <p:extLst>
      <p:ext uri="{BB962C8B-B14F-4D97-AF65-F5344CB8AC3E}">
        <p14:creationId xmlns:p14="http://schemas.microsoft.com/office/powerpoint/2010/main" val="3375550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how much common spam is there in our data sets.</a:t>
            </a:r>
          </a:p>
          <a:p>
            <a:endParaRPr lang="en-US" dirty="0" smtClean="0"/>
          </a:p>
          <a:p>
            <a:r>
              <a:rPr lang="en-US" dirty="0" smtClean="0"/>
              <a:t>We define common spam as messages</a:t>
            </a:r>
            <a:r>
              <a:rPr lang="en-US" baseline="0" dirty="0" smtClean="0"/>
              <a:t> that contain spam domains that appear on both platforms.</a:t>
            </a:r>
          </a:p>
          <a:p>
            <a:endParaRPr lang="en-US" baseline="0" dirty="0" smtClean="0"/>
          </a:p>
          <a:p>
            <a:r>
              <a:rPr lang="en-US" baseline="0" dirty="0" smtClean="0"/>
              <a:t>There are 740 such domains but, in reality there may have been more if we consider the unfiltered tweet feed</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8</a:t>
            </a:fld>
            <a:endParaRPr lang="en-US"/>
          </a:p>
        </p:txBody>
      </p:sp>
    </p:spTree>
    <p:extLst>
      <p:ext uri="{BB962C8B-B14F-4D97-AF65-F5344CB8AC3E}">
        <p14:creationId xmlns:p14="http://schemas.microsoft.com/office/powerpoint/2010/main" val="183314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sends</a:t>
            </a:r>
            <a:r>
              <a:rPr lang="en-US" baseline="0" dirty="0" smtClean="0"/>
              <a:t> the common spam? Is there something special about the senders?</a:t>
            </a:r>
          </a:p>
          <a:p>
            <a:endParaRPr lang="en-US" baseline="0" dirty="0" smtClean="0"/>
          </a:p>
          <a:p>
            <a:r>
              <a:rPr lang="en-US" baseline="0" dirty="0" smtClean="0"/>
              <a:t>We have information about the IP address from which every email was sent. We extract the /24 and for each network we compute the spam domain ratio which is the fraction of spam domains to the total number of domains that originate from this domain. We show the CDF of networks.</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9</a:t>
            </a:fld>
            <a:endParaRPr lang="en-US"/>
          </a:p>
        </p:txBody>
      </p:sp>
    </p:spTree>
    <p:extLst>
      <p:ext uri="{BB962C8B-B14F-4D97-AF65-F5344CB8AC3E}">
        <p14:creationId xmlns:p14="http://schemas.microsoft.com/office/powerpoint/2010/main" val="150689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tendency is that networks that send common spam send more spam than</a:t>
            </a:r>
            <a:r>
              <a:rPr lang="en-US" baseline="0" dirty="0" smtClean="0"/>
              <a:t> networks that do not. What this means: if a network sends a common spam it is more likely that that network is a heavier spammers. This could help quickly pinpoint the heavier spammers.</a:t>
            </a:r>
            <a:endParaRPr lang="en-US" dirty="0"/>
          </a:p>
        </p:txBody>
      </p:sp>
      <p:sp>
        <p:nvSpPr>
          <p:cNvPr id="4" name="Slide Number Placeholder 3"/>
          <p:cNvSpPr>
            <a:spLocks noGrp="1"/>
          </p:cNvSpPr>
          <p:nvPr>
            <p:ph type="sldNum" sz="quarter" idx="10"/>
          </p:nvPr>
        </p:nvSpPr>
        <p:spPr/>
        <p:txBody>
          <a:bodyPr/>
          <a:lstStyle/>
          <a:p>
            <a:fld id="{5AB0BFA5-1F0B-F241-AD80-DAC9D23748B3}" type="slidenum">
              <a:rPr lang="en-US" smtClean="0"/>
              <a:t>10</a:t>
            </a:fld>
            <a:endParaRPr lang="en-US"/>
          </a:p>
        </p:txBody>
      </p:sp>
    </p:spTree>
    <p:extLst>
      <p:ext uri="{BB962C8B-B14F-4D97-AF65-F5344CB8AC3E}">
        <p14:creationId xmlns:p14="http://schemas.microsoft.com/office/powerpoint/2010/main" val="270348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F7491-6A22-F24E-A6B3-28A1AD642F0D}"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360053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F7491-6A22-F24E-A6B3-28A1AD642F0D}"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8427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F7491-6A22-F24E-A6B3-28A1AD642F0D}"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365761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F7491-6A22-F24E-A6B3-28A1AD642F0D}"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219306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F7491-6A22-F24E-A6B3-28A1AD642F0D}"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411898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0F7491-6A22-F24E-A6B3-28A1AD642F0D}"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247628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F7491-6A22-F24E-A6B3-28A1AD642F0D}" type="datetimeFigureOut">
              <a:rPr lang="en-US" smtClean="0"/>
              <a:t>11/7/12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11292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F7491-6A22-F24E-A6B3-28A1AD642F0D}" type="datetimeFigureOut">
              <a:rPr lang="en-US" smtClean="0"/>
              <a:t>11/7/12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336685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F7491-6A22-F24E-A6B3-28A1AD642F0D}" type="datetimeFigureOut">
              <a:rPr lang="en-US" smtClean="0"/>
              <a:t>11/7/12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363168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F7491-6A22-F24E-A6B3-28A1AD642F0D}"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216415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F7491-6A22-F24E-A6B3-28A1AD642F0D}"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60AF4-F129-E34C-8AFE-396107CBDE17}" type="slidenum">
              <a:rPr lang="en-US" smtClean="0"/>
              <a:t>‹#›</a:t>
            </a:fld>
            <a:endParaRPr lang="en-US"/>
          </a:p>
        </p:txBody>
      </p:sp>
    </p:spTree>
    <p:extLst>
      <p:ext uri="{BB962C8B-B14F-4D97-AF65-F5344CB8AC3E}">
        <p14:creationId xmlns:p14="http://schemas.microsoft.com/office/powerpoint/2010/main" val="2274143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F7491-6A22-F24E-A6B3-28A1AD642F0D}" type="datetimeFigureOut">
              <a:rPr lang="en-US" smtClean="0"/>
              <a:t>11/7/12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60AF4-F129-E34C-8AFE-396107CBDE17}" type="slidenum">
              <a:rPr lang="en-US" smtClean="0"/>
              <a:t>‹#›</a:t>
            </a:fld>
            <a:endParaRPr lang="en-US"/>
          </a:p>
        </p:txBody>
      </p:sp>
    </p:spTree>
    <p:extLst>
      <p:ext uri="{BB962C8B-B14F-4D97-AF65-F5344CB8AC3E}">
        <p14:creationId xmlns:p14="http://schemas.microsoft.com/office/powerpoint/2010/main" val="54759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microsoft.com/office/2007/relationships/hdphoto" Target="../media/hdphoto7.wdp"/><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8.wdp"/><Relationship Id="rId5" Type="http://schemas.openxmlformats.org/officeDocument/2006/relationships/image" Target="../media/image26.png"/><Relationship Id="rId6" Type="http://schemas.microsoft.com/office/2007/relationships/hdphoto" Target="../media/hdphoto9.wdp"/><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2"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6" Type="http://schemas.microsoft.com/office/2007/relationships/hdphoto" Target="../media/hdphoto2.wdp"/><Relationship Id="rId7" Type="http://schemas.openxmlformats.org/officeDocument/2006/relationships/image" Target="../media/image5.jpeg"/><Relationship Id="rId8" Type="http://schemas.microsoft.com/office/2007/relationships/hdphoto" Target="../media/hdphoto3.wdp"/><Relationship Id="rId9" Type="http://schemas.openxmlformats.org/officeDocument/2006/relationships/image" Target="../media/image6.png"/><Relationship Id="rId10"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5.png"/><Relationship Id="rId6" Type="http://schemas.openxmlformats.org/officeDocument/2006/relationships/image" Target="../media/image16.png"/><Relationship Id="rId7"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3518"/>
            <a:ext cx="7772400" cy="1470025"/>
          </a:xfrm>
        </p:spPr>
        <p:txBody>
          <a:bodyPr/>
          <a:lstStyle/>
          <a:p>
            <a:r>
              <a:rPr lang="en-US" b="1" dirty="0" smtClean="0"/>
              <a:t>Observing common spam in tweets and email</a:t>
            </a:r>
            <a:endParaRPr lang="en-US" b="1" dirty="0"/>
          </a:p>
        </p:txBody>
      </p:sp>
      <p:sp>
        <p:nvSpPr>
          <p:cNvPr id="3" name="Subtitle 2"/>
          <p:cNvSpPr>
            <a:spLocks noGrp="1"/>
          </p:cNvSpPr>
          <p:nvPr>
            <p:ph type="subTitle" idx="1"/>
          </p:nvPr>
        </p:nvSpPr>
        <p:spPr/>
        <p:txBody>
          <a:bodyPr/>
          <a:lstStyle/>
          <a:p>
            <a:r>
              <a:rPr lang="en-US" b="1" dirty="0" smtClean="0">
                <a:solidFill>
                  <a:srgbClr val="FF0000"/>
                </a:solidFill>
              </a:rPr>
              <a:t>Cristian Lumezanu   Nick </a:t>
            </a:r>
            <a:r>
              <a:rPr lang="en-US" b="1" dirty="0" err="1" smtClean="0">
                <a:solidFill>
                  <a:srgbClr val="FF0000"/>
                </a:solidFill>
              </a:rPr>
              <a:t>Feamster</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2138947" y="4728835"/>
            <a:ext cx="2184400" cy="822947"/>
          </a:xfrm>
          <a:prstGeom prst="rect">
            <a:avLst/>
          </a:prstGeom>
          <a:solidFill>
            <a:schemeClr val="bg1"/>
          </a:solidFill>
        </p:spPr>
      </p:pic>
      <p:pic>
        <p:nvPicPr>
          <p:cNvPr id="5" name="Picture 4" descr="images (1).jpeg"/>
          <p:cNvPicPr>
            <a:picLocks noChangeAspect="1"/>
          </p:cNvPicPr>
          <p:nvPr/>
        </p:nvPicPr>
        <p:blipFill>
          <a:blip r:embed="rId3"/>
          <a:stretch>
            <a:fillRect/>
          </a:stretch>
        </p:blipFill>
        <p:spPr>
          <a:xfrm>
            <a:off x="5570269" y="4593972"/>
            <a:ext cx="1249598" cy="822947"/>
          </a:xfrm>
          <a:prstGeom prst="rect">
            <a:avLst/>
          </a:prstGeom>
          <a:solidFill>
            <a:schemeClr val="bg1"/>
          </a:solidFill>
        </p:spPr>
      </p:pic>
    </p:spTree>
    <p:extLst>
      <p:ext uri="{BB962C8B-B14F-4D97-AF65-F5344CB8AC3E}">
        <p14:creationId xmlns:p14="http://schemas.microsoft.com/office/powerpoint/2010/main" val="17834989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spam senders</a:t>
            </a:r>
            <a:endParaRPr lang="en-US" dirty="0"/>
          </a:p>
        </p:txBody>
      </p:sp>
      <p:sp>
        <p:nvSpPr>
          <p:cNvPr id="15" name="Rectangle 14"/>
          <p:cNvSpPr/>
          <p:nvPr/>
        </p:nvSpPr>
        <p:spPr>
          <a:xfrm>
            <a:off x="1943809" y="1801156"/>
            <a:ext cx="5300117" cy="4068799"/>
          </a:xfrm>
          <a:prstGeom prst="rect">
            <a:avLst/>
          </a:prstGeom>
          <a:no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930850" y="1775240"/>
            <a:ext cx="5300118" cy="1425376"/>
          </a:xfrm>
          <a:custGeom>
            <a:avLst/>
            <a:gdLst>
              <a:gd name="connsiteX0" fmla="*/ 0 w 5300118"/>
              <a:gd name="connsiteY0" fmla="*/ 1425376 h 1425376"/>
              <a:gd name="connsiteX1" fmla="*/ 362844 w 5300118"/>
              <a:gd name="connsiteY1" fmla="*/ 1360586 h 1425376"/>
              <a:gd name="connsiteX2" fmla="*/ 634977 w 5300118"/>
              <a:gd name="connsiteY2" fmla="*/ 1347628 h 1425376"/>
              <a:gd name="connsiteX3" fmla="*/ 933028 w 5300118"/>
              <a:gd name="connsiteY3" fmla="*/ 1269880 h 1425376"/>
              <a:gd name="connsiteX4" fmla="*/ 1166285 w 5300118"/>
              <a:gd name="connsiteY4" fmla="*/ 1205091 h 1425376"/>
              <a:gd name="connsiteX5" fmla="*/ 1282914 w 5300118"/>
              <a:gd name="connsiteY5" fmla="*/ 1205091 h 1425376"/>
              <a:gd name="connsiteX6" fmla="*/ 1347707 w 5300118"/>
              <a:gd name="connsiteY6" fmla="*/ 1127343 h 1425376"/>
              <a:gd name="connsiteX7" fmla="*/ 1736469 w 5300118"/>
              <a:gd name="connsiteY7" fmla="*/ 1101427 h 1425376"/>
              <a:gd name="connsiteX8" fmla="*/ 1788304 w 5300118"/>
              <a:gd name="connsiteY8" fmla="*/ 932974 h 1425376"/>
              <a:gd name="connsiteX9" fmla="*/ 2099313 w 5300118"/>
              <a:gd name="connsiteY9" fmla="*/ 920016 h 1425376"/>
              <a:gd name="connsiteX10" fmla="*/ 2151148 w 5300118"/>
              <a:gd name="connsiteY10" fmla="*/ 881142 h 1425376"/>
              <a:gd name="connsiteX11" fmla="*/ 2617662 w 5300118"/>
              <a:gd name="connsiteY11" fmla="*/ 881142 h 1425376"/>
              <a:gd name="connsiteX12" fmla="*/ 2656538 w 5300118"/>
              <a:gd name="connsiteY12" fmla="*/ 466487 h 1425376"/>
              <a:gd name="connsiteX13" fmla="*/ 3498856 w 5300118"/>
              <a:gd name="connsiteY13" fmla="*/ 414655 h 1425376"/>
              <a:gd name="connsiteX14" fmla="*/ 3524773 w 5300118"/>
              <a:gd name="connsiteY14" fmla="*/ 298034 h 1425376"/>
              <a:gd name="connsiteX15" fmla="*/ 3745071 w 5300118"/>
              <a:gd name="connsiteY15" fmla="*/ 246202 h 1425376"/>
              <a:gd name="connsiteX16" fmla="*/ 3952411 w 5300118"/>
              <a:gd name="connsiteY16" fmla="*/ 246202 h 1425376"/>
              <a:gd name="connsiteX17" fmla="*/ 3952411 w 5300118"/>
              <a:gd name="connsiteY17" fmla="*/ 246202 h 1425376"/>
              <a:gd name="connsiteX18" fmla="*/ 4211585 w 5300118"/>
              <a:gd name="connsiteY18" fmla="*/ 168454 h 1425376"/>
              <a:gd name="connsiteX19" fmla="*/ 4431884 w 5300118"/>
              <a:gd name="connsiteY19" fmla="*/ 116622 h 1425376"/>
              <a:gd name="connsiteX20" fmla="*/ 4535554 w 5300118"/>
              <a:gd name="connsiteY20" fmla="*/ 90706 h 1425376"/>
              <a:gd name="connsiteX21" fmla="*/ 4716976 w 5300118"/>
              <a:gd name="connsiteY21" fmla="*/ 25916 h 1425376"/>
              <a:gd name="connsiteX22" fmla="*/ 5300118 w 5300118"/>
              <a:gd name="connsiteY22" fmla="*/ 0 h 142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0118" h="1425376">
                <a:moveTo>
                  <a:pt x="0" y="1425376"/>
                </a:moveTo>
                <a:lnTo>
                  <a:pt x="362844" y="1360586"/>
                </a:lnTo>
                <a:lnTo>
                  <a:pt x="634977" y="1347628"/>
                </a:lnTo>
                <a:lnTo>
                  <a:pt x="933028" y="1269880"/>
                </a:lnTo>
                <a:lnTo>
                  <a:pt x="1166285" y="1205091"/>
                </a:lnTo>
                <a:lnTo>
                  <a:pt x="1282914" y="1205091"/>
                </a:lnTo>
                <a:lnTo>
                  <a:pt x="1347707" y="1127343"/>
                </a:lnTo>
                <a:lnTo>
                  <a:pt x="1736469" y="1101427"/>
                </a:lnTo>
                <a:lnTo>
                  <a:pt x="1788304" y="932974"/>
                </a:lnTo>
                <a:lnTo>
                  <a:pt x="2099313" y="920016"/>
                </a:lnTo>
                <a:lnTo>
                  <a:pt x="2151148" y="881142"/>
                </a:lnTo>
                <a:lnTo>
                  <a:pt x="2617662" y="881142"/>
                </a:lnTo>
                <a:lnTo>
                  <a:pt x="2656538" y="466487"/>
                </a:lnTo>
                <a:lnTo>
                  <a:pt x="3498856" y="414655"/>
                </a:lnTo>
                <a:lnTo>
                  <a:pt x="3524773" y="298034"/>
                </a:lnTo>
                <a:lnTo>
                  <a:pt x="3745071" y="246202"/>
                </a:lnTo>
                <a:lnTo>
                  <a:pt x="3952411" y="246202"/>
                </a:lnTo>
                <a:lnTo>
                  <a:pt x="3952411" y="246202"/>
                </a:lnTo>
                <a:lnTo>
                  <a:pt x="4211585" y="168454"/>
                </a:lnTo>
                <a:lnTo>
                  <a:pt x="4431884" y="116622"/>
                </a:lnTo>
                <a:lnTo>
                  <a:pt x="4535554" y="90706"/>
                </a:lnTo>
                <a:lnTo>
                  <a:pt x="4716976" y="25916"/>
                </a:lnTo>
                <a:lnTo>
                  <a:pt x="5300118" y="0"/>
                </a:lnTo>
              </a:path>
            </a:pathLst>
          </a:custGeom>
          <a:ln w="57150" cmpd="sng">
            <a:solidFill>
              <a:srgbClr val="0000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956767" y="1788198"/>
            <a:ext cx="5248284" cy="2332433"/>
          </a:xfrm>
          <a:custGeom>
            <a:avLst/>
            <a:gdLst>
              <a:gd name="connsiteX0" fmla="*/ 0 w 5248284"/>
              <a:gd name="connsiteY0" fmla="*/ 2332433 h 2332433"/>
              <a:gd name="connsiteX1" fmla="*/ 77753 w 5248284"/>
              <a:gd name="connsiteY1" fmla="*/ 2202853 h 2332433"/>
              <a:gd name="connsiteX2" fmla="*/ 142546 w 5248284"/>
              <a:gd name="connsiteY2" fmla="*/ 2099190 h 2332433"/>
              <a:gd name="connsiteX3" fmla="*/ 323969 w 5248284"/>
              <a:gd name="connsiteY3" fmla="*/ 2021442 h 2332433"/>
              <a:gd name="connsiteX4" fmla="*/ 505391 w 5248284"/>
              <a:gd name="connsiteY4" fmla="*/ 1930736 h 2332433"/>
              <a:gd name="connsiteX5" fmla="*/ 609060 w 5248284"/>
              <a:gd name="connsiteY5" fmla="*/ 1891862 h 2332433"/>
              <a:gd name="connsiteX6" fmla="*/ 699772 w 5248284"/>
              <a:gd name="connsiteY6" fmla="*/ 1852989 h 2332433"/>
              <a:gd name="connsiteX7" fmla="*/ 790483 w 5248284"/>
              <a:gd name="connsiteY7" fmla="*/ 1788199 h 2332433"/>
              <a:gd name="connsiteX8" fmla="*/ 868235 w 5248284"/>
              <a:gd name="connsiteY8" fmla="*/ 1788199 h 2332433"/>
              <a:gd name="connsiteX9" fmla="*/ 868235 w 5248284"/>
              <a:gd name="connsiteY9" fmla="*/ 1749325 h 2332433"/>
              <a:gd name="connsiteX10" fmla="*/ 1036698 w 5248284"/>
              <a:gd name="connsiteY10" fmla="*/ 1736367 h 2332433"/>
              <a:gd name="connsiteX11" fmla="*/ 1036698 w 5248284"/>
              <a:gd name="connsiteY11" fmla="*/ 1671577 h 2332433"/>
              <a:gd name="connsiteX12" fmla="*/ 1269955 w 5248284"/>
              <a:gd name="connsiteY12" fmla="*/ 1619745 h 2332433"/>
              <a:gd name="connsiteX13" fmla="*/ 1321790 w 5248284"/>
              <a:gd name="connsiteY13" fmla="*/ 1619745 h 2332433"/>
              <a:gd name="connsiteX14" fmla="*/ 1321790 w 5248284"/>
              <a:gd name="connsiteY14" fmla="*/ 1619745 h 2332433"/>
              <a:gd name="connsiteX15" fmla="*/ 1308832 w 5248284"/>
              <a:gd name="connsiteY15" fmla="*/ 1529040 h 2332433"/>
              <a:gd name="connsiteX16" fmla="*/ 1477295 w 5248284"/>
              <a:gd name="connsiteY16" fmla="*/ 1490166 h 2332433"/>
              <a:gd name="connsiteX17" fmla="*/ 1723511 w 5248284"/>
              <a:gd name="connsiteY17" fmla="*/ 1477208 h 2332433"/>
              <a:gd name="connsiteX18" fmla="*/ 1762387 w 5248284"/>
              <a:gd name="connsiteY18" fmla="*/ 1256922 h 2332433"/>
              <a:gd name="connsiteX19" fmla="*/ 2034520 w 5248284"/>
              <a:gd name="connsiteY19" fmla="*/ 1231007 h 2332433"/>
              <a:gd name="connsiteX20" fmla="*/ 2086355 w 5248284"/>
              <a:gd name="connsiteY20" fmla="*/ 1231007 h 2332433"/>
              <a:gd name="connsiteX21" fmla="*/ 2099314 w 5248284"/>
              <a:gd name="connsiteY21" fmla="*/ 1166217 h 2332433"/>
              <a:gd name="connsiteX22" fmla="*/ 2228901 w 5248284"/>
              <a:gd name="connsiteY22" fmla="*/ 1153259 h 2332433"/>
              <a:gd name="connsiteX23" fmla="*/ 2358488 w 5248284"/>
              <a:gd name="connsiteY23" fmla="*/ 1114385 h 2332433"/>
              <a:gd name="connsiteX24" fmla="*/ 2617663 w 5248284"/>
              <a:gd name="connsiteY24" fmla="*/ 1075511 h 2332433"/>
              <a:gd name="connsiteX25" fmla="*/ 2656539 w 5248284"/>
              <a:gd name="connsiteY25" fmla="*/ 751562 h 2332433"/>
              <a:gd name="connsiteX26" fmla="*/ 2786126 w 5248284"/>
              <a:gd name="connsiteY26" fmla="*/ 738604 h 2332433"/>
              <a:gd name="connsiteX27" fmla="*/ 2954590 w 5248284"/>
              <a:gd name="connsiteY27" fmla="*/ 699730 h 2332433"/>
              <a:gd name="connsiteX28" fmla="*/ 3084177 w 5248284"/>
              <a:gd name="connsiteY28" fmla="*/ 673814 h 2332433"/>
              <a:gd name="connsiteX29" fmla="*/ 3084177 w 5248284"/>
              <a:gd name="connsiteY29" fmla="*/ 673814 h 2332433"/>
              <a:gd name="connsiteX30" fmla="*/ 3187847 w 5248284"/>
              <a:gd name="connsiteY30" fmla="*/ 634940 h 2332433"/>
              <a:gd name="connsiteX31" fmla="*/ 3511815 w 5248284"/>
              <a:gd name="connsiteY31" fmla="*/ 596067 h 2332433"/>
              <a:gd name="connsiteX32" fmla="*/ 3550691 w 5248284"/>
              <a:gd name="connsiteY32" fmla="*/ 440571 h 2332433"/>
              <a:gd name="connsiteX33" fmla="*/ 3693237 w 5248284"/>
              <a:gd name="connsiteY33" fmla="*/ 388739 h 2332433"/>
              <a:gd name="connsiteX34" fmla="*/ 3939453 w 5248284"/>
              <a:gd name="connsiteY34" fmla="*/ 375781 h 2332433"/>
              <a:gd name="connsiteX35" fmla="*/ 3952411 w 5248284"/>
              <a:gd name="connsiteY35" fmla="*/ 298033 h 2332433"/>
              <a:gd name="connsiteX36" fmla="*/ 4211586 w 5248284"/>
              <a:gd name="connsiteY36" fmla="*/ 259160 h 2332433"/>
              <a:gd name="connsiteX37" fmla="*/ 4211586 w 5248284"/>
              <a:gd name="connsiteY37" fmla="*/ 233244 h 2332433"/>
              <a:gd name="connsiteX38" fmla="*/ 4405967 w 5248284"/>
              <a:gd name="connsiteY38" fmla="*/ 207328 h 2332433"/>
              <a:gd name="connsiteX39" fmla="*/ 4405967 w 5248284"/>
              <a:gd name="connsiteY39" fmla="*/ 181412 h 2332433"/>
              <a:gd name="connsiteX40" fmla="*/ 4483719 w 5248284"/>
              <a:gd name="connsiteY40" fmla="*/ 155496 h 2332433"/>
              <a:gd name="connsiteX41" fmla="*/ 4483719 w 5248284"/>
              <a:gd name="connsiteY41" fmla="*/ 155496 h 2332433"/>
              <a:gd name="connsiteX42" fmla="*/ 4716976 w 5248284"/>
              <a:gd name="connsiteY42" fmla="*/ 103664 h 2332433"/>
              <a:gd name="connsiteX43" fmla="*/ 4859522 w 5248284"/>
              <a:gd name="connsiteY43" fmla="*/ 90706 h 2332433"/>
              <a:gd name="connsiteX44" fmla="*/ 5002068 w 5248284"/>
              <a:gd name="connsiteY44" fmla="*/ 25916 h 2332433"/>
              <a:gd name="connsiteX45" fmla="*/ 5248284 w 5248284"/>
              <a:gd name="connsiteY45" fmla="*/ 0 h 233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48284" h="2332433">
                <a:moveTo>
                  <a:pt x="0" y="2332433"/>
                </a:moveTo>
                <a:lnTo>
                  <a:pt x="77753" y="2202853"/>
                </a:lnTo>
                <a:lnTo>
                  <a:pt x="142546" y="2099190"/>
                </a:lnTo>
                <a:lnTo>
                  <a:pt x="323969" y="2021442"/>
                </a:lnTo>
                <a:lnTo>
                  <a:pt x="505391" y="1930736"/>
                </a:lnTo>
                <a:lnTo>
                  <a:pt x="609060" y="1891862"/>
                </a:lnTo>
                <a:lnTo>
                  <a:pt x="699772" y="1852989"/>
                </a:lnTo>
                <a:lnTo>
                  <a:pt x="790483" y="1788199"/>
                </a:lnTo>
                <a:lnTo>
                  <a:pt x="868235" y="1788199"/>
                </a:lnTo>
                <a:lnTo>
                  <a:pt x="868235" y="1749325"/>
                </a:lnTo>
                <a:lnTo>
                  <a:pt x="1036698" y="1736367"/>
                </a:lnTo>
                <a:lnTo>
                  <a:pt x="1036698" y="1671577"/>
                </a:lnTo>
                <a:lnTo>
                  <a:pt x="1269955" y="1619745"/>
                </a:lnTo>
                <a:lnTo>
                  <a:pt x="1321790" y="1619745"/>
                </a:lnTo>
                <a:lnTo>
                  <a:pt x="1321790" y="1619745"/>
                </a:lnTo>
                <a:lnTo>
                  <a:pt x="1308832" y="1529040"/>
                </a:lnTo>
                <a:lnTo>
                  <a:pt x="1477295" y="1490166"/>
                </a:lnTo>
                <a:lnTo>
                  <a:pt x="1723511" y="1477208"/>
                </a:lnTo>
                <a:lnTo>
                  <a:pt x="1762387" y="1256922"/>
                </a:lnTo>
                <a:lnTo>
                  <a:pt x="2034520" y="1231007"/>
                </a:lnTo>
                <a:lnTo>
                  <a:pt x="2086355" y="1231007"/>
                </a:lnTo>
                <a:lnTo>
                  <a:pt x="2099314" y="1166217"/>
                </a:lnTo>
                <a:lnTo>
                  <a:pt x="2228901" y="1153259"/>
                </a:lnTo>
                <a:lnTo>
                  <a:pt x="2358488" y="1114385"/>
                </a:lnTo>
                <a:lnTo>
                  <a:pt x="2617663" y="1075511"/>
                </a:lnTo>
                <a:lnTo>
                  <a:pt x="2656539" y="751562"/>
                </a:lnTo>
                <a:lnTo>
                  <a:pt x="2786126" y="738604"/>
                </a:lnTo>
                <a:lnTo>
                  <a:pt x="2954590" y="699730"/>
                </a:lnTo>
                <a:lnTo>
                  <a:pt x="3084177" y="673814"/>
                </a:lnTo>
                <a:lnTo>
                  <a:pt x="3084177" y="673814"/>
                </a:lnTo>
                <a:lnTo>
                  <a:pt x="3187847" y="634940"/>
                </a:lnTo>
                <a:lnTo>
                  <a:pt x="3511815" y="596067"/>
                </a:lnTo>
                <a:lnTo>
                  <a:pt x="3550691" y="440571"/>
                </a:lnTo>
                <a:lnTo>
                  <a:pt x="3693237" y="388739"/>
                </a:lnTo>
                <a:lnTo>
                  <a:pt x="3939453" y="375781"/>
                </a:lnTo>
                <a:lnTo>
                  <a:pt x="3952411" y="298033"/>
                </a:lnTo>
                <a:lnTo>
                  <a:pt x="4211586" y="259160"/>
                </a:lnTo>
                <a:lnTo>
                  <a:pt x="4211586" y="233244"/>
                </a:lnTo>
                <a:lnTo>
                  <a:pt x="4405967" y="207328"/>
                </a:lnTo>
                <a:lnTo>
                  <a:pt x="4405967" y="181412"/>
                </a:lnTo>
                <a:lnTo>
                  <a:pt x="4483719" y="155496"/>
                </a:lnTo>
                <a:lnTo>
                  <a:pt x="4483719" y="155496"/>
                </a:lnTo>
                <a:lnTo>
                  <a:pt x="4716976" y="103664"/>
                </a:lnTo>
                <a:lnTo>
                  <a:pt x="4859522" y="90706"/>
                </a:lnTo>
                <a:lnTo>
                  <a:pt x="5002068" y="25916"/>
                </a:lnTo>
                <a:lnTo>
                  <a:pt x="5248284" y="0"/>
                </a:lnTo>
              </a:path>
            </a:pathLst>
          </a:custGeom>
          <a:ln w="57150" cmpd="sng">
            <a:solidFill>
              <a:srgbClr val="E46C0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1442158" y="5869955"/>
            <a:ext cx="6068834" cy="646331"/>
          </a:xfrm>
          <a:prstGeom prst="rect">
            <a:avLst/>
          </a:prstGeom>
          <a:noFill/>
        </p:spPr>
        <p:txBody>
          <a:bodyPr wrap="square" rtlCol="0">
            <a:spAutoFit/>
          </a:bodyPr>
          <a:lstStyle/>
          <a:p>
            <a:pPr algn="ctr"/>
            <a:r>
              <a:rPr lang="en-US" dirty="0" smtClean="0"/>
              <a:t>    0                                                  0.5                                                1</a:t>
            </a:r>
          </a:p>
          <a:p>
            <a:pPr algn="ctr"/>
            <a:r>
              <a:rPr lang="en-US" dirty="0" smtClean="0"/>
              <a:t>         spam domain ratio</a:t>
            </a:r>
            <a:endParaRPr lang="en-US" dirty="0"/>
          </a:p>
        </p:txBody>
      </p:sp>
      <p:sp>
        <p:nvSpPr>
          <p:cNvPr id="21" name="TextBox 20"/>
          <p:cNvSpPr txBox="1"/>
          <p:nvPr/>
        </p:nvSpPr>
        <p:spPr>
          <a:xfrm>
            <a:off x="1053687" y="1650181"/>
            <a:ext cx="877163" cy="4524316"/>
          </a:xfrm>
          <a:prstGeom prst="rect">
            <a:avLst/>
          </a:prstGeom>
          <a:noFill/>
        </p:spPr>
        <p:txBody>
          <a:bodyPr wrap="none" rtlCol="0">
            <a:spAutoFit/>
          </a:bodyPr>
          <a:lstStyle/>
          <a:p>
            <a:pPr algn="r"/>
            <a:r>
              <a:rPr lang="en-US" dirty="0" smtClean="0"/>
              <a:t>1</a:t>
            </a:r>
          </a:p>
          <a:p>
            <a:pPr algn="r"/>
            <a:endParaRPr lang="en-US" dirty="0"/>
          </a:p>
          <a:p>
            <a:pPr algn="r"/>
            <a:endParaRPr lang="en-US" dirty="0" smtClean="0"/>
          </a:p>
          <a:p>
            <a:pPr algn="r"/>
            <a:endParaRPr lang="en-US" dirty="0"/>
          </a:p>
          <a:p>
            <a:pPr algn="r"/>
            <a:endParaRPr lang="en-US" dirty="0" smtClean="0"/>
          </a:p>
          <a:p>
            <a:pPr algn="r"/>
            <a:endParaRPr lang="en-US" dirty="0" smtClean="0"/>
          </a:p>
          <a:p>
            <a:pPr algn="r"/>
            <a:endParaRPr lang="en-US" dirty="0"/>
          </a:p>
          <a:p>
            <a:pPr algn="r"/>
            <a:r>
              <a:rPr lang="en-US" dirty="0" smtClean="0"/>
              <a:t>0.5</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r>
              <a:rPr lang="en-US" dirty="0" smtClean="0"/>
              <a:t> </a:t>
            </a:r>
            <a:endParaRPr lang="en-US" dirty="0"/>
          </a:p>
        </p:txBody>
      </p:sp>
      <p:sp>
        <p:nvSpPr>
          <p:cNvPr id="22" name="Content Placeholder 21"/>
          <p:cNvSpPr>
            <a:spLocks noGrp="1"/>
          </p:cNvSpPr>
          <p:nvPr>
            <p:ph idx="1"/>
          </p:nvPr>
        </p:nvSpPr>
        <p:spPr/>
        <p:txBody>
          <a:bodyPr/>
          <a:lstStyle/>
          <a:p>
            <a:pPr marL="0" indent="0">
              <a:buNone/>
            </a:pPr>
            <a:r>
              <a:rPr lang="en-US" dirty="0" smtClean="0"/>
              <a:t> </a:t>
            </a:r>
            <a:endParaRPr lang="en-US" dirty="0"/>
          </a:p>
        </p:txBody>
      </p:sp>
      <p:sp>
        <p:nvSpPr>
          <p:cNvPr id="23" name="TextBox 22"/>
          <p:cNvSpPr txBox="1"/>
          <p:nvPr/>
        </p:nvSpPr>
        <p:spPr>
          <a:xfrm>
            <a:off x="270042" y="3474300"/>
            <a:ext cx="1172116" cy="646331"/>
          </a:xfrm>
          <a:prstGeom prst="rect">
            <a:avLst/>
          </a:prstGeom>
          <a:noFill/>
        </p:spPr>
        <p:txBody>
          <a:bodyPr wrap="none" rtlCol="0">
            <a:spAutoFit/>
          </a:bodyPr>
          <a:lstStyle/>
          <a:p>
            <a:pPr algn="ctr"/>
            <a:r>
              <a:rPr lang="en-US" dirty="0"/>
              <a:t>f</a:t>
            </a:r>
            <a:r>
              <a:rPr lang="en-US" dirty="0" smtClean="0"/>
              <a:t>raction of</a:t>
            </a:r>
          </a:p>
          <a:p>
            <a:pPr algn="ctr"/>
            <a:r>
              <a:rPr lang="en-US" dirty="0" smtClean="0"/>
              <a:t>networks</a:t>
            </a:r>
            <a:endParaRPr lang="en-US" dirty="0"/>
          </a:p>
        </p:txBody>
      </p:sp>
      <p:sp>
        <p:nvSpPr>
          <p:cNvPr id="24" name="TextBox 23"/>
          <p:cNvSpPr txBox="1"/>
          <p:nvPr/>
        </p:nvSpPr>
        <p:spPr>
          <a:xfrm>
            <a:off x="3866126" y="3058801"/>
            <a:ext cx="2945094" cy="830997"/>
          </a:xfrm>
          <a:prstGeom prst="rect">
            <a:avLst/>
          </a:prstGeom>
          <a:noFill/>
        </p:spPr>
        <p:txBody>
          <a:bodyPr wrap="none" rtlCol="0">
            <a:spAutoFit/>
          </a:bodyPr>
          <a:lstStyle/>
          <a:p>
            <a:pPr algn="ctr"/>
            <a:r>
              <a:rPr lang="en-US" sz="2400" b="1" dirty="0">
                <a:solidFill>
                  <a:schemeClr val="accent6">
                    <a:lumMod val="75000"/>
                  </a:schemeClr>
                </a:solidFill>
                <a:latin typeface="Chalkboard"/>
                <a:cs typeface="Chalkboard"/>
              </a:rPr>
              <a:t>n</a:t>
            </a:r>
            <a:r>
              <a:rPr lang="en-US" sz="2400" b="1" dirty="0" smtClean="0">
                <a:solidFill>
                  <a:schemeClr val="accent6">
                    <a:lumMod val="75000"/>
                  </a:schemeClr>
                </a:solidFill>
                <a:latin typeface="Chalkboard"/>
                <a:cs typeface="Chalkboard"/>
              </a:rPr>
              <a:t>etworks that</a:t>
            </a:r>
          </a:p>
          <a:p>
            <a:pPr algn="ctr"/>
            <a:r>
              <a:rPr lang="en-US" sz="2400" b="1" dirty="0">
                <a:solidFill>
                  <a:schemeClr val="accent6">
                    <a:lumMod val="75000"/>
                  </a:schemeClr>
                </a:solidFill>
                <a:latin typeface="Chalkboard"/>
                <a:cs typeface="Chalkboard"/>
              </a:rPr>
              <a:t>s</a:t>
            </a:r>
            <a:r>
              <a:rPr lang="en-US" sz="2400" b="1" dirty="0" smtClean="0">
                <a:solidFill>
                  <a:schemeClr val="accent6">
                    <a:lumMod val="75000"/>
                  </a:schemeClr>
                </a:solidFill>
                <a:latin typeface="Chalkboard"/>
                <a:cs typeface="Chalkboard"/>
              </a:rPr>
              <a:t>end common spam</a:t>
            </a:r>
            <a:endParaRPr lang="en-US" sz="2400" b="1" dirty="0">
              <a:solidFill>
                <a:schemeClr val="accent6">
                  <a:lumMod val="75000"/>
                </a:schemeClr>
              </a:solidFill>
              <a:latin typeface="Chalkboard"/>
              <a:cs typeface="Chalkboard"/>
            </a:endParaRPr>
          </a:p>
        </p:txBody>
      </p:sp>
      <p:sp>
        <p:nvSpPr>
          <p:cNvPr id="25" name="TextBox 24"/>
          <p:cNvSpPr txBox="1"/>
          <p:nvPr/>
        </p:nvSpPr>
        <p:spPr>
          <a:xfrm>
            <a:off x="3724611" y="4720795"/>
            <a:ext cx="3480440" cy="830997"/>
          </a:xfrm>
          <a:prstGeom prst="rect">
            <a:avLst/>
          </a:prstGeom>
          <a:noFill/>
        </p:spPr>
        <p:txBody>
          <a:bodyPr wrap="none" rtlCol="0">
            <a:spAutoFit/>
          </a:bodyPr>
          <a:lstStyle/>
          <a:p>
            <a:pPr algn="ctr"/>
            <a:r>
              <a:rPr lang="en-US" sz="2400" b="1" dirty="0">
                <a:solidFill>
                  <a:srgbClr val="0000FF"/>
                </a:solidFill>
                <a:latin typeface="Chalkboard"/>
                <a:cs typeface="Chalkboard"/>
              </a:rPr>
              <a:t>n</a:t>
            </a:r>
            <a:r>
              <a:rPr lang="en-US" sz="2400" b="1" dirty="0" smtClean="0">
                <a:solidFill>
                  <a:srgbClr val="0000FF"/>
                </a:solidFill>
                <a:latin typeface="Chalkboard"/>
                <a:cs typeface="Chalkboard"/>
              </a:rPr>
              <a:t>etworks that do NOT</a:t>
            </a:r>
          </a:p>
          <a:p>
            <a:pPr algn="ctr"/>
            <a:r>
              <a:rPr lang="en-US" sz="2400" b="1" dirty="0" smtClean="0">
                <a:solidFill>
                  <a:srgbClr val="0000FF"/>
                </a:solidFill>
                <a:latin typeface="Chalkboard"/>
                <a:cs typeface="Chalkboard"/>
              </a:rPr>
              <a:t>send common spam</a:t>
            </a:r>
            <a:endParaRPr lang="en-US" sz="2400" b="1" dirty="0">
              <a:solidFill>
                <a:srgbClr val="0000FF"/>
              </a:solidFill>
              <a:latin typeface="Chalkboard"/>
              <a:cs typeface="Chalkboard"/>
            </a:endParaRPr>
          </a:p>
        </p:txBody>
      </p:sp>
      <p:sp>
        <p:nvSpPr>
          <p:cNvPr id="12" name="TextBox 11"/>
          <p:cNvSpPr txBox="1"/>
          <p:nvPr/>
        </p:nvSpPr>
        <p:spPr>
          <a:xfrm>
            <a:off x="3273452" y="3889798"/>
            <a:ext cx="4201349" cy="830997"/>
          </a:xfrm>
          <a:prstGeom prst="rect">
            <a:avLst/>
          </a:prstGeom>
          <a:noFill/>
        </p:spPr>
        <p:txBody>
          <a:bodyPr wrap="none" rtlCol="0">
            <a:spAutoFit/>
          </a:bodyPr>
          <a:lstStyle/>
          <a:p>
            <a:pPr algn="ctr"/>
            <a:r>
              <a:rPr lang="en-US" sz="2400" b="1" dirty="0">
                <a:solidFill>
                  <a:srgbClr val="FF0000"/>
                </a:solidFill>
                <a:latin typeface="Chalkboard"/>
                <a:cs typeface="Chalkboard"/>
              </a:rPr>
              <a:t>s</a:t>
            </a:r>
            <a:r>
              <a:rPr lang="en-US" sz="2400" b="1" dirty="0" smtClean="0">
                <a:solidFill>
                  <a:srgbClr val="FF0000"/>
                </a:solidFill>
                <a:latin typeface="Chalkboard"/>
                <a:cs typeface="Chalkboard"/>
              </a:rPr>
              <a:t>end (relatively) more spam</a:t>
            </a:r>
          </a:p>
          <a:p>
            <a:pPr algn="ctr"/>
            <a:r>
              <a:rPr lang="en-US" sz="2400" b="1" dirty="0" smtClean="0">
                <a:solidFill>
                  <a:srgbClr val="FF0000"/>
                </a:solidFill>
                <a:latin typeface="Chalkboard"/>
                <a:cs typeface="Chalkboard"/>
              </a:rPr>
              <a:t>than</a:t>
            </a:r>
            <a:endParaRPr lang="en-US" sz="2400" b="1" dirty="0">
              <a:solidFill>
                <a:srgbClr val="FF0000"/>
              </a:solidFill>
              <a:latin typeface="Chalkboard"/>
              <a:cs typeface="Chalkboard"/>
            </a:endParaRPr>
          </a:p>
        </p:txBody>
      </p:sp>
      <p:cxnSp>
        <p:nvCxnSpPr>
          <p:cNvPr id="4" name="Straight Arrow Connector 3"/>
          <p:cNvCxnSpPr/>
          <p:nvPr/>
        </p:nvCxnSpPr>
        <p:spPr>
          <a:xfrm>
            <a:off x="1930850" y="3200616"/>
            <a:ext cx="1779768" cy="0"/>
          </a:xfrm>
          <a:prstGeom prst="straightConnector1">
            <a:avLst/>
          </a:prstGeom>
          <a:ln w="381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0846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descr="Y! Mail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035" y="1145674"/>
            <a:ext cx="4136689" cy="1419905"/>
          </a:xfrm>
          <a:prstGeom prst="rect">
            <a:avLst/>
          </a:prstGeom>
        </p:spPr>
      </p:pic>
      <p:pic>
        <p:nvPicPr>
          <p:cNvPr id="6" name="Picture 5" descr="twitter.jpg"/>
          <p:cNvPicPr>
            <a:picLocks noChangeAspect="1"/>
          </p:cNvPicPr>
          <p:nvPr/>
        </p:nvPicPr>
        <p:blipFill>
          <a:blip r:embed="rId4">
            <a:extLst>
              <a:ext uri="{BEBA8EAE-BF5A-486C-A8C5-ECC9F3942E4B}">
                <a14:imgProps xmlns:a14="http://schemas.microsoft.com/office/drawing/2010/main">
                  <a14:imgLayer r:embed="rId5">
                    <a14:imgEffect>
                      <a14:backgroundRemoval t="28819" b="78125" l="0" r="100000"/>
                    </a14:imgEffect>
                  </a14:imgLayer>
                </a14:imgProps>
              </a:ext>
              <a:ext uri="{28A0092B-C50C-407E-A947-70E740481C1C}">
                <a14:useLocalDpi xmlns:a14="http://schemas.microsoft.com/office/drawing/2010/main" val="0"/>
              </a:ext>
            </a:extLst>
          </a:blip>
          <a:stretch>
            <a:fillRect/>
          </a:stretch>
        </p:blipFill>
        <p:spPr>
          <a:xfrm>
            <a:off x="2889795" y="2190763"/>
            <a:ext cx="3644258" cy="2281623"/>
          </a:xfrm>
          <a:prstGeom prst="rect">
            <a:avLst/>
          </a:prstGeom>
        </p:spPr>
      </p:pic>
      <p:sp>
        <p:nvSpPr>
          <p:cNvPr id="7" name="TextBox 6"/>
          <p:cNvSpPr txBox="1"/>
          <p:nvPr/>
        </p:nvSpPr>
        <p:spPr>
          <a:xfrm>
            <a:off x="2889795" y="2106546"/>
            <a:ext cx="3258375" cy="646331"/>
          </a:xfrm>
          <a:prstGeom prst="rect">
            <a:avLst/>
          </a:prstGeom>
          <a:noFill/>
        </p:spPr>
        <p:txBody>
          <a:bodyPr wrap="none" rtlCol="0">
            <a:spAutoFit/>
          </a:bodyPr>
          <a:lstStyle/>
          <a:p>
            <a:r>
              <a:rPr lang="en-US" sz="3600" dirty="0" smtClean="0">
                <a:latin typeface="American Typewriter Condensed"/>
                <a:cs typeface="American Typewriter Condensed"/>
              </a:rPr>
              <a:t>49M spam emails</a:t>
            </a:r>
            <a:endParaRPr lang="en-US" sz="3600" dirty="0">
              <a:latin typeface="American Typewriter Condensed"/>
              <a:cs typeface="American Typewriter Condensed"/>
            </a:endParaRPr>
          </a:p>
        </p:txBody>
      </p:sp>
      <p:sp>
        <p:nvSpPr>
          <p:cNvPr id="8" name="TextBox 7"/>
          <p:cNvSpPr txBox="1"/>
          <p:nvPr/>
        </p:nvSpPr>
        <p:spPr>
          <a:xfrm>
            <a:off x="2863878" y="3604094"/>
            <a:ext cx="3448129" cy="646331"/>
          </a:xfrm>
          <a:prstGeom prst="rect">
            <a:avLst/>
          </a:prstGeom>
          <a:noFill/>
        </p:spPr>
        <p:txBody>
          <a:bodyPr wrap="none" rtlCol="0">
            <a:spAutoFit/>
          </a:bodyPr>
          <a:lstStyle/>
          <a:p>
            <a:r>
              <a:rPr lang="en-US" sz="3600" dirty="0" smtClean="0">
                <a:latin typeface="American Typewriter Condensed"/>
                <a:cs typeface="American Typewriter Condensed"/>
              </a:rPr>
              <a:t>199K spam tweets</a:t>
            </a:r>
            <a:endParaRPr lang="en-US" sz="3600" dirty="0">
              <a:latin typeface="American Typewriter Condensed"/>
              <a:cs typeface="American Typewriter Condensed"/>
            </a:endParaRPr>
          </a:p>
        </p:txBody>
      </p:sp>
      <p:pic>
        <p:nvPicPr>
          <p:cNvPr id="10" name="Picture 9" descr="logo-verisign-lar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4828" y="4375806"/>
            <a:ext cx="2967789" cy="1230736"/>
          </a:xfrm>
          <a:prstGeom prst="rect">
            <a:avLst/>
          </a:prstGeom>
        </p:spPr>
      </p:pic>
      <p:sp>
        <p:nvSpPr>
          <p:cNvPr id="13" name="TextBox 12"/>
          <p:cNvSpPr txBox="1"/>
          <p:nvPr/>
        </p:nvSpPr>
        <p:spPr>
          <a:xfrm>
            <a:off x="1866056" y="5487981"/>
            <a:ext cx="5993949" cy="646331"/>
          </a:xfrm>
          <a:prstGeom prst="rect">
            <a:avLst/>
          </a:prstGeom>
          <a:noFill/>
        </p:spPr>
        <p:txBody>
          <a:bodyPr wrap="none" rtlCol="0">
            <a:spAutoFit/>
          </a:bodyPr>
          <a:lstStyle/>
          <a:p>
            <a:r>
              <a:rPr lang="en-US" sz="3600" dirty="0" smtClean="0">
                <a:latin typeface="American Typewriter Condensed"/>
                <a:cs typeface="American Typewriter Condensed"/>
              </a:rPr>
              <a:t>.com and </a:t>
            </a:r>
            <a:r>
              <a:rPr lang="en-US" sz="3600" dirty="0" err="1" smtClean="0">
                <a:latin typeface="American Typewriter Condensed"/>
                <a:cs typeface="American Typewriter Condensed"/>
              </a:rPr>
              <a:t>.net</a:t>
            </a:r>
            <a:r>
              <a:rPr lang="en-US" sz="3600" dirty="0" smtClean="0">
                <a:latin typeface="American Typewriter Condensed"/>
                <a:cs typeface="American Typewriter Condensed"/>
              </a:rPr>
              <a:t> lookup information</a:t>
            </a:r>
            <a:endParaRPr lang="en-US" sz="3600" dirty="0">
              <a:latin typeface="American Typewriter Condensed"/>
              <a:cs typeface="American Typewriter Condensed"/>
            </a:endParaRPr>
          </a:p>
        </p:txBody>
      </p:sp>
    </p:spTree>
    <p:extLst>
      <p:ext uri="{BB962C8B-B14F-4D97-AF65-F5344CB8AC3E}">
        <p14:creationId xmlns:p14="http://schemas.microsoft.com/office/powerpoint/2010/main" val="682100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a:t>
            </a:r>
            <a:endParaRPr lang="en-US" dirty="0"/>
          </a:p>
        </p:txBody>
      </p:sp>
      <p:sp>
        <p:nvSpPr>
          <p:cNvPr id="7" name="Freeform 6"/>
          <p:cNvSpPr/>
          <p:nvPr/>
        </p:nvSpPr>
        <p:spPr>
          <a:xfrm>
            <a:off x="2125231" y="1814114"/>
            <a:ext cx="3641401" cy="4055842"/>
          </a:xfrm>
          <a:custGeom>
            <a:avLst/>
            <a:gdLst>
              <a:gd name="connsiteX0" fmla="*/ 0 w 3641401"/>
              <a:gd name="connsiteY0" fmla="*/ 4055842 h 4055842"/>
              <a:gd name="connsiteX1" fmla="*/ 311009 w 3641401"/>
              <a:gd name="connsiteY1" fmla="*/ 4029926 h 4055842"/>
              <a:gd name="connsiteX2" fmla="*/ 518349 w 3641401"/>
              <a:gd name="connsiteY2" fmla="*/ 3978094 h 4055842"/>
              <a:gd name="connsiteX3" fmla="*/ 647936 w 3641401"/>
              <a:gd name="connsiteY3" fmla="*/ 3887388 h 4055842"/>
              <a:gd name="connsiteX4" fmla="*/ 751606 w 3641401"/>
              <a:gd name="connsiteY4" fmla="*/ 3693019 h 4055842"/>
              <a:gd name="connsiteX5" fmla="*/ 945987 w 3641401"/>
              <a:gd name="connsiteY5" fmla="*/ 3343154 h 4055842"/>
              <a:gd name="connsiteX6" fmla="*/ 1166285 w 3641401"/>
              <a:gd name="connsiteY6" fmla="*/ 2734130 h 4055842"/>
              <a:gd name="connsiteX7" fmla="*/ 1373625 w 3641401"/>
              <a:gd name="connsiteY7" fmla="*/ 2151022 h 4055842"/>
              <a:gd name="connsiteX8" fmla="*/ 1619840 w 3641401"/>
              <a:gd name="connsiteY8" fmla="*/ 1503124 h 4055842"/>
              <a:gd name="connsiteX9" fmla="*/ 1917891 w 3641401"/>
              <a:gd name="connsiteY9" fmla="*/ 842268 h 4055842"/>
              <a:gd name="connsiteX10" fmla="*/ 2177066 w 3641401"/>
              <a:gd name="connsiteY10" fmla="*/ 492403 h 4055842"/>
              <a:gd name="connsiteX11" fmla="*/ 2384405 w 3641401"/>
              <a:gd name="connsiteY11" fmla="*/ 259160 h 4055842"/>
              <a:gd name="connsiteX12" fmla="*/ 2643580 w 3641401"/>
              <a:gd name="connsiteY12" fmla="*/ 142538 h 4055842"/>
              <a:gd name="connsiteX13" fmla="*/ 3006424 w 3641401"/>
              <a:gd name="connsiteY13" fmla="*/ 51832 h 4055842"/>
              <a:gd name="connsiteX14" fmla="*/ 3226722 w 3641401"/>
              <a:gd name="connsiteY14" fmla="*/ 25916 h 4055842"/>
              <a:gd name="connsiteX15" fmla="*/ 3641401 w 3641401"/>
              <a:gd name="connsiteY15" fmla="*/ 0 h 4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41401" h="4055842">
                <a:moveTo>
                  <a:pt x="0" y="4055842"/>
                </a:moveTo>
                <a:lnTo>
                  <a:pt x="311009" y="4029926"/>
                </a:lnTo>
                <a:lnTo>
                  <a:pt x="518349" y="3978094"/>
                </a:lnTo>
                <a:lnTo>
                  <a:pt x="647936" y="3887388"/>
                </a:lnTo>
                <a:lnTo>
                  <a:pt x="751606" y="3693019"/>
                </a:lnTo>
                <a:lnTo>
                  <a:pt x="945987" y="3343154"/>
                </a:lnTo>
                <a:lnTo>
                  <a:pt x="1166285" y="2734130"/>
                </a:lnTo>
                <a:lnTo>
                  <a:pt x="1373625" y="2151022"/>
                </a:lnTo>
                <a:lnTo>
                  <a:pt x="1619840" y="1503124"/>
                </a:lnTo>
                <a:lnTo>
                  <a:pt x="1917891" y="842268"/>
                </a:lnTo>
                <a:lnTo>
                  <a:pt x="2177066" y="492403"/>
                </a:lnTo>
                <a:lnTo>
                  <a:pt x="2384405" y="259160"/>
                </a:lnTo>
                <a:lnTo>
                  <a:pt x="2643580" y="142538"/>
                </a:lnTo>
                <a:lnTo>
                  <a:pt x="3006424" y="51832"/>
                </a:lnTo>
                <a:lnTo>
                  <a:pt x="3226722" y="25916"/>
                </a:lnTo>
                <a:lnTo>
                  <a:pt x="3641401" y="0"/>
                </a:lnTo>
              </a:path>
            </a:pathLst>
          </a:custGeom>
          <a:ln w="7620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993465" y="1814114"/>
            <a:ext cx="2889796" cy="4055842"/>
          </a:xfrm>
          <a:custGeom>
            <a:avLst/>
            <a:gdLst>
              <a:gd name="connsiteX0" fmla="*/ 0 w 2889796"/>
              <a:gd name="connsiteY0" fmla="*/ 4055842 h 4055842"/>
              <a:gd name="connsiteX1" fmla="*/ 311010 w 2889796"/>
              <a:gd name="connsiteY1" fmla="*/ 4042884 h 4055842"/>
              <a:gd name="connsiteX2" fmla="*/ 311010 w 2889796"/>
              <a:gd name="connsiteY2" fmla="*/ 4042884 h 4055842"/>
              <a:gd name="connsiteX3" fmla="*/ 453556 w 2889796"/>
              <a:gd name="connsiteY3" fmla="*/ 3913304 h 4055842"/>
              <a:gd name="connsiteX4" fmla="*/ 544267 w 2889796"/>
              <a:gd name="connsiteY4" fmla="*/ 3874430 h 4055842"/>
              <a:gd name="connsiteX5" fmla="*/ 647937 w 2889796"/>
              <a:gd name="connsiteY5" fmla="*/ 3537523 h 4055842"/>
              <a:gd name="connsiteX6" fmla="*/ 777524 w 2889796"/>
              <a:gd name="connsiteY6" fmla="*/ 3356112 h 4055842"/>
              <a:gd name="connsiteX7" fmla="*/ 894152 w 2889796"/>
              <a:gd name="connsiteY7" fmla="*/ 3083995 h 4055842"/>
              <a:gd name="connsiteX8" fmla="*/ 894152 w 2889796"/>
              <a:gd name="connsiteY8" fmla="*/ 3083995 h 4055842"/>
              <a:gd name="connsiteX9" fmla="*/ 1010781 w 2889796"/>
              <a:gd name="connsiteY9" fmla="*/ 2993289 h 4055842"/>
              <a:gd name="connsiteX10" fmla="*/ 1088533 w 2889796"/>
              <a:gd name="connsiteY10" fmla="*/ 2695256 h 4055842"/>
              <a:gd name="connsiteX11" fmla="*/ 1153327 w 2889796"/>
              <a:gd name="connsiteY11" fmla="*/ 2565676 h 4055842"/>
              <a:gd name="connsiteX12" fmla="*/ 1282914 w 2889796"/>
              <a:gd name="connsiteY12" fmla="*/ 2306517 h 4055842"/>
              <a:gd name="connsiteX13" fmla="*/ 1334749 w 2889796"/>
              <a:gd name="connsiteY13" fmla="*/ 2060316 h 4055842"/>
              <a:gd name="connsiteX14" fmla="*/ 1412501 w 2889796"/>
              <a:gd name="connsiteY14" fmla="*/ 1943694 h 4055842"/>
              <a:gd name="connsiteX15" fmla="*/ 1477295 w 2889796"/>
              <a:gd name="connsiteY15" fmla="*/ 1762283 h 4055842"/>
              <a:gd name="connsiteX16" fmla="*/ 1568006 w 2889796"/>
              <a:gd name="connsiteY16" fmla="*/ 1554955 h 4055842"/>
              <a:gd name="connsiteX17" fmla="*/ 1632800 w 2889796"/>
              <a:gd name="connsiteY17" fmla="*/ 1438334 h 4055842"/>
              <a:gd name="connsiteX18" fmla="*/ 1723511 w 2889796"/>
              <a:gd name="connsiteY18" fmla="*/ 1321712 h 4055842"/>
              <a:gd name="connsiteX19" fmla="*/ 1801263 w 2889796"/>
              <a:gd name="connsiteY19" fmla="*/ 1192133 h 4055842"/>
              <a:gd name="connsiteX20" fmla="*/ 1840139 w 2889796"/>
              <a:gd name="connsiteY20" fmla="*/ 1049595 h 4055842"/>
              <a:gd name="connsiteX21" fmla="*/ 1943809 w 2889796"/>
              <a:gd name="connsiteY21" fmla="*/ 945931 h 4055842"/>
              <a:gd name="connsiteX22" fmla="*/ 2086355 w 2889796"/>
              <a:gd name="connsiteY22" fmla="*/ 647898 h 4055842"/>
              <a:gd name="connsiteX23" fmla="*/ 2164107 w 2889796"/>
              <a:gd name="connsiteY23" fmla="*/ 583108 h 4055842"/>
              <a:gd name="connsiteX24" fmla="*/ 2164107 w 2889796"/>
              <a:gd name="connsiteY24" fmla="*/ 583108 h 4055842"/>
              <a:gd name="connsiteX25" fmla="*/ 2228901 w 2889796"/>
              <a:gd name="connsiteY25" fmla="*/ 466487 h 4055842"/>
              <a:gd name="connsiteX26" fmla="*/ 2319612 w 2889796"/>
              <a:gd name="connsiteY26" fmla="*/ 349865 h 4055842"/>
              <a:gd name="connsiteX27" fmla="*/ 2449199 w 2889796"/>
              <a:gd name="connsiteY27" fmla="*/ 181412 h 4055842"/>
              <a:gd name="connsiteX28" fmla="*/ 2552869 w 2889796"/>
              <a:gd name="connsiteY28" fmla="*/ 155496 h 4055842"/>
              <a:gd name="connsiteX29" fmla="*/ 2591745 w 2889796"/>
              <a:gd name="connsiteY29" fmla="*/ 103664 h 4055842"/>
              <a:gd name="connsiteX30" fmla="*/ 2889796 w 2889796"/>
              <a:gd name="connsiteY30" fmla="*/ 0 h 4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89796" h="4055842">
                <a:moveTo>
                  <a:pt x="0" y="4055842"/>
                </a:moveTo>
                <a:lnTo>
                  <a:pt x="311010" y="4042884"/>
                </a:lnTo>
                <a:lnTo>
                  <a:pt x="311010" y="4042884"/>
                </a:lnTo>
                <a:lnTo>
                  <a:pt x="453556" y="3913304"/>
                </a:lnTo>
                <a:lnTo>
                  <a:pt x="544267" y="3874430"/>
                </a:lnTo>
                <a:lnTo>
                  <a:pt x="647937" y="3537523"/>
                </a:lnTo>
                <a:lnTo>
                  <a:pt x="777524" y="3356112"/>
                </a:lnTo>
                <a:lnTo>
                  <a:pt x="894152" y="3083995"/>
                </a:lnTo>
                <a:lnTo>
                  <a:pt x="894152" y="3083995"/>
                </a:lnTo>
                <a:lnTo>
                  <a:pt x="1010781" y="2993289"/>
                </a:lnTo>
                <a:lnTo>
                  <a:pt x="1088533" y="2695256"/>
                </a:lnTo>
                <a:lnTo>
                  <a:pt x="1153327" y="2565676"/>
                </a:lnTo>
                <a:lnTo>
                  <a:pt x="1282914" y="2306517"/>
                </a:lnTo>
                <a:lnTo>
                  <a:pt x="1334749" y="2060316"/>
                </a:lnTo>
                <a:lnTo>
                  <a:pt x="1412501" y="1943694"/>
                </a:lnTo>
                <a:lnTo>
                  <a:pt x="1477295" y="1762283"/>
                </a:lnTo>
                <a:lnTo>
                  <a:pt x="1568006" y="1554955"/>
                </a:lnTo>
                <a:lnTo>
                  <a:pt x="1632800" y="1438334"/>
                </a:lnTo>
                <a:lnTo>
                  <a:pt x="1723511" y="1321712"/>
                </a:lnTo>
                <a:lnTo>
                  <a:pt x="1801263" y="1192133"/>
                </a:lnTo>
                <a:lnTo>
                  <a:pt x="1840139" y="1049595"/>
                </a:lnTo>
                <a:lnTo>
                  <a:pt x="1943809" y="945931"/>
                </a:lnTo>
                <a:lnTo>
                  <a:pt x="2086355" y="647898"/>
                </a:lnTo>
                <a:lnTo>
                  <a:pt x="2164107" y="583108"/>
                </a:lnTo>
                <a:lnTo>
                  <a:pt x="2164107" y="583108"/>
                </a:lnTo>
                <a:lnTo>
                  <a:pt x="2228901" y="466487"/>
                </a:lnTo>
                <a:lnTo>
                  <a:pt x="2319612" y="349865"/>
                </a:lnTo>
                <a:lnTo>
                  <a:pt x="2449199" y="181412"/>
                </a:lnTo>
                <a:lnTo>
                  <a:pt x="2552869" y="155496"/>
                </a:lnTo>
                <a:lnTo>
                  <a:pt x="2591745" y="103664"/>
                </a:lnTo>
                <a:lnTo>
                  <a:pt x="2889796" y="0"/>
                </a:lnTo>
              </a:path>
            </a:pathLst>
          </a:custGeom>
          <a:ln w="76200" cmpd="sng">
            <a:solidFill>
              <a:srgbClr val="0000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2034520" y="1801156"/>
            <a:ext cx="5209406" cy="4068799"/>
          </a:xfrm>
          <a:prstGeom prst="rect">
            <a:avLst/>
          </a:prstGeom>
          <a:no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42158" y="5889422"/>
            <a:ext cx="6068834" cy="646331"/>
          </a:xfrm>
          <a:prstGeom prst="rect">
            <a:avLst/>
          </a:prstGeom>
          <a:noFill/>
        </p:spPr>
        <p:txBody>
          <a:bodyPr wrap="square" rtlCol="0">
            <a:spAutoFit/>
          </a:bodyPr>
          <a:lstStyle/>
          <a:p>
            <a:pPr algn="ctr"/>
            <a:r>
              <a:rPr lang="en-US" dirty="0" smtClean="0"/>
              <a:t>    1                10           100         1000                                1000000</a:t>
            </a:r>
          </a:p>
          <a:p>
            <a:pPr algn="ctr"/>
            <a:r>
              <a:rPr lang="en-US" dirty="0" err="1" smtClean="0"/>
              <a:t>avg</a:t>
            </a:r>
            <a:r>
              <a:rPr lang="en-US" dirty="0" smtClean="0"/>
              <a:t> number of lookups per day</a:t>
            </a:r>
            <a:endParaRPr lang="en-US" dirty="0"/>
          </a:p>
        </p:txBody>
      </p:sp>
      <p:sp>
        <p:nvSpPr>
          <p:cNvPr id="11" name="TextBox 10"/>
          <p:cNvSpPr txBox="1"/>
          <p:nvPr/>
        </p:nvSpPr>
        <p:spPr>
          <a:xfrm>
            <a:off x="1101492" y="1650181"/>
            <a:ext cx="933028" cy="4247317"/>
          </a:xfrm>
          <a:prstGeom prst="rect">
            <a:avLst/>
          </a:prstGeom>
          <a:noFill/>
        </p:spPr>
        <p:txBody>
          <a:bodyPr wrap="square" rtlCol="0">
            <a:spAutoFit/>
          </a:bodyPr>
          <a:lstStyle/>
          <a:p>
            <a:pPr algn="r"/>
            <a:r>
              <a:rPr lang="en-US" dirty="0" smtClean="0"/>
              <a:t>1</a:t>
            </a:r>
          </a:p>
          <a:p>
            <a:pPr algn="r"/>
            <a:endParaRPr lang="en-US" dirty="0"/>
          </a:p>
          <a:p>
            <a:pPr algn="r"/>
            <a:endParaRPr lang="en-US" dirty="0" smtClean="0"/>
          </a:p>
          <a:p>
            <a:pPr algn="r"/>
            <a:endParaRPr lang="en-US" dirty="0"/>
          </a:p>
          <a:p>
            <a:pPr algn="r"/>
            <a:endParaRPr lang="en-US" dirty="0" smtClean="0"/>
          </a:p>
          <a:p>
            <a:pPr algn="r"/>
            <a:endParaRPr lang="en-US" dirty="0" smtClean="0"/>
          </a:p>
          <a:p>
            <a:pPr algn="r"/>
            <a:endParaRPr lang="en-US" dirty="0"/>
          </a:p>
          <a:p>
            <a:pPr algn="r"/>
            <a:r>
              <a:rPr lang="en-US" dirty="0" smtClean="0"/>
              <a:t>0.5</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r>
              <a:rPr lang="en-US" dirty="0" smtClean="0"/>
              <a:t>0</a:t>
            </a:r>
            <a:endParaRPr lang="en-US" dirty="0"/>
          </a:p>
        </p:txBody>
      </p:sp>
      <p:sp>
        <p:nvSpPr>
          <p:cNvPr id="12" name="Content Placeholder 11"/>
          <p:cNvSpPr>
            <a:spLocks noGrp="1"/>
          </p:cNvSpPr>
          <p:nvPr>
            <p:ph idx="1"/>
          </p:nvPr>
        </p:nvSpPr>
        <p:spPr/>
        <p:txBody>
          <a:bodyPr/>
          <a:lstStyle/>
          <a:p>
            <a:pPr marL="0" indent="0">
              <a:buNone/>
            </a:pPr>
            <a:r>
              <a:rPr lang="en-US" dirty="0" smtClean="0"/>
              <a:t> </a:t>
            </a:r>
            <a:endParaRPr lang="en-US" dirty="0"/>
          </a:p>
        </p:txBody>
      </p:sp>
      <p:sp>
        <p:nvSpPr>
          <p:cNvPr id="13" name="TextBox 12"/>
          <p:cNvSpPr txBox="1"/>
          <p:nvPr/>
        </p:nvSpPr>
        <p:spPr>
          <a:xfrm>
            <a:off x="457200" y="3474300"/>
            <a:ext cx="1172116" cy="646331"/>
          </a:xfrm>
          <a:prstGeom prst="rect">
            <a:avLst/>
          </a:prstGeom>
          <a:noFill/>
        </p:spPr>
        <p:txBody>
          <a:bodyPr wrap="none" rtlCol="0">
            <a:spAutoFit/>
          </a:bodyPr>
          <a:lstStyle/>
          <a:p>
            <a:pPr algn="ctr"/>
            <a:r>
              <a:rPr lang="en-US" dirty="0"/>
              <a:t>f</a:t>
            </a:r>
            <a:r>
              <a:rPr lang="en-US" dirty="0" smtClean="0"/>
              <a:t>raction of</a:t>
            </a:r>
          </a:p>
          <a:p>
            <a:pPr algn="ctr"/>
            <a:r>
              <a:rPr lang="en-US" dirty="0" smtClean="0"/>
              <a:t>domains</a:t>
            </a:r>
            <a:endParaRPr lang="en-US" dirty="0"/>
          </a:p>
        </p:txBody>
      </p:sp>
      <p:sp>
        <p:nvSpPr>
          <p:cNvPr id="14" name="TextBox 13"/>
          <p:cNvSpPr txBox="1"/>
          <p:nvPr/>
        </p:nvSpPr>
        <p:spPr>
          <a:xfrm rot="18006608">
            <a:off x="3941853" y="2567027"/>
            <a:ext cx="1305232" cy="461665"/>
          </a:xfrm>
          <a:prstGeom prst="rect">
            <a:avLst/>
          </a:prstGeom>
          <a:noFill/>
        </p:spPr>
        <p:txBody>
          <a:bodyPr wrap="none" rtlCol="0">
            <a:spAutoFit/>
          </a:bodyPr>
          <a:lstStyle/>
          <a:p>
            <a:pPr algn="ctr"/>
            <a:r>
              <a:rPr lang="en-US" sz="2400" b="1" dirty="0" smtClean="0">
                <a:solidFill>
                  <a:srgbClr val="0000FF"/>
                </a:solidFill>
                <a:latin typeface="Chalkboard"/>
                <a:cs typeface="Chalkboard"/>
              </a:rPr>
              <a:t>common</a:t>
            </a:r>
          </a:p>
        </p:txBody>
      </p:sp>
      <p:sp>
        <p:nvSpPr>
          <p:cNvPr id="15" name="TextBox 14"/>
          <p:cNvSpPr txBox="1"/>
          <p:nvPr/>
        </p:nvSpPr>
        <p:spPr>
          <a:xfrm rot="17628088">
            <a:off x="2684426" y="2767984"/>
            <a:ext cx="1744506" cy="461665"/>
          </a:xfrm>
          <a:prstGeom prst="rect">
            <a:avLst/>
          </a:prstGeom>
          <a:noFill/>
        </p:spPr>
        <p:txBody>
          <a:bodyPr wrap="none" rtlCol="0">
            <a:spAutoFit/>
          </a:bodyPr>
          <a:lstStyle/>
          <a:p>
            <a:pPr algn="ctr"/>
            <a:r>
              <a:rPr lang="en-US" sz="2400" b="1" dirty="0" smtClean="0">
                <a:solidFill>
                  <a:srgbClr val="FF0000"/>
                </a:solidFill>
                <a:latin typeface="Chalkboard"/>
                <a:cs typeface="Chalkboard"/>
              </a:rPr>
              <a:t>Yahoo only</a:t>
            </a:r>
          </a:p>
        </p:txBody>
      </p:sp>
      <p:cxnSp>
        <p:nvCxnSpPr>
          <p:cNvPr id="16" name="Straight Arrow Connector 15"/>
          <p:cNvCxnSpPr/>
          <p:nvPr/>
        </p:nvCxnSpPr>
        <p:spPr>
          <a:xfrm>
            <a:off x="3563649" y="3731892"/>
            <a:ext cx="855275" cy="0"/>
          </a:xfrm>
          <a:prstGeom prst="straightConnector1">
            <a:avLst/>
          </a:prstGeom>
          <a:ln w="381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568104" y="3731892"/>
            <a:ext cx="713632" cy="523220"/>
          </a:xfrm>
          <a:prstGeom prst="rect">
            <a:avLst/>
          </a:prstGeom>
          <a:noFill/>
        </p:spPr>
        <p:txBody>
          <a:bodyPr wrap="none" rtlCol="0">
            <a:spAutoFit/>
          </a:bodyPr>
          <a:lstStyle/>
          <a:p>
            <a:r>
              <a:rPr lang="en-US" sz="2800" b="1" dirty="0" smtClean="0"/>
              <a:t>10x</a:t>
            </a:r>
            <a:endParaRPr lang="en-US" b="1" dirty="0"/>
          </a:p>
        </p:txBody>
      </p:sp>
      <p:sp>
        <p:nvSpPr>
          <p:cNvPr id="21" name="TextBox 20"/>
          <p:cNvSpPr txBox="1"/>
          <p:nvPr/>
        </p:nvSpPr>
        <p:spPr>
          <a:xfrm>
            <a:off x="4271863" y="4120631"/>
            <a:ext cx="3377668" cy="1200328"/>
          </a:xfrm>
          <a:prstGeom prst="rect">
            <a:avLst/>
          </a:prstGeom>
          <a:noFill/>
        </p:spPr>
        <p:txBody>
          <a:bodyPr wrap="none" rtlCol="0">
            <a:spAutoFit/>
          </a:bodyPr>
          <a:lstStyle/>
          <a:p>
            <a:pPr algn="ctr"/>
            <a:r>
              <a:rPr lang="en-US" sz="2400" b="1" dirty="0">
                <a:solidFill>
                  <a:schemeClr val="accent6">
                    <a:lumMod val="75000"/>
                  </a:schemeClr>
                </a:solidFill>
                <a:latin typeface="Chalkboard"/>
                <a:cs typeface="Chalkboard"/>
              </a:rPr>
              <a:t>m</a:t>
            </a:r>
            <a:r>
              <a:rPr lang="en-US" sz="2400" b="1" dirty="0" smtClean="0">
                <a:solidFill>
                  <a:schemeClr val="accent6">
                    <a:lumMod val="75000"/>
                  </a:schemeClr>
                </a:solidFill>
                <a:latin typeface="Chalkboard"/>
                <a:cs typeface="Chalkboard"/>
              </a:rPr>
              <a:t>ore networks lookup</a:t>
            </a:r>
            <a:br>
              <a:rPr lang="en-US" sz="2400" b="1" dirty="0" smtClean="0">
                <a:solidFill>
                  <a:schemeClr val="accent6">
                    <a:lumMod val="75000"/>
                  </a:schemeClr>
                </a:solidFill>
                <a:latin typeface="Chalkboard"/>
                <a:cs typeface="Chalkboard"/>
              </a:rPr>
            </a:br>
            <a:r>
              <a:rPr lang="en-US" sz="2400" b="1" dirty="0" smtClean="0">
                <a:solidFill>
                  <a:schemeClr val="accent6">
                    <a:lumMod val="75000"/>
                  </a:schemeClr>
                </a:solidFill>
                <a:latin typeface="Chalkboard"/>
                <a:cs typeface="Chalkboard"/>
              </a:rPr>
              <a:t>common spam than</a:t>
            </a:r>
            <a:br>
              <a:rPr lang="en-US" sz="2400" b="1" dirty="0" smtClean="0">
                <a:solidFill>
                  <a:schemeClr val="accent6">
                    <a:lumMod val="75000"/>
                  </a:schemeClr>
                </a:solidFill>
                <a:latin typeface="Chalkboard"/>
                <a:cs typeface="Chalkboard"/>
              </a:rPr>
            </a:br>
            <a:r>
              <a:rPr lang="en-US" sz="2400" b="1" dirty="0" smtClean="0">
                <a:solidFill>
                  <a:schemeClr val="accent6">
                    <a:lumMod val="75000"/>
                  </a:schemeClr>
                </a:solidFill>
                <a:latin typeface="Chalkboard"/>
                <a:cs typeface="Chalkboard"/>
              </a:rPr>
              <a:t>email only spam</a:t>
            </a:r>
            <a:endParaRPr lang="en-US" sz="2400" b="1" dirty="0">
              <a:solidFill>
                <a:schemeClr val="accent6">
                  <a:lumMod val="75000"/>
                </a:schemeClr>
              </a:solidFill>
              <a:latin typeface="Chalkboard"/>
              <a:cs typeface="Chalkboard"/>
            </a:endParaRPr>
          </a:p>
        </p:txBody>
      </p:sp>
    </p:spTree>
    <p:extLst>
      <p:ext uri="{BB962C8B-B14F-4D97-AF65-F5344CB8AC3E}">
        <p14:creationId xmlns:p14="http://schemas.microsoft.com/office/powerpoint/2010/main" val="795693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spam (now)</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descr="fstop-300x1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46" y="1417638"/>
            <a:ext cx="3026640" cy="1876517"/>
          </a:xfrm>
          <a:prstGeom prst="rect">
            <a:avLst/>
          </a:prstGeom>
        </p:spPr>
      </p:pic>
      <p:pic>
        <p:nvPicPr>
          <p:cNvPr id="5" name="Picture 4" descr="Anvil_3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955" y="1417638"/>
            <a:ext cx="2717470" cy="2038102"/>
          </a:xfrm>
          <a:prstGeom prst="rect">
            <a:avLst/>
          </a:prstGeom>
        </p:spPr>
      </p:pic>
      <p:sp>
        <p:nvSpPr>
          <p:cNvPr id="6" name="TextBox 5"/>
          <p:cNvSpPr txBox="1"/>
          <p:nvPr/>
        </p:nvSpPr>
        <p:spPr>
          <a:xfrm>
            <a:off x="1162985" y="3252370"/>
            <a:ext cx="2559139" cy="523220"/>
          </a:xfrm>
          <a:prstGeom prst="rect">
            <a:avLst/>
          </a:prstGeom>
          <a:noFill/>
        </p:spPr>
        <p:txBody>
          <a:bodyPr wrap="none" rtlCol="0">
            <a:spAutoFit/>
          </a:bodyPr>
          <a:lstStyle/>
          <a:p>
            <a:r>
              <a:rPr lang="en-US" sz="2800" b="1" dirty="0">
                <a:solidFill>
                  <a:srgbClr val="3366FF"/>
                </a:solidFill>
              </a:rPr>
              <a:t>b</a:t>
            </a:r>
            <a:r>
              <a:rPr lang="en-US" sz="2800" b="1" dirty="0" smtClean="0">
                <a:solidFill>
                  <a:srgbClr val="3366FF"/>
                </a:solidFill>
              </a:rPr>
              <a:t>etter exposure</a:t>
            </a:r>
            <a:endParaRPr lang="en-US" sz="2800" b="1" dirty="0">
              <a:solidFill>
                <a:srgbClr val="3366FF"/>
              </a:solidFill>
            </a:endParaRPr>
          </a:p>
        </p:txBody>
      </p:sp>
      <p:sp>
        <p:nvSpPr>
          <p:cNvPr id="7" name="TextBox 6"/>
          <p:cNvSpPr txBox="1"/>
          <p:nvPr/>
        </p:nvSpPr>
        <p:spPr>
          <a:xfrm>
            <a:off x="5595011" y="3252370"/>
            <a:ext cx="2705538" cy="523220"/>
          </a:xfrm>
          <a:prstGeom prst="rect">
            <a:avLst/>
          </a:prstGeom>
          <a:noFill/>
        </p:spPr>
        <p:txBody>
          <a:bodyPr wrap="none" rtlCol="0">
            <a:spAutoFit/>
          </a:bodyPr>
          <a:lstStyle/>
          <a:p>
            <a:r>
              <a:rPr lang="en-US" sz="2800" b="1" dirty="0">
                <a:solidFill>
                  <a:srgbClr val="3366FF"/>
                </a:solidFill>
              </a:rPr>
              <a:t>h</a:t>
            </a:r>
            <a:r>
              <a:rPr lang="en-US" sz="2800" b="1" dirty="0" smtClean="0">
                <a:solidFill>
                  <a:srgbClr val="3366FF"/>
                </a:solidFill>
              </a:rPr>
              <a:t>eavy spammers</a:t>
            </a:r>
            <a:endParaRPr lang="en-US" sz="2800" b="1" dirty="0">
              <a:solidFill>
                <a:srgbClr val="3366FF"/>
              </a:solidFill>
            </a:endParaRPr>
          </a:p>
        </p:txBody>
      </p:sp>
      <p:pic>
        <p:nvPicPr>
          <p:cNvPr id="8" name="Content Placeholder 3" descr="cause_effect.png"/>
          <p:cNvPicPr>
            <a:picLocks noChangeAspect="1"/>
          </p:cNvPicPr>
          <p:nvPr/>
        </p:nvPicPr>
        <p:blipFill>
          <a:blip r:embed="rId4">
            <a:extLst>
              <a:ext uri="{28A0092B-C50C-407E-A947-70E740481C1C}">
                <a14:useLocalDpi xmlns:a14="http://schemas.microsoft.com/office/drawing/2010/main" val="0"/>
              </a:ext>
            </a:extLst>
          </a:blip>
          <a:srcRect t="-13949" b="-13949"/>
          <a:stretch>
            <a:fillRect/>
          </a:stretch>
        </p:blipFill>
        <p:spPr>
          <a:xfrm>
            <a:off x="1945117" y="3834152"/>
            <a:ext cx="5094445" cy="2801748"/>
          </a:xfrm>
          <a:prstGeom prst="rect">
            <a:avLst/>
          </a:prstGeom>
        </p:spPr>
      </p:pic>
    </p:spTree>
    <p:extLst>
      <p:ext uri="{BB962C8B-B14F-4D97-AF65-F5344CB8AC3E}">
        <p14:creationId xmlns:p14="http://schemas.microsoft.com/office/powerpoint/2010/main" val="6962128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rdP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930" y="2698139"/>
            <a:ext cx="1025144" cy="1025144"/>
          </a:xfrm>
          <a:prstGeom prst="rect">
            <a:avLst/>
          </a:prstGeom>
        </p:spPr>
      </p:pic>
      <p:sp>
        <p:nvSpPr>
          <p:cNvPr id="2" name="Title 1"/>
          <p:cNvSpPr>
            <a:spLocks noGrp="1"/>
          </p:cNvSpPr>
          <p:nvPr>
            <p:ph type="title"/>
          </p:nvPr>
        </p:nvSpPr>
        <p:spPr/>
        <p:txBody>
          <a:bodyPr/>
          <a:lstStyle/>
          <a:p>
            <a:r>
              <a:rPr lang="en-US" dirty="0" smtClean="0"/>
              <a:t>Common spam (future)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9" name="Picture 8" descr="email-marketing.png"/>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08566" y="1910000"/>
            <a:ext cx="1063056" cy="1155626"/>
          </a:xfrm>
          <a:prstGeom prst="rect">
            <a:avLst/>
          </a:prstGeom>
        </p:spPr>
      </p:pic>
      <p:pic>
        <p:nvPicPr>
          <p:cNvPr id="10" name="Picture 9" descr="facebook_logo-1.png"/>
          <p:cNvPicPr>
            <a:picLocks noChangeAspect="1"/>
          </p:cNvPicPr>
          <p:nvPr/>
        </p:nvPicPr>
        <p:blipFill>
          <a:blip r:embed="rId5">
            <a:extLst>
              <a:ext uri="{BEBA8EAE-BF5A-486C-A8C5-ECC9F3942E4B}">
                <a14:imgProps xmlns:a14="http://schemas.microsoft.com/office/drawing/2010/main">
                  <a14:imgLayer r:embed="rId6">
                    <a14:imgEffect>
                      <a14:backgroundRemoval t="1333" b="100000" l="250" r="100000"/>
                    </a14:imgEffect>
                  </a14:imgLayer>
                </a14:imgProps>
              </a:ext>
              <a:ext uri="{28A0092B-C50C-407E-A947-70E740481C1C}">
                <a14:useLocalDpi xmlns:a14="http://schemas.microsoft.com/office/drawing/2010/main" val="0"/>
              </a:ext>
            </a:extLst>
          </a:blip>
          <a:stretch>
            <a:fillRect/>
          </a:stretch>
        </p:blipFill>
        <p:spPr>
          <a:xfrm>
            <a:off x="3991206" y="2074072"/>
            <a:ext cx="1440333" cy="1080250"/>
          </a:xfrm>
          <a:prstGeom prst="rect">
            <a:avLst/>
          </a:prstGeom>
        </p:spPr>
      </p:pic>
      <p:pic>
        <p:nvPicPr>
          <p:cNvPr id="11" name="Picture 10" descr="Twitter-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9594" y="2629284"/>
            <a:ext cx="1358029" cy="1358029"/>
          </a:xfrm>
          <a:prstGeom prst="rect">
            <a:avLst/>
          </a:prstGeom>
        </p:spPr>
      </p:pic>
      <p:pic>
        <p:nvPicPr>
          <p:cNvPr id="12" name="Picture 11" descr="35-Mind-Numbing-YouTube-Facts-Figures-and-Statistics-Infographi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094" y="3454904"/>
            <a:ext cx="1064817" cy="1064817"/>
          </a:xfrm>
          <a:prstGeom prst="rect">
            <a:avLst/>
          </a:prstGeom>
        </p:spPr>
      </p:pic>
      <p:sp>
        <p:nvSpPr>
          <p:cNvPr id="19" name="TextBox 18"/>
          <p:cNvSpPr txBox="1"/>
          <p:nvPr/>
        </p:nvSpPr>
        <p:spPr>
          <a:xfrm>
            <a:off x="2213833" y="4519721"/>
            <a:ext cx="4911521" cy="523220"/>
          </a:xfrm>
          <a:prstGeom prst="rect">
            <a:avLst/>
          </a:prstGeom>
          <a:noFill/>
        </p:spPr>
        <p:txBody>
          <a:bodyPr wrap="none" rtlCol="0">
            <a:spAutoFit/>
          </a:bodyPr>
          <a:lstStyle/>
          <a:p>
            <a:r>
              <a:rPr lang="en-US" sz="2800" b="1" dirty="0" smtClean="0">
                <a:solidFill>
                  <a:srgbClr val="3366FF"/>
                </a:solidFill>
              </a:rPr>
              <a:t>multiple platform spam fighting</a:t>
            </a:r>
            <a:endParaRPr lang="en-US" sz="2800" b="1" dirty="0">
              <a:solidFill>
                <a:srgbClr val="3366FF"/>
              </a:solidFill>
            </a:endParaRPr>
          </a:p>
        </p:txBody>
      </p:sp>
    </p:spTree>
    <p:extLst>
      <p:ext uri="{BB962C8B-B14F-4D97-AF65-F5344CB8AC3E}">
        <p14:creationId xmlns:p14="http://schemas.microsoft.com/office/powerpoint/2010/main" val="20125637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is everywhere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descr="spam-mail.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460758" y="1553944"/>
            <a:ext cx="2790433" cy="1851534"/>
          </a:xfrm>
          <a:prstGeom prst="rect">
            <a:avLst/>
          </a:prstGeom>
          <a:effectLst>
            <a:outerShdw blurRad="76200" dist="63500" dir="2700000" sx="101000" sy="101000" algn="tl" rotWithShape="0">
              <a:srgbClr val="000000">
                <a:alpha val="60000"/>
              </a:srgbClr>
            </a:outerShdw>
          </a:effectLst>
        </p:spPr>
      </p:pic>
      <p:pic>
        <p:nvPicPr>
          <p:cNvPr id="5" name="Picture 4" descr="PKRs-E51-with-lots-of-spam2.jpg"/>
          <p:cNvPicPr>
            <a:picLocks noChangeAspect="1"/>
          </p:cNvPicPr>
          <p:nvPr/>
        </p:nvPicPr>
        <p:blipFill>
          <a:blip r:embed="rId5">
            <a:extLst>
              <a:ext uri="{BEBA8EAE-BF5A-486C-A8C5-ECC9F3942E4B}">
                <a14:imgProps xmlns:a14="http://schemas.microsoft.com/office/drawing/2010/main">
                  <a14:imgLayer r:embed="rId6">
                    <a14:imgEffect>
                      <a14:backgroundRemoval t="500" b="98667" l="1667" r="9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93341" y="2479711"/>
            <a:ext cx="1347118" cy="2694235"/>
          </a:xfrm>
          <a:prstGeom prst="rect">
            <a:avLst/>
          </a:prstGeom>
          <a:effectLst>
            <a:outerShdw blurRad="76200" dist="63500" dir="2700000" sx="101000" sy="101000" algn="tl" rotWithShape="0">
              <a:srgbClr val="000000">
                <a:alpha val="60000"/>
              </a:srgbClr>
            </a:outerShdw>
          </a:effectLst>
        </p:spPr>
      </p:pic>
      <p:pic>
        <p:nvPicPr>
          <p:cNvPr id="8" name="Picture 7" descr="wordpressSPAM.jpg"/>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61564" y="4443554"/>
            <a:ext cx="2615186" cy="1460784"/>
          </a:xfrm>
          <a:prstGeom prst="rect">
            <a:avLst/>
          </a:prstGeom>
          <a:effectLst>
            <a:outerShdw blurRad="76200" dist="63500" dir="2700000" sx="101000" sy="101000" algn="tl" rotWithShape="0">
              <a:srgbClr val="000000">
                <a:alpha val="59000"/>
              </a:srgbClr>
            </a:outerShdw>
          </a:effectLst>
        </p:spPr>
      </p:pic>
      <p:pic>
        <p:nvPicPr>
          <p:cNvPr id="10" name="Picture 9" descr="0,1425,sz=1&amp;i=192816,00.jpg"/>
          <p:cNvPicPr>
            <a:picLocks noChangeAspect="1"/>
          </p:cNvPicPr>
          <p:nvPr/>
        </p:nvPicPr>
        <p:blipFill>
          <a:blip r:embed="rId9">
            <a:extLst>
              <a:ext uri="{BEBA8EAE-BF5A-486C-A8C5-ECC9F3942E4B}">
                <a14:imgProps xmlns:a14="http://schemas.microsoft.com/office/drawing/2010/main">
                  <a14:imgLayer r:embed="rId10">
                    <a14:imgEffect>
                      <a14:backgroundRemoval t="0" b="100000" l="1034" r="99742"/>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55771" y="3717749"/>
            <a:ext cx="2318548" cy="2408414"/>
          </a:xfrm>
          <a:prstGeom prst="rect">
            <a:avLst/>
          </a:prstGeom>
          <a:effectLst>
            <a:outerShdw blurRad="76200" dist="63500" dir="2700000" sx="101000" sy="101000" algn="tl" rotWithShape="0">
              <a:srgbClr val="000000">
                <a:alpha val="60000"/>
              </a:srgbClr>
            </a:outerShdw>
          </a:effectLst>
        </p:spPr>
      </p:pic>
      <p:pic>
        <p:nvPicPr>
          <p:cNvPr id="12" name="Picture 11" descr="twitter_spam1.jpg"/>
          <p:cNvPicPr>
            <a:picLocks noChangeAspect="1"/>
          </p:cNvPicPr>
          <p:nvPr/>
        </p:nvPicPr>
        <p:blipFill>
          <a:blip r:embed="rId11">
            <a:extLst>
              <a:ext uri="{BEBA8EAE-BF5A-486C-A8C5-ECC9F3942E4B}">
                <a14:imgProps xmlns:a14="http://schemas.microsoft.com/office/drawing/2010/main">
                  <a14:imgLayer r:embed="rId12">
                    <a14:imgEffect>
                      <a14:backgroundRemoval t="5075" b="100000" l="3881" r="100000"/>
                    </a14:imgEffect>
                  </a14:imgLayer>
                </a14:imgProps>
              </a:ext>
              <a:ext uri="{28A0092B-C50C-407E-A947-70E740481C1C}">
                <a14:useLocalDpi xmlns:a14="http://schemas.microsoft.com/office/drawing/2010/main" val="0"/>
              </a:ext>
            </a:extLst>
          </a:blip>
          <a:stretch>
            <a:fillRect/>
          </a:stretch>
        </p:blipFill>
        <p:spPr>
          <a:xfrm>
            <a:off x="5630826" y="1417638"/>
            <a:ext cx="2222677" cy="2222677"/>
          </a:xfrm>
          <a:prstGeom prst="rect">
            <a:avLst/>
          </a:prstGeom>
          <a:effectLst>
            <a:outerShdw blurRad="76200" dist="63500" dir="2700000" sx="101000" sy="101000" algn="tl" rotWithShape="0">
              <a:srgbClr val="000000">
                <a:alpha val="60000"/>
              </a:srgbClr>
            </a:outerShdw>
          </a:effectLst>
        </p:spPr>
      </p:pic>
    </p:spTree>
    <p:extLst>
      <p:ext uri="{BB962C8B-B14F-4D97-AF65-F5344CB8AC3E}">
        <p14:creationId xmlns:p14="http://schemas.microsoft.com/office/powerpoint/2010/main" val="3855495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is common</a:t>
            </a:r>
            <a:endParaRPr lang="en-US" dirty="0"/>
          </a:p>
        </p:txBody>
      </p:sp>
      <p:sp>
        <p:nvSpPr>
          <p:cNvPr id="3" name="Content Placeholder 2"/>
          <p:cNvSpPr>
            <a:spLocks noGrp="1"/>
          </p:cNvSpPr>
          <p:nvPr>
            <p:ph idx="1"/>
          </p:nvPr>
        </p:nvSpPr>
        <p:spPr/>
        <p:txBody>
          <a:bodyPr/>
          <a:lstStyle/>
          <a:p>
            <a:pPr marL="0" indent="0">
              <a:buNone/>
            </a:pPr>
            <a:r>
              <a:rPr lang="en-US" dirty="0"/>
              <a:t> </a:t>
            </a:r>
            <a:endParaRPr lang="en-US" dirty="0"/>
          </a:p>
        </p:txBody>
      </p:sp>
      <p:pic>
        <p:nvPicPr>
          <p:cNvPr id="4" name="Picture 3" descr="fake-amazon-cancellation-20100308-1414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94570"/>
            <a:ext cx="4596444" cy="2053881"/>
          </a:xfrm>
          <a:prstGeom prst="rect">
            <a:avLst/>
          </a:prstGeom>
          <a:ln>
            <a:noFill/>
          </a:ln>
          <a:effectLst>
            <a:outerShdw blurRad="292100" dist="139700" dir="2700000" algn="tl" rotWithShape="0">
              <a:srgbClr val="333333">
                <a:alpha val="65000"/>
              </a:srgbClr>
            </a:outerShdw>
          </a:effectLst>
        </p:spPr>
      </p:pic>
      <p:pic>
        <p:nvPicPr>
          <p:cNvPr id="5" name="Picture 4" descr="canadian-tweet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789" y="1600200"/>
            <a:ext cx="3802713" cy="2116473"/>
          </a:xfrm>
          <a:prstGeom prst="rect">
            <a:avLst/>
          </a:prstGeom>
          <a:ln>
            <a:noFill/>
          </a:ln>
          <a:effectLst>
            <a:outerShdw blurRad="292100" dist="139700" dir="2700000" algn="tl" rotWithShape="0">
              <a:srgbClr val="333333">
                <a:alpha val="65000"/>
              </a:srgbClr>
            </a:outerShdw>
          </a:effectLst>
        </p:spPr>
      </p:pic>
      <p:pic>
        <p:nvPicPr>
          <p:cNvPr id="6" name="Picture 5" descr="Youtube_FakeMai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64" y="3508965"/>
            <a:ext cx="3995044" cy="2764365"/>
          </a:xfrm>
          <a:prstGeom prst="rect">
            <a:avLst/>
          </a:prstGeom>
          <a:ln>
            <a:noFill/>
          </a:ln>
          <a:effectLst>
            <a:outerShdw blurRad="292100" dist="139700" dir="2700000" algn="tl" rotWithShape="0">
              <a:srgbClr val="333333">
                <a:alpha val="65000"/>
              </a:srgbClr>
            </a:outerShdw>
          </a:effectLst>
        </p:spPr>
      </p:pic>
      <p:pic>
        <p:nvPicPr>
          <p:cNvPr id="7" name="Picture 6" descr="facebook-pharmacy-spa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963" y="3508965"/>
            <a:ext cx="3970319" cy="299413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10323" y="1502182"/>
            <a:ext cx="1122823" cy="584776"/>
          </a:xfrm>
          <a:prstGeom prst="rect">
            <a:avLst/>
          </a:prstGeom>
          <a:noFill/>
        </p:spPr>
        <p:txBody>
          <a:bodyPr wrap="none" rtlCol="0">
            <a:spAutoFit/>
          </a:bodyPr>
          <a:lstStyle/>
          <a:p>
            <a:r>
              <a:rPr lang="en-US" sz="3200" b="1" dirty="0" smtClean="0">
                <a:solidFill>
                  <a:srgbClr val="FF0000"/>
                </a:solidFill>
              </a:rPr>
              <a:t>Email</a:t>
            </a:r>
            <a:endParaRPr lang="en-US" sz="3200" b="1" dirty="0">
              <a:solidFill>
                <a:srgbClr val="FF0000"/>
              </a:solidFill>
            </a:endParaRPr>
          </a:p>
        </p:txBody>
      </p:sp>
      <p:sp>
        <p:nvSpPr>
          <p:cNvPr id="9" name="TextBox 8"/>
          <p:cNvSpPr txBox="1"/>
          <p:nvPr/>
        </p:nvSpPr>
        <p:spPr>
          <a:xfrm>
            <a:off x="6359629" y="1499813"/>
            <a:ext cx="1416173" cy="584776"/>
          </a:xfrm>
          <a:prstGeom prst="rect">
            <a:avLst/>
          </a:prstGeom>
          <a:noFill/>
        </p:spPr>
        <p:txBody>
          <a:bodyPr wrap="none" rtlCol="0">
            <a:spAutoFit/>
          </a:bodyPr>
          <a:lstStyle/>
          <a:p>
            <a:r>
              <a:rPr lang="en-US" sz="3200" b="1" dirty="0" smtClean="0">
                <a:solidFill>
                  <a:srgbClr val="FF0000"/>
                </a:solidFill>
              </a:rPr>
              <a:t>Twitter</a:t>
            </a:r>
            <a:endParaRPr lang="en-US" sz="3200" b="1" dirty="0">
              <a:solidFill>
                <a:srgbClr val="FF0000"/>
              </a:solidFill>
            </a:endParaRPr>
          </a:p>
        </p:txBody>
      </p:sp>
      <p:sp>
        <p:nvSpPr>
          <p:cNvPr id="10" name="TextBox 9"/>
          <p:cNvSpPr txBox="1"/>
          <p:nvPr/>
        </p:nvSpPr>
        <p:spPr>
          <a:xfrm>
            <a:off x="2165589" y="5541387"/>
            <a:ext cx="1701708" cy="584776"/>
          </a:xfrm>
          <a:prstGeom prst="rect">
            <a:avLst/>
          </a:prstGeom>
          <a:noFill/>
        </p:spPr>
        <p:txBody>
          <a:bodyPr wrap="none" rtlCol="0">
            <a:spAutoFit/>
          </a:bodyPr>
          <a:lstStyle/>
          <a:p>
            <a:r>
              <a:rPr lang="en-US" sz="3200" b="1" dirty="0" smtClean="0">
                <a:solidFill>
                  <a:srgbClr val="FF0000"/>
                </a:solidFill>
              </a:rPr>
              <a:t>YouTube</a:t>
            </a:r>
            <a:endParaRPr lang="en-US" sz="3200" b="1" dirty="0">
              <a:solidFill>
                <a:srgbClr val="FF0000"/>
              </a:solidFill>
            </a:endParaRPr>
          </a:p>
        </p:txBody>
      </p:sp>
      <p:sp>
        <p:nvSpPr>
          <p:cNvPr id="11" name="TextBox 10"/>
          <p:cNvSpPr txBox="1"/>
          <p:nvPr/>
        </p:nvSpPr>
        <p:spPr>
          <a:xfrm>
            <a:off x="6652979" y="5248999"/>
            <a:ext cx="1813317" cy="584776"/>
          </a:xfrm>
          <a:prstGeom prst="rect">
            <a:avLst/>
          </a:prstGeom>
          <a:noFill/>
        </p:spPr>
        <p:txBody>
          <a:bodyPr wrap="none" rtlCol="0">
            <a:spAutoFit/>
          </a:bodyPr>
          <a:lstStyle/>
          <a:p>
            <a:r>
              <a:rPr lang="en-US" sz="3200" b="1" dirty="0" smtClean="0">
                <a:solidFill>
                  <a:srgbClr val="FF0000"/>
                </a:solidFill>
              </a:rPr>
              <a:t>Facebook</a:t>
            </a:r>
            <a:endParaRPr lang="en-US" sz="3200" b="1" dirty="0">
              <a:solidFill>
                <a:srgbClr val="FF0000"/>
              </a:solidFill>
            </a:endParaRPr>
          </a:p>
        </p:txBody>
      </p:sp>
    </p:spTree>
    <p:extLst>
      <p:ext uri="{BB962C8B-B14F-4D97-AF65-F5344CB8AC3E}">
        <p14:creationId xmlns:p14="http://schemas.microsoft.com/office/powerpoint/2010/main" val="10442763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together!</a:t>
            </a:r>
            <a:endParaRPr lang="en-US" dirty="0"/>
          </a:p>
        </p:txBody>
      </p:sp>
      <p:pic>
        <p:nvPicPr>
          <p:cNvPr id="4" name="Content Placeholder 3" descr="the-avengers.jpg"/>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321" b="100000" l="90" r="100000"/>
                    </a14:imgEffect>
                  </a14:imgLayer>
                </a14:imgProps>
              </a:ext>
              <a:ext uri="{28A0092B-C50C-407E-A947-70E740481C1C}">
                <a14:useLocalDpi xmlns:a14="http://schemas.microsoft.com/office/drawing/2010/main" val="0"/>
              </a:ext>
            </a:extLst>
          </a:blip>
          <a:srcRect l="-26733" r="-26733"/>
          <a:stretch>
            <a:fillRect/>
          </a:stretch>
        </p:blipFill>
        <p:spPr>
          <a:xfrm>
            <a:off x="0" y="1232224"/>
            <a:ext cx="8973814" cy="4935252"/>
          </a:xfrm>
          <a:effectLst>
            <a:outerShdw blurRad="76200" dist="63500" dir="2700000" sx="101000" sy="101000" algn="tl" rotWithShape="0">
              <a:srgbClr val="000000">
                <a:alpha val="60000"/>
              </a:srgbClr>
            </a:outerShdw>
          </a:effectLst>
        </p:spPr>
      </p:pic>
    </p:spTree>
    <p:extLst>
      <p:ext uri="{BB962C8B-B14F-4D97-AF65-F5344CB8AC3E}">
        <p14:creationId xmlns:p14="http://schemas.microsoft.com/office/powerpoint/2010/main" val="255237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paper: understand common spam</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7" name="Picture 6" descr="Figure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89" y="2586998"/>
            <a:ext cx="3209489" cy="2264923"/>
          </a:xfrm>
          <a:prstGeom prst="rect">
            <a:avLst/>
          </a:prstGeom>
        </p:spPr>
      </p:pic>
      <p:pic>
        <p:nvPicPr>
          <p:cNvPr id="8" name="Picture 7" descr="campaign-performan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894" y="1638346"/>
            <a:ext cx="3105904" cy="3096953"/>
          </a:xfrm>
          <a:prstGeom prst="rect">
            <a:avLst/>
          </a:prstGeom>
        </p:spPr>
      </p:pic>
      <p:sp>
        <p:nvSpPr>
          <p:cNvPr id="9" name="TextBox 8"/>
          <p:cNvSpPr txBox="1"/>
          <p:nvPr/>
        </p:nvSpPr>
        <p:spPr>
          <a:xfrm>
            <a:off x="1788866" y="5236041"/>
            <a:ext cx="1875634" cy="584776"/>
          </a:xfrm>
          <a:prstGeom prst="rect">
            <a:avLst/>
          </a:prstGeom>
          <a:noFill/>
        </p:spPr>
        <p:txBody>
          <a:bodyPr wrap="none" rtlCol="0">
            <a:spAutoFit/>
          </a:bodyPr>
          <a:lstStyle/>
          <a:p>
            <a:r>
              <a:rPr lang="en-US" sz="3200" b="1" dirty="0" smtClean="0">
                <a:solidFill>
                  <a:srgbClr val="FF0000"/>
                </a:solidFill>
              </a:rPr>
              <a:t>common?</a:t>
            </a:r>
            <a:endParaRPr lang="en-US" sz="3200" b="1" dirty="0">
              <a:solidFill>
                <a:srgbClr val="FF0000"/>
              </a:solidFill>
            </a:endParaRPr>
          </a:p>
        </p:txBody>
      </p:sp>
      <p:sp>
        <p:nvSpPr>
          <p:cNvPr id="10" name="TextBox 9"/>
          <p:cNvSpPr txBox="1"/>
          <p:nvPr/>
        </p:nvSpPr>
        <p:spPr>
          <a:xfrm>
            <a:off x="5350196" y="5236041"/>
            <a:ext cx="1847180" cy="584776"/>
          </a:xfrm>
          <a:prstGeom prst="rect">
            <a:avLst/>
          </a:prstGeom>
          <a:noFill/>
        </p:spPr>
        <p:txBody>
          <a:bodyPr wrap="none" rtlCol="0">
            <a:spAutoFit/>
          </a:bodyPr>
          <a:lstStyle/>
          <a:p>
            <a:r>
              <a:rPr lang="en-US" sz="3200" b="1" dirty="0" smtClean="0">
                <a:solidFill>
                  <a:srgbClr val="FF0000"/>
                </a:solidFill>
              </a:rPr>
              <a:t>effective?</a:t>
            </a:r>
            <a:endParaRPr lang="en-US" sz="3200" b="1" dirty="0">
              <a:solidFill>
                <a:srgbClr val="FF0000"/>
              </a:solidFill>
            </a:endParaRPr>
          </a:p>
        </p:txBody>
      </p:sp>
    </p:spTree>
    <p:extLst>
      <p:ext uri="{BB962C8B-B14F-4D97-AF65-F5344CB8AC3E}">
        <p14:creationId xmlns:p14="http://schemas.microsoft.com/office/powerpoint/2010/main" val="30387988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descr="Y! Mail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447" y="1600200"/>
            <a:ext cx="4136689" cy="1419905"/>
          </a:xfrm>
          <a:prstGeom prst="rect">
            <a:avLst/>
          </a:prstGeom>
        </p:spPr>
      </p:pic>
      <p:pic>
        <p:nvPicPr>
          <p:cNvPr id="6" name="Picture 5" descr="twitter.jpg"/>
          <p:cNvPicPr>
            <a:picLocks noChangeAspect="1"/>
          </p:cNvPicPr>
          <p:nvPr/>
        </p:nvPicPr>
        <p:blipFill>
          <a:blip r:embed="rId4">
            <a:extLst>
              <a:ext uri="{BEBA8EAE-BF5A-486C-A8C5-ECC9F3942E4B}">
                <a14:imgProps xmlns:a14="http://schemas.microsoft.com/office/drawing/2010/main">
                  <a14:imgLayer r:embed="rId5">
                    <a14:imgEffect>
                      <a14:backgroundRemoval t="28819" b="78125" l="0" r="100000"/>
                    </a14:imgEffect>
                  </a14:imgLayer>
                </a14:imgProps>
              </a:ext>
              <a:ext uri="{28A0092B-C50C-407E-A947-70E740481C1C}">
                <a14:useLocalDpi xmlns:a14="http://schemas.microsoft.com/office/drawing/2010/main" val="0"/>
              </a:ext>
            </a:extLst>
          </a:blip>
          <a:stretch>
            <a:fillRect/>
          </a:stretch>
        </p:blipFill>
        <p:spPr>
          <a:xfrm>
            <a:off x="2863878" y="3291620"/>
            <a:ext cx="3644258" cy="2281623"/>
          </a:xfrm>
          <a:prstGeom prst="rect">
            <a:avLst/>
          </a:prstGeom>
        </p:spPr>
      </p:pic>
      <p:sp>
        <p:nvSpPr>
          <p:cNvPr id="7" name="TextBox 6"/>
          <p:cNvSpPr txBox="1"/>
          <p:nvPr/>
        </p:nvSpPr>
        <p:spPr>
          <a:xfrm>
            <a:off x="2371447" y="2561072"/>
            <a:ext cx="4404224" cy="646331"/>
          </a:xfrm>
          <a:prstGeom prst="rect">
            <a:avLst/>
          </a:prstGeom>
          <a:noFill/>
        </p:spPr>
        <p:txBody>
          <a:bodyPr wrap="none" rtlCol="0">
            <a:spAutoFit/>
          </a:bodyPr>
          <a:lstStyle/>
          <a:p>
            <a:r>
              <a:rPr lang="en-US" sz="3600" dirty="0" smtClean="0">
                <a:latin typeface="American Typewriter Condensed"/>
                <a:cs typeface="American Typewriter Condensed"/>
              </a:rPr>
              <a:t>290M emails with URLs</a:t>
            </a:r>
            <a:endParaRPr lang="en-US" sz="3600" dirty="0">
              <a:latin typeface="American Typewriter Condensed"/>
              <a:cs typeface="American Typewriter Condensed"/>
            </a:endParaRPr>
          </a:p>
        </p:txBody>
      </p:sp>
      <p:sp>
        <p:nvSpPr>
          <p:cNvPr id="8" name="TextBox 7"/>
          <p:cNvSpPr txBox="1"/>
          <p:nvPr/>
        </p:nvSpPr>
        <p:spPr>
          <a:xfrm>
            <a:off x="2627194" y="4685407"/>
            <a:ext cx="3971653" cy="646331"/>
          </a:xfrm>
          <a:prstGeom prst="rect">
            <a:avLst/>
          </a:prstGeom>
          <a:noFill/>
        </p:spPr>
        <p:txBody>
          <a:bodyPr wrap="none" rtlCol="0">
            <a:spAutoFit/>
          </a:bodyPr>
          <a:lstStyle/>
          <a:p>
            <a:r>
              <a:rPr lang="en-US" sz="3600" dirty="0" smtClean="0">
                <a:latin typeface="American Typewriter Condensed"/>
                <a:cs typeface="American Typewriter Condensed"/>
              </a:rPr>
              <a:t>5M tweets with URLs</a:t>
            </a:r>
            <a:endParaRPr lang="en-US" sz="3600" dirty="0">
              <a:latin typeface="American Typewriter Condensed"/>
              <a:cs typeface="American Typewriter Condensed"/>
            </a:endParaRPr>
          </a:p>
        </p:txBody>
      </p:sp>
    </p:spTree>
    <p:extLst>
      <p:ext uri="{BB962C8B-B14F-4D97-AF65-F5344CB8AC3E}">
        <p14:creationId xmlns:p14="http://schemas.microsoft.com/office/powerpoint/2010/main" val="33672120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uneven filtering</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descr="water-fil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031" y="2988244"/>
            <a:ext cx="2595069" cy="2300961"/>
          </a:xfrm>
          <a:prstGeom prst="rect">
            <a:avLst/>
          </a:prstGeom>
        </p:spPr>
      </p:pic>
      <p:pic>
        <p:nvPicPr>
          <p:cNvPr id="5" name="Picture 4" descr="ist2_4630884-water-t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258" y="3210949"/>
            <a:ext cx="1802830" cy="2915214"/>
          </a:xfrm>
          <a:prstGeom prst="rect">
            <a:avLst/>
          </a:prstGeom>
        </p:spPr>
      </p:pic>
      <p:pic>
        <p:nvPicPr>
          <p:cNvPr id="6" name="Picture 5" descr="Y! Mail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363" y="2319983"/>
            <a:ext cx="2702755" cy="927712"/>
          </a:xfrm>
          <a:prstGeom prst="rect">
            <a:avLst/>
          </a:prstGeom>
        </p:spPr>
      </p:pic>
      <p:pic>
        <p:nvPicPr>
          <p:cNvPr id="7" name="Picture 6" descr="twitter.jpg"/>
          <p:cNvPicPr>
            <a:picLocks noChangeAspect="1"/>
          </p:cNvPicPr>
          <p:nvPr/>
        </p:nvPicPr>
        <p:blipFill>
          <a:blip r:embed="rId6">
            <a:extLst>
              <a:ext uri="{BEBA8EAE-BF5A-486C-A8C5-ECC9F3942E4B}">
                <a14:imgProps xmlns:a14="http://schemas.microsoft.com/office/drawing/2010/main">
                  <a14:imgLayer r:embed="rId7">
                    <a14:imgEffect>
                      <a14:backgroundRemoval t="28819" b="78125" l="0" r="100000"/>
                    </a14:imgEffect>
                  </a14:imgLayer>
                </a14:imgProps>
              </a:ext>
              <a:ext uri="{28A0092B-C50C-407E-A947-70E740481C1C}">
                <a14:useLocalDpi xmlns:a14="http://schemas.microsoft.com/office/drawing/2010/main" val="0"/>
              </a:ext>
            </a:extLst>
          </a:blip>
          <a:stretch>
            <a:fillRect/>
          </a:stretch>
        </p:blipFill>
        <p:spPr>
          <a:xfrm>
            <a:off x="5518557" y="1898087"/>
            <a:ext cx="2632543" cy="1648201"/>
          </a:xfrm>
          <a:prstGeom prst="rect">
            <a:avLst/>
          </a:prstGeom>
        </p:spPr>
      </p:pic>
    </p:spTree>
    <p:extLst>
      <p:ext uri="{BB962C8B-B14F-4D97-AF65-F5344CB8AC3E}">
        <p14:creationId xmlns:p14="http://schemas.microsoft.com/office/powerpoint/2010/main" val="3371851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descr="Y! Mail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313" y="1601808"/>
            <a:ext cx="3891374" cy="1335701"/>
          </a:xfrm>
          <a:prstGeom prst="rect">
            <a:avLst/>
          </a:prstGeom>
        </p:spPr>
      </p:pic>
      <p:pic>
        <p:nvPicPr>
          <p:cNvPr id="6" name="Picture 5" descr="twit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562" y="3606847"/>
            <a:ext cx="3372125" cy="2111244"/>
          </a:xfrm>
          <a:prstGeom prst="rect">
            <a:avLst/>
          </a:prstGeom>
        </p:spPr>
      </p:pic>
      <p:sp>
        <p:nvSpPr>
          <p:cNvPr id="9" name="TextBox 8"/>
          <p:cNvSpPr txBox="1"/>
          <p:nvPr/>
        </p:nvSpPr>
        <p:spPr>
          <a:xfrm>
            <a:off x="3156594" y="2497224"/>
            <a:ext cx="5530206" cy="1200329"/>
          </a:xfrm>
          <a:prstGeom prst="rect">
            <a:avLst/>
          </a:prstGeom>
          <a:noFill/>
        </p:spPr>
        <p:txBody>
          <a:bodyPr wrap="none" rtlCol="0">
            <a:spAutoFit/>
          </a:bodyPr>
          <a:lstStyle/>
          <a:p>
            <a:pPr algn="ctr"/>
            <a:r>
              <a:rPr lang="en-US" sz="3600" dirty="0" smtClean="0">
                <a:solidFill>
                  <a:srgbClr val="FF0000"/>
                </a:solidFill>
                <a:latin typeface="American Typewriter Condensed"/>
                <a:cs typeface="American Typewriter Condensed"/>
              </a:rPr>
              <a:t>49M</a:t>
            </a:r>
            <a:r>
              <a:rPr lang="en-US" sz="3600" dirty="0" smtClean="0">
                <a:latin typeface="American Typewriter Condensed"/>
                <a:cs typeface="American Typewriter Condensed"/>
              </a:rPr>
              <a:t> spam emails </a:t>
            </a:r>
          </a:p>
          <a:p>
            <a:pPr algn="ctr"/>
            <a:r>
              <a:rPr lang="en-US" sz="3600" dirty="0" smtClean="0">
                <a:latin typeface="American Typewriter Condensed"/>
                <a:cs typeface="American Typewriter Condensed"/>
              </a:rPr>
              <a:t>(55</a:t>
            </a:r>
            <a:r>
              <a:rPr lang="en-US" sz="3600" dirty="0">
                <a:latin typeface="American Typewriter Condensed"/>
                <a:cs typeface="American Typewriter Condensed"/>
              </a:rPr>
              <a:t>% </a:t>
            </a:r>
            <a:r>
              <a:rPr lang="en-US" sz="3600" dirty="0" smtClean="0">
                <a:latin typeface="American Typewriter Condensed"/>
                <a:cs typeface="American Typewriter Condensed"/>
              </a:rPr>
              <a:t>“common” </a:t>
            </a:r>
            <a:r>
              <a:rPr lang="en-US" sz="3600" dirty="0">
                <a:latin typeface="American Typewriter Condensed"/>
                <a:cs typeface="American Typewriter Condensed"/>
              </a:rPr>
              <a:t>with </a:t>
            </a:r>
            <a:r>
              <a:rPr lang="en-US" sz="3600" dirty="0" smtClean="0">
                <a:latin typeface="American Typewriter Condensed"/>
                <a:cs typeface="American Typewriter Condensed"/>
              </a:rPr>
              <a:t>Twitter)</a:t>
            </a:r>
            <a:endParaRPr lang="en-US" sz="3600" dirty="0">
              <a:latin typeface="American Typewriter Condensed"/>
              <a:cs typeface="American Typewriter Condensed"/>
            </a:endParaRPr>
          </a:p>
        </p:txBody>
      </p:sp>
      <p:sp>
        <p:nvSpPr>
          <p:cNvPr id="10" name="TextBox 9"/>
          <p:cNvSpPr txBox="1"/>
          <p:nvPr/>
        </p:nvSpPr>
        <p:spPr>
          <a:xfrm>
            <a:off x="3316734" y="4964827"/>
            <a:ext cx="5270295" cy="1200329"/>
          </a:xfrm>
          <a:prstGeom prst="rect">
            <a:avLst/>
          </a:prstGeom>
          <a:noFill/>
        </p:spPr>
        <p:txBody>
          <a:bodyPr wrap="none" rtlCol="0">
            <a:spAutoFit/>
          </a:bodyPr>
          <a:lstStyle/>
          <a:p>
            <a:pPr algn="ctr"/>
            <a:r>
              <a:rPr lang="en-US" sz="3600" dirty="0" smtClean="0">
                <a:solidFill>
                  <a:srgbClr val="FF0000"/>
                </a:solidFill>
                <a:latin typeface="American Typewriter Condensed"/>
                <a:cs typeface="American Typewriter Condensed"/>
              </a:rPr>
              <a:t>199K</a:t>
            </a:r>
            <a:r>
              <a:rPr lang="en-US" sz="3600" dirty="0" smtClean="0">
                <a:solidFill>
                  <a:srgbClr val="000000"/>
                </a:solidFill>
                <a:latin typeface="American Typewriter Condensed"/>
                <a:cs typeface="American Typewriter Condensed"/>
              </a:rPr>
              <a:t> spam tweets </a:t>
            </a:r>
          </a:p>
          <a:p>
            <a:pPr algn="ctr"/>
            <a:r>
              <a:rPr lang="en-US" sz="3600" dirty="0" smtClean="0">
                <a:solidFill>
                  <a:srgbClr val="000000"/>
                </a:solidFill>
                <a:latin typeface="American Typewriter Condensed"/>
                <a:cs typeface="American Typewriter Condensed"/>
              </a:rPr>
              <a:t>(99% “common” with Yahoo)</a:t>
            </a:r>
            <a:endParaRPr lang="en-US" sz="3600" dirty="0">
              <a:solidFill>
                <a:srgbClr val="000000"/>
              </a:solidFill>
              <a:latin typeface="American Typewriter Condensed"/>
              <a:cs typeface="American Typewriter Condensed"/>
            </a:endParaRPr>
          </a:p>
        </p:txBody>
      </p:sp>
      <p:sp>
        <p:nvSpPr>
          <p:cNvPr id="2" name="Title 1"/>
          <p:cNvSpPr>
            <a:spLocks noGrp="1"/>
          </p:cNvSpPr>
          <p:nvPr>
            <p:ph type="title"/>
          </p:nvPr>
        </p:nvSpPr>
        <p:spPr/>
        <p:txBody>
          <a:bodyPr/>
          <a:lstStyle/>
          <a:p>
            <a:r>
              <a:rPr lang="en-US" dirty="0" smtClean="0"/>
              <a:t>Common spam</a:t>
            </a:r>
            <a:endParaRPr lang="en-US" dirty="0"/>
          </a:p>
        </p:txBody>
      </p:sp>
      <p:sp>
        <p:nvSpPr>
          <p:cNvPr id="11" name="TextBox 10"/>
          <p:cNvSpPr txBox="1"/>
          <p:nvPr/>
        </p:nvSpPr>
        <p:spPr>
          <a:xfrm>
            <a:off x="176563" y="1169411"/>
            <a:ext cx="8824891" cy="400110"/>
          </a:xfrm>
          <a:prstGeom prst="rect">
            <a:avLst/>
          </a:prstGeom>
          <a:noFill/>
        </p:spPr>
        <p:txBody>
          <a:bodyPr wrap="square" rtlCol="0">
            <a:spAutoFit/>
          </a:bodyPr>
          <a:lstStyle/>
          <a:p>
            <a:pPr algn="ctr"/>
            <a:r>
              <a:rPr lang="en-US" sz="2000" dirty="0" smtClean="0">
                <a:solidFill>
                  <a:srgbClr val="FF0000"/>
                </a:solidFill>
                <a:latin typeface="American Typewriter Condensed"/>
                <a:cs typeface="American Typewriter Condensed"/>
              </a:rPr>
              <a:t>(emails or tweets containing spam domains that appear on both platforms)</a:t>
            </a:r>
            <a:endParaRPr lang="en-US" sz="2000" dirty="0">
              <a:solidFill>
                <a:srgbClr val="FF0000"/>
              </a:solidFill>
              <a:latin typeface="American Typewriter Condensed"/>
              <a:cs typeface="American Typewriter Condensed"/>
            </a:endParaRPr>
          </a:p>
        </p:txBody>
      </p:sp>
      <p:sp>
        <p:nvSpPr>
          <p:cNvPr id="13" name="TextBox 12"/>
          <p:cNvSpPr txBox="1"/>
          <p:nvPr/>
        </p:nvSpPr>
        <p:spPr>
          <a:xfrm>
            <a:off x="677818" y="1958355"/>
            <a:ext cx="2148235" cy="3785652"/>
          </a:xfrm>
          <a:prstGeom prst="rect">
            <a:avLst/>
          </a:prstGeom>
          <a:noFill/>
        </p:spPr>
        <p:txBody>
          <a:bodyPr wrap="none" rtlCol="0">
            <a:spAutoFit/>
          </a:bodyPr>
          <a:lstStyle/>
          <a:p>
            <a:pPr algn="ctr"/>
            <a:r>
              <a:rPr lang="en-US" sz="9600" b="1" dirty="0" smtClean="0">
                <a:solidFill>
                  <a:schemeClr val="accent6">
                    <a:lumMod val="75000"/>
                  </a:schemeClr>
                </a:solidFill>
                <a:cs typeface="American Typewriter Condensed"/>
              </a:rPr>
              <a:t>740</a:t>
            </a:r>
            <a:endParaRPr lang="en-US" sz="4800" b="1" dirty="0" smtClean="0">
              <a:solidFill>
                <a:schemeClr val="accent6">
                  <a:lumMod val="75000"/>
                </a:schemeClr>
              </a:solidFill>
              <a:cs typeface="American Typewriter Condensed"/>
            </a:endParaRPr>
          </a:p>
          <a:p>
            <a:pPr algn="ctr"/>
            <a:r>
              <a:rPr lang="en-US" sz="4800" dirty="0">
                <a:latin typeface="American Typewriter Condensed"/>
                <a:cs typeface="American Typewriter Condensed"/>
              </a:rPr>
              <a:t>c</a:t>
            </a:r>
            <a:r>
              <a:rPr lang="en-US" sz="4800" dirty="0" smtClean="0">
                <a:latin typeface="American Typewriter Condensed"/>
                <a:cs typeface="American Typewriter Condensed"/>
              </a:rPr>
              <a:t>ommon</a:t>
            </a:r>
            <a:r>
              <a:rPr lang="en-US" sz="4800" dirty="0">
                <a:latin typeface="American Typewriter Condensed"/>
                <a:cs typeface="American Typewriter Condensed"/>
              </a:rPr>
              <a:t/>
            </a:r>
            <a:br>
              <a:rPr lang="en-US" sz="4800" dirty="0">
                <a:latin typeface="American Typewriter Condensed"/>
                <a:cs typeface="American Typewriter Condensed"/>
              </a:rPr>
            </a:br>
            <a:r>
              <a:rPr lang="en-US" sz="4800" dirty="0" smtClean="0">
                <a:latin typeface="American Typewriter Condensed"/>
                <a:cs typeface="American Typewriter Condensed"/>
              </a:rPr>
              <a:t>spam</a:t>
            </a:r>
            <a:br>
              <a:rPr lang="en-US" sz="4800" dirty="0" smtClean="0">
                <a:latin typeface="American Typewriter Condensed"/>
                <a:cs typeface="American Typewriter Condensed"/>
              </a:rPr>
            </a:br>
            <a:r>
              <a:rPr lang="en-US" sz="4800" dirty="0" smtClean="0">
                <a:latin typeface="American Typewriter Condensed"/>
                <a:cs typeface="American Typewriter Condensed"/>
              </a:rPr>
              <a:t>domains</a:t>
            </a:r>
          </a:p>
        </p:txBody>
      </p:sp>
      <p:cxnSp>
        <p:nvCxnSpPr>
          <p:cNvPr id="15" name="Straight Connector 14"/>
          <p:cNvCxnSpPr/>
          <p:nvPr/>
        </p:nvCxnSpPr>
        <p:spPr>
          <a:xfrm>
            <a:off x="2941630" y="1762282"/>
            <a:ext cx="0" cy="4561202"/>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904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spam senders</a:t>
            </a:r>
            <a:endParaRPr lang="en-US" dirty="0"/>
          </a:p>
        </p:txBody>
      </p:sp>
      <p:sp>
        <p:nvSpPr>
          <p:cNvPr id="15" name="Rectangle 14"/>
          <p:cNvSpPr/>
          <p:nvPr/>
        </p:nvSpPr>
        <p:spPr>
          <a:xfrm>
            <a:off x="1943809" y="1801156"/>
            <a:ext cx="5300117" cy="4068799"/>
          </a:xfrm>
          <a:prstGeom prst="rect">
            <a:avLst/>
          </a:prstGeom>
          <a:no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930850" y="1775240"/>
            <a:ext cx="5300118" cy="1425376"/>
          </a:xfrm>
          <a:custGeom>
            <a:avLst/>
            <a:gdLst>
              <a:gd name="connsiteX0" fmla="*/ 0 w 5300118"/>
              <a:gd name="connsiteY0" fmla="*/ 1425376 h 1425376"/>
              <a:gd name="connsiteX1" fmla="*/ 362844 w 5300118"/>
              <a:gd name="connsiteY1" fmla="*/ 1360586 h 1425376"/>
              <a:gd name="connsiteX2" fmla="*/ 634977 w 5300118"/>
              <a:gd name="connsiteY2" fmla="*/ 1347628 h 1425376"/>
              <a:gd name="connsiteX3" fmla="*/ 933028 w 5300118"/>
              <a:gd name="connsiteY3" fmla="*/ 1269880 h 1425376"/>
              <a:gd name="connsiteX4" fmla="*/ 1166285 w 5300118"/>
              <a:gd name="connsiteY4" fmla="*/ 1205091 h 1425376"/>
              <a:gd name="connsiteX5" fmla="*/ 1282914 w 5300118"/>
              <a:gd name="connsiteY5" fmla="*/ 1205091 h 1425376"/>
              <a:gd name="connsiteX6" fmla="*/ 1347707 w 5300118"/>
              <a:gd name="connsiteY6" fmla="*/ 1127343 h 1425376"/>
              <a:gd name="connsiteX7" fmla="*/ 1736469 w 5300118"/>
              <a:gd name="connsiteY7" fmla="*/ 1101427 h 1425376"/>
              <a:gd name="connsiteX8" fmla="*/ 1788304 w 5300118"/>
              <a:gd name="connsiteY8" fmla="*/ 932974 h 1425376"/>
              <a:gd name="connsiteX9" fmla="*/ 2099313 w 5300118"/>
              <a:gd name="connsiteY9" fmla="*/ 920016 h 1425376"/>
              <a:gd name="connsiteX10" fmla="*/ 2151148 w 5300118"/>
              <a:gd name="connsiteY10" fmla="*/ 881142 h 1425376"/>
              <a:gd name="connsiteX11" fmla="*/ 2617662 w 5300118"/>
              <a:gd name="connsiteY11" fmla="*/ 881142 h 1425376"/>
              <a:gd name="connsiteX12" fmla="*/ 2656538 w 5300118"/>
              <a:gd name="connsiteY12" fmla="*/ 466487 h 1425376"/>
              <a:gd name="connsiteX13" fmla="*/ 3498856 w 5300118"/>
              <a:gd name="connsiteY13" fmla="*/ 414655 h 1425376"/>
              <a:gd name="connsiteX14" fmla="*/ 3524773 w 5300118"/>
              <a:gd name="connsiteY14" fmla="*/ 298034 h 1425376"/>
              <a:gd name="connsiteX15" fmla="*/ 3745071 w 5300118"/>
              <a:gd name="connsiteY15" fmla="*/ 246202 h 1425376"/>
              <a:gd name="connsiteX16" fmla="*/ 3952411 w 5300118"/>
              <a:gd name="connsiteY16" fmla="*/ 246202 h 1425376"/>
              <a:gd name="connsiteX17" fmla="*/ 3952411 w 5300118"/>
              <a:gd name="connsiteY17" fmla="*/ 246202 h 1425376"/>
              <a:gd name="connsiteX18" fmla="*/ 4211585 w 5300118"/>
              <a:gd name="connsiteY18" fmla="*/ 168454 h 1425376"/>
              <a:gd name="connsiteX19" fmla="*/ 4431884 w 5300118"/>
              <a:gd name="connsiteY19" fmla="*/ 116622 h 1425376"/>
              <a:gd name="connsiteX20" fmla="*/ 4535554 w 5300118"/>
              <a:gd name="connsiteY20" fmla="*/ 90706 h 1425376"/>
              <a:gd name="connsiteX21" fmla="*/ 4716976 w 5300118"/>
              <a:gd name="connsiteY21" fmla="*/ 25916 h 1425376"/>
              <a:gd name="connsiteX22" fmla="*/ 5300118 w 5300118"/>
              <a:gd name="connsiteY22" fmla="*/ 0 h 142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0118" h="1425376">
                <a:moveTo>
                  <a:pt x="0" y="1425376"/>
                </a:moveTo>
                <a:lnTo>
                  <a:pt x="362844" y="1360586"/>
                </a:lnTo>
                <a:lnTo>
                  <a:pt x="634977" y="1347628"/>
                </a:lnTo>
                <a:lnTo>
                  <a:pt x="933028" y="1269880"/>
                </a:lnTo>
                <a:lnTo>
                  <a:pt x="1166285" y="1205091"/>
                </a:lnTo>
                <a:lnTo>
                  <a:pt x="1282914" y="1205091"/>
                </a:lnTo>
                <a:lnTo>
                  <a:pt x="1347707" y="1127343"/>
                </a:lnTo>
                <a:lnTo>
                  <a:pt x="1736469" y="1101427"/>
                </a:lnTo>
                <a:lnTo>
                  <a:pt x="1788304" y="932974"/>
                </a:lnTo>
                <a:lnTo>
                  <a:pt x="2099313" y="920016"/>
                </a:lnTo>
                <a:lnTo>
                  <a:pt x="2151148" y="881142"/>
                </a:lnTo>
                <a:lnTo>
                  <a:pt x="2617662" y="881142"/>
                </a:lnTo>
                <a:lnTo>
                  <a:pt x="2656538" y="466487"/>
                </a:lnTo>
                <a:lnTo>
                  <a:pt x="3498856" y="414655"/>
                </a:lnTo>
                <a:lnTo>
                  <a:pt x="3524773" y="298034"/>
                </a:lnTo>
                <a:lnTo>
                  <a:pt x="3745071" y="246202"/>
                </a:lnTo>
                <a:lnTo>
                  <a:pt x="3952411" y="246202"/>
                </a:lnTo>
                <a:lnTo>
                  <a:pt x="3952411" y="246202"/>
                </a:lnTo>
                <a:lnTo>
                  <a:pt x="4211585" y="168454"/>
                </a:lnTo>
                <a:lnTo>
                  <a:pt x="4431884" y="116622"/>
                </a:lnTo>
                <a:lnTo>
                  <a:pt x="4535554" y="90706"/>
                </a:lnTo>
                <a:lnTo>
                  <a:pt x="4716976" y="25916"/>
                </a:lnTo>
                <a:lnTo>
                  <a:pt x="5300118" y="0"/>
                </a:lnTo>
              </a:path>
            </a:pathLst>
          </a:custGeom>
          <a:ln w="57150" cmpd="sng">
            <a:solidFill>
              <a:srgbClr val="0000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956767" y="1788198"/>
            <a:ext cx="5248284" cy="2332433"/>
          </a:xfrm>
          <a:custGeom>
            <a:avLst/>
            <a:gdLst>
              <a:gd name="connsiteX0" fmla="*/ 0 w 5248284"/>
              <a:gd name="connsiteY0" fmla="*/ 2332433 h 2332433"/>
              <a:gd name="connsiteX1" fmla="*/ 77753 w 5248284"/>
              <a:gd name="connsiteY1" fmla="*/ 2202853 h 2332433"/>
              <a:gd name="connsiteX2" fmla="*/ 142546 w 5248284"/>
              <a:gd name="connsiteY2" fmla="*/ 2099190 h 2332433"/>
              <a:gd name="connsiteX3" fmla="*/ 323969 w 5248284"/>
              <a:gd name="connsiteY3" fmla="*/ 2021442 h 2332433"/>
              <a:gd name="connsiteX4" fmla="*/ 505391 w 5248284"/>
              <a:gd name="connsiteY4" fmla="*/ 1930736 h 2332433"/>
              <a:gd name="connsiteX5" fmla="*/ 609060 w 5248284"/>
              <a:gd name="connsiteY5" fmla="*/ 1891862 h 2332433"/>
              <a:gd name="connsiteX6" fmla="*/ 699772 w 5248284"/>
              <a:gd name="connsiteY6" fmla="*/ 1852989 h 2332433"/>
              <a:gd name="connsiteX7" fmla="*/ 790483 w 5248284"/>
              <a:gd name="connsiteY7" fmla="*/ 1788199 h 2332433"/>
              <a:gd name="connsiteX8" fmla="*/ 868235 w 5248284"/>
              <a:gd name="connsiteY8" fmla="*/ 1788199 h 2332433"/>
              <a:gd name="connsiteX9" fmla="*/ 868235 w 5248284"/>
              <a:gd name="connsiteY9" fmla="*/ 1749325 h 2332433"/>
              <a:gd name="connsiteX10" fmla="*/ 1036698 w 5248284"/>
              <a:gd name="connsiteY10" fmla="*/ 1736367 h 2332433"/>
              <a:gd name="connsiteX11" fmla="*/ 1036698 w 5248284"/>
              <a:gd name="connsiteY11" fmla="*/ 1671577 h 2332433"/>
              <a:gd name="connsiteX12" fmla="*/ 1269955 w 5248284"/>
              <a:gd name="connsiteY12" fmla="*/ 1619745 h 2332433"/>
              <a:gd name="connsiteX13" fmla="*/ 1321790 w 5248284"/>
              <a:gd name="connsiteY13" fmla="*/ 1619745 h 2332433"/>
              <a:gd name="connsiteX14" fmla="*/ 1321790 w 5248284"/>
              <a:gd name="connsiteY14" fmla="*/ 1619745 h 2332433"/>
              <a:gd name="connsiteX15" fmla="*/ 1308832 w 5248284"/>
              <a:gd name="connsiteY15" fmla="*/ 1529040 h 2332433"/>
              <a:gd name="connsiteX16" fmla="*/ 1477295 w 5248284"/>
              <a:gd name="connsiteY16" fmla="*/ 1490166 h 2332433"/>
              <a:gd name="connsiteX17" fmla="*/ 1723511 w 5248284"/>
              <a:gd name="connsiteY17" fmla="*/ 1477208 h 2332433"/>
              <a:gd name="connsiteX18" fmla="*/ 1762387 w 5248284"/>
              <a:gd name="connsiteY18" fmla="*/ 1256922 h 2332433"/>
              <a:gd name="connsiteX19" fmla="*/ 2034520 w 5248284"/>
              <a:gd name="connsiteY19" fmla="*/ 1231007 h 2332433"/>
              <a:gd name="connsiteX20" fmla="*/ 2086355 w 5248284"/>
              <a:gd name="connsiteY20" fmla="*/ 1231007 h 2332433"/>
              <a:gd name="connsiteX21" fmla="*/ 2099314 w 5248284"/>
              <a:gd name="connsiteY21" fmla="*/ 1166217 h 2332433"/>
              <a:gd name="connsiteX22" fmla="*/ 2228901 w 5248284"/>
              <a:gd name="connsiteY22" fmla="*/ 1153259 h 2332433"/>
              <a:gd name="connsiteX23" fmla="*/ 2358488 w 5248284"/>
              <a:gd name="connsiteY23" fmla="*/ 1114385 h 2332433"/>
              <a:gd name="connsiteX24" fmla="*/ 2617663 w 5248284"/>
              <a:gd name="connsiteY24" fmla="*/ 1075511 h 2332433"/>
              <a:gd name="connsiteX25" fmla="*/ 2656539 w 5248284"/>
              <a:gd name="connsiteY25" fmla="*/ 751562 h 2332433"/>
              <a:gd name="connsiteX26" fmla="*/ 2786126 w 5248284"/>
              <a:gd name="connsiteY26" fmla="*/ 738604 h 2332433"/>
              <a:gd name="connsiteX27" fmla="*/ 2954590 w 5248284"/>
              <a:gd name="connsiteY27" fmla="*/ 699730 h 2332433"/>
              <a:gd name="connsiteX28" fmla="*/ 3084177 w 5248284"/>
              <a:gd name="connsiteY28" fmla="*/ 673814 h 2332433"/>
              <a:gd name="connsiteX29" fmla="*/ 3084177 w 5248284"/>
              <a:gd name="connsiteY29" fmla="*/ 673814 h 2332433"/>
              <a:gd name="connsiteX30" fmla="*/ 3187847 w 5248284"/>
              <a:gd name="connsiteY30" fmla="*/ 634940 h 2332433"/>
              <a:gd name="connsiteX31" fmla="*/ 3511815 w 5248284"/>
              <a:gd name="connsiteY31" fmla="*/ 596067 h 2332433"/>
              <a:gd name="connsiteX32" fmla="*/ 3550691 w 5248284"/>
              <a:gd name="connsiteY32" fmla="*/ 440571 h 2332433"/>
              <a:gd name="connsiteX33" fmla="*/ 3693237 w 5248284"/>
              <a:gd name="connsiteY33" fmla="*/ 388739 h 2332433"/>
              <a:gd name="connsiteX34" fmla="*/ 3939453 w 5248284"/>
              <a:gd name="connsiteY34" fmla="*/ 375781 h 2332433"/>
              <a:gd name="connsiteX35" fmla="*/ 3952411 w 5248284"/>
              <a:gd name="connsiteY35" fmla="*/ 298033 h 2332433"/>
              <a:gd name="connsiteX36" fmla="*/ 4211586 w 5248284"/>
              <a:gd name="connsiteY36" fmla="*/ 259160 h 2332433"/>
              <a:gd name="connsiteX37" fmla="*/ 4211586 w 5248284"/>
              <a:gd name="connsiteY37" fmla="*/ 233244 h 2332433"/>
              <a:gd name="connsiteX38" fmla="*/ 4405967 w 5248284"/>
              <a:gd name="connsiteY38" fmla="*/ 207328 h 2332433"/>
              <a:gd name="connsiteX39" fmla="*/ 4405967 w 5248284"/>
              <a:gd name="connsiteY39" fmla="*/ 181412 h 2332433"/>
              <a:gd name="connsiteX40" fmla="*/ 4483719 w 5248284"/>
              <a:gd name="connsiteY40" fmla="*/ 155496 h 2332433"/>
              <a:gd name="connsiteX41" fmla="*/ 4483719 w 5248284"/>
              <a:gd name="connsiteY41" fmla="*/ 155496 h 2332433"/>
              <a:gd name="connsiteX42" fmla="*/ 4716976 w 5248284"/>
              <a:gd name="connsiteY42" fmla="*/ 103664 h 2332433"/>
              <a:gd name="connsiteX43" fmla="*/ 4859522 w 5248284"/>
              <a:gd name="connsiteY43" fmla="*/ 90706 h 2332433"/>
              <a:gd name="connsiteX44" fmla="*/ 5002068 w 5248284"/>
              <a:gd name="connsiteY44" fmla="*/ 25916 h 2332433"/>
              <a:gd name="connsiteX45" fmla="*/ 5248284 w 5248284"/>
              <a:gd name="connsiteY45" fmla="*/ 0 h 233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48284" h="2332433">
                <a:moveTo>
                  <a:pt x="0" y="2332433"/>
                </a:moveTo>
                <a:lnTo>
                  <a:pt x="77753" y="2202853"/>
                </a:lnTo>
                <a:lnTo>
                  <a:pt x="142546" y="2099190"/>
                </a:lnTo>
                <a:lnTo>
                  <a:pt x="323969" y="2021442"/>
                </a:lnTo>
                <a:lnTo>
                  <a:pt x="505391" y="1930736"/>
                </a:lnTo>
                <a:lnTo>
                  <a:pt x="609060" y="1891862"/>
                </a:lnTo>
                <a:lnTo>
                  <a:pt x="699772" y="1852989"/>
                </a:lnTo>
                <a:lnTo>
                  <a:pt x="790483" y="1788199"/>
                </a:lnTo>
                <a:lnTo>
                  <a:pt x="868235" y="1788199"/>
                </a:lnTo>
                <a:lnTo>
                  <a:pt x="868235" y="1749325"/>
                </a:lnTo>
                <a:lnTo>
                  <a:pt x="1036698" y="1736367"/>
                </a:lnTo>
                <a:lnTo>
                  <a:pt x="1036698" y="1671577"/>
                </a:lnTo>
                <a:lnTo>
                  <a:pt x="1269955" y="1619745"/>
                </a:lnTo>
                <a:lnTo>
                  <a:pt x="1321790" y="1619745"/>
                </a:lnTo>
                <a:lnTo>
                  <a:pt x="1321790" y="1619745"/>
                </a:lnTo>
                <a:lnTo>
                  <a:pt x="1308832" y="1529040"/>
                </a:lnTo>
                <a:lnTo>
                  <a:pt x="1477295" y="1490166"/>
                </a:lnTo>
                <a:lnTo>
                  <a:pt x="1723511" y="1477208"/>
                </a:lnTo>
                <a:lnTo>
                  <a:pt x="1762387" y="1256922"/>
                </a:lnTo>
                <a:lnTo>
                  <a:pt x="2034520" y="1231007"/>
                </a:lnTo>
                <a:lnTo>
                  <a:pt x="2086355" y="1231007"/>
                </a:lnTo>
                <a:lnTo>
                  <a:pt x="2099314" y="1166217"/>
                </a:lnTo>
                <a:lnTo>
                  <a:pt x="2228901" y="1153259"/>
                </a:lnTo>
                <a:lnTo>
                  <a:pt x="2358488" y="1114385"/>
                </a:lnTo>
                <a:lnTo>
                  <a:pt x="2617663" y="1075511"/>
                </a:lnTo>
                <a:lnTo>
                  <a:pt x="2656539" y="751562"/>
                </a:lnTo>
                <a:lnTo>
                  <a:pt x="2786126" y="738604"/>
                </a:lnTo>
                <a:lnTo>
                  <a:pt x="2954590" y="699730"/>
                </a:lnTo>
                <a:lnTo>
                  <a:pt x="3084177" y="673814"/>
                </a:lnTo>
                <a:lnTo>
                  <a:pt x="3084177" y="673814"/>
                </a:lnTo>
                <a:lnTo>
                  <a:pt x="3187847" y="634940"/>
                </a:lnTo>
                <a:lnTo>
                  <a:pt x="3511815" y="596067"/>
                </a:lnTo>
                <a:lnTo>
                  <a:pt x="3550691" y="440571"/>
                </a:lnTo>
                <a:lnTo>
                  <a:pt x="3693237" y="388739"/>
                </a:lnTo>
                <a:lnTo>
                  <a:pt x="3939453" y="375781"/>
                </a:lnTo>
                <a:lnTo>
                  <a:pt x="3952411" y="298033"/>
                </a:lnTo>
                <a:lnTo>
                  <a:pt x="4211586" y="259160"/>
                </a:lnTo>
                <a:lnTo>
                  <a:pt x="4211586" y="233244"/>
                </a:lnTo>
                <a:lnTo>
                  <a:pt x="4405967" y="207328"/>
                </a:lnTo>
                <a:lnTo>
                  <a:pt x="4405967" y="181412"/>
                </a:lnTo>
                <a:lnTo>
                  <a:pt x="4483719" y="155496"/>
                </a:lnTo>
                <a:lnTo>
                  <a:pt x="4483719" y="155496"/>
                </a:lnTo>
                <a:lnTo>
                  <a:pt x="4716976" y="103664"/>
                </a:lnTo>
                <a:lnTo>
                  <a:pt x="4859522" y="90706"/>
                </a:lnTo>
                <a:lnTo>
                  <a:pt x="5002068" y="25916"/>
                </a:lnTo>
                <a:lnTo>
                  <a:pt x="5248284" y="0"/>
                </a:lnTo>
              </a:path>
            </a:pathLst>
          </a:custGeom>
          <a:ln w="57150" cmpd="sng">
            <a:solidFill>
              <a:srgbClr val="E46C0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1442158" y="5869955"/>
            <a:ext cx="6068834" cy="646331"/>
          </a:xfrm>
          <a:prstGeom prst="rect">
            <a:avLst/>
          </a:prstGeom>
          <a:noFill/>
        </p:spPr>
        <p:txBody>
          <a:bodyPr wrap="square" rtlCol="0">
            <a:spAutoFit/>
          </a:bodyPr>
          <a:lstStyle/>
          <a:p>
            <a:pPr algn="ctr"/>
            <a:r>
              <a:rPr lang="en-US" dirty="0" smtClean="0"/>
              <a:t>    0                                                  0.5                                                1</a:t>
            </a:r>
          </a:p>
          <a:p>
            <a:pPr algn="ctr"/>
            <a:r>
              <a:rPr lang="en-US" dirty="0" smtClean="0"/>
              <a:t>         spam domain ratio</a:t>
            </a:r>
            <a:endParaRPr lang="en-US" dirty="0"/>
          </a:p>
        </p:txBody>
      </p:sp>
      <p:sp>
        <p:nvSpPr>
          <p:cNvPr id="22" name="Content Placeholder 21"/>
          <p:cNvSpPr>
            <a:spLocks noGrp="1"/>
          </p:cNvSpPr>
          <p:nvPr>
            <p:ph idx="1"/>
          </p:nvPr>
        </p:nvSpPr>
        <p:spPr/>
        <p:txBody>
          <a:bodyPr/>
          <a:lstStyle/>
          <a:p>
            <a:pPr marL="0" indent="0">
              <a:buNone/>
            </a:pPr>
            <a:r>
              <a:rPr lang="en-US" dirty="0" smtClean="0"/>
              <a:t> </a:t>
            </a:r>
            <a:endParaRPr lang="en-US" dirty="0"/>
          </a:p>
        </p:txBody>
      </p:sp>
      <p:sp>
        <p:nvSpPr>
          <p:cNvPr id="23" name="TextBox 22"/>
          <p:cNvSpPr txBox="1"/>
          <p:nvPr/>
        </p:nvSpPr>
        <p:spPr>
          <a:xfrm>
            <a:off x="270042" y="3474300"/>
            <a:ext cx="1172116" cy="646331"/>
          </a:xfrm>
          <a:prstGeom prst="rect">
            <a:avLst/>
          </a:prstGeom>
          <a:noFill/>
        </p:spPr>
        <p:txBody>
          <a:bodyPr wrap="none" rtlCol="0">
            <a:spAutoFit/>
          </a:bodyPr>
          <a:lstStyle/>
          <a:p>
            <a:pPr algn="ctr"/>
            <a:r>
              <a:rPr lang="en-US" dirty="0"/>
              <a:t>f</a:t>
            </a:r>
            <a:r>
              <a:rPr lang="en-US" dirty="0" smtClean="0"/>
              <a:t>raction of</a:t>
            </a:r>
          </a:p>
          <a:p>
            <a:pPr algn="ctr"/>
            <a:r>
              <a:rPr lang="en-US" dirty="0" smtClean="0"/>
              <a:t>networks</a:t>
            </a:r>
            <a:endParaRPr lang="en-US" dirty="0"/>
          </a:p>
        </p:txBody>
      </p:sp>
      <p:sp>
        <p:nvSpPr>
          <p:cNvPr id="24" name="TextBox 23"/>
          <p:cNvSpPr txBox="1"/>
          <p:nvPr/>
        </p:nvSpPr>
        <p:spPr>
          <a:xfrm>
            <a:off x="4436310" y="2514567"/>
            <a:ext cx="2945094" cy="830997"/>
          </a:xfrm>
          <a:prstGeom prst="rect">
            <a:avLst/>
          </a:prstGeom>
          <a:noFill/>
        </p:spPr>
        <p:txBody>
          <a:bodyPr wrap="none" rtlCol="0">
            <a:spAutoFit/>
          </a:bodyPr>
          <a:lstStyle/>
          <a:p>
            <a:pPr algn="ctr"/>
            <a:r>
              <a:rPr lang="en-US" sz="2400" b="1" dirty="0">
                <a:solidFill>
                  <a:schemeClr val="accent6">
                    <a:lumMod val="75000"/>
                  </a:schemeClr>
                </a:solidFill>
                <a:latin typeface="Chalkboard"/>
                <a:cs typeface="Chalkboard"/>
              </a:rPr>
              <a:t>n</a:t>
            </a:r>
            <a:r>
              <a:rPr lang="en-US" sz="2400" b="1" dirty="0" smtClean="0">
                <a:solidFill>
                  <a:schemeClr val="accent6">
                    <a:lumMod val="75000"/>
                  </a:schemeClr>
                </a:solidFill>
                <a:latin typeface="Chalkboard"/>
                <a:cs typeface="Chalkboard"/>
              </a:rPr>
              <a:t>etworks that</a:t>
            </a:r>
          </a:p>
          <a:p>
            <a:pPr algn="ctr"/>
            <a:r>
              <a:rPr lang="en-US" sz="2400" b="1" dirty="0">
                <a:solidFill>
                  <a:schemeClr val="accent6">
                    <a:lumMod val="75000"/>
                  </a:schemeClr>
                </a:solidFill>
                <a:latin typeface="Chalkboard"/>
                <a:cs typeface="Chalkboard"/>
              </a:rPr>
              <a:t>s</a:t>
            </a:r>
            <a:r>
              <a:rPr lang="en-US" sz="2400" b="1" dirty="0" smtClean="0">
                <a:solidFill>
                  <a:schemeClr val="accent6">
                    <a:lumMod val="75000"/>
                  </a:schemeClr>
                </a:solidFill>
                <a:latin typeface="Chalkboard"/>
                <a:cs typeface="Chalkboard"/>
              </a:rPr>
              <a:t>end common spam</a:t>
            </a:r>
            <a:endParaRPr lang="en-US" sz="2400" b="1" dirty="0">
              <a:solidFill>
                <a:schemeClr val="accent6">
                  <a:lumMod val="75000"/>
                </a:schemeClr>
              </a:solidFill>
              <a:latin typeface="Chalkboard"/>
              <a:cs typeface="Chalkboard"/>
            </a:endParaRPr>
          </a:p>
        </p:txBody>
      </p:sp>
      <p:sp>
        <p:nvSpPr>
          <p:cNvPr id="25" name="TextBox 24"/>
          <p:cNvSpPr txBox="1"/>
          <p:nvPr/>
        </p:nvSpPr>
        <p:spPr>
          <a:xfrm>
            <a:off x="1264351" y="1801156"/>
            <a:ext cx="3480440" cy="830997"/>
          </a:xfrm>
          <a:prstGeom prst="rect">
            <a:avLst/>
          </a:prstGeom>
          <a:noFill/>
        </p:spPr>
        <p:txBody>
          <a:bodyPr wrap="none" rtlCol="0">
            <a:spAutoFit/>
          </a:bodyPr>
          <a:lstStyle/>
          <a:p>
            <a:pPr algn="ctr"/>
            <a:r>
              <a:rPr lang="en-US" sz="2400" b="1" dirty="0">
                <a:solidFill>
                  <a:srgbClr val="0000FF"/>
                </a:solidFill>
                <a:latin typeface="Chalkboard"/>
                <a:cs typeface="Chalkboard"/>
              </a:rPr>
              <a:t>n</a:t>
            </a:r>
            <a:r>
              <a:rPr lang="en-US" sz="2400" b="1" dirty="0" smtClean="0">
                <a:solidFill>
                  <a:srgbClr val="0000FF"/>
                </a:solidFill>
                <a:latin typeface="Chalkboard"/>
                <a:cs typeface="Chalkboard"/>
              </a:rPr>
              <a:t>etworks that do NOT</a:t>
            </a:r>
          </a:p>
          <a:p>
            <a:pPr algn="ctr"/>
            <a:r>
              <a:rPr lang="en-US" sz="2400" b="1" dirty="0" smtClean="0">
                <a:solidFill>
                  <a:srgbClr val="0000FF"/>
                </a:solidFill>
                <a:latin typeface="Chalkboard"/>
                <a:cs typeface="Chalkboard"/>
              </a:rPr>
              <a:t>send common spam</a:t>
            </a:r>
            <a:endParaRPr lang="en-US" sz="2400" b="1" dirty="0">
              <a:solidFill>
                <a:srgbClr val="0000FF"/>
              </a:solidFill>
              <a:latin typeface="Chalkboard"/>
              <a:cs typeface="Chalkboard"/>
            </a:endParaRPr>
          </a:p>
        </p:txBody>
      </p:sp>
      <p:sp>
        <p:nvSpPr>
          <p:cNvPr id="59" name="TextBox 58"/>
          <p:cNvSpPr txBox="1"/>
          <p:nvPr/>
        </p:nvSpPr>
        <p:spPr>
          <a:xfrm>
            <a:off x="1053687" y="1650181"/>
            <a:ext cx="877163" cy="4524316"/>
          </a:xfrm>
          <a:prstGeom prst="rect">
            <a:avLst/>
          </a:prstGeom>
          <a:noFill/>
        </p:spPr>
        <p:txBody>
          <a:bodyPr wrap="none" rtlCol="0">
            <a:spAutoFit/>
          </a:bodyPr>
          <a:lstStyle/>
          <a:p>
            <a:pPr algn="r"/>
            <a:r>
              <a:rPr lang="en-US" dirty="0" smtClean="0"/>
              <a:t>1</a:t>
            </a:r>
          </a:p>
          <a:p>
            <a:pPr algn="r"/>
            <a:endParaRPr lang="en-US" dirty="0"/>
          </a:p>
          <a:p>
            <a:pPr algn="r"/>
            <a:endParaRPr lang="en-US" dirty="0" smtClean="0"/>
          </a:p>
          <a:p>
            <a:pPr algn="r"/>
            <a:endParaRPr lang="en-US" dirty="0"/>
          </a:p>
          <a:p>
            <a:pPr algn="r"/>
            <a:endParaRPr lang="en-US" dirty="0" smtClean="0"/>
          </a:p>
          <a:p>
            <a:pPr algn="r"/>
            <a:endParaRPr lang="en-US" dirty="0" smtClean="0"/>
          </a:p>
          <a:p>
            <a:pPr algn="r"/>
            <a:endParaRPr lang="en-US" dirty="0"/>
          </a:p>
          <a:p>
            <a:pPr algn="r"/>
            <a:r>
              <a:rPr lang="en-US" dirty="0" smtClean="0"/>
              <a:t>0.5</a:t>
            </a:r>
          </a:p>
          <a:p>
            <a:pPr algn="r"/>
            <a:endParaRPr lang="en-US" dirty="0"/>
          </a:p>
          <a:p>
            <a:pPr algn="r"/>
            <a:endParaRPr lang="en-US" dirty="0" smtClean="0"/>
          </a:p>
          <a:p>
            <a:pPr algn="r"/>
            <a:endParaRPr lang="en-US" dirty="0"/>
          </a:p>
          <a:p>
            <a:pPr algn="r"/>
            <a:endParaRPr lang="en-US" dirty="0" smtClean="0"/>
          </a:p>
          <a:p>
            <a:pPr algn="r"/>
            <a:endParaRPr lang="en-US" dirty="0"/>
          </a:p>
          <a:p>
            <a:pPr algn="r"/>
            <a:endParaRPr lang="en-US" dirty="0" smtClean="0"/>
          </a:p>
          <a:p>
            <a:pPr algn="r"/>
            <a:endParaRPr lang="en-US" dirty="0"/>
          </a:p>
          <a:p>
            <a:pPr algn="r"/>
            <a:r>
              <a:rPr lang="en-US" dirty="0" smtClean="0"/>
              <a:t> </a:t>
            </a:r>
            <a:endParaRPr lang="en-US" dirty="0"/>
          </a:p>
        </p:txBody>
      </p:sp>
    </p:spTree>
    <p:extLst>
      <p:ext uri="{BB962C8B-B14F-4D97-AF65-F5344CB8AC3E}">
        <p14:creationId xmlns:p14="http://schemas.microsoft.com/office/powerpoint/2010/main" val="5798441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10248</TotalTime>
  <Words>829</Words>
  <Application>Microsoft Macintosh PowerPoint</Application>
  <PresentationFormat>On-screen Show (4:3)</PresentationFormat>
  <Paragraphs>170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Observing common spam in tweets and email</vt:lpstr>
      <vt:lpstr>Spam is everywhere</vt:lpstr>
      <vt:lpstr>Spam is common</vt:lpstr>
      <vt:lpstr>Fight together!</vt:lpstr>
      <vt:lpstr>This paper: understand common spam</vt:lpstr>
      <vt:lpstr>Data sets</vt:lpstr>
      <vt:lpstr>Problem: uneven filtering</vt:lpstr>
      <vt:lpstr>Common spam</vt:lpstr>
      <vt:lpstr>Common spam senders</vt:lpstr>
      <vt:lpstr>Common spam senders</vt:lpstr>
      <vt:lpstr>Data sets</vt:lpstr>
      <vt:lpstr>Effectiveness</vt:lpstr>
      <vt:lpstr>Common spam (now)</vt:lpstr>
      <vt:lpstr>Common spam (future)</vt:lpstr>
    </vt:vector>
  </TitlesOfParts>
  <Company>NEC Laboratories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Cristian Lumezanu</dc:creator>
  <cp:lastModifiedBy>Cristian Lumezanu</cp:lastModifiedBy>
  <cp:revision>45</cp:revision>
  <dcterms:created xsi:type="dcterms:W3CDTF">2012-10-25T15:07:05Z</dcterms:created>
  <dcterms:modified xsi:type="dcterms:W3CDTF">2012-11-14T13:01:06Z</dcterms:modified>
</cp:coreProperties>
</file>