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9"/>
  </p:notesMasterIdLst>
  <p:sldIdLst>
    <p:sldId id="282" r:id="rId2"/>
    <p:sldId id="301" r:id="rId3"/>
    <p:sldId id="284" r:id="rId4"/>
    <p:sldId id="278" r:id="rId5"/>
    <p:sldId id="302" r:id="rId6"/>
    <p:sldId id="303" r:id="rId7"/>
    <p:sldId id="263" r:id="rId8"/>
    <p:sldId id="309" r:id="rId9"/>
    <p:sldId id="272" r:id="rId10"/>
    <p:sldId id="293" r:id="rId11"/>
    <p:sldId id="304" r:id="rId12"/>
    <p:sldId id="305" r:id="rId13"/>
    <p:sldId id="306" r:id="rId14"/>
    <p:sldId id="307" r:id="rId15"/>
    <p:sldId id="308" r:id="rId16"/>
    <p:sldId id="294" r:id="rId17"/>
    <p:sldId id="310" r:id="rId18"/>
    <p:sldId id="300" r:id="rId19"/>
    <p:sldId id="295" r:id="rId20"/>
    <p:sldId id="298" r:id="rId21"/>
    <p:sldId id="269" r:id="rId22"/>
    <p:sldId id="277" r:id="rId23"/>
    <p:sldId id="268" r:id="rId24"/>
    <p:sldId id="280" r:id="rId25"/>
    <p:sldId id="279" r:id="rId26"/>
    <p:sldId id="297" r:id="rId27"/>
    <p:sldId id="275" r:id="rId28"/>
  </p:sldIdLst>
  <p:sldSz cx="9144000" cy="6858000" type="screen4x3"/>
  <p:notesSz cx="6858000" cy="9144000"/>
  <p:defaultTextStyle>
    <a:defPPr>
      <a:defRPr lang="en-US"/>
    </a:defPPr>
    <a:lvl1pPr marL="0" algn="l" defTabSz="858374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1pPr>
    <a:lvl2pPr marL="429187" algn="l" defTabSz="858374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2pPr>
    <a:lvl3pPr marL="858374" algn="l" defTabSz="858374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3pPr>
    <a:lvl4pPr marL="1287560" algn="l" defTabSz="858374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4pPr>
    <a:lvl5pPr marL="1716747" algn="l" defTabSz="858374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5pPr>
    <a:lvl6pPr marL="2145934" algn="l" defTabSz="858374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6pPr>
    <a:lvl7pPr marL="2575122" algn="l" defTabSz="858374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7pPr>
    <a:lvl8pPr marL="3004307" algn="l" defTabSz="858374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8pPr>
    <a:lvl9pPr marL="3433495" algn="l" defTabSz="858374" rtl="0" eaLnBrk="1" latinLnBrk="0" hangingPunct="1">
      <a:defRPr sz="169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A1B9"/>
    <a:srgbClr val="BCB5CD"/>
    <a:srgbClr val="8E8E8E"/>
    <a:srgbClr val="DEEBF7"/>
    <a:srgbClr val="6699FF"/>
    <a:srgbClr val="000000"/>
    <a:srgbClr val="A9D18E"/>
    <a:srgbClr val="D9D9D9"/>
    <a:srgbClr val="EE3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49" autoAdjust="0"/>
    <p:restoredTop sz="59897" autoAdjust="0"/>
  </p:normalViewPr>
  <p:slideViewPr>
    <p:cSldViewPr snapToGrid="0" snapToObjects="1">
      <p:cViewPr varScale="1">
        <p:scale>
          <a:sx n="57" d="100"/>
          <a:sy n="57" d="100"/>
        </p:scale>
        <p:origin x="122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124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B77A4-7DDA-43AD-82EF-603E5120DE34}" type="datetimeFigureOut">
              <a:rPr lang="en-US" smtClean="0"/>
              <a:t>5/23/16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D1881-29CD-406D-9CBE-DCC28D635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46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8374" rtl="0" eaLnBrk="1" latinLnBrk="0" hangingPunct="1">
      <a:defRPr sz="1127" kern="1200">
        <a:solidFill>
          <a:schemeClr val="tx1"/>
        </a:solidFill>
        <a:latin typeface="+mn-lt"/>
        <a:ea typeface="+mn-ea"/>
        <a:cs typeface="+mn-cs"/>
      </a:defRPr>
    </a:lvl1pPr>
    <a:lvl2pPr marL="429187" algn="l" defTabSz="858374" rtl="0" eaLnBrk="1" latinLnBrk="0" hangingPunct="1">
      <a:defRPr sz="1127" kern="1200">
        <a:solidFill>
          <a:schemeClr val="tx1"/>
        </a:solidFill>
        <a:latin typeface="+mn-lt"/>
        <a:ea typeface="+mn-ea"/>
        <a:cs typeface="+mn-cs"/>
      </a:defRPr>
    </a:lvl2pPr>
    <a:lvl3pPr marL="858374" algn="l" defTabSz="858374" rtl="0" eaLnBrk="1" latinLnBrk="0" hangingPunct="1">
      <a:defRPr sz="1127" kern="1200">
        <a:solidFill>
          <a:schemeClr val="tx1"/>
        </a:solidFill>
        <a:latin typeface="+mn-lt"/>
        <a:ea typeface="+mn-ea"/>
        <a:cs typeface="+mn-cs"/>
      </a:defRPr>
    </a:lvl3pPr>
    <a:lvl4pPr marL="1287560" algn="l" defTabSz="858374" rtl="0" eaLnBrk="1" latinLnBrk="0" hangingPunct="1">
      <a:defRPr sz="1127" kern="1200">
        <a:solidFill>
          <a:schemeClr val="tx1"/>
        </a:solidFill>
        <a:latin typeface="+mn-lt"/>
        <a:ea typeface="+mn-ea"/>
        <a:cs typeface="+mn-cs"/>
      </a:defRPr>
    </a:lvl4pPr>
    <a:lvl5pPr marL="1716747" algn="l" defTabSz="858374" rtl="0" eaLnBrk="1" latinLnBrk="0" hangingPunct="1">
      <a:defRPr sz="1127" kern="1200">
        <a:solidFill>
          <a:schemeClr val="tx1"/>
        </a:solidFill>
        <a:latin typeface="+mn-lt"/>
        <a:ea typeface="+mn-ea"/>
        <a:cs typeface="+mn-cs"/>
      </a:defRPr>
    </a:lvl5pPr>
    <a:lvl6pPr marL="2145934" algn="l" defTabSz="858374" rtl="0" eaLnBrk="1" latinLnBrk="0" hangingPunct="1">
      <a:defRPr sz="1127" kern="1200">
        <a:solidFill>
          <a:schemeClr val="tx1"/>
        </a:solidFill>
        <a:latin typeface="+mn-lt"/>
        <a:ea typeface="+mn-ea"/>
        <a:cs typeface="+mn-cs"/>
      </a:defRPr>
    </a:lvl6pPr>
    <a:lvl7pPr marL="2575122" algn="l" defTabSz="858374" rtl="0" eaLnBrk="1" latinLnBrk="0" hangingPunct="1">
      <a:defRPr sz="1127" kern="1200">
        <a:solidFill>
          <a:schemeClr val="tx1"/>
        </a:solidFill>
        <a:latin typeface="+mn-lt"/>
        <a:ea typeface="+mn-ea"/>
        <a:cs typeface="+mn-cs"/>
      </a:defRPr>
    </a:lvl7pPr>
    <a:lvl8pPr marL="3004307" algn="l" defTabSz="858374" rtl="0" eaLnBrk="1" latinLnBrk="0" hangingPunct="1">
      <a:defRPr sz="1127" kern="1200">
        <a:solidFill>
          <a:schemeClr val="tx1"/>
        </a:solidFill>
        <a:latin typeface="+mn-lt"/>
        <a:ea typeface="+mn-ea"/>
        <a:cs typeface="+mn-cs"/>
      </a:defRPr>
    </a:lvl8pPr>
    <a:lvl9pPr marL="3433495" algn="l" defTabSz="858374" rtl="0" eaLnBrk="1" latinLnBrk="0" hangingPunct="1">
      <a:defRPr sz="112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the introduction.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 everyone. My name is Mauro </a:t>
            </a:r>
            <a:r>
              <a:rPr lang="en-US" sz="1127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Coletto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 am a Ph.D. student. This is a joint work with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Luca Aiello &amp; </a:t>
            </a:r>
            <a:r>
              <a:rPr lang="en-US" sz="1127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Fabrizio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Silvestri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Yahoo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Claudio </a:t>
            </a:r>
            <a:r>
              <a:rPr lang="en-US" sz="1127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Lucchese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CNR.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4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figure shows the distribution of age in Tumblr. Tumblr is a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platform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an average user age of 26 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95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compare this distribution with the age of people in the different classes.</a:t>
            </a:r>
            <a:endParaRPr lang="en-US" sz="1127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Consumers have a age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similar to the overall. It is not the case for producers.</a:t>
            </a:r>
            <a:endParaRPr lang="en-US" sz="1127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Producers are 12 years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 on average, with an higher variance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Moreover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percentage of underage consumers ranges from 9 up to 13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%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one hand this is a worrying fact..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25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58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other hand 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see that underage exposure can be drastically contained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127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obscuring the content of the 200 most active deviant blogs the number of exposed minors drop to zero.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77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about gender? There are more female than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male users in Tumblr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89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 if we consider the adult </a:t>
            </a:r>
            <a:r>
              <a:rPr lang="en-US" sz="1127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producers</a:t>
            </a:r>
            <a:r>
              <a:rPr lang="en-US" sz="1127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opposite: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 users are 82%. Among consumers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results are more in line with the overall gender distribution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86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 studies have also hypothesized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b="1" kern="1200" dirty="0" smtClean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the IMPACT of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 on pornography consumption depends on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gender.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looked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proportion of male and female who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consume adult content by age. Values are max-min normalized by gender. T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curve for men shows an increasing trend (maximum in the range of age 35 to 55.) In contrast, women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their peak in their 20s.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results we showed are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consistent with previous survey-based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sociological studies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127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858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/>
              <a:t>MIN NUM OF PEOPLE PER INTERVAL (5 years): 1.3K (M), 0.6K (F)</a:t>
            </a:r>
          </a:p>
          <a:p>
            <a:endParaRPr lang="en-US" sz="1127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32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summary, </a:t>
            </a:r>
            <a:r>
              <a:rPr lang="en-US" sz="1200" b="0" kern="1200" baseline="0" dirty="0" smtClean="0">
                <a:solidFill>
                  <a:schemeClr val="bg1"/>
                </a:solidFill>
                <a:effectLst/>
                <a:latin typeface="Futura Medium" charset="0"/>
                <a:ea typeface="+mn-ea"/>
                <a:cs typeface="+mn-cs"/>
              </a:rPr>
              <a:t>this is the </a:t>
            </a:r>
            <a:r>
              <a:rPr lang="en-US" sz="1200" b="1" kern="1200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b="1" dirty="0" smtClean="0">
                <a:solidFill>
                  <a:schemeClr val="bg1"/>
                </a:solidFill>
              </a:rPr>
              <a:t>irst large-scale study on the consumption of adult content in a general-purpose online social network 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sure that the results are not platform-dependent we have also studied the same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phenomenon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Flickr and obtained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comparable results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find that deviant content can spread all over the network: even nodes that reside far away can be exposed. However, the spreading can be easily limited with targeted intervention on very few nodes.</a:t>
            </a:r>
          </a:p>
          <a:p>
            <a:pPr algn="just"/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only the first step to the study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deviant behaviors in context.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hope that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our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will motivate researchers who study all types of deviant behaviors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consider them in context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03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your attention.</a:t>
            </a:r>
            <a:endParaRPr lang="en-US" sz="1127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27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127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networks, communities </a:t>
            </a:r>
            <a:r>
              <a:rPr lang="en-US" sz="1127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naturally emerge </a:t>
            </a:r>
            <a:r>
              <a:rPr lang="en-US" sz="1127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 different topics. In particular some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are centered on matters that are not commonly discussed by the general public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of the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embarrassment, discomfort, or shock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may cause. This is the case of what are usually referred to as </a:t>
            </a:r>
            <a:r>
              <a:rPr lang="en-US" sz="1127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deviant behaviors. </a:t>
            </a:r>
            <a:endParaRPr lang="en-US" sz="1127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6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Deviant Behaviors are then conducts that are commonly considered inappropriate with respect to the society’s norms or moral standards. </a:t>
            </a:r>
            <a:endParaRPr lang="en-US" sz="1127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84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reality, things might be more mixed. People </a:t>
            </a:r>
            <a:r>
              <a:rPr lang="en-US" sz="1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not segregated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general-purpose online social networks, people could take part to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deviant community and, at the same time, t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other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communities that discuss mainstream topics.</a:t>
            </a:r>
          </a:p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first time, we study the interaction of deviant communities with the rest of the social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67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answer these questions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considered a popular, general-purpose social blogging platform: Tumblr. </a:t>
            </a:r>
          </a:p>
          <a:p>
            <a:pPr marL="0" marR="0" indent="0" algn="l" defTabSz="858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identify blogs that contain pornographic material using 146M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search query log entries and an adult query dictionary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label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adult all the 76K blogs that are hit by a large portion of adult queries. We also collect a large sample of the Tumblr follow and </a:t>
            </a:r>
            <a:r>
              <a:rPr lang="en-US" sz="1127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reblog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 in which these adult blogs are included,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covers the vast majority of active users in the social network.</a:t>
            </a:r>
            <a:endParaRPr lang="en-US" sz="1127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76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58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analyze the structure of the deviant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7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58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27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858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deviant community  is not isolated but is is small small in comparison with the whole graph. So o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 might think that even though the deviant network is not isolated, the content spreads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only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 few neighboring nodes. Is this true?</a:t>
            </a:r>
          </a:p>
          <a:p>
            <a:pPr marL="0" marR="0" indent="0" algn="l" defTabSz="858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4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58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 we find that more than 71% of nodes </a:t>
            </a:r>
            <a:r>
              <a:rPr lang="en-US" sz="1127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reblogs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less deviant content than the average of their friends.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Meaning that even the internal perception of the spreading of adult content is high.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583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we look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age and gender</a:t>
            </a:r>
            <a:r>
              <a:rPr lang="en-US" sz="1127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Studying the demographics of people involved in producing and spreading deviant content is crucial for sociological and psychological studies. </a:t>
            </a:r>
            <a:r>
              <a:rPr lang="en-US" sz="1127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of the studies done so far rely on small surveys. 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consider</a:t>
            </a:r>
            <a:r>
              <a:rPr lang="en-US" sz="1127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about</a:t>
            </a:r>
            <a:r>
              <a:rPr lang="en-US" sz="1127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1.7 M people.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D1881-29CD-406D-9CBE-DCC28D635C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0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736FF-62C1-F744-BE63-58EA122DD6E2}" type="datetimeFigureOut">
              <a:rPr lang="en-US" smtClean="0"/>
              <a:pPr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C6DC-E3B7-0A42-8F17-6CFA2319B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736FF-62C1-F744-BE63-58EA122DD6E2}" type="datetimeFigureOut">
              <a:rPr lang="en-US" smtClean="0"/>
              <a:pPr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C6DC-E3B7-0A42-8F17-6CFA2319B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accent3">
                <a:lumMod val="0"/>
                <a:lumOff val="100000"/>
              </a:schemeClr>
            </a:gs>
            <a:gs pos="86000">
              <a:srgbClr val="FFFFFF"/>
            </a:gs>
            <a:gs pos="58000">
              <a:schemeClr val="accent3">
                <a:lumMod val="0"/>
                <a:lumOff val="100000"/>
              </a:schemeClr>
            </a:gs>
            <a:gs pos="0">
              <a:srgbClr val="A7A1B9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736FF-62C1-F744-BE63-58EA122DD6E2}" type="datetimeFigureOut">
              <a:rPr lang="en-US" smtClean="0"/>
              <a:pPr/>
              <a:t>5/23/16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6C6DC-E3B7-0A42-8F17-6CFA2319B9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7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aai.org/ocs/index.php/ICWSM/ICWSM16/paper/view/1305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311" y="-192235"/>
            <a:ext cx="9400314" cy="7050235"/>
          </a:xfrm>
          <a:prstGeom prst="rect">
            <a:avLst/>
          </a:prstGeom>
        </p:spPr>
      </p:pic>
      <p:pic>
        <p:nvPicPr>
          <p:cNvPr id="1029" name="Picture 5" descr="C:\Users\alucca\Desktop\Mauro_Colett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7522" y="5025657"/>
            <a:ext cx="1076926" cy="10769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1349" y="901689"/>
            <a:ext cx="9501352" cy="1234650"/>
          </a:xfrm>
          <a:solidFill>
            <a:schemeClr val="bg1">
              <a:lumMod val="7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sz="3678" b="1" dirty="0">
                <a:solidFill>
                  <a:schemeClr val="bg2">
                    <a:lumMod val="10000"/>
                  </a:schemeClr>
                </a:solidFill>
                <a:latin typeface="Futura-Medium" pitchFamily="34" charset="0"/>
              </a:rPr>
              <a:t>On the behavior of deviant communities</a:t>
            </a:r>
            <a:br>
              <a:rPr lang="en-US" sz="3678" b="1" dirty="0">
                <a:solidFill>
                  <a:schemeClr val="bg2">
                    <a:lumMod val="10000"/>
                  </a:schemeClr>
                </a:solidFill>
                <a:latin typeface="Futura-Medium" pitchFamily="34" charset="0"/>
              </a:rPr>
            </a:br>
            <a:r>
              <a:rPr lang="en-US" sz="3678" b="1" dirty="0">
                <a:solidFill>
                  <a:schemeClr val="bg2">
                    <a:lumMod val="10000"/>
                  </a:schemeClr>
                </a:solidFill>
                <a:latin typeface="Futura-Medium" pitchFamily="34" charset="0"/>
              </a:rPr>
              <a:t>in Online Social Networks</a:t>
            </a:r>
          </a:p>
        </p:txBody>
      </p:sp>
      <p:pic>
        <p:nvPicPr>
          <p:cNvPr id="1026" name="Picture 2" descr="C:\Users\alucca\Desktop\8N6NC0OT_400x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3255" y="5022316"/>
            <a:ext cx="1076926" cy="1076926"/>
          </a:xfrm>
          <a:prstGeom prst="rect">
            <a:avLst/>
          </a:prstGeom>
          <a:noFill/>
        </p:spPr>
      </p:pic>
      <p:pic>
        <p:nvPicPr>
          <p:cNvPr id="1028" name="Picture 4" descr="C:\Users\alucca\Dropbox\Images\aiello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405" y="5025657"/>
            <a:ext cx="1076926" cy="1076926"/>
          </a:xfrm>
          <a:prstGeom prst="rect">
            <a:avLst/>
          </a:prstGeom>
          <a:noFill/>
        </p:spPr>
      </p:pic>
      <p:pic>
        <p:nvPicPr>
          <p:cNvPr id="3" name="Picture 2" descr="C:\Users\alucca\Desktop\claud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328" y="5022317"/>
            <a:ext cx="1076925" cy="1076925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260180" y="5022316"/>
            <a:ext cx="5089823" cy="1080267"/>
          </a:xfrm>
          <a:prstGeom prst="rect">
            <a:avLst/>
          </a:prstGeom>
          <a:solidFill>
            <a:srgbClr val="A9D18E">
              <a:alpha val="60000"/>
            </a:srgbClr>
          </a:solidFill>
        </p:spPr>
        <p:txBody>
          <a:bodyPr vert="horz" lIns="84083" tIns="42042" rIns="84083" bIns="42042" rtlCol="0" anchor="ctr" anchorCtr="0">
            <a:normAutofit/>
          </a:bodyPr>
          <a:lstStyle/>
          <a:p>
            <a:r>
              <a:rPr lang="en-US" sz="2207" b="1" dirty="0">
                <a:solidFill>
                  <a:schemeClr val="bg2">
                    <a:lumMod val="10000"/>
                  </a:schemeClr>
                </a:solidFill>
                <a:latin typeface="Futura SC T OT Book" pitchFamily="50" charset="0"/>
              </a:rPr>
              <a:t>Mauro </a:t>
            </a:r>
            <a:r>
              <a:rPr lang="en-US" sz="2207" b="1" dirty="0" err="1">
                <a:solidFill>
                  <a:schemeClr val="bg2">
                    <a:lumMod val="10000"/>
                  </a:schemeClr>
                </a:solidFill>
                <a:latin typeface="Futura SC T OT Book" pitchFamily="50" charset="0"/>
              </a:rPr>
              <a:t>Coletto</a:t>
            </a:r>
            <a:r>
              <a:rPr lang="en-US" sz="2207" dirty="0">
                <a:solidFill>
                  <a:schemeClr val="bg2">
                    <a:lumMod val="10000"/>
                  </a:schemeClr>
                </a:solidFill>
                <a:latin typeface="Futura SC T OT Book" pitchFamily="50" charset="0"/>
              </a:rPr>
              <a:t>,  Luca Maria Aiello Claudio </a:t>
            </a:r>
            <a:r>
              <a:rPr lang="en-US" sz="2207" dirty="0" err="1">
                <a:solidFill>
                  <a:schemeClr val="bg2">
                    <a:lumMod val="10000"/>
                  </a:schemeClr>
                </a:solidFill>
                <a:latin typeface="Futura SC T OT Book" pitchFamily="50" charset="0"/>
              </a:rPr>
              <a:t>Lucchese</a:t>
            </a:r>
            <a:r>
              <a:rPr lang="en-US" sz="2207" dirty="0">
                <a:solidFill>
                  <a:schemeClr val="bg2">
                    <a:lumMod val="10000"/>
                  </a:schemeClr>
                </a:solidFill>
                <a:latin typeface="Futura SC T OT Book" pitchFamily="50" charset="0"/>
              </a:rPr>
              <a:t>, </a:t>
            </a:r>
            <a:r>
              <a:rPr lang="en-US" sz="2207" dirty="0" err="1">
                <a:solidFill>
                  <a:schemeClr val="bg2">
                    <a:lumMod val="10000"/>
                  </a:schemeClr>
                </a:solidFill>
                <a:latin typeface="Futura SC T OT Book" pitchFamily="50" charset="0"/>
              </a:rPr>
              <a:t>Fabrizio</a:t>
            </a:r>
            <a:r>
              <a:rPr lang="en-US" sz="2207" dirty="0">
                <a:solidFill>
                  <a:schemeClr val="bg2">
                    <a:lumMod val="10000"/>
                  </a:schemeClr>
                </a:solidFill>
                <a:latin typeface="Futura SC T OT Book" pitchFamily="50" charset="0"/>
              </a:rPr>
              <a:t> </a:t>
            </a:r>
            <a:r>
              <a:rPr lang="en-US" sz="2207" dirty="0" err="1">
                <a:solidFill>
                  <a:schemeClr val="bg2">
                    <a:lumMod val="10000"/>
                  </a:schemeClr>
                </a:solidFill>
                <a:latin typeface="Futura SC T OT Book" pitchFamily="50" charset="0"/>
              </a:rPr>
              <a:t>Silvestri</a:t>
            </a:r>
            <a:endParaRPr lang="en-US" sz="2207" dirty="0">
              <a:solidFill>
                <a:schemeClr val="bg2">
                  <a:lumMod val="10000"/>
                </a:schemeClr>
              </a:solidFill>
              <a:latin typeface="Futura SC T OT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4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86462" y="2579779"/>
            <a:ext cx="9931514" cy="1218590"/>
          </a:xfrm>
          <a:prstGeom prst="rect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Futura-Medium" pitchFamily="34" charset="0"/>
              </a:rPr>
              <a:t>Q1: What is the structure of the deviant community? </a:t>
            </a:r>
          </a:p>
        </p:txBody>
      </p:sp>
      <p:pic>
        <p:nvPicPr>
          <p:cNvPr id="6" name="Picture 4" descr="C:\Users\alucca\Desktop\sec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222" y="421633"/>
            <a:ext cx="2158146" cy="2158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97675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7496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513074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0752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3636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240631" y="2883319"/>
            <a:ext cx="9705474" cy="1218589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Futura-Medium" pitchFamily="34" charset="0"/>
              </a:rPr>
              <a:t>Q2: How does its content spread in the social network?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358" y="296588"/>
            <a:ext cx="3829149" cy="28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9781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799" y="-155889"/>
            <a:ext cx="11020905" cy="72625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1626" y="4929612"/>
            <a:ext cx="6238901" cy="130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10" dirty="0">
                <a:latin typeface="Futura Std Book" pitchFamily="34" charset="0"/>
              </a:rPr>
              <a:t>Majority illusion:</a:t>
            </a:r>
          </a:p>
          <a:p>
            <a:r>
              <a:rPr lang="en-US" sz="2299" dirty="0">
                <a:latin typeface="Futura Std Book" pitchFamily="34" charset="0"/>
              </a:rPr>
              <a:t>More than </a:t>
            </a:r>
            <a:r>
              <a:rPr lang="en-US" sz="2299" b="1" dirty="0">
                <a:latin typeface="Futura Std Book" pitchFamily="34" charset="0"/>
              </a:rPr>
              <a:t>71% </a:t>
            </a:r>
            <a:r>
              <a:rPr lang="en-US" sz="2299" dirty="0">
                <a:latin typeface="Futura Std Book" pitchFamily="34" charset="0"/>
              </a:rPr>
              <a:t>of nodes </a:t>
            </a:r>
            <a:r>
              <a:rPr lang="en-US" sz="2299" dirty="0" err="1">
                <a:latin typeface="Futura Std Book" pitchFamily="34" charset="0"/>
              </a:rPr>
              <a:t>reblog</a:t>
            </a:r>
            <a:r>
              <a:rPr lang="en-US" sz="2299" dirty="0">
                <a:latin typeface="Futura Std Book" pitchFamily="34" charset="0"/>
              </a:rPr>
              <a:t> less deviant content than the average of their friends.</a:t>
            </a:r>
          </a:p>
        </p:txBody>
      </p:sp>
    </p:spTree>
    <p:extLst>
      <p:ext uri="{BB962C8B-B14F-4D97-AF65-F5344CB8AC3E}">
        <p14:creationId xmlns:p14="http://schemas.microsoft.com/office/powerpoint/2010/main" val="111917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894675" y="2782705"/>
            <a:ext cx="11113496" cy="1218589"/>
          </a:xfrm>
          <a:prstGeom prst="rect">
            <a:avLst/>
          </a:prstGeom>
          <a:solidFill>
            <a:schemeClr val="accent4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Futura-Medium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Futura-Medium" pitchFamily="34" charset="0"/>
              </a:rPr>
              <a:t>Q3: </a:t>
            </a:r>
            <a:r>
              <a:rPr lang="en-US" sz="2400" dirty="0" smtClean="0">
                <a:solidFill>
                  <a:schemeClr val="tx1"/>
                </a:solidFill>
                <a:latin typeface="Futura-Medium" pitchFamily="34" charset="0"/>
              </a:rPr>
              <a:t>Who are the actors </a:t>
            </a:r>
            <a:r>
              <a:rPr lang="en-US" sz="2400" dirty="0">
                <a:solidFill>
                  <a:schemeClr val="tx1"/>
                </a:solidFill>
                <a:latin typeface="Futura-Medium" pitchFamily="34" charset="0"/>
              </a:rPr>
              <a:t>involved in the process?</a:t>
            </a:r>
          </a:p>
          <a:p>
            <a:pPr algn="ctr"/>
            <a:endParaRPr lang="en-US" sz="2575" dirty="0">
              <a:solidFill>
                <a:schemeClr val="tx1"/>
              </a:solidFill>
              <a:latin typeface="Futura-Medium" pitchFamily="34" charset="0"/>
            </a:endParaRPr>
          </a:p>
        </p:txBody>
      </p:sp>
      <p:pic>
        <p:nvPicPr>
          <p:cNvPr id="5" name="Picture 3" descr="C:\Users\alucca\Desktop\ostrich_Eg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5409" y="607036"/>
            <a:ext cx="1837033" cy="1562202"/>
          </a:xfrm>
          <a:prstGeom prst="rect">
            <a:avLst/>
          </a:prstGeom>
          <a:noFill/>
        </p:spPr>
      </p:pic>
      <p:pic>
        <p:nvPicPr>
          <p:cNvPr id="6" name="Picture 2" descr="C:\Users\alucca\Desktop\egg_se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0139" y="3762491"/>
            <a:ext cx="3664090" cy="239176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76449" y="4614761"/>
            <a:ext cx="5323231" cy="44614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99" dirty="0" smtClean="0">
                <a:latin typeface="Futura Std Book" pitchFamily="34" charset="0"/>
              </a:rPr>
              <a:t>Demographic data about 1.7 M users</a:t>
            </a:r>
            <a:endParaRPr lang="en-US" sz="2299" dirty="0">
              <a:latin typeface="Futura Std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ICWSM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On the </a:t>
            </a:r>
            <a:r>
              <a:rPr lang="en-US" b="1" dirty="0" err="1"/>
              <a:t>Behaviour</a:t>
            </a:r>
            <a:r>
              <a:rPr lang="en-US" b="1" dirty="0"/>
              <a:t> of Deviant Communities in Online Social </a:t>
            </a:r>
            <a:r>
              <a:rPr lang="en-US" b="1" dirty="0" smtClean="0"/>
              <a:t>Networks</a:t>
            </a:r>
          </a:p>
          <a:p>
            <a:r>
              <a:rPr lang="en-US" i="1" dirty="0" smtClean="0"/>
              <a:t>Mauro </a:t>
            </a:r>
            <a:r>
              <a:rPr lang="en-US" i="1" dirty="0" err="1"/>
              <a:t>Coletto</a:t>
            </a:r>
            <a:r>
              <a:rPr lang="en-US" i="1" dirty="0"/>
              <a:t>, Luca Maria Aiello, Claudio </a:t>
            </a:r>
            <a:r>
              <a:rPr lang="en-US" i="1" dirty="0" err="1"/>
              <a:t>Lucchese</a:t>
            </a:r>
            <a:r>
              <a:rPr lang="en-US" i="1" dirty="0"/>
              <a:t>, </a:t>
            </a:r>
            <a:r>
              <a:rPr lang="en-US" i="1" dirty="0" err="1"/>
              <a:t>Fabrizio</a:t>
            </a:r>
            <a:r>
              <a:rPr lang="en-US" i="1" dirty="0"/>
              <a:t> </a:t>
            </a:r>
            <a:r>
              <a:rPr lang="en-US" i="1" dirty="0" err="1"/>
              <a:t>Silvestri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www.aaai.org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ocs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index.php</a:t>
            </a:r>
            <a:r>
              <a:rPr lang="en-US" dirty="0">
                <a:hlinkClick r:id="rId2"/>
              </a:rPr>
              <a:t>/ICWSM/ICWSM16/paper/view/13059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6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1966119"/>
            <a:ext cx="3535680" cy="203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050" y="141795"/>
            <a:ext cx="4997037" cy="425027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02" y="3749982"/>
            <a:ext cx="8500336" cy="2626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8505" y="-1949116"/>
            <a:ext cx="184731" cy="35240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94" y="485020"/>
            <a:ext cx="4226215" cy="290876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80580" y="4748273"/>
            <a:ext cx="6640288" cy="279400"/>
            <a:chOff x="2002884" y="4775200"/>
            <a:chExt cx="6640288" cy="279400"/>
          </a:xfrm>
        </p:grpSpPr>
        <p:sp>
          <p:nvSpPr>
            <p:cNvPr id="2" name="Rectangle 1"/>
            <p:cNvSpPr/>
            <p:nvPr/>
          </p:nvSpPr>
          <p:spPr>
            <a:xfrm>
              <a:off x="2002884" y="4775200"/>
              <a:ext cx="1070516" cy="279400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87770" y="4775200"/>
              <a:ext cx="1070516" cy="279400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572656" y="4775200"/>
              <a:ext cx="1070516" cy="279400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756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25" y="1609833"/>
            <a:ext cx="6740717" cy="39412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14030" y="230636"/>
            <a:ext cx="7886701" cy="1261796"/>
          </a:xfrm>
        </p:spPr>
        <p:txBody>
          <a:bodyPr/>
          <a:lstStyle/>
          <a:p>
            <a:r>
              <a:rPr lang="en-US" b="1" dirty="0" smtClean="0"/>
              <a:t>Targeted intervention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2930072" cy="2374232"/>
          </a:xfrm>
        </p:spPr>
      </p:pic>
    </p:spTree>
    <p:extLst>
      <p:ext uri="{BB962C8B-B14F-4D97-AF65-F5344CB8AC3E}">
        <p14:creationId xmlns:p14="http://schemas.microsoft.com/office/powerpoint/2010/main" val="10975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281" y="1"/>
            <a:ext cx="10341858" cy="76448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8630" y="2068092"/>
            <a:ext cx="4267201" cy="1754326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TUMBLR USERS:</a:t>
            </a:r>
          </a:p>
          <a:p>
            <a:pPr algn="ctr"/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72%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2272" y="3591585"/>
            <a:ext cx="1051372" cy="461665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28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%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308" y="2745932"/>
            <a:ext cx="707154" cy="70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504" y="3822418"/>
            <a:ext cx="2141455" cy="21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3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78795" cy="8354708"/>
          </a:xfrm>
        </p:spPr>
      </p:pic>
      <p:sp>
        <p:nvSpPr>
          <p:cNvPr id="5" name="TextBox 4"/>
          <p:cNvSpPr txBox="1"/>
          <p:nvPr/>
        </p:nvSpPr>
        <p:spPr>
          <a:xfrm>
            <a:off x="3636470" y="940624"/>
            <a:ext cx="19684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PRODUCERS: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18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% ♀</a:t>
            </a:r>
          </a:p>
          <a:p>
            <a:pPr algn="ct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82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% 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888" y="526161"/>
            <a:ext cx="27092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USERS:</a:t>
            </a:r>
          </a:p>
          <a:p>
            <a:endParaRPr lang="en-US" sz="28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72% ♀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28% 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3914" y="2543206"/>
            <a:ext cx="21336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CONSUMERS:</a:t>
            </a:r>
          </a:p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68%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♀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32%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♂</a:t>
            </a:r>
          </a:p>
          <a:p>
            <a:pPr algn="ctr"/>
            <a:endParaRPr lang="en-US" sz="2800" dirty="0" smtClean="0">
              <a:solidFill>
                <a:schemeClr val="bg2">
                  <a:lumMod val="25000"/>
                </a:schemeClr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7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82" y="1272668"/>
            <a:ext cx="7745517" cy="4204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2072" y="5799036"/>
            <a:ext cx="676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utura Medium" charset="0"/>
                <a:ea typeface="Futura Medium" charset="0"/>
                <a:cs typeface="Futura Medium" charset="0"/>
              </a:rPr>
              <a:t>AVG NUM OF PEOPLE PER INTERVAL (5 years): 25K (M), 49K (F</a:t>
            </a:r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)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9932"/>
            <a:ext cx="10237304" cy="7147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1539" y="5165228"/>
            <a:ext cx="8053811" cy="1384995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effectLst>
            <a:outerShdw blurRad="50800" dist="2159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We hope that our work will motivate researchers </a:t>
            </a:r>
            <a:endParaRPr lang="en-US" sz="2800" dirty="0" smtClean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just"/>
            <a:r>
              <a:rPr lang="en-US" sz="28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who </a:t>
            </a:r>
            <a:r>
              <a:rPr lang="en-US" sz="28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study </a:t>
            </a:r>
            <a:r>
              <a:rPr lang="en-US" sz="2800" dirty="0" smtClean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deviant </a:t>
            </a:r>
            <a:r>
              <a:rPr lang="en-US" sz="2800" dirty="0">
                <a:solidFill>
                  <a:schemeClr val="bg1"/>
                </a:solidFill>
                <a:latin typeface="Futura Medium" charset="0"/>
                <a:ea typeface="Futura Medium" charset="0"/>
                <a:cs typeface="Futura Medium" charset="0"/>
              </a:rPr>
              <a:t>behaviors to consider them in context. </a:t>
            </a:r>
            <a:endParaRPr lang="en-US" sz="2000" dirty="0">
              <a:solidFill>
                <a:schemeClr val="bg1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86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180" y="-185585"/>
            <a:ext cx="5635579" cy="6528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8216" y="4215489"/>
            <a:ext cx="5945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utura Medium" charset="0"/>
                <a:ea typeface="Futura Medium" charset="0"/>
                <a:cs typeface="Futura Medium" charset="0"/>
              </a:rPr>
              <a:t>Contact:</a:t>
            </a:r>
          </a:p>
          <a:p>
            <a:endParaRPr lang="en-US" sz="2800" dirty="0">
              <a:latin typeface="Futura Medium" charset="0"/>
              <a:ea typeface="Futura Medium" charset="0"/>
              <a:cs typeface="Futura Medium" charset="0"/>
            </a:endParaRPr>
          </a:p>
          <a:p>
            <a:r>
              <a:rPr lang="en-US" sz="2800" dirty="0" err="1">
                <a:latin typeface="Futura Medium" charset="0"/>
                <a:ea typeface="Futura Medium" charset="0"/>
                <a:cs typeface="Futura Medium" charset="0"/>
              </a:rPr>
              <a:t>mauro.coletto@imtlucca.it</a:t>
            </a:r>
            <a:endParaRPr lang="en-US" sz="28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81957" y="799190"/>
            <a:ext cx="7886701" cy="126179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vert="horz" lIns="84083" tIns="42042" rIns="84083" bIns="42042" rtlCol="0" anchor="ctr">
            <a:normAutofit/>
          </a:bodyPr>
          <a:lstStyle>
            <a:lvl1pPr algn="l" defTabSz="9465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utura Medium" charset="0"/>
                <a:ea typeface="Futura Medium" charset="0"/>
                <a:cs typeface="Futura Medium" charset="0"/>
              </a:rPr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16238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lucca\Dropbox\Work\Presentazioni\ICWSM 2016\pics\Minimalistic-Colored-Easter-Eggs_www.FullHDWpp.com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070008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ucca\Desktop\eggs_crow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-16042"/>
            <a:ext cx="10331116" cy="690612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" y="5139127"/>
            <a:ext cx="9144001" cy="1281889"/>
          </a:xfrm>
          <a:prstGeom prst="rect">
            <a:avLst/>
          </a:prstGeom>
          <a:solidFill>
            <a:schemeClr val="accent6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25" dirty="0">
              <a:solidFill>
                <a:schemeClr val="tx1"/>
              </a:solidFill>
              <a:latin typeface="Futura-Medium" pitchFamily="34" charset="0"/>
            </a:endParaRPr>
          </a:p>
          <a:p>
            <a:pPr algn="ctr"/>
            <a:r>
              <a:rPr lang="en-US" sz="3125" dirty="0">
                <a:solidFill>
                  <a:schemeClr val="tx1"/>
                </a:solidFill>
                <a:latin typeface="Futura-Medium" pitchFamily="34" charset="0"/>
              </a:rPr>
              <a:t>Conducts that are considered inappropriate with respect to the society’s norms or moral standards.</a:t>
            </a:r>
          </a:p>
          <a:p>
            <a:pPr algn="ctr"/>
            <a:endParaRPr lang="en-US" sz="3125" dirty="0">
              <a:solidFill>
                <a:schemeClr val="tx1"/>
              </a:solidFill>
              <a:latin typeface="Futura-Medium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164954"/>
            <a:ext cx="7886701" cy="1261796"/>
          </a:xfrm>
          <a:prstGeom prst="rect">
            <a:avLst/>
          </a:prstGeom>
        </p:spPr>
        <p:txBody>
          <a:bodyPr vert="horz" lIns="84083" tIns="42042" rIns="84083" bIns="42042" rtlCol="0" anchor="ctr">
            <a:normAutofit/>
          </a:bodyPr>
          <a:lstStyle/>
          <a:p>
            <a:pPr defTabSz="870347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964" b="1" dirty="0">
                <a:solidFill>
                  <a:schemeClr val="bg1"/>
                </a:solidFill>
                <a:latin typeface="Futura-Medium" pitchFamily="34" charset="0"/>
                <a:ea typeface="+mj-ea"/>
                <a:cs typeface="+mj-cs"/>
              </a:rPr>
              <a:t>  Deviant Behavior</a:t>
            </a:r>
          </a:p>
        </p:txBody>
      </p:sp>
    </p:spTree>
    <p:extLst>
      <p:ext uri="{BB962C8B-B14F-4D97-AF65-F5344CB8AC3E}">
        <p14:creationId xmlns:p14="http://schemas.microsoft.com/office/powerpoint/2010/main" val="21974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1995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800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518667" y="0"/>
            <a:ext cx="1000602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42937" y="2414238"/>
            <a:ext cx="9997205" cy="1778621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For the first time, we study the </a:t>
            </a:r>
            <a:r>
              <a:rPr lang="en-US" sz="3200" b="1" dirty="0" smtClean="0">
                <a:solidFill>
                  <a:schemeClr val="bg1"/>
                </a:solidFill>
              </a:rPr>
              <a:t>interactions </a:t>
            </a:r>
            <a:r>
              <a:rPr lang="en-US" sz="3200" b="1" dirty="0">
                <a:solidFill>
                  <a:schemeClr val="bg1"/>
                </a:solidFill>
              </a:rPr>
              <a:t>of deviant communities with the rest of the social network</a:t>
            </a:r>
            <a:r>
              <a:rPr lang="en-US" sz="3200" b="1" dirty="0" smtClean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  <a:latin typeface="Futura-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5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7346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Futura-Medium" pitchFamily="34" charset="0"/>
              </a:rPr>
              <a:t>Data</a:t>
            </a:r>
            <a:endParaRPr lang="en-US" b="1" dirty="0">
              <a:latin typeface="Futura-Medium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236" y="1690689"/>
            <a:ext cx="5650036" cy="4441491"/>
          </a:xfrm>
          <a:solidFill>
            <a:srgbClr val="A9D18E">
              <a:alpha val="60000"/>
            </a:srgbClr>
          </a:solidFill>
        </p:spPr>
        <p:txBody>
          <a:bodyPr anchor="ctr" anchorCtr="0">
            <a:normAutofit fontScale="77500" lnSpcReduction="20000"/>
          </a:bodyPr>
          <a:lstStyle/>
          <a:p>
            <a:pPr>
              <a:lnSpc>
                <a:spcPct val="150000"/>
              </a:lnSpc>
              <a:buBlip>
                <a:blip r:embed="rId3"/>
              </a:buBlip>
            </a:pPr>
            <a:endParaRPr lang="en-US" sz="3200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>
                <a:latin typeface="Futura Medium" charset="0"/>
                <a:ea typeface="Futura Medium" charset="0"/>
                <a:cs typeface="Futura Medium" charset="0"/>
              </a:rPr>
              <a:t>146 M queries</a:t>
            </a: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>
                <a:latin typeface="Futura Medium" charset="0"/>
                <a:ea typeface="Futura Medium" charset="0"/>
                <a:cs typeface="Futura Medium" charset="0"/>
              </a:rPr>
              <a:t>Adult dictionary</a:t>
            </a: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3600" dirty="0" smtClean="0">
                <a:latin typeface="Futura Medium" charset="0"/>
                <a:ea typeface="Futura Medium" charset="0"/>
                <a:cs typeface="Futura Medium" charset="0"/>
              </a:rPr>
              <a:t>Adult blogs: 76 K</a:t>
            </a: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3500" dirty="0" err="1" smtClean="0">
                <a:latin typeface="Futura Medium" charset="0"/>
                <a:ea typeface="Futura Medium" charset="0"/>
                <a:cs typeface="Futura Medium" charset="0"/>
              </a:rPr>
              <a:t>Reblog</a:t>
            </a:r>
            <a:r>
              <a:rPr lang="en-US" sz="3500" dirty="0" smtClean="0">
                <a:latin typeface="Futura Medium" charset="0"/>
                <a:ea typeface="Futura Medium" charset="0"/>
                <a:cs typeface="Futura Medium" charset="0"/>
              </a:rPr>
              <a:t> network (1 month)            </a:t>
            </a: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14 M nodes, 472 M edges</a:t>
            </a:r>
          </a:p>
          <a:p>
            <a:pPr lvl="1">
              <a:lnSpc>
                <a:spcPct val="150000"/>
              </a:lnSpc>
              <a:buBlip>
                <a:blip r:embed="rId3"/>
              </a:buBlip>
            </a:pPr>
            <a:r>
              <a:rPr lang="en-US" sz="3500" dirty="0" smtClean="0">
                <a:latin typeface="Futura Medium" charset="0"/>
                <a:ea typeface="Futura Medium" charset="0"/>
                <a:cs typeface="Futura Medium" charset="0"/>
              </a:rPr>
              <a:t>Follow network	                    </a:t>
            </a:r>
            <a:r>
              <a:rPr lang="en-US" sz="2700" b="1" dirty="0" smtClean="0">
                <a:latin typeface="Futura Medium" charset="0"/>
                <a:ea typeface="Futura Medium" charset="0"/>
                <a:cs typeface="Futura Medium" charset="0"/>
              </a:rPr>
              <a:t>130 M nodes, 7 B edges</a:t>
            </a:r>
          </a:p>
          <a:p>
            <a:pPr lvl="1"/>
            <a:endParaRPr lang="en-US" dirty="0" smtClean="0">
              <a:latin typeface="Futura_Book-Normal" pitchFamily="2" charset="0"/>
            </a:endParaRPr>
          </a:p>
          <a:p>
            <a:pPr lvl="1"/>
            <a:endParaRPr lang="en-US" dirty="0">
              <a:latin typeface="Futura_Book-Normal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48474" y="176368"/>
            <a:ext cx="6052207" cy="2715172"/>
            <a:chOff x="3931849" y="0"/>
            <a:chExt cx="6581775" cy="2952750"/>
          </a:xfrm>
        </p:grpSpPr>
        <p:sp>
          <p:nvSpPr>
            <p:cNvPr id="9" name="Rectangle 8"/>
            <p:cNvSpPr/>
            <p:nvPr/>
          </p:nvSpPr>
          <p:spPr>
            <a:xfrm>
              <a:off x="4502727" y="1163026"/>
              <a:ext cx="4405746" cy="837109"/>
            </a:xfrm>
            <a:prstGeom prst="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8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931849" y="0"/>
              <a:ext cx="6581775" cy="2952750"/>
              <a:chOff x="9118600" y="4484688"/>
              <a:chExt cx="6581775" cy="2952750"/>
            </a:xfrm>
          </p:grpSpPr>
          <p:pic>
            <p:nvPicPr>
              <p:cNvPr id="1027" name="Picture 3" descr="C:\Users\alucca\Desktop\ICWSM 2016\pics\eggs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118600" y="4484688"/>
                <a:ext cx="6581775" cy="2952750"/>
              </a:xfrm>
              <a:prstGeom prst="rect">
                <a:avLst/>
              </a:prstGeom>
              <a:noFill/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13624" y="5629334"/>
                <a:ext cx="3750252" cy="776302"/>
              </a:xfrm>
              <a:prstGeom prst="rect">
                <a:avLst/>
              </a:prstGeom>
            </p:spPr>
          </p:pic>
        </p:grpSp>
      </p:grpSp>
      <p:sp>
        <p:nvSpPr>
          <p:cNvPr id="13" name="TextBox 12"/>
          <p:cNvSpPr txBox="1"/>
          <p:nvPr/>
        </p:nvSpPr>
        <p:spPr>
          <a:xfrm>
            <a:off x="4044527" y="6445650"/>
            <a:ext cx="5099473" cy="375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39" smtClean="0">
                <a:latin typeface="Microsoft YaHei" charset="-122"/>
                <a:ea typeface="Microsoft YaHei" charset="-122"/>
                <a:cs typeface="Microsoft YaHei" charset="-122"/>
              </a:rPr>
              <a:t>http://</a:t>
            </a:r>
            <a:r>
              <a:rPr lang="en-US" sz="1839" dirty="0" err="1" smtClean="0">
                <a:latin typeface="Microsoft YaHei" charset="-122"/>
                <a:ea typeface="Microsoft YaHei" charset="-122"/>
                <a:cs typeface="Microsoft YaHei" charset="-122"/>
              </a:rPr>
              <a:t>github.com</a:t>
            </a:r>
            <a:r>
              <a:rPr lang="en-US" sz="1839" dirty="0" smtClean="0">
                <a:latin typeface="Microsoft YaHei" charset="-122"/>
                <a:ea typeface="Microsoft YaHei" charset="-122"/>
                <a:cs typeface="Microsoft YaHei" charset="-122"/>
              </a:rPr>
              <a:t>/</a:t>
            </a:r>
            <a:r>
              <a:rPr lang="en-US" sz="1839" dirty="0" err="1" smtClean="0">
                <a:latin typeface="Microsoft YaHei" charset="-122"/>
                <a:ea typeface="Microsoft YaHei" charset="-122"/>
                <a:cs typeface="Microsoft YaHei" charset="-122"/>
              </a:rPr>
              <a:t>hpclab</a:t>
            </a:r>
            <a:r>
              <a:rPr lang="en-US" sz="1839" dirty="0" smtClean="0">
                <a:latin typeface="Microsoft YaHei" charset="-122"/>
                <a:ea typeface="Microsoft YaHei" charset="-122"/>
                <a:cs typeface="Microsoft YaHei" charset="-122"/>
              </a:rPr>
              <a:t>/</a:t>
            </a:r>
            <a:r>
              <a:rPr lang="en-US" sz="1839" dirty="0" err="1" smtClean="0">
                <a:latin typeface="Microsoft YaHei" charset="-122"/>
                <a:ea typeface="Microsoft YaHei" charset="-122"/>
                <a:cs typeface="Microsoft YaHei" charset="-122"/>
              </a:rPr>
              <a:t>DevCommunities</a:t>
            </a:r>
            <a:endParaRPr lang="en-US" sz="1839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284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4668</TotalTime>
  <Words>1069</Words>
  <Application>Microsoft Macintosh PowerPoint</Application>
  <PresentationFormat>On-screen Show (4:3)</PresentationFormat>
  <Paragraphs>92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Futura Medium</vt:lpstr>
      <vt:lpstr>Futura SC T OT Book</vt:lpstr>
      <vt:lpstr>Futura Std Book</vt:lpstr>
      <vt:lpstr>Futura_Book-Normal</vt:lpstr>
      <vt:lpstr>Futura-Medium</vt:lpstr>
      <vt:lpstr>Microsoft YaHei</vt:lpstr>
      <vt:lpstr>Office Theme</vt:lpstr>
      <vt:lpstr>On the behavior of deviant communities in Online Social Networks</vt:lpstr>
      <vt:lpstr>ICWSM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Targeted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behavior of deviant communities in Online Social Networks</dc:title>
  <dc:creator>Mauro C</dc:creator>
  <cp:lastModifiedBy>Mauro C</cp:lastModifiedBy>
  <cp:revision>229</cp:revision>
  <dcterms:created xsi:type="dcterms:W3CDTF">2016-05-10T14:52:15Z</dcterms:created>
  <dcterms:modified xsi:type="dcterms:W3CDTF">2016-05-23T20:32:07Z</dcterms:modified>
</cp:coreProperties>
</file>