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5D9"/>
          </a:solidFill>
        </a:fill>
      </a:tcStyle>
    </a:wholeTbl>
    <a:band2H>
      <a:tcTxStyle b="def" i="def"/>
      <a:tcStyle>
        <a:tcBdr/>
        <a:fill>
          <a:solidFill>
            <a:srgbClr val="E7F3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BD5"/>
          </a:solidFill>
        </a:fill>
      </a:tcStyle>
    </a:wholeTbl>
    <a:band2H>
      <a:tcTxStyle b="def" i="def"/>
      <a:tcStyle>
        <a:tcBdr/>
        <a:fill>
          <a:solidFill>
            <a:srgbClr val="EAE7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CEF"/>
          </a:solidFill>
        </a:fill>
      </a:tcStyle>
    </a:wholeTbl>
    <a:band2H>
      <a:tcTxStyle b="def" i="def"/>
      <a:tcStyle>
        <a:tcBdr/>
        <a:fill>
          <a:solidFill>
            <a:srgbClr val="E7F6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ph type="sldImg"/>
          </p:nvPr>
        </p:nvSpPr>
        <p:spPr>
          <a:xfrm>
            <a:off x="1143000" y="685800"/>
            <a:ext cx="4572000" cy="3429000"/>
          </a:xfrm>
          <a:prstGeom prst="rect">
            <a:avLst/>
          </a:prstGeom>
        </p:spPr>
        <p:txBody>
          <a:bodyPr/>
          <a:lstStyle/>
          <a:p>
            <a:pPr/>
          </a:p>
        </p:txBody>
      </p:sp>
      <p:sp>
        <p:nvSpPr>
          <p:cNvPr id="175" name="Shape 17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sldImg"/>
          </p:nvPr>
        </p:nvSpPr>
        <p:spPr>
          <a:prstGeom prst="rect">
            <a:avLst/>
          </a:prstGeom>
        </p:spPr>
        <p:txBody>
          <a:bodyPr/>
          <a:lstStyle/>
          <a:p>
            <a:pPr/>
          </a:p>
        </p:txBody>
      </p:sp>
      <p:sp>
        <p:nvSpPr>
          <p:cNvPr id="348" name="Shape 348"/>
          <p:cNvSpPr/>
          <p:nvPr>
            <p:ph type="body" sz="quarter" idx="1"/>
          </p:nvPr>
        </p:nvSpPr>
        <p:spPr>
          <a:prstGeom prst="rect">
            <a:avLst/>
          </a:prstGeom>
        </p:spPr>
        <p:txBody>
          <a:bodyPr/>
          <a:lstStyle/>
          <a:p>
            <a:pPr>
              <a:defRPr b="1"/>
            </a:pPr>
            <a:r>
              <a:t>SITUATION:</a:t>
            </a:r>
            <a:r>
              <a:rPr b="0"/>
              <a:t> Normally, all static code analyses do not fully convey behavioral (or runtime) issues of Android apps. We aim to analyze runtime behavior and networking functionalities of VPN apps to further illuminate on security and privacy issues. </a:t>
            </a:r>
            <a:endParaRPr b="0"/>
          </a:p>
          <a:p>
            <a:pPr>
              <a:defRPr b="1"/>
            </a:pPr>
          </a:p>
          <a:p>
            <a:pPr>
              <a:defRPr b="1"/>
            </a:pPr>
            <a:r>
              <a:t>ACTION:</a:t>
            </a:r>
            <a:r>
              <a:rPr b="0"/>
              <a:t> </a:t>
            </a:r>
            <a:r>
              <a:t>POINT 1 -</a:t>
            </a:r>
            <a:r>
              <a:rPr b="0"/>
              <a:t> To this end, we devised a test, as you can seen in the figure, that consist of testing device connects VPN endpoints (and internet) via dual WiFI AP. </a:t>
            </a:r>
            <a:r>
              <a:t>POINT 2 </a:t>
            </a:r>
            <a:r>
              <a:t>–</a:t>
            </a:r>
            <a:r>
              <a:rPr b="0"/>
              <a:t> To measure VPN app’s behavior and networking function, we collect data on testing device (DNS setting, TUN, original and changed IP addresses of testing device), VPN app ON and OFF scenarios, and WiFI AP (tcpdump). We also used Netalyzr for Android for network analysis of VPN apps. Using the the testbed, we performed more than 700 VPN apps installs and 5340 tests (connected to 5340 endpoints).</a:t>
            </a:r>
            <a:endParaRPr b="0"/>
          </a:p>
          <a:p>
            <a:pPr>
              <a:defRPr b="1"/>
            </a:pPr>
          </a:p>
          <a:p>
            <a:pPr>
              <a:defRPr b="1"/>
            </a:pPr>
            <a:r>
              <a:t>RESULTS</a:t>
            </a:r>
            <a:r>
              <a:rPr b="0"/>
              <a:t> Our testbed revealed several interesting privacy and security related insights, grouped as: traffic interception and forwarding mechanisms, apps vulnerabilities/misconfigurations, traffic manipulation, and TLS-interceptions. [That I will explain in the next slides one by 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sldImg"/>
          </p:nvPr>
        </p:nvSpPr>
        <p:spPr>
          <a:prstGeom prst="rect">
            <a:avLst/>
          </a:prstGeom>
        </p:spPr>
        <p:txBody>
          <a:bodyPr/>
          <a:lstStyle/>
          <a:p>
            <a:pPr/>
          </a:p>
        </p:txBody>
      </p:sp>
      <p:sp>
        <p:nvSpPr>
          <p:cNvPr id="381" name="Shape 381"/>
          <p:cNvSpPr/>
          <p:nvPr>
            <p:ph type="body" sz="quarter" idx="1"/>
          </p:nvPr>
        </p:nvSpPr>
        <p:spPr>
          <a:prstGeom prst="rect">
            <a:avLst/>
          </a:prstGeom>
        </p:spPr>
        <p:txBody>
          <a:bodyPr/>
          <a:lstStyle/>
          <a:p>
            <a:pPr/>
            <a:r>
              <a:t>SITUATION: To provide security and privacy, VPN apps resolve DNS traffic on their servers and modify host’s routing tables to enroute user traffic to its VPN servers. However, VPN developers may have miss-configuration and loop-holes in their source code. In other words, they may not fully enforce policies on host’s DNS resolution and routing tables thus exposing/leaking IPv6 and DNS traffic. We aim to illuminate on those leakages. </a:t>
            </a:r>
          </a:p>
          <a:p>
            <a:pPr/>
          </a:p>
          <a:p>
            <a:pPr/>
            <a:r>
              <a:t>ACTION: To this end, we tested each with our testbed. In the figure when VPN app is ON, an attacker (an open WiFi AP at Starbuck/airport or in this case our instrumented WiFi AP acts like passive man-in-the-middle) enforces DNS resolution and over-writes host’s VPN app DNS settings. </a:t>
            </a:r>
          </a:p>
          <a:p>
            <a:pPr/>
          </a:p>
          <a:p>
            <a:pPr/>
            <a:r>
              <a:t>RESULTS: [After explaining the third and fourth bullet] and explain that such leakage could expose user traffic to modification, user-profiling, and even to censorship.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ph type="sldImg"/>
          </p:nvPr>
        </p:nvSpPr>
        <p:spPr>
          <a:prstGeom prst="rect">
            <a:avLst/>
          </a:prstGeom>
        </p:spPr>
        <p:txBody>
          <a:bodyPr/>
          <a:lstStyle/>
          <a:p>
            <a:pPr/>
          </a:p>
        </p:txBody>
      </p:sp>
      <p:sp>
        <p:nvSpPr>
          <p:cNvPr id="392" name="Shape 392"/>
          <p:cNvSpPr/>
          <p:nvPr>
            <p:ph type="body" sz="quarter" idx="1"/>
          </p:nvPr>
        </p:nvSpPr>
        <p:spPr>
          <a:prstGeom prst="rect">
            <a:avLst/>
          </a:prstGeom>
        </p:spPr>
        <p:txBody>
          <a:bodyPr/>
          <a:lstStyle/>
          <a:p>
            <a:pPr/>
            <a:r>
              <a:t>SITUATION: VPN apps may actively modify user traffic either by injecting or blocking content. We aim to detect VPN apps performing active traffic modifications </a:t>
            </a:r>
            <a:r>
              <a:t>–</a:t>
            </a:r>
            <a:r>
              <a:t> specifically JavaScript injection and adblocking.</a:t>
            </a:r>
          </a:p>
          <a:p>
            <a:pPr/>
          </a:p>
          <a:p>
            <a:pPr/>
            <a:r>
              <a:t>ACTION: [Very clear from the first three bullets] </a:t>
            </a:r>
          </a:p>
          <a:p>
            <a:pPr/>
          </a:p>
          <a:p>
            <a:pPr/>
            <a:r>
              <a:t>RESULTS: POINT 1 </a:t>
            </a:r>
            <a:r>
              <a:t>–</a:t>
            </a:r>
            <a:r>
              <a:t> Two apps, point to Secure Wireless and F-Secure Freedome VPN, blocks advertisements and analytics networks such as DoubleClick and Google Analytics. As we pointed out in our paper that their black list based approach result in usability issues </a:t>
            </a:r>
            <a:r>
              <a:t>–</a:t>
            </a:r>
            <a:r>
              <a:t> due to F-Secure Freedome VPN blocking of TagServices useful content such videos were not accessible on Nytimes. </a:t>
            </a:r>
          </a:p>
          <a:p>
            <a:pPr/>
          </a:p>
          <a:p>
            <a:pPr/>
            <a:r>
              <a:t>POINT 2 </a:t>
            </a:r>
            <a:r>
              <a:t>–</a:t>
            </a:r>
            <a:r>
              <a:t> From our analysis, we found out that two VPN apps, WiFi Protector and Hotspot Shield VPN, are injecting JavaScripts for tracking and advertisements purposes. Hotspot Shield VPN also use JavaScripts to redirect users to its affiliate ad-networks that we reported in our paper, in detail.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sldImg"/>
          </p:nvPr>
        </p:nvSpPr>
        <p:spPr>
          <a:prstGeom prst="rect">
            <a:avLst/>
          </a:prstGeom>
        </p:spPr>
        <p:txBody>
          <a:bodyPr/>
          <a:lstStyle/>
          <a:p>
            <a:pPr/>
          </a:p>
        </p:txBody>
      </p:sp>
      <p:sp>
        <p:nvSpPr>
          <p:cNvPr id="400" name="Shape 400"/>
          <p:cNvSpPr/>
          <p:nvPr>
            <p:ph type="body" sz="quarter" idx="1"/>
          </p:nvPr>
        </p:nvSpPr>
        <p:spPr>
          <a:prstGeom prst="rect">
            <a:avLst/>
          </a:prstGeom>
        </p:spPr>
        <p:txBody>
          <a:bodyPr/>
          <a:lstStyle/>
          <a:p>
            <a:pPr/>
            <a:r>
              <a:t>SITUATION: VPN apps may target user HTTPS traffic for extensive user profiling or provision of specialized services such traffic acceleration and compression. We aim to identify all such apps. We are also interested to figure out whether these apps target perform TLS interception for all user traffic or aiming at some specific services such as Banks, IM, Emails or social networks. </a:t>
            </a:r>
          </a:p>
          <a:p>
            <a:pPr/>
          </a:p>
          <a:p>
            <a:pPr/>
            <a:r>
              <a:t>ACTION: For each analyzed VPN apps, we use OpenSSL and customized scripts to access 60 different websites/domains consist of OSN, banks, emails, and news services (detailed in our paper) from our testing device. For each website/domain, our customized scripts and OpenSSL result in SSL certificate chain that we analyzed with ICSI Notary to check the validity of certificate chain.</a:t>
            </a:r>
          </a:p>
          <a:p>
            <a:pPr/>
          </a:p>
          <a:p>
            <a:pPr/>
            <a:r>
              <a:t>RESULT: We found 4 apps are performing TLS interception. Packet Capture intercepting all HTTPS traffic whilst all other 3 VPN apps are focusing on shopping, banks, and social media traffic. Upon our enquires, Neopard’s developer confirmed that they are performing TLS interception for traffic acceleration and MARKET research </a:t>
            </a:r>
            <a:r>
              <a:t>–</a:t>
            </a:r>
            <a:r>
              <a:t> selling aggregate statistical data.  </a:t>
            </a:r>
          </a:p>
          <a:p>
            <a:pPr/>
          </a:p>
          <a:p>
            <a:pPr/>
            <a:r>
              <a:t>[There are more interesting insights and we encourage you to read our paper.]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ph type="sldImg"/>
          </p:nvPr>
        </p:nvSpPr>
        <p:spPr>
          <a:prstGeom prst="rect">
            <a:avLst/>
          </a:prstGeom>
        </p:spPr>
        <p:txBody>
          <a:bodyPr/>
          <a:lstStyle/>
          <a:p>
            <a:pPr/>
          </a:p>
        </p:txBody>
      </p:sp>
      <p:sp>
        <p:nvSpPr>
          <p:cNvPr id="430" name="Shape 430"/>
          <p:cNvSpPr/>
          <p:nvPr>
            <p:ph type="body" sz="quarter" idx="1"/>
          </p:nvPr>
        </p:nvSpPr>
        <p:spPr>
          <a:prstGeom prst="rect">
            <a:avLst/>
          </a:prstGeom>
        </p:spPr>
        <p:txBody>
          <a:bodyPr/>
          <a:lstStyle/>
          <a:p>
            <a:pPr/>
            <a:r>
              <a:t>SITUATION: Did our study impact on VPN apps ecosystem? </a:t>
            </a:r>
          </a:p>
          <a:p>
            <a:pPr/>
          </a:p>
          <a:p>
            <a:pPr/>
            <a:r>
              <a:t>ACTION: We shared our results with all the developers whose apps were explicitly discussed in the paper. We shared our findings and explained that presence certain intentional features or errors undermine user privacy and security. From 21</a:t>
            </a:r>
            <a:r>
              <a:rPr baseline="30000"/>
              <a:t>st</a:t>
            </a:r>
            <a:r>
              <a:t> to 25</a:t>
            </a:r>
            <a:r>
              <a:rPr baseline="30000"/>
              <a:t>th</a:t>
            </a:r>
            <a:r>
              <a:t> of October, we selectively tested VPN apps to confirm whether the developer made changes or not. </a:t>
            </a:r>
          </a:p>
          <a:p>
            <a:pPr/>
          </a:p>
          <a:p>
            <a:pPr/>
            <a:r>
              <a:t>RESULT: ip-shield VPN acknowledged that they used Appflood, a third-party tracking library, to maximize their revenue from targeted advertisements. They promised to stop this to ensure user privacy. We found out that the developer removed all third-party tracking and advertisement libraries from ip-shield VPN source code. </a:t>
            </a:r>
          </a:p>
          <a:p>
            <a:pPr/>
          </a:p>
          <a:p>
            <a:pPr/>
            <a:r>
              <a:t>Whilst WiFi Protector VPN also acknowledged our finding however still injecting JS for tracking and advertisement purposes.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ph type="sldImg"/>
          </p:nvPr>
        </p:nvSpPr>
        <p:spPr>
          <a:prstGeom prst="rect">
            <a:avLst/>
          </a:prstGeom>
        </p:spPr>
        <p:txBody>
          <a:bodyPr/>
          <a:lstStyle/>
          <a:p>
            <a:pPr/>
          </a:p>
        </p:txBody>
      </p:sp>
      <p:sp>
        <p:nvSpPr>
          <p:cNvPr id="454" name="Shape 454"/>
          <p:cNvSpPr/>
          <p:nvPr>
            <p:ph type="body" sz="quarter" idx="1"/>
          </p:nvPr>
        </p:nvSpPr>
        <p:spPr>
          <a:prstGeom prst="rect">
            <a:avLst/>
          </a:prstGeom>
        </p:spPr>
        <p:txBody>
          <a:bodyPr/>
          <a:lstStyle/>
          <a:p>
            <a:pPr/>
            <a:r>
              <a:t>SITUATION: Did our study impact on VPN apps ecosystem? </a:t>
            </a:r>
          </a:p>
          <a:p>
            <a:pPr/>
          </a:p>
          <a:p>
            <a:pPr/>
            <a:r>
              <a:t>ACTION: We shared our results with all the developers whose apps were explicitly discussed in the paper. We shared our findings and explained that presence certain intentional features or errors undermine user privacy and security. On 7</a:t>
            </a:r>
            <a:r>
              <a:rPr baseline="30000"/>
              <a:t>th</a:t>
            </a:r>
            <a:r>
              <a:t> of November, we tested VPN apps that have some malware in the source code to confirm whether the developer made changes or not. </a:t>
            </a:r>
          </a:p>
          <a:p>
            <a:pPr/>
          </a:p>
          <a:p>
            <a:pPr/>
            <a:r>
              <a:t>Figure on the left : VirusTotal Scan, dated on 7</a:t>
            </a:r>
            <a:r>
              <a:rPr baseline="30000"/>
              <a:t>th</a:t>
            </a:r>
            <a:r>
              <a:t> November 2016, of the Betternet Free VPN’s APK that we analyzed in our paper</a:t>
            </a:r>
          </a:p>
          <a:p>
            <a:pPr/>
          </a:p>
          <a:p>
            <a:pPr/>
            <a:r>
              <a:t>Figure on the right : VirusTotal Scan, dated on 7</a:t>
            </a:r>
            <a:r>
              <a:rPr baseline="30000"/>
              <a:t>th</a:t>
            </a:r>
            <a:r>
              <a:t> November 2016, of the Betternet Free VPN’s APK that we downloaded 22nd October, 2016.</a:t>
            </a:r>
          </a:p>
          <a:p>
            <a:pPr/>
          </a:p>
          <a:p>
            <a:pPr/>
          </a:p>
          <a:p>
            <a:pPr/>
            <a:r>
              <a:t>RESULT: Only one VPN developer took action and fulfilled promise to remove malware from its VPN app source code.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bg>
      <p:bgPr>
        <a:solidFill>
          <a:srgbClr val="000000"/>
        </a:solidFill>
      </p:bgPr>
    </p:bg>
    <p:spTree>
      <p:nvGrpSpPr>
        <p:cNvPr id="1" name=""/>
        <p:cNvGrpSpPr/>
        <p:nvPr/>
      </p:nvGrpSpPr>
      <p:grpSpPr>
        <a:xfrm>
          <a:off x="0" y="0"/>
          <a:ext cx="0" cy="0"/>
          <a:chOff x="0" y="0"/>
          <a:chExt cx="0" cy="0"/>
        </a:xfrm>
      </p:grpSpPr>
      <p:pic>
        <p:nvPicPr>
          <p:cNvPr id="13" name="image2.png" descr="Data61_bground_title_ppt.png"/>
          <p:cNvPicPr>
            <a:picLocks noChangeAspect="1"/>
          </p:cNvPicPr>
          <p:nvPr/>
        </p:nvPicPr>
        <p:blipFill>
          <a:blip r:embed="rId2">
            <a:extLst/>
          </a:blip>
          <a:srcRect l="36349" t="13779" r="720" b="38351"/>
          <a:stretch>
            <a:fillRect/>
          </a:stretch>
        </p:blipFill>
        <p:spPr>
          <a:xfrm>
            <a:off x="3108419" y="0"/>
            <a:ext cx="6035581" cy="3723879"/>
          </a:xfrm>
          <a:prstGeom prst="rect">
            <a:avLst/>
          </a:prstGeom>
          <a:ln w="12700">
            <a:miter lim="400000"/>
          </a:ln>
        </p:spPr>
      </p:pic>
      <p:sp>
        <p:nvSpPr>
          <p:cNvPr id="14" name="Shape 14"/>
          <p:cNvSpPr/>
          <p:nvPr>
            <p:ph type="title"/>
          </p:nvPr>
        </p:nvSpPr>
        <p:spPr>
          <a:xfrm>
            <a:off x="344439" y="2726339"/>
            <a:ext cx="6387802" cy="792088"/>
          </a:xfrm>
          <a:prstGeom prst="rect">
            <a:avLst/>
          </a:prstGeom>
        </p:spPr>
        <p:txBody>
          <a:bodyPr anchor="b"/>
          <a:lstStyle>
            <a:lvl1pPr>
              <a:lnSpc>
                <a:spcPct val="80000"/>
              </a:lnSpc>
              <a:defRPr sz="4400">
                <a:solidFill>
                  <a:srgbClr val="FFFFFF"/>
                </a:solidFill>
              </a:defRPr>
            </a:lvl1pPr>
          </a:lstStyle>
          <a:p>
            <a:pPr/>
            <a:r>
              <a:t>Title Text</a:t>
            </a:r>
          </a:p>
        </p:txBody>
      </p:sp>
      <p:sp>
        <p:nvSpPr>
          <p:cNvPr id="15" name="Shape 15"/>
          <p:cNvSpPr/>
          <p:nvPr>
            <p:ph type="body" sz="quarter" idx="1"/>
          </p:nvPr>
        </p:nvSpPr>
        <p:spPr>
          <a:xfrm>
            <a:off x="344439" y="3590433"/>
            <a:ext cx="6387802" cy="270031"/>
          </a:xfrm>
          <a:prstGeom prst="rect">
            <a:avLst/>
          </a:prstGeom>
        </p:spPr>
        <p:txBody>
          <a:bodyPr/>
          <a:lstStyle>
            <a:lvl1pPr marL="0" indent="0">
              <a:buSzTx/>
              <a:buFontTx/>
              <a:buNone/>
              <a:defRPr b="1" sz="2200">
                <a:solidFill>
                  <a:schemeClr val="accent1"/>
                </a:solidFill>
              </a:defRPr>
            </a:lvl1pPr>
            <a:lvl2pPr marL="0" indent="457200">
              <a:buSzTx/>
              <a:buFontTx/>
              <a:buNone/>
              <a:defRPr b="1" sz="2200">
                <a:solidFill>
                  <a:schemeClr val="accent1"/>
                </a:solidFill>
              </a:defRPr>
            </a:lvl2pPr>
            <a:lvl3pPr marL="0" indent="914400">
              <a:buSzTx/>
              <a:buFontTx/>
              <a:buNone/>
              <a:defRPr b="1" sz="2200">
                <a:solidFill>
                  <a:schemeClr val="accent1"/>
                </a:solidFill>
              </a:defRPr>
            </a:lvl3pPr>
            <a:lvl4pPr marL="0" indent="1371600">
              <a:buSzTx/>
              <a:buFontTx/>
              <a:buNone/>
              <a:defRPr b="1" sz="2200">
                <a:solidFill>
                  <a:schemeClr val="accent1"/>
                </a:solidFill>
              </a:defRPr>
            </a:lvl4pPr>
            <a:lvl5pPr marL="0" indent="1828800">
              <a:buSzTx/>
              <a:buFontTx/>
              <a:buNone/>
              <a:defRPr b="1" sz="22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pic>
        <p:nvPicPr>
          <p:cNvPr id="16" name="image3.png" descr="Data61_CSIROlogo_ppt.png"/>
          <p:cNvPicPr>
            <a:picLocks noChangeAspect="1"/>
          </p:cNvPicPr>
          <p:nvPr/>
        </p:nvPicPr>
        <p:blipFill>
          <a:blip r:embed="rId3">
            <a:extLst/>
          </a:blip>
          <a:stretch>
            <a:fillRect/>
          </a:stretch>
        </p:blipFill>
        <p:spPr>
          <a:xfrm>
            <a:off x="8190714" y="4227934"/>
            <a:ext cx="629436" cy="629437"/>
          </a:xfrm>
          <a:prstGeom prst="rect">
            <a:avLst/>
          </a:prstGeom>
          <a:ln w="12700">
            <a:miter lim="400000"/>
          </a:ln>
        </p:spPr>
      </p:pic>
      <p:pic>
        <p:nvPicPr>
          <p:cNvPr id="17" name="image4.png" descr="Data61_logo_title_ppt.png"/>
          <p:cNvPicPr>
            <a:picLocks noChangeAspect="1"/>
          </p:cNvPicPr>
          <p:nvPr/>
        </p:nvPicPr>
        <p:blipFill>
          <a:blip r:embed="rId4">
            <a:extLst/>
          </a:blip>
          <a:stretch>
            <a:fillRect/>
          </a:stretch>
        </p:blipFill>
        <p:spPr>
          <a:xfrm>
            <a:off x="358775" y="267493"/>
            <a:ext cx="1908969" cy="2024123"/>
          </a:xfrm>
          <a:prstGeom prst="rect">
            <a:avLst/>
          </a:prstGeom>
          <a:ln w="12700">
            <a:miter lim="400000"/>
          </a:ln>
        </p:spPr>
      </p:pic>
      <p:sp>
        <p:nvSpPr>
          <p:cNvPr id="18" name="Shape 18"/>
          <p:cNvSpPr/>
          <p:nvPr/>
        </p:nvSpPr>
        <p:spPr>
          <a:xfrm>
            <a:off x="358775" y="4660562"/>
            <a:ext cx="4213225"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400">
                <a:solidFill>
                  <a:schemeClr val="accent1"/>
                </a:solidFill>
              </a:defRPr>
            </a:lvl1pPr>
          </a:lstStyle>
          <a:p>
            <a:pPr/>
            <a:r>
              <a:t>www.data61.csiro.au</a:t>
            </a:r>
          </a:p>
        </p:txBody>
      </p:sp>
      <p:sp>
        <p:nvSpPr>
          <p:cNvPr id="19" name="Shape 19"/>
          <p:cNvSpPr/>
          <p:nvPr>
            <p:ph type="sldNum" sz="quarter" idx="2"/>
          </p:nvPr>
        </p:nvSpPr>
        <p:spPr>
          <a:xfrm>
            <a:off x="4419600" y="4627562"/>
            <a:ext cx="2133600" cy="2794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03" name="Shape 103" descr="background"/>
          <p:cNvSpPr/>
          <p:nvPr/>
        </p:nvSpPr>
        <p:spPr>
          <a:xfrm>
            <a:off x="0" y="4731989"/>
            <a:ext cx="9144000" cy="41151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Blank Black Background">
    <p:bg>
      <p:bgPr>
        <a:solidFill>
          <a:srgbClr val="000000"/>
        </a:solidFill>
      </p:bgPr>
    </p:bg>
    <p:spTree>
      <p:nvGrpSpPr>
        <p:cNvPr id="1" name=""/>
        <p:cNvGrpSpPr/>
        <p:nvPr/>
      </p:nvGrpSpPr>
      <p:grpSpPr>
        <a:xfrm>
          <a:off x="0" y="0"/>
          <a:ext cx="0" cy="0"/>
          <a:chOff x="0" y="0"/>
          <a:chExt cx="0" cy="0"/>
        </a:xfrm>
      </p:grpSpPr>
      <p:sp>
        <p:nvSpPr>
          <p:cNvPr id="111" name="Shape 111" descr="background"/>
          <p:cNvSpPr/>
          <p:nvPr/>
        </p:nvSpPr>
        <p:spPr>
          <a:xfrm>
            <a:off x="0" y="4731989"/>
            <a:ext cx="9144000" cy="41151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Statement Layout">
    <p:spTree>
      <p:nvGrpSpPr>
        <p:cNvPr id="1" name=""/>
        <p:cNvGrpSpPr/>
        <p:nvPr/>
      </p:nvGrpSpPr>
      <p:grpSpPr>
        <a:xfrm>
          <a:off x="0" y="0"/>
          <a:ext cx="0" cy="0"/>
          <a:chOff x="0" y="0"/>
          <a:chExt cx="0" cy="0"/>
        </a:xfrm>
      </p:grpSpPr>
      <p:sp>
        <p:nvSpPr>
          <p:cNvPr id="119" name="Shape 119"/>
          <p:cNvSpPr/>
          <p:nvPr>
            <p:ph type="title"/>
          </p:nvPr>
        </p:nvSpPr>
        <p:spPr>
          <a:xfrm>
            <a:off x="358775" y="205979"/>
            <a:ext cx="7309569" cy="639366"/>
          </a:xfrm>
          <a:prstGeom prst="rect">
            <a:avLst/>
          </a:prstGeom>
        </p:spPr>
        <p:txBody>
          <a:bodyPr/>
          <a:lstStyle/>
          <a:p>
            <a:pPr/>
            <a:r>
              <a:t>Title Text</a:t>
            </a:r>
          </a:p>
        </p:txBody>
      </p:sp>
      <p:sp>
        <p:nvSpPr>
          <p:cNvPr id="120" name="Shape 120"/>
          <p:cNvSpPr/>
          <p:nvPr>
            <p:ph type="body" idx="1"/>
          </p:nvPr>
        </p:nvSpPr>
        <p:spPr>
          <a:xfrm>
            <a:off x="359999" y="957262"/>
            <a:ext cx="8460001" cy="3419476"/>
          </a:xfrm>
          <a:prstGeom prst="rect">
            <a:avLst/>
          </a:prstGeom>
        </p:spPr>
        <p:txBody>
          <a:bodyPr/>
          <a:lstStyle>
            <a:lvl1pPr>
              <a:lnSpc>
                <a:spcPct val="85000"/>
              </a:lnSpc>
              <a:buSzTx/>
              <a:buFontTx/>
              <a:buNone/>
              <a:defRPr b="1" sz="4000">
                <a:solidFill>
                  <a:schemeClr val="accent1"/>
                </a:solidFill>
              </a:defRPr>
            </a:lvl1pPr>
            <a:lvl2pPr marL="215999" indent="-215999">
              <a:lnSpc>
                <a:spcPct val="85000"/>
              </a:lnSpc>
              <a:buSzTx/>
              <a:buFontTx/>
              <a:buNone/>
              <a:defRPr b="1" sz="4000">
                <a:solidFill>
                  <a:schemeClr val="accent1"/>
                </a:solidFill>
              </a:defRPr>
            </a:lvl2pPr>
            <a:lvl3pPr marL="215999" indent="-215999">
              <a:lnSpc>
                <a:spcPct val="85000"/>
              </a:lnSpc>
              <a:buSzTx/>
              <a:buFontTx/>
              <a:buNone/>
              <a:defRPr b="1" sz="4000">
                <a:solidFill>
                  <a:schemeClr val="accent1"/>
                </a:solidFill>
              </a:defRPr>
            </a:lvl3pPr>
            <a:lvl4pPr marL="1079999" indent="-431999">
              <a:lnSpc>
                <a:spcPct val="85000"/>
              </a:lnSpc>
              <a:buFontTx/>
              <a:defRPr b="1" sz="4000">
                <a:solidFill>
                  <a:schemeClr val="accent1"/>
                </a:solidFill>
              </a:defRPr>
            </a:lvl4pPr>
            <a:lvl5pPr marL="1343999" indent="-479999">
              <a:lnSpc>
                <a:spcPct val="85000"/>
              </a:lnSpc>
              <a:buFontTx/>
              <a:defRPr b="1" sz="40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121" name="Shape 1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solidFill>
          <a:schemeClr val="accent1"/>
        </a:solidFill>
      </p:bgPr>
    </p:bg>
    <p:spTree>
      <p:nvGrpSpPr>
        <p:cNvPr id="1" name=""/>
        <p:cNvGrpSpPr/>
        <p:nvPr/>
      </p:nvGrpSpPr>
      <p:grpSpPr>
        <a:xfrm>
          <a:off x="0" y="0"/>
          <a:ext cx="0" cy="0"/>
          <a:chOff x="0" y="0"/>
          <a:chExt cx="0" cy="0"/>
        </a:xfrm>
      </p:grpSpPr>
      <p:sp>
        <p:nvSpPr>
          <p:cNvPr id="128" name="Shape 128"/>
          <p:cNvSpPr/>
          <p:nvPr>
            <p:ph type="body" sz="half" idx="1"/>
          </p:nvPr>
        </p:nvSpPr>
        <p:spPr>
          <a:xfrm>
            <a:off x="360003" y="2571750"/>
            <a:ext cx="7477126" cy="2232249"/>
          </a:xfrm>
          <a:prstGeom prst="rect">
            <a:avLst/>
          </a:prstGeom>
        </p:spPr>
        <p:txBody>
          <a:bodyPr/>
          <a:lstStyle>
            <a:lvl1pPr>
              <a:buSzTx/>
              <a:buFontTx/>
              <a:buNone/>
              <a:defRPr b="1" sz="4400"/>
            </a:lvl1pPr>
            <a:lvl2pPr marL="215999" indent="-215999">
              <a:buSzTx/>
              <a:buFontTx/>
              <a:buNone/>
              <a:defRPr b="1" sz="4400"/>
            </a:lvl2pPr>
            <a:lvl3pPr marL="215999" indent="-215999">
              <a:buSzTx/>
              <a:buFontTx/>
              <a:buNone/>
              <a:defRPr b="1" sz="4400"/>
            </a:lvl3pPr>
            <a:lvl4pPr marL="1123199" indent="-475199">
              <a:buFontTx/>
              <a:defRPr b="1" sz="4400"/>
            </a:lvl4pPr>
            <a:lvl5pPr marL="1391999" indent="-527999">
              <a:buFontTx/>
              <a:defRPr b="1" sz="4400"/>
            </a:lvl5pPr>
          </a:lstStyle>
          <a:p>
            <a:pPr/>
            <a:r>
              <a:t>Body Level One</a:t>
            </a:r>
          </a:p>
          <a:p>
            <a:pPr lvl="1"/>
            <a:r>
              <a:t>Body Level Two</a:t>
            </a:r>
          </a:p>
          <a:p>
            <a:pPr lvl="2"/>
            <a:r>
              <a:t>Body Level Three</a:t>
            </a:r>
          </a:p>
          <a:p>
            <a:pPr lvl="3"/>
            <a:r>
              <a:t>Body Level Four</a:t>
            </a:r>
          </a:p>
          <a:p>
            <a:pPr lvl="4"/>
            <a:r>
              <a:t>Body Level Five</a:t>
            </a:r>
          </a:p>
        </p:txBody>
      </p:sp>
      <p:pic>
        <p:nvPicPr>
          <p:cNvPr id="129" name="image7.png" descr="Data61_bground_section_widescreen_ppt.png"/>
          <p:cNvPicPr>
            <a:picLocks noChangeAspect="1"/>
          </p:cNvPicPr>
          <p:nvPr/>
        </p:nvPicPr>
        <p:blipFill>
          <a:blip r:embed="rId2">
            <a:extLst/>
          </a:blip>
          <a:srcRect l="1198" t="4317" r="335" b="12813"/>
          <a:stretch>
            <a:fillRect/>
          </a:stretch>
        </p:blipFill>
        <p:spPr>
          <a:xfrm>
            <a:off x="0" y="0"/>
            <a:ext cx="9144001" cy="2283718"/>
          </a:xfrm>
          <a:prstGeom prst="rect">
            <a:avLst/>
          </a:prstGeom>
          <a:ln w="12700">
            <a:miter lim="400000"/>
          </a:ln>
        </p:spPr>
      </p:pic>
      <p:sp>
        <p:nvSpPr>
          <p:cNvPr id="130" name="Shape 130"/>
          <p:cNvSpPr/>
          <p:nvPr>
            <p:ph type="sldNum" sz="quarter" idx="2"/>
          </p:nvPr>
        </p:nvSpPr>
        <p:spPr>
          <a:xfrm>
            <a:off x="4419600" y="4627562"/>
            <a:ext cx="2133600" cy="2794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hank You Option 1">
    <p:bg>
      <p:bgPr>
        <a:solidFill>
          <a:srgbClr val="000000"/>
        </a:solidFill>
      </p:bgPr>
    </p:bg>
    <p:spTree>
      <p:nvGrpSpPr>
        <p:cNvPr id="1" name=""/>
        <p:cNvGrpSpPr/>
        <p:nvPr/>
      </p:nvGrpSpPr>
      <p:grpSpPr>
        <a:xfrm>
          <a:off x="0" y="0"/>
          <a:ext cx="0" cy="0"/>
          <a:chOff x="0" y="0"/>
          <a:chExt cx="0" cy="0"/>
        </a:xfrm>
      </p:grpSpPr>
      <p:pic>
        <p:nvPicPr>
          <p:cNvPr id="137" name="image2.png" descr="Data61_bground_title_ppt.png"/>
          <p:cNvPicPr>
            <a:picLocks noChangeAspect="1"/>
          </p:cNvPicPr>
          <p:nvPr/>
        </p:nvPicPr>
        <p:blipFill>
          <a:blip r:embed="rId2">
            <a:extLst/>
          </a:blip>
          <a:srcRect l="36349" t="13779" r="720" b="38351"/>
          <a:stretch>
            <a:fillRect/>
          </a:stretch>
        </p:blipFill>
        <p:spPr>
          <a:xfrm>
            <a:off x="3108419" y="0"/>
            <a:ext cx="6035581" cy="3723879"/>
          </a:xfrm>
          <a:prstGeom prst="rect">
            <a:avLst/>
          </a:prstGeom>
          <a:ln w="12700">
            <a:miter lim="400000"/>
          </a:ln>
        </p:spPr>
      </p:pic>
      <p:pic>
        <p:nvPicPr>
          <p:cNvPr id="138" name="image3.png" descr="Data61_CSIROlogo_ppt.png"/>
          <p:cNvPicPr>
            <a:picLocks noChangeAspect="1"/>
          </p:cNvPicPr>
          <p:nvPr/>
        </p:nvPicPr>
        <p:blipFill>
          <a:blip r:embed="rId3">
            <a:extLst/>
          </a:blip>
          <a:stretch>
            <a:fillRect/>
          </a:stretch>
        </p:blipFill>
        <p:spPr>
          <a:xfrm>
            <a:off x="8190714" y="4227934"/>
            <a:ext cx="629436" cy="629437"/>
          </a:xfrm>
          <a:prstGeom prst="rect">
            <a:avLst/>
          </a:prstGeom>
          <a:ln w="12700">
            <a:miter lim="400000"/>
          </a:ln>
        </p:spPr>
      </p:pic>
      <p:pic>
        <p:nvPicPr>
          <p:cNvPr id="139" name="image4.png" descr="Data61_logo_title_ppt.png"/>
          <p:cNvPicPr>
            <a:picLocks noChangeAspect="1"/>
          </p:cNvPicPr>
          <p:nvPr/>
        </p:nvPicPr>
        <p:blipFill>
          <a:blip r:embed="rId4">
            <a:extLst/>
          </a:blip>
          <a:stretch>
            <a:fillRect/>
          </a:stretch>
        </p:blipFill>
        <p:spPr>
          <a:xfrm>
            <a:off x="358775" y="267493"/>
            <a:ext cx="1908969" cy="2024123"/>
          </a:xfrm>
          <a:prstGeom prst="rect">
            <a:avLst/>
          </a:prstGeom>
          <a:ln w="12700">
            <a:miter lim="400000"/>
          </a:ln>
        </p:spPr>
      </p:pic>
      <p:sp>
        <p:nvSpPr>
          <p:cNvPr id="140" name="Shape 140"/>
          <p:cNvSpPr/>
          <p:nvPr/>
        </p:nvSpPr>
        <p:spPr>
          <a:xfrm>
            <a:off x="358775" y="4660562"/>
            <a:ext cx="4213225"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400">
                <a:solidFill>
                  <a:schemeClr val="accent1"/>
                </a:solidFill>
              </a:defRPr>
            </a:lvl1pPr>
          </a:lstStyle>
          <a:p>
            <a:pPr/>
            <a:r>
              <a:t>www.data61.csiro.au</a:t>
            </a:r>
          </a:p>
        </p:txBody>
      </p:sp>
      <p:sp>
        <p:nvSpPr>
          <p:cNvPr id="141" name="Shape 141"/>
          <p:cNvSpPr/>
          <p:nvPr>
            <p:ph type="body" sz="quarter" idx="1"/>
          </p:nvPr>
        </p:nvSpPr>
        <p:spPr>
          <a:xfrm>
            <a:off x="358774" y="3363838"/>
            <a:ext cx="6121438" cy="1442433"/>
          </a:xfrm>
          <a:prstGeom prst="rect">
            <a:avLst/>
          </a:prstGeom>
        </p:spPr>
        <p:txBody>
          <a:bodyPr numCol="2" spcCol="359999"/>
          <a:lstStyle>
            <a:lvl1pPr marL="0" indent="0">
              <a:spcBef>
                <a:spcPts val="3000"/>
              </a:spcBef>
              <a:buSzTx/>
              <a:buFontTx/>
              <a:buNone/>
              <a:defRPr b="1" sz="1600">
                <a:solidFill>
                  <a:srgbClr val="FFFFFF"/>
                </a:solidFill>
              </a:defRPr>
            </a:lvl1pPr>
            <a:lvl2pPr marL="0" indent="0">
              <a:spcBef>
                <a:spcPts val="3000"/>
              </a:spcBef>
              <a:buSzTx/>
              <a:buFontTx/>
              <a:buNone/>
              <a:defRPr b="1" sz="1600">
                <a:solidFill>
                  <a:srgbClr val="FFFFFF"/>
                </a:solidFill>
              </a:defRPr>
            </a:lvl2pPr>
            <a:lvl3pPr marL="0" indent="0">
              <a:spcBef>
                <a:spcPts val="3000"/>
              </a:spcBef>
              <a:buSzTx/>
              <a:buFontTx/>
              <a:buNone/>
              <a:defRPr b="1" sz="1600">
                <a:solidFill>
                  <a:srgbClr val="FFFFFF"/>
                </a:solidFill>
              </a:defRPr>
            </a:lvl3pPr>
            <a:lvl4pPr marL="0" indent="1371600">
              <a:spcBef>
                <a:spcPts val="3000"/>
              </a:spcBef>
              <a:buSzTx/>
              <a:buFontTx/>
              <a:buNone/>
              <a:defRPr b="1" sz="1600">
                <a:solidFill>
                  <a:srgbClr val="FFFFFF"/>
                </a:solidFill>
              </a:defRPr>
            </a:lvl4pPr>
            <a:lvl5pPr marL="0" indent="1828800">
              <a:spcBef>
                <a:spcPts val="3000"/>
              </a:spcBef>
              <a:buSzTx/>
              <a:buFontTx/>
              <a:buNone/>
              <a:defRPr b="1" sz="1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42" name="Shape 142"/>
          <p:cNvSpPr/>
          <p:nvPr>
            <p:ph type="title"/>
          </p:nvPr>
        </p:nvSpPr>
        <p:spPr>
          <a:xfrm>
            <a:off x="358775" y="2427734"/>
            <a:ext cx="5653386" cy="639366"/>
          </a:xfrm>
          <a:prstGeom prst="rect">
            <a:avLst/>
          </a:prstGeom>
        </p:spPr>
        <p:txBody>
          <a:bodyPr/>
          <a:lstStyle>
            <a:lvl1pPr>
              <a:defRPr sz="5500">
                <a:solidFill>
                  <a:srgbClr val="FFFFFF"/>
                </a:solidFill>
              </a:defRPr>
            </a:lvl1pPr>
          </a:lstStyle>
          <a:p>
            <a:pPr/>
            <a:r>
              <a:t>Title Text</a:t>
            </a:r>
          </a:p>
        </p:txBody>
      </p:sp>
      <p:sp>
        <p:nvSpPr>
          <p:cNvPr id="143" name="Shape 143"/>
          <p:cNvSpPr/>
          <p:nvPr>
            <p:ph type="sldNum" sz="quarter" idx="2"/>
          </p:nvPr>
        </p:nvSpPr>
        <p:spPr>
          <a:xfrm>
            <a:off x="4419600" y="4627562"/>
            <a:ext cx="2133600" cy="2794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hank You + Collaborator Logos">
    <p:bg>
      <p:bgPr>
        <a:solidFill>
          <a:srgbClr val="000000"/>
        </a:solidFill>
      </p:bgPr>
    </p:bg>
    <p:spTree>
      <p:nvGrpSpPr>
        <p:cNvPr id="1" name=""/>
        <p:cNvGrpSpPr/>
        <p:nvPr/>
      </p:nvGrpSpPr>
      <p:grpSpPr>
        <a:xfrm>
          <a:off x="0" y="0"/>
          <a:ext cx="0" cy="0"/>
          <a:chOff x="0" y="0"/>
          <a:chExt cx="0" cy="0"/>
        </a:xfrm>
      </p:grpSpPr>
      <p:sp>
        <p:nvSpPr>
          <p:cNvPr id="150" name="Shape 150"/>
          <p:cNvSpPr/>
          <p:nvPr/>
        </p:nvSpPr>
        <p:spPr>
          <a:xfrm>
            <a:off x="0" y="4227934"/>
            <a:ext cx="9144000" cy="915567"/>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51" name="Shape 151"/>
          <p:cNvSpPr/>
          <p:nvPr/>
        </p:nvSpPr>
        <p:spPr>
          <a:xfrm>
            <a:off x="358775" y="4869672"/>
            <a:ext cx="4213226"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400">
                <a:solidFill>
                  <a:schemeClr val="accent1"/>
                </a:solidFill>
              </a:defRPr>
            </a:lvl1pPr>
          </a:lstStyle>
          <a:p>
            <a:pPr/>
            <a:r>
              <a:t>www.data61.csiro.au</a:t>
            </a:r>
          </a:p>
        </p:txBody>
      </p:sp>
      <p:pic>
        <p:nvPicPr>
          <p:cNvPr id="152" name="image2.png" descr="Data61_bground_title_ppt.png"/>
          <p:cNvPicPr>
            <a:picLocks noChangeAspect="1"/>
          </p:cNvPicPr>
          <p:nvPr/>
        </p:nvPicPr>
        <p:blipFill>
          <a:blip r:embed="rId2">
            <a:extLst/>
          </a:blip>
          <a:srcRect l="36349" t="13779" r="720" b="38352"/>
          <a:stretch>
            <a:fillRect/>
          </a:stretch>
        </p:blipFill>
        <p:spPr>
          <a:xfrm>
            <a:off x="3347863" y="0"/>
            <a:ext cx="5796138" cy="3576143"/>
          </a:xfrm>
          <a:prstGeom prst="rect">
            <a:avLst/>
          </a:prstGeom>
          <a:ln w="12700">
            <a:miter lim="400000"/>
          </a:ln>
        </p:spPr>
      </p:pic>
      <p:pic>
        <p:nvPicPr>
          <p:cNvPr id="153" name="image4.png" descr="Data61_logo_title_ppt.png"/>
          <p:cNvPicPr>
            <a:picLocks noChangeAspect="1"/>
          </p:cNvPicPr>
          <p:nvPr/>
        </p:nvPicPr>
        <p:blipFill>
          <a:blip r:embed="rId3">
            <a:extLst/>
          </a:blip>
          <a:stretch>
            <a:fillRect/>
          </a:stretch>
        </p:blipFill>
        <p:spPr>
          <a:xfrm>
            <a:off x="358775" y="267495"/>
            <a:ext cx="1629875" cy="1728193"/>
          </a:xfrm>
          <a:prstGeom prst="rect">
            <a:avLst/>
          </a:prstGeom>
          <a:ln w="12700">
            <a:miter lim="400000"/>
          </a:ln>
        </p:spPr>
      </p:pic>
      <p:pic>
        <p:nvPicPr>
          <p:cNvPr id="154" name="image5.png" descr="Data61_CSIROlogo_ppt.png"/>
          <p:cNvPicPr>
            <a:picLocks noChangeAspect="1"/>
          </p:cNvPicPr>
          <p:nvPr/>
        </p:nvPicPr>
        <p:blipFill>
          <a:blip r:embed="rId4">
            <a:extLst/>
          </a:blip>
          <a:stretch>
            <a:fillRect/>
          </a:stretch>
        </p:blipFill>
        <p:spPr>
          <a:xfrm>
            <a:off x="8190714" y="4369441"/>
            <a:ext cx="629436" cy="629437"/>
          </a:xfrm>
          <a:prstGeom prst="rect">
            <a:avLst/>
          </a:prstGeom>
          <a:ln w="12700">
            <a:miter lim="400000"/>
          </a:ln>
        </p:spPr>
      </p:pic>
      <p:sp>
        <p:nvSpPr>
          <p:cNvPr id="155" name="Shape 155"/>
          <p:cNvSpPr/>
          <p:nvPr>
            <p:ph type="body" sz="quarter" idx="1"/>
          </p:nvPr>
        </p:nvSpPr>
        <p:spPr>
          <a:xfrm>
            <a:off x="358774" y="2817917"/>
            <a:ext cx="6121438" cy="1154401"/>
          </a:xfrm>
          <a:prstGeom prst="rect">
            <a:avLst/>
          </a:prstGeom>
        </p:spPr>
        <p:txBody>
          <a:bodyPr numCol="2" spcCol="359999"/>
          <a:lstStyle>
            <a:lvl1pPr marL="0" indent="0">
              <a:spcBef>
                <a:spcPts val="3000"/>
              </a:spcBef>
              <a:buSzTx/>
              <a:buFontTx/>
              <a:buNone/>
              <a:defRPr b="1" sz="1600">
                <a:solidFill>
                  <a:srgbClr val="FFFFFF"/>
                </a:solidFill>
              </a:defRPr>
            </a:lvl1pPr>
            <a:lvl2pPr marL="0" indent="0">
              <a:spcBef>
                <a:spcPts val="3000"/>
              </a:spcBef>
              <a:buSzTx/>
              <a:buFontTx/>
              <a:buNone/>
              <a:defRPr b="1" sz="1600">
                <a:solidFill>
                  <a:srgbClr val="FFFFFF"/>
                </a:solidFill>
              </a:defRPr>
            </a:lvl2pPr>
            <a:lvl3pPr marL="0" indent="0">
              <a:spcBef>
                <a:spcPts val="3000"/>
              </a:spcBef>
              <a:buSzTx/>
              <a:buFontTx/>
              <a:buNone/>
              <a:defRPr b="1" sz="1600">
                <a:solidFill>
                  <a:srgbClr val="FFFFFF"/>
                </a:solidFill>
              </a:defRPr>
            </a:lvl3pPr>
            <a:lvl4pPr marL="0" indent="1371600">
              <a:spcBef>
                <a:spcPts val="3000"/>
              </a:spcBef>
              <a:buSzTx/>
              <a:buFontTx/>
              <a:buNone/>
              <a:defRPr b="1" sz="1600">
                <a:solidFill>
                  <a:srgbClr val="FFFFFF"/>
                </a:solidFill>
              </a:defRPr>
            </a:lvl4pPr>
            <a:lvl5pPr marL="0" indent="1828800">
              <a:spcBef>
                <a:spcPts val="3000"/>
              </a:spcBef>
              <a:buSzTx/>
              <a:buFontTx/>
              <a:buNone/>
              <a:defRPr b="1" sz="1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6" name="Shape 156"/>
          <p:cNvSpPr/>
          <p:nvPr>
            <p:ph type="title"/>
          </p:nvPr>
        </p:nvSpPr>
        <p:spPr>
          <a:xfrm>
            <a:off x="358775" y="2088838"/>
            <a:ext cx="5365353" cy="639365"/>
          </a:xfrm>
          <a:prstGeom prst="rect">
            <a:avLst/>
          </a:prstGeom>
        </p:spPr>
        <p:txBody>
          <a:bodyPr/>
          <a:lstStyle>
            <a:lvl1pPr>
              <a:defRPr sz="5500">
                <a:solidFill>
                  <a:srgbClr val="FFFFFF"/>
                </a:solidFill>
              </a:defRPr>
            </a:lvl1pPr>
          </a:lstStyle>
          <a:p>
            <a:pPr/>
            <a:r>
              <a:t>Title Text</a:t>
            </a:r>
          </a:p>
        </p:txBody>
      </p:sp>
      <p:sp>
        <p:nvSpPr>
          <p:cNvPr id="157" name="Shape 157"/>
          <p:cNvSpPr/>
          <p:nvPr>
            <p:ph type="sldNum" sz="quarter" idx="2"/>
          </p:nvPr>
        </p:nvSpPr>
        <p:spPr>
          <a:xfrm>
            <a:off x="4419600" y="4627562"/>
            <a:ext cx="2133600" cy="2794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164" name="Shape 164" descr="background"/>
          <p:cNvSpPr/>
          <p:nvPr/>
        </p:nvSpPr>
        <p:spPr>
          <a:xfrm>
            <a:off x="0" y="4731989"/>
            <a:ext cx="9144000" cy="411511"/>
          </a:xfrm>
          <a:prstGeom prst="rect">
            <a:avLst/>
          </a:prstGeom>
          <a:solidFill>
            <a:schemeClr val="accent1"/>
          </a:solidFill>
          <a:ln w="12700">
            <a:miter lim="400000"/>
          </a:ln>
        </p:spPr>
        <p:txBody>
          <a:bodyPr lIns="45719" rIns="45719" anchor="ctr"/>
          <a:lstStyle/>
          <a:p>
            <a:pPr algn="ctr">
              <a:defRPr>
                <a:solidFill>
                  <a:srgbClr val="FFFFFF"/>
                </a:solidFill>
              </a:defRPr>
            </a:pPr>
          </a:p>
        </p:txBody>
      </p:sp>
      <p:pic>
        <p:nvPicPr>
          <p:cNvPr id="165" name="image1.png" descr="DATA61 logo"/>
          <p:cNvPicPr>
            <a:picLocks noChangeAspect="1"/>
          </p:cNvPicPr>
          <p:nvPr/>
        </p:nvPicPr>
        <p:blipFill>
          <a:blip r:embed="rId2">
            <a:extLst/>
          </a:blip>
          <a:stretch>
            <a:fillRect/>
          </a:stretch>
        </p:blipFill>
        <p:spPr>
          <a:xfrm>
            <a:off x="7784121" y="158640"/>
            <a:ext cx="1036028" cy="632059"/>
          </a:xfrm>
          <a:prstGeom prst="rect">
            <a:avLst/>
          </a:prstGeom>
          <a:ln w="12700">
            <a:miter lim="400000"/>
          </a:ln>
        </p:spPr>
      </p:pic>
      <p:sp>
        <p:nvSpPr>
          <p:cNvPr id="166" name="Shape 166"/>
          <p:cNvSpPr/>
          <p:nvPr>
            <p:ph type="title"/>
          </p:nvPr>
        </p:nvSpPr>
        <p:spPr>
          <a:xfrm>
            <a:off x="358775" y="205979"/>
            <a:ext cx="7309569" cy="639366"/>
          </a:xfrm>
          <a:prstGeom prst="rect">
            <a:avLst/>
          </a:prstGeom>
        </p:spPr>
        <p:txBody>
          <a:bodyPr/>
          <a:lstStyle/>
          <a:p>
            <a:pPr/>
            <a:r>
              <a:t>Title Text</a:t>
            </a:r>
          </a:p>
        </p:txBody>
      </p:sp>
      <p:sp>
        <p:nvSpPr>
          <p:cNvPr id="167" name="Shape 16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8" name="Shape 1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Slide + Collaborator Logos">
    <p:bg>
      <p:bgPr>
        <a:solidFill>
          <a:srgbClr val="000000"/>
        </a:solidFill>
      </p:bgPr>
    </p:bg>
    <p:spTree>
      <p:nvGrpSpPr>
        <p:cNvPr id="1" name=""/>
        <p:cNvGrpSpPr/>
        <p:nvPr/>
      </p:nvGrpSpPr>
      <p:grpSpPr>
        <a:xfrm>
          <a:off x="0" y="0"/>
          <a:ext cx="0" cy="0"/>
          <a:chOff x="0" y="0"/>
          <a:chExt cx="0" cy="0"/>
        </a:xfrm>
      </p:grpSpPr>
      <p:sp>
        <p:nvSpPr>
          <p:cNvPr id="26" name="Shape 26"/>
          <p:cNvSpPr/>
          <p:nvPr/>
        </p:nvSpPr>
        <p:spPr>
          <a:xfrm>
            <a:off x="0" y="4227934"/>
            <a:ext cx="9144000" cy="915567"/>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7" name="Shape 27"/>
          <p:cNvSpPr/>
          <p:nvPr>
            <p:ph type="title"/>
          </p:nvPr>
        </p:nvSpPr>
        <p:spPr>
          <a:xfrm>
            <a:off x="344439" y="2572696"/>
            <a:ext cx="5955753" cy="810001"/>
          </a:xfrm>
          <a:prstGeom prst="rect">
            <a:avLst/>
          </a:prstGeom>
        </p:spPr>
        <p:txBody>
          <a:bodyPr anchor="b"/>
          <a:lstStyle>
            <a:lvl1pPr>
              <a:defRPr sz="4400">
                <a:solidFill>
                  <a:srgbClr val="FFFFFF"/>
                </a:solidFill>
              </a:defRPr>
            </a:lvl1pPr>
          </a:lstStyle>
          <a:p>
            <a:pPr/>
            <a:r>
              <a:t>Title Text</a:t>
            </a:r>
          </a:p>
        </p:txBody>
      </p:sp>
      <p:sp>
        <p:nvSpPr>
          <p:cNvPr id="28" name="Shape 28"/>
          <p:cNvSpPr/>
          <p:nvPr>
            <p:ph type="body" sz="quarter" idx="1"/>
          </p:nvPr>
        </p:nvSpPr>
        <p:spPr>
          <a:xfrm>
            <a:off x="344439" y="3423554"/>
            <a:ext cx="5955753" cy="297034"/>
          </a:xfrm>
          <a:prstGeom prst="rect">
            <a:avLst/>
          </a:prstGeom>
        </p:spPr>
        <p:txBody>
          <a:bodyPr/>
          <a:lstStyle>
            <a:lvl1pPr marL="0" indent="0">
              <a:buSzTx/>
              <a:buFontTx/>
              <a:buNone/>
              <a:defRPr b="1" sz="2200">
                <a:solidFill>
                  <a:schemeClr val="accent1"/>
                </a:solidFill>
              </a:defRPr>
            </a:lvl1pPr>
            <a:lvl2pPr marL="0" indent="457200">
              <a:buSzTx/>
              <a:buFontTx/>
              <a:buNone/>
              <a:defRPr b="1" sz="2200">
                <a:solidFill>
                  <a:schemeClr val="accent1"/>
                </a:solidFill>
              </a:defRPr>
            </a:lvl2pPr>
            <a:lvl3pPr marL="0" indent="914400">
              <a:buSzTx/>
              <a:buFontTx/>
              <a:buNone/>
              <a:defRPr b="1" sz="2200">
                <a:solidFill>
                  <a:schemeClr val="accent1"/>
                </a:solidFill>
              </a:defRPr>
            </a:lvl3pPr>
            <a:lvl4pPr marL="0" indent="1371600">
              <a:buSzTx/>
              <a:buFontTx/>
              <a:buNone/>
              <a:defRPr b="1" sz="2200">
                <a:solidFill>
                  <a:schemeClr val="accent1"/>
                </a:solidFill>
              </a:defRPr>
            </a:lvl4pPr>
            <a:lvl5pPr marL="0" indent="1828800">
              <a:buSzTx/>
              <a:buFontTx/>
              <a:buNone/>
              <a:defRPr b="1" sz="22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29" name="Shape 29"/>
          <p:cNvSpPr/>
          <p:nvPr/>
        </p:nvSpPr>
        <p:spPr>
          <a:xfrm>
            <a:off x="358775" y="4869672"/>
            <a:ext cx="4213226"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1400">
                <a:solidFill>
                  <a:schemeClr val="accent1"/>
                </a:solidFill>
              </a:defRPr>
            </a:lvl1pPr>
          </a:lstStyle>
          <a:p>
            <a:pPr/>
            <a:r>
              <a:t>www.data61.csiro.au</a:t>
            </a:r>
          </a:p>
        </p:txBody>
      </p:sp>
      <p:pic>
        <p:nvPicPr>
          <p:cNvPr id="30" name="image2.png" descr="Data61_bground_title_ppt.png"/>
          <p:cNvPicPr>
            <a:picLocks noChangeAspect="1"/>
          </p:cNvPicPr>
          <p:nvPr/>
        </p:nvPicPr>
        <p:blipFill>
          <a:blip r:embed="rId2">
            <a:extLst/>
          </a:blip>
          <a:srcRect l="36349" t="13779" r="720" b="38352"/>
          <a:stretch>
            <a:fillRect/>
          </a:stretch>
        </p:blipFill>
        <p:spPr>
          <a:xfrm>
            <a:off x="3347863" y="0"/>
            <a:ext cx="5796138" cy="3576143"/>
          </a:xfrm>
          <a:prstGeom prst="rect">
            <a:avLst/>
          </a:prstGeom>
          <a:ln w="12700">
            <a:miter lim="400000"/>
          </a:ln>
        </p:spPr>
      </p:pic>
      <p:pic>
        <p:nvPicPr>
          <p:cNvPr id="31" name="image4.png" descr="Data61_logo_title_ppt.png"/>
          <p:cNvPicPr>
            <a:picLocks noChangeAspect="1"/>
          </p:cNvPicPr>
          <p:nvPr/>
        </p:nvPicPr>
        <p:blipFill>
          <a:blip r:embed="rId3">
            <a:extLst/>
          </a:blip>
          <a:stretch>
            <a:fillRect/>
          </a:stretch>
        </p:blipFill>
        <p:spPr>
          <a:xfrm>
            <a:off x="358775" y="267495"/>
            <a:ext cx="1629875" cy="1728193"/>
          </a:xfrm>
          <a:prstGeom prst="rect">
            <a:avLst/>
          </a:prstGeom>
          <a:ln w="12700">
            <a:miter lim="400000"/>
          </a:ln>
        </p:spPr>
      </p:pic>
      <p:pic>
        <p:nvPicPr>
          <p:cNvPr id="32" name="image5.png" descr="Data61_CSIROlogo_ppt.png"/>
          <p:cNvPicPr>
            <a:picLocks noChangeAspect="1"/>
          </p:cNvPicPr>
          <p:nvPr/>
        </p:nvPicPr>
        <p:blipFill>
          <a:blip r:embed="rId4">
            <a:extLst/>
          </a:blip>
          <a:stretch>
            <a:fillRect/>
          </a:stretch>
        </p:blipFill>
        <p:spPr>
          <a:xfrm>
            <a:off x="8190714" y="4369441"/>
            <a:ext cx="629436" cy="629437"/>
          </a:xfrm>
          <a:prstGeom prst="rect">
            <a:avLst/>
          </a:prstGeom>
          <a:ln w="12700">
            <a:miter lim="400000"/>
          </a:ln>
        </p:spPr>
      </p:pic>
      <p:sp>
        <p:nvSpPr>
          <p:cNvPr id="33" name="Shape 33"/>
          <p:cNvSpPr/>
          <p:nvPr>
            <p:ph type="sldNum" sz="quarter" idx="2"/>
          </p:nvPr>
        </p:nvSpPr>
        <p:spPr>
          <a:xfrm>
            <a:off x="4419600" y="4627562"/>
            <a:ext cx="2133600" cy="2794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40" name="Shape 40"/>
          <p:cNvSpPr/>
          <p:nvPr>
            <p:ph type="title"/>
          </p:nvPr>
        </p:nvSpPr>
        <p:spPr>
          <a:xfrm>
            <a:off x="358775" y="205979"/>
            <a:ext cx="7309569" cy="639366"/>
          </a:xfrm>
          <a:prstGeom prst="rect">
            <a:avLst/>
          </a:prstGeom>
        </p:spPr>
        <p:txBody>
          <a:bodyPr/>
          <a:lstStyle/>
          <a:p>
            <a:pPr/>
            <a:r>
              <a:t>Title Text</a:t>
            </a:r>
          </a:p>
        </p:txBody>
      </p:sp>
      <p:sp>
        <p:nvSpPr>
          <p:cNvPr id="41" name="Shape 4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Black Background">
    <p:bg>
      <p:bgPr>
        <a:solidFill>
          <a:srgbClr val="000000"/>
        </a:solidFill>
      </p:bgPr>
    </p:bg>
    <p:spTree>
      <p:nvGrpSpPr>
        <p:cNvPr id="1" name=""/>
        <p:cNvGrpSpPr/>
        <p:nvPr/>
      </p:nvGrpSpPr>
      <p:grpSpPr>
        <a:xfrm>
          <a:off x="0" y="0"/>
          <a:ext cx="0" cy="0"/>
          <a:chOff x="0" y="0"/>
          <a:chExt cx="0" cy="0"/>
        </a:xfrm>
      </p:grpSpPr>
      <p:sp>
        <p:nvSpPr>
          <p:cNvPr id="49" name="Shape 49"/>
          <p:cNvSpPr/>
          <p:nvPr>
            <p:ph type="title"/>
          </p:nvPr>
        </p:nvSpPr>
        <p:spPr>
          <a:xfrm>
            <a:off x="358775" y="205979"/>
            <a:ext cx="7309569" cy="639366"/>
          </a:xfrm>
          <a:prstGeom prst="rect">
            <a:avLst/>
          </a:prstGeom>
        </p:spPr>
        <p:txBody>
          <a:bodyPr/>
          <a:lstStyle>
            <a:lvl1pPr>
              <a:defRPr>
                <a:solidFill>
                  <a:schemeClr val="accent1"/>
                </a:solidFill>
              </a:defRPr>
            </a:lvl1pPr>
          </a:lstStyle>
          <a:p>
            <a:pPr/>
            <a:r>
              <a:t>Title Text</a:t>
            </a:r>
          </a:p>
        </p:txBody>
      </p:sp>
      <p:sp>
        <p:nvSpPr>
          <p:cNvPr id="50" name="Shape 50"/>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51" name="Shape 51"/>
          <p:cNvSpPr/>
          <p:nvPr>
            <p:ph type="sldNum" sz="quarter" idx="2"/>
          </p:nvPr>
        </p:nvSpPr>
        <p:spPr>
          <a:prstGeom prst="rect">
            <a:avLst/>
          </a:prstGeom>
        </p:spPr>
        <p:txBody>
          <a:bodyPr/>
          <a:lstStyle/>
          <a:p>
            <a:pPr/>
            <a:fld id="{86CB4B4D-7CA3-9044-876B-883B54F8677D}" type="slidenum"/>
          </a:p>
        </p:txBody>
      </p:sp>
      <p:pic>
        <p:nvPicPr>
          <p:cNvPr id="52" name="image6.png" descr="DATA61 logo"/>
          <p:cNvPicPr>
            <a:picLocks noChangeAspect="1"/>
          </p:cNvPicPr>
          <p:nvPr/>
        </p:nvPicPr>
        <p:blipFill>
          <a:blip r:embed="rId2">
            <a:extLst/>
          </a:blip>
          <a:stretch>
            <a:fillRect/>
          </a:stretch>
        </p:blipFill>
        <p:spPr>
          <a:xfrm>
            <a:off x="7784268" y="158640"/>
            <a:ext cx="1035735" cy="632059"/>
          </a:xfrm>
          <a:prstGeom prst="rect">
            <a:avLst/>
          </a:prstGeom>
          <a:ln w="12700">
            <a:miter lim="400000"/>
          </a:ln>
        </p:spPr>
      </p:pic>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and 2 Column Content">
    <p:spTree>
      <p:nvGrpSpPr>
        <p:cNvPr id="1" name=""/>
        <p:cNvGrpSpPr/>
        <p:nvPr/>
      </p:nvGrpSpPr>
      <p:grpSpPr>
        <a:xfrm>
          <a:off x="0" y="0"/>
          <a:ext cx="0" cy="0"/>
          <a:chOff x="0" y="0"/>
          <a:chExt cx="0" cy="0"/>
        </a:xfrm>
      </p:grpSpPr>
      <p:sp>
        <p:nvSpPr>
          <p:cNvPr id="59" name="Shape 59"/>
          <p:cNvSpPr/>
          <p:nvPr>
            <p:ph type="title"/>
          </p:nvPr>
        </p:nvSpPr>
        <p:spPr>
          <a:xfrm>
            <a:off x="358775" y="205979"/>
            <a:ext cx="7309569" cy="639366"/>
          </a:xfrm>
          <a:prstGeom prst="rect">
            <a:avLst/>
          </a:prstGeom>
        </p:spPr>
        <p:txBody>
          <a:bodyPr/>
          <a:lstStyle/>
          <a:p>
            <a:pPr/>
            <a:r>
              <a:t>Title Text</a:t>
            </a:r>
          </a:p>
        </p:txBody>
      </p:sp>
      <p:sp>
        <p:nvSpPr>
          <p:cNvPr id="60" name="Shape 60"/>
          <p:cNvSpPr/>
          <p:nvPr>
            <p:ph type="body" idx="1"/>
          </p:nvPr>
        </p:nvSpPr>
        <p:spPr>
          <a:prstGeom prst="rect">
            <a:avLst/>
          </a:prstGeom>
        </p:spPr>
        <p:txBody>
          <a:bodyPr numCol="2" spcCol="359999"/>
          <a:lstStyle/>
          <a:p>
            <a:pPr/>
            <a:r>
              <a:t>Body Level One</a:t>
            </a:r>
          </a:p>
          <a:p>
            <a:pPr lvl="1"/>
            <a:r>
              <a:t>Body Level Two</a:t>
            </a:r>
          </a:p>
          <a:p>
            <a:pPr lvl="2"/>
            <a:r>
              <a:t>Body Level Three</a:t>
            </a:r>
          </a:p>
          <a:p>
            <a:pPr lvl="3"/>
            <a:r>
              <a:t>Body Level Four</a:t>
            </a:r>
          </a:p>
          <a:p>
            <a:pPr lvl="4"/>
            <a:r>
              <a:t>Body Level Five</a:t>
            </a:r>
          </a:p>
        </p:txBody>
      </p:sp>
      <p:sp>
        <p:nvSpPr>
          <p:cNvPr id="61" name="Shape 6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Subtitle and Content">
    <p:spTree>
      <p:nvGrpSpPr>
        <p:cNvPr id="1" name=""/>
        <p:cNvGrpSpPr/>
        <p:nvPr/>
      </p:nvGrpSpPr>
      <p:grpSpPr>
        <a:xfrm>
          <a:off x="0" y="0"/>
          <a:ext cx="0" cy="0"/>
          <a:chOff x="0" y="0"/>
          <a:chExt cx="0" cy="0"/>
        </a:xfrm>
      </p:grpSpPr>
      <p:sp>
        <p:nvSpPr>
          <p:cNvPr id="68" name="Shape 6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9" name="Shape 69"/>
          <p:cNvSpPr/>
          <p:nvPr>
            <p:ph type="body" sz="quarter" idx="13"/>
          </p:nvPr>
        </p:nvSpPr>
        <p:spPr>
          <a:xfrm>
            <a:off x="360363" y="202499"/>
            <a:ext cx="8460000" cy="639901"/>
          </a:xfrm>
          <a:prstGeom prst="rect">
            <a:avLst/>
          </a:prstGeom>
        </p:spPr>
        <p:txBody>
          <a:bodyPr/>
          <a:lstStyle/>
          <a:p>
            <a:pPr marL="0" indent="0">
              <a:lnSpc>
                <a:spcPct val="100000"/>
              </a:lnSpc>
              <a:spcBef>
                <a:spcPts val="0"/>
              </a:spcBef>
              <a:buSzTx/>
              <a:buFontTx/>
              <a:buNone/>
              <a:defRPr b="1" sz="2800"/>
            </a:pP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77" name="Shape 77"/>
          <p:cNvSpPr/>
          <p:nvPr>
            <p:ph type="title"/>
          </p:nvPr>
        </p:nvSpPr>
        <p:spPr>
          <a:xfrm>
            <a:off x="358775" y="205979"/>
            <a:ext cx="7309569" cy="639366"/>
          </a:xfrm>
          <a:prstGeom prst="rect">
            <a:avLst/>
          </a:prstGeom>
        </p:spPr>
        <p:txBody>
          <a:bodyPr/>
          <a:lstStyle/>
          <a:p>
            <a:pPr/>
            <a:r>
              <a:t>Title Text</a:t>
            </a:r>
          </a:p>
        </p:txBody>
      </p:sp>
      <p:sp>
        <p:nvSpPr>
          <p:cNvPr id="78" name="Shape 78"/>
          <p:cNvSpPr/>
          <p:nvPr>
            <p:ph type="body" sz="half" idx="1"/>
          </p:nvPr>
        </p:nvSpPr>
        <p:spPr>
          <a:xfrm>
            <a:off x="358775" y="951309"/>
            <a:ext cx="4038600" cy="339447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9" name="Shape 7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86" name="Shape 86"/>
          <p:cNvSpPr/>
          <p:nvPr>
            <p:ph type="title"/>
          </p:nvPr>
        </p:nvSpPr>
        <p:spPr>
          <a:xfrm>
            <a:off x="358775" y="205979"/>
            <a:ext cx="7309569" cy="639366"/>
          </a:xfrm>
          <a:prstGeom prst="rect">
            <a:avLst/>
          </a:prstGeom>
        </p:spPr>
        <p:txBody>
          <a:bodyPr/>
          <a:lstStyle/>
          <a:p>
            <a:pPr/>
            <a:r>
              <a:t>Title Text</a:t>
            </a:r>
          </a:p>
        </p:txBody>
      </p:sp>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Only Black Background">
    <p:bg>
      <p:bgPr>
        <a:solidFill>
          <a:srgbClr val="000000"/>
        </a:solidFill>
      </p:bgPr>
    </p:bg>
    <p:spTree>
      <p:nvGrpSpPr>
        <p:cNvPr id="1" name=""/>
        <p:cNvGrpSpPr/>
        <p:nvPr/>
      </p:nvGrpSpPr>
      <p:grpSpPr>
        <a:xfrm>
          <a:off x="0" y="0"/>
          <a:ext cx="0" cy="0"/>
          <a:chOff x="0" y="0"/>
          <a:chExt cx="0" cy="0"/>
        </a:xfrm>
      </p:grpSpPr>
      <p:sp>
        <p:nvSpPr>
          <p:cNvPr id="94" name="Shape 94"/>
          <p:cNvSpPr/>
          <p:nvPr>
            <p:ph type="title"/>
          </p:nvPr>
        </p:nvSpPr>
        <p:spPr>
          <a:xfrm>
            <a:off x="358775" y="205979"/>
            <a:ext cx="7309569" cy="639366"/>
          </a:xfrm>
          <a:prstGeom prst="rect">
            <a:avLst/>
          </a:prstGeom>
        </p:spPr>
        <p:txBody>
          <a:bodyPr/>
          <a:lstStyle>
            <a:lvl1pPr>
              <a:defRPr>
                <a:solidFill>
                  <a:schemeClr val="accent1"/>
                </a:solidFill>
              </a:defRPr>
            </a:lvl1pPr>
          </a:lstStyle>
          <a:p>
            <a:pPr/>
            <a:r>
              <a:t>Title Text</a:t>
            </a:r>
          </a:p>
        </p:txBody>
      </p:sp>
      <p:sp>
        <p:nvSpPr>
          <p:cNvPr id="95" name="Shape 95"/>
          <p:cNvSpPr/>
          <p:nvPr>
            <p:ph type="sldNum" sz="quarter" idx="2"/>
          </p:nvPr>
        </p:nvSpPr>
        <p:spPr>
          <a:prstGeom prst="rect">
            <a:avLst/>
          </a:prstGeom>
        </p:spPr>
        <p:txBody>
          <a:bodyPr/>
          <a:lstStyle/>
          <a:p>
            <a:pPr/>
            <a:fld id="{86CB4B4D-7CA3-9044-876B-883B54F8677D}" type="slidenum"/>
          </a:p>
        </p:txBody>
      </p:sp>
      <p:pic>
        <p:nvPicPr>
          <p:cNvPr id="96" name="image6.png" descr="DATA61 logo"/>
          <p:cNvPicPr>
            <a:picLocks noChangeAspect="1"/>
          </p:cNvPicPr>
          <p:nvPr/>
        </p:nvPicPr>
        <p:blipFill>
          <a:blip r:embed="rId2">
            <a:extLst/>
          </a:blip>
          <a:stretch>
            <a:fillRect/>
          </a:stretch>
        </p:blipFill>
        <p:spPr>
          <a:xfrm>
            <a:off x="7784268" y="158640"/>
            <a:ext cx="1035735" cy="632059"/>
          </a:xfrm>
          <a:prstGeom prst="rect">
            <a:avLst/>
          </a:prstGeom>
          <a:ln w="12700">
            <a:miter lim="400000"/>
          </a:ln>
        </p:spPr>
      </p:pic>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descr="background"/>
          <p:cNvSpPr/>
          <p:nvPr/>
        </p:nvSpPr>
        <p:spPr>
          <a:xfrm>
            <a:off x="0" y="4731989"/>
            <a:ext cx="9144000" cy="411511"/>
          </a:xfrm>
          <a:prstGeom prst="rect">
            <a:avLst/>
          </a:prstGeom>
          <a:solidFill>
            <a:schemeClr val="accent1"/>
          </a:solidFill>
          <a:ln w="12700">
            <a:miter lim="400000"/>
          </a:ln>
        </p:spPr>
        <p:txBody>
          <a:bodyPr lIns="45719" rIns="45719" anchor="ctr"/>
          <a:lstStyle/>
          <a:p>
            <a:pPr algn="ctr">
              <a:defRPr>
                <a:solidFill>
                  <a:srgbClr val="FFFFFF"/>
                </a:solidFill>
              </a:defRPr>
            </a:pPr>
          </a:p>
        </p:txBody>
      </p:sp>
      <p:pic>
        <p:nvPicPr>
          <p:cNvPr id="3" name="image1.png" descr="DATA61 logo"/>
          <p:cNvPicPr>
            <a:picLocks noChangeAspect="1"/>
          </p:cNvPicPr>
          <p:nvPr/>
        </p:nvPicPr>
        <p:blipFill>
          <a:blip r:embed="rId2">
            <a:extLst/>
          </a:blip>
          <a:stretch>
            <a:fillRect/>
          </a:stretch>
        </p:blipFill>
        <p:spPr>
          <a:xfrm>
            <a:off x="7784121" y="158640"/>
            <a:ext cx="1036028" cy="632059"/>
          </a:xfrm>
          <a:prstGeom prst="rect">
            <a:avLst/>
          </a:prstGeom>
          <a:ln w="12700">
            <a:miter lim="400000"/>
          </a:ln>
        </p:spPr>
      </p:pic>
      <p:sp>
        <p:nvSpPr>
          <p:cNvPr id="4" name="Shape 4"/>
          <p:cNvSpPr/>
          <p:nvPr>
            <p:ph type="body" idx="1"/>
          </p:nvPr>
        </p:nvSpPr>
        <p:spPr>
          <a:xfrm>
            <a:off x="358778" y="951311"/>
            <a:ext cx="8461376" cy="342964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486408" y="4862504"/>
            <a:ext cx="132583" cy="127001"/>
          </a:xfrm>
          <a:prstGeom prst="rect">
            <a:avLst/>
          </a:prstGeom>
          <a:ln w="12700">
            <a:miter lim="400000"/>
          </a:ln>
        </p:spPr>
        <p:txBody>
          <a:bodyPr wrap="none" lIns="0" tIns="0" rIns="0" bIns="0" anchor="ctr">
            <a:spAutoFit/>
          </a:bodyPr>
          <a:lstStyle>
            <a:lvl1pPr algn="r">
              <a:defRPr sz="900">
                <a:solidFill>
                  <a:srgbClr val="FFFFFF"/>
                </a:solidFill>
              </a:defRPr>
            </a:lvl1pPr>
          </a:lstStyle>
          <a:p>
            <a:pPr/>
            <a:fld id="{86CB4B4D-7CA3-9044-876B-883B54F8677D}" type="slidenum"/>
          </a:p>
        </p:txBody>
      </p:sp>
      <p:sp>
        <p:nvSpPr>
          <p:cNvPr id="6" name="Shape 6"/>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Title Text</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rgbClr val="000000"/>
          </a:solidFill>
          <a:uFillTx/>
          <a:latin typeface="+mn-lt"/>
          <a:ea typeface="+mn-ea"/>
          <a:cs typeface="+mn-cs"/>
          <a:sym typeface="Calibri"/>
        </a:defRPr>
      </a:lvl9pPr>
    </p:titleStyle>
    <p:bodyStyle>
      <a:lvl1pPr marL="215999" marR="0" indent="-215999" algn="l" defTabSz="914400" rtl="0" latinLnBrk="0">
        <a:lnSpc>
          <a:spcPct val="90000"/>
        </a:lnSpc>
        <a:spcBef>
          <a:spcPts val="600"/>
        </a:spcBef>
        <a:spcAft>
          <a:spcPts val="0"/>
        </a:spcAft>
        <a:buClrTx/>
        <a:buSzPct val="100000"/>
        <a:buFont typeface="Arial"/>
        <a:buChar char="•"/>
        <a:tabLst/>
        <a:defRPr b="0" baseline="0" cap="none" i="0" spc="0" strike="noStrike" sz="2400" u="none">
          <a:ln>
            <a:noFill/>
          </a:ln>
          <a:solidFill>
            <a:srgbClr val="000000"/>
          </a:solidFill>
          <a:uFillTx/>
          <a:latin typeface="+mn-lt"/>
          <a:ea typeface="+mn-ea"/>
          <a:cs typeface="+mn-cs"/>
          <a:sym typeface="Calibri"/>
        </a:defRPr>
      </a:lvl1pPr>
      <a:lvl2pPr marL="475199" marR="0" indent="-259199" algn="l" defTabSz="914400" rtl="0" latinLnBrk="0">
        <a:lnSpc>
          <a:spcPct val="90000"/>
        </a:lnSpc>
        <a:spcBef>
          <a:spcPts val="600"/>
        </a:spcBef>
        <a:spcAft>
          <a:spcPts val="0"/>
        </a:spcAft>
        <a:buClrTx/>
        <a:buSzPct val="100000"/>
        <a:buFont typeface="Arial"/>
        <a:buChar char="•"/>
        <a:tabLst/>
        <a:defRPr b="0" baseline="0" cap="none" i="0" spc="0" strike="noStrike" sz="2400" u="none">
          <a:ln>
            <a:noFill/>
          </a:ln>
          <a:solidFill>
            <a:srgbClr val="000000"/>
          </a:solidFill>
          <a:uFillTx/>
          <a:latin typeface="+mn-lt"/>
          <a:ea typeface="+mn-ea"/>
          <a:cs typeface="+mn-cs"/>
          <a:sym typeface="Calibri"/>
        </a:defRPr>
      </a:lvl2pPr>
      <a:lvl3pPr marL="691199" marR="0" indent="-259199" algn="l" defTabSz="914400" rtl="0" latinLnBrk="0">
        <a:lnSpc>
          <a:spcPct val="90000"/>
        </a:lnSpc>
        <a:spcBef>
          <a:spcPts val="600"/>
        </a:spcBef>
        <a:spcAft>
          <a:spcPts val="0"/>
        </a:spcAft>
        <a:buClrTx/>
        <a:buSzPct val="100000"/>
        <a:buFont typeface="Arial"/>
        <a:buChar char="–"/>
        <a:tabLst/>
        <a:defRPr b="0" baseline="0" cap="none" i="0" spc="0" strike="noStrike" sz="2400" u="none">
          <a:ln>
            <a:noFill/>
          </a:ln>
          <a:solidFill>
            <a:srgbClr val="000000"/>
          </a:solidFill>
          <a:uFillTx/>
          <a:latin typeface="+mn-lt"/>
          <a:ea typeface="+mn-ea"/>
          <a:cs typeface="+mn-cs"/>
          <a:sym typeface="Calibri"/>
        </a:defRPr>
      </a:lvl3pPr>
      <a:lvl4pPr marL="907199" marR="0" indent="-259199" algn="l" defTabSz="914400" rtl="0" latinLnBrk="0">
        <a:lnSpc>
          <a:spcPct val="90000"/>
        </a:lnSpc>
        <a:spcBef>
          <a:spcPts val="600"/>
        </a:spcBef>
        <a:spcAft>
          <a:spcPts val="0"/>
        </a:spcAft>
        <a:buClrTx/>
        <a:buSzPct val="100000"/>
        <a:buFont typeface="Arial"/>
        <a:buChar char="–"/>
        <a:tabLst/>
        <a:defRPr b="0" baseline="0" cap="none" i="0" spc="0" strike="noStrike" sz="2400" u="none">
          <a:ln>
            <a:noFill/>
          </a:ln>
          <a:solidFill>
            <a:srgbClr val="000000"/>
          </a:solidFill>
          <a:uFillTx/>
          <a:latin typeface="+mn-lt"/>
          <a:ea typeface="+mn-ea"/>
          <a:cs typeface="+mn-cs"/>
          <a:sym typeface="Calibri"/>
        </a:defRPr>
      </a:lvl4pPr>
      <a:lvl5pPr marL="1151999" marR="0" indent="-287999" algn="l" defTabSz="914400" rtl="0" latinLnBrk="0">
        <a:lnSpc>
          <a:spcPct val="90000"/>
        </a:lnSpc>
        <a:spcBef>
          <a:spcPts val="600"/>
        </a:spcBef>
        <a:spcAft>
          <a:spcPts val="0"/>
        </a:spcAft>
        <a:buClrTx/>
        <a:buSzPct val="100000"/>
        <a:buFont typeface="Arial"/>
        <a:buChar char="•"/>
        <a:tabLst/>
        <a:defRPr b="0" baseline="0" cap="none" i="0" spc="0" strike="noStrike" sz="2400" u="none">
          <a:ln>
            <a:noFill/>
          </a:ln>
          <a:solidFill>
            <a:srgbClr val="000000"/>
          </a:solidFill>
          <a:uFillTx/>
          <a:latin typeface="+mn-lt"/>
          <a:ea typeface="+mn-ea"/>
          <a:cs typeface="+mn-cs"/>
          <a:sym typeface="Calibri"/>
        </a:defRPr>
      </a:lvl5pPr>
      <a:lvl6pPr marL="2560320" marR="0" indent="-274320" algn="l" defTabSz="914400" rtl="0" latinLnBrk="0">
        <a:lnSpc>
          <a:spcPct val="90000"/>
        </a:lnSpc>
        <a:spcBef>
          <a:spcPts val="600"/>
        </a:spcBef>
        <a:spcAft>
          <a:spcPts val="0"/>
        </a:spcAft>
        <a:buClrTx/>
        <a:buSzPct val="100000"/>
        <a:buFont typeface="Arial"/>
        <a:buChar char="•"/>
        <a:tabLst/>
        <a:defRPr b="0" baseline="0" cap="none" i="0" spc="0" strike="noStrike" sz="2400" u="none">
          <a:ln>
            <a:noFill/>
          </a:ln>
          <a:solidFill>
            <a:srgbClr val="000000"/>
          </a:solidFill>
          <a:uFillTx/>
          <a:latin typeface="+mn-lt"/>
          <a:ea typeface="+mn-ea"/>
          <a:cs typeface="+mn-cs"/>
          <a:sym typeface="Calibri"/>
        </a:defRPr>
      </a:lvl6pPr>
      <a:lvl7pPr marL="3017520" marR="0" indent="-274320" algn="l" defTabSz="914400" rtl="0" latinLnBrk="0">
        <a:lnSpc>
          <a:spcPct val="90000"/>
        </a:lnSpc>
        <a:spcBef>
          <a:spcPts val="600"/>
        </a:spcBef>
        <a:spcAft>
          <a:spcPts val="0"/>
        </a:spcAft>
        <a:buClrTx/>
        <a:buSzPct val="100000"/>
        <a:buFont typeface="Arial"/>
        <a:buChar char="•"/>
        <a:tabLst/>
        <a:defRPr b="0" baseline="0" cap="none" i="0" spc="0" strike="noStrike" sz="2400" u="none">
          <a:ln>
            <a:noFill/>
          </a:ln>
          <a:solidFill>
            <a:srgbClr val="000000"/>
          </a:solidFill>
          <a:uFillTx/>
          <a:latin typeface="+mn-lt"/>
          <a:ea typeface="+mn-ea"/>
          <a:cs typeface="+mn-cs"/>
          <a:sym typeface="Calibri"/>
        </a:defRPr>
      </a:lvl7pPr>
      <a:lvl8pPr marL="3474720" marR="0" indent="-274320" algn="l" defTabSz="914400" rtl="0" latinLnBrk="0">
        <a:lnSpc>
          <a:spcPct val="90000"/>
        </a:lnSpc>
        <a:spcBef>
          <a:spcPts val="600"/>
        </a:spcBef>
        <a:spcAft>
          <a:spcPts val="0"/>
        </a:spcAft>
        <a:buClrTx/>
        <a:buSzPct val="100000"/>
        <a:buFont typeface="Arial"/>
        <a:buChar char="•"/>
        <a:tabLst/>
        <a:defRPr b="0" baseline="0" cap="none" i="0" spc="0" strike="noStrike" sz="2400" u="none">
          <a:ln>
            <a:noFill/>
          </a:ln>
          <a:solidFill>
            <a:srgbClr val="000000"/>
          </a:solidFill>
          <a:uFillTx/>
          <a:latin typeface="+mn-lt"/>
          <a:ea typeface="+mn-ea"/>
          <a:cs typeface="+mn-cs"/>
          <a:sym typeface="Calibri"/>
        </a:defRPr>
      </a:lvl8pPr>
      <a:lvl9pPr marL="3931920" marR="0" indent="-274320" algn="l" defTabSz="914400" rtl="0" latinLnBrk="0">
        <a:lnSpc>
          <a:spcPct val="90000"/>
        </a:lnSpc>
        <a:spcBef>
          <a:spcPts val="600"/>
        </a:spcBef>
        <a:spcAft>
          <a:spcPts val="0"/>
        </a:spcAft>
        <a:buClrTx/>
        <a:buSzPct val="100000"/>
        <a:buFont typeface="Arial"/>
        <a:buChar char="•"/>
        <a:tabLst/>
        <a:defRPr b="0" baseline="0" cap="none" i="0" spc="0" strike="noStrike" sz="24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9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7.png"/><Relationship Id="rId4" Type="http://schemas.openxmlformats.org/officeDocument/2006/relationships/image" Target="../media/image9.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4.tif"/><Relationship Id="rId6" Type="http://schemas.openxmlformats.org/officeDocument/2006/relationships/image" Target="../media/image5.tif"/><Relationship Id="rId7" Type="http://schemas.openxmlformats.org/officeDocument/2006/relationships/image" Target="../media/image6.tif"/><Relationship Id="rId8" Type="http://schemas.openxmlformats.org/officeDocument/2006/relationships/image" Target="../media/image7.tif"/><Relationship Id="rId9" Type="http://schemas.openxmlformats.org/officeDocument/2006/relationships/image" Target="../media/image1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1.png"/><Relationship Id="rId4" Type="http://schemas.openxmlformats.org/officeDocument/2006/relationships/image" Target="../media/image4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tif"/><Relationship Id="rId3" Type="http://schemas.openxmlformats.org/officeDocument/2006/relationships/image" Target="../media/image1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293806" y="2121790"/>
            <a:ext cx="5955752" cy="810001"/>
          </a:xfrm>
          <a:prstGeom prst="rect">
            <a:avLst/>
          </a:prstGeom>
        </p:spPr>
        <p:txBody>
          <a:bodyPr/>
          <a:lstStyle>
            <a:lvl1pPr defTabSz="832104">
              <a:defRPr b="0" sz="2366"/>
            </a:lvl1pPr>
          </a:lstStyle>
          <a:p>
            <a:pPr/>
            <a:r>
              <a:t>An Analysis of the Privacy and Security Risks of Android VPN Permission-enabled Apps</a:t>
            </a:r>
          </a:p>
        </p:txBody>
      </p:sp>
      <p:pic>
        <p:nvPicPr>
          <p:cNvPr id="178" name="image8.png"/>
          <p:cNvPicPr>
            <a:picLocks noChangeAspect="1"/>
          </p:cNvPicPr>
          <p:nvPr/>
        </p:nvPicPr>
        <p:blipFill>
          <a:blip r:embed="rId2">
            <a:extLst/>
          </a:blip>
          <a:stretch>
            <a:fillRect/>
          </a:stretch>
        </p:blipFill>
        <p:spPr>
          <a:xfrm>
            <a:off x="3248163" y="4414690"/>
            <a:ext cx="1629876" cy="597313"/>
          </a:xfrm>
          <a:prstGeom prst="rect">
            <a:avLst/>
          </a:prstGeom>
          <a:ln w="12700">
            <a:miter lim="400000"/>
          </a:ln>
        </p:spPr>
      </p:pic>
      <p:pic>
        <p:nvPicPr>
          <p:cNvPr id="179" name="image9.png"/>
          <p:cNvPicPr>
            <a:picLocks noChangeAspect="1"/>
          </p:cNvPicPr>
          <p:nvPr/>
        </p:nvPicPr>
        <p:blipFill>
          <a:blip r:embed="rId3">
            <a:extLst/>
          </a:blip>
          <a:stretch>
            <a:fillRect/>
          </a:stretch>
        </p:blipFill>
        <p:spPr>
          <a:xfrm>
            <a:off x="5184075" y="4434377"/>
            <a:ext cx="1826800" cy="557939"/>
          </a:xfrm>
          <a:prstGeom prst="rect">
            <a:avLst/>
          </a:prstGeom>
          <a:ln w="12700">
            <a:miter lim="400000"/>
          </a:ln>
        </p:spPr>
      </p:pic>
      <p:pic>
        <p:nvPicPr>
          <p:cNvPr id="180" name="image10.png"/>
          <p:cNvPicPr>
            <a:picLocks noChangeAspect="1"/>
          </p:cNvPicPr>
          <p:nvPr/>
        </p:nvPicPr>
        <p:blipFill>
          <a:blip r:embed="rId4">
            <a:extLst/>
          </a:blip>
          <a:stretch>
            <a:fillRect/>
          </a:stretch>
        </p:blipFill>
        <p:spPr>
          <a:xfrm>
            <a:off x="7321825" y="4434377"/>
            <a:ext cx="557939" cy="557939"/>
          </a:xfrm>
          <a:prstGeom prst="rect">
            <a:avLst/>
          </a:prstGeom>
          <a:ln w="12700">
            <a:miter lim="400000"/>
          </a:ln>
        </p:spPr>
      </p:pic>
      <p:sp>
        <p:nvSpPr>
          <p:cNvPr id="181" name="Shape 181"/>
          <p:cNvSpPr/>
          <p:nvPr>
            <p:ph type="body" sz="quarter" idx="1"/>
          </p:nvPr>
        </p:nvSpPr>
        <p:spPr>
          <a:xfrm>
            <a:off x="293805" y="3027038"/>
            <a:ext cx="6228126" cy="1105648"/>
          </a:xfrm>
          <a:prstGeom prst="rect">
            <a:avLst/>
          </a:prstGeom>
        </p:spPr>
        <p:txBody>
          <a:bodyPr/>
          <a:lstStyle/>
          <a:p>
            <a:pPr>
              <a:lnSpc>
                <a:spcPct val="72000"/>
              </a:lnSpc>
              <a:defRPr sz="1400">
                <a:solidFill>
                  <a:srgbClr val="FFFFFF"/>
                </a:solidFill>
              </a:defRPr>
            </a:pPr>
            <a:r>
              <a:t>Muhammad Ikram (UNSW, Data61, CSIRO)</a:t>
            </a:r>
            <a:endParaRPr sz="1200"/>
          </a:p>
          <a:p>
            <a:pPr>
              <a:lnSpc>
                <a:spcPct val="72000"/>
              </a:lnSpc>
              <a:defRPr b="0" sz="1400">
                <a:solidFill>
                  <a:srgbClr val="FFFFFF"/>
                </a:solidFill>
              </a:defRPr>
            </a:pPr>
            <a:r>
              <a:t>Narseo Vallina-Rodriguez (ICSI, IMDEA Networks) </a:t>
            </a:r>
            <a:endParaRPr sz="1200"/>
          </a:p>
          <a:p>
            <a:pPr>
              <a:lnSpc>
                <a:spcPct val="72000"/>
              </a:lnSpc>
              <a:defRPr b="0" sz="1400">
                <a:solidFill>
                  <a:srgbClr val="FFFFFF"/>
                </a:solidFill>
              </a:defRPr>
            </a:pPr>
            <a:r>
              <a:t>Suranga Seneviratne (Data61, CSIRO)</a:t>
            </a:r>
            <a:endParaRPr sz="1200"/>
          </a:p>
          <a:p>
            <a:pPr>
              <a:lnSpc>
                <a:spcPct val="72000"/>
              </a:lnSpc>
              <a:defRPr b="0" sz="1400">
                <a:solidFill>
                  <a:srgbClr val="FFFFFF"/>
                </a:solidFill>
              </a:defRPr>
            </a:pPr>
            <a:r>
              <a:t>Mohamed Ali Kaafar (Data61, CSIRO)</a:t>
            </a:r>
            <a:endParaRPr sz="1200"/>
          </a:p>
          <a:p>
            <a:pPr>
              <a:lnSpc>
                <a:spcPct val="72000"/>
              </a:lnSpc>
              <a:defRPr b="0" sz="1400">
                <a:solidFill>
                  <a:srgbClr val="FFFFFF"/>
                </a:solidFill>
              </a:defRPr>
            </a:pPr>
            <a:r>
              <a:t>Vern Paxson(UC Berkeley, ICSI)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71" name="Table 271"/>
          <p:cNvGraphicFramePr/>
          <p:nvPr/>
        </p:nvGraphicFramePr>
        <p:xfrm>
          <a:off x="478544" y="1869439"/>
          <a:ext cx="8199612" cy="168402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456720"/>
                <a:gridCol w="2730190"/>
              </a:tblGrid>
              <a:tr h="370840">
                <a:tc>
                  <a:txBody>
                    <a:bodyPr/>
                    <a:lstStyle/>
                    <a:p>
                      <a:pPr algn="l">
                        <a:defRPr b="0" sz="1800">
                          <a:solidFill>
                            <a:srgbClr val="000000"/>
                          </a:solidFill>
                        </a:defRPr>
                      </a:pPr>
                      <a:r>
                        <a:rPr b="1">
                          <a:solidFill>
                            <a:srgbClr val="FFFFFF"/>
                          </a:solidFill>
                        </a:rPr>
                        <a:t>App Category</a:t>
                      </a:r>
                    </a:p>
                  </a:txBody>
                  <a:tcPr marL="45720" marR="45720" marT="45720" marB="45720" anchor="t" anchorCtr="0" horzOverflow="overflow"/>
                </a:tc>
                <a:tc>
                  <a:txBody>
                    <a:bodyPr/>
                    <a:lstStyle/>
                    <a:p>
                      <a:pPr algn="ctr">
                        <a:defRPr b="0" sz="1800">
                          <a:solidFill>
                            <a:srgbClr val="000000"/>
                          </a:solidFill>
                        </a:defRPr>
                      </a:pPr>
                      <a:r>
                        <a:rPr b="1">
                          <a:solidFill>
                            <a:srgbClr val="FFFFFF"/>
                          </a:solidFill>
                        </a:rPr>
                        <a:t># of apps found 
(N = 283)</a:t>
                      </a:r>
                    </a:p>
                  </a:txBody>
                  <a:tcPr marL="45720" marR="45720" marT="45720" marB="45720" anchor="t" anchorCtr="0" horzOverflow="overflow"/>
                </a:tc>
              </a:tr>
              <a:tr h="370840">
                <a:tc>
                  <a:txBody>
                    <a:bodyPr/>
                    <a:lstStyle/>
                    <a:p>
                      <a:pPr algn="l">
                        <a:defRPr sz="1800"/>
                      </a:pPr>
                      <a:r>
                        <a:t>Free VPN apps with Free services</a:t>
                      </a:r>
                    </a:p>
                  </a:txBody>
                  <a:tcPr marL="45720" marR="45720" marT="45720" marB="45720" anchor="t" anchorCtr="0" horzOverflow="overflow"/>
                </a:tc>
                <a:tc>
                  <a:txBody>
                    <a:bodyPr/>
                    <a:lstStyle/>
                    <a:p>
                      <a:pPr algn="ctr">
                        <a:defRPr sz="1800"/>
                      </a:pPr>
                      <a:r>
                        <a:t>130</a:t>
                      </a:r>
                    </a:p>
                  </a:txBody>
                  <a:tcPr marL="45720" marR="45720" marT="45720" marB="45720" anchor="t" anchorCtr="0" horzOverflow="overflow"/>
                </a:tc>
              </a:tr>
              <a:tr h="370840">
                <a:tc>
                  <a:txBody>
                    <a:bodyPr/>
                    <a:lstStyle/>
                    <a:p>
                      <a:pPr algn="l">
                        <a:defRPr sz="1800"/>
                      </a:pPr>
                      <a:r>
                        <a:t>Free VPN apps with Premium services</a:t>
                      </a:r>
                    </a:p>
                  </a:txBody>
                  <a:tcPr marL="45720" marR="45720" marT="45720" marB="45720" anchor="t" anchorCtr="0" horzOverflow="overflow"/>
                </a:tc>
                <a:tc>
                  <a:txBody>
                    <a:bodyPr/>
                    <a:lstStyle/>
                    <a:p>
                      <a:pPr algn="ctr">
                        <a:defRPr sz="1800"/>
                      </a:pPr>
                      <a:r>
                        <a:t>153</a:t>
                      </a:r>
                    </a:p>
                  </a:txBody>
                  <a:tcPr marL="45720" marR="45720" marT="45720" marB="45720" anchor="t" anchorCtr="0" horzOverflow="overflow"/>
                </a:tc>
              </a:tr>
            </a:tbl>
          </a:graphicData>
        </a:graphic>
      </p:graphicFrame>
      <p:sp>
        <p:nvSpPr>
          <p:cNvPr id="272" name="Shape 272"/>
          <p:cNvSpPr/>
          <p:nvPr/>
        </p:nvSpPr>
        <p:spPr>
          <a:xfrm>
            <a:off x="179512" y="205979"/>
            <a:ext cx="7309568"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b="1" sz="3200"/>
            </a:lvl1pPr>
          </a:lstStyle>
          <a:p>
            <a:pPr/>
            <a:r>
              <a:t>Identified VPN App</a:t>
            </a:r>
          </a:p>
        </p:txBody>
      </p:sp>
      <p:sp>
        <p:nvSpPr>
          <p:cNvPr id="273" name="Shape 273"/>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5" name="evolution_vpnapps_creation_date_r2_2.pdf"/>
          <p:cNvPicPr>
            <a:picLocks noChangeAspect="1"/>
          </p:cNvPicPr>
          <p:nvPr/>
        </p:nvPicPr>
        <p:blipFill>
          <a:blip r:embed="rId2">
            <a:extLst/>
          </a:blip>
          <a:stretch>
            <a:fillRect/>
          </a:stretch>
        </p:blipFill>
        <p:spPr>
          <a:xfrm>
            <a:off x="1198438" y="1315558"/>
            <a:ext cx="6366124" cy="2512384"/>
          </a:xfrm>
          <a:prstGeom prst="rect">
            <a:avLst/>
          </a:prstGeom>
          <a:ln w="12700">
            <a:miter lim="400000"/>
          </a:ln>
        </p:spPr>
      </p:pic>
      <p:sp>
        <p:nvSpPr>
          <p:cNvPr id="276" name="Shape 276"/>
          <p:cNvSpPr/>
          <p:nvPr>
            <p:ph type="title"/>
          </p:nvPr>
        </p:nvSpPr>
        <p:spPr>
          <a:xfrm>
            <a:off x="179512" y="205979"/>
            <a:ext cx="7309568" cy="639366"/>
          </a:xfrm>
          <a:prstGeom prst="rect">
            <a:avLst/>
          </a:prstGeom>
        </p:spPr>
        <p:txBody>
          <a:bodyPr/>
          <a:lstStyle>
            <a:lvl1pPr>
              <a:defRPr sz="3200"/>
            </a:lvl1pPr>
          </a:lstStyle>
          <a:p>
            <a:pPr/>
            <a:r>
              <a:t>Analyzed VPN Apps - Evolution</a:t>
            </a:r>
          </a:p>
        </p:txBody>
      </p:sp>
      <p:sp>
        <p:nvSpPr>
          <p:cNvPr id="277" name="Shape 277"/>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8" name="Shape 278"/>
          <p:cNvSpPr/>
          <p:nvPr/>
        </p:nvSpPr>
        <p:spPr>
          <a:xfrm>
            <a:off x="2925241" y="946149"/>
            <a:ext cx="2912518"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1600">
                <a:solidFill>
                  <a:srgbClr val="FF0000"/>
                </a:solidFill>
              </a:defRPr>
            </a:pPr>
            <a:r>
              <a:t>Android 4.0</a:t>
            </a:r>
            <a:br/>
            <a:r>
              <a:t>release date</a:t>
            </a:r>
          </a:p>
        </p:txBody>
      </p:sp>
      <p:sp>
        <p:nvSpPr>
          <p:cNvPr id="279" name="Shape 279"/>
          <p:cNvSpPr/>
          <p:nvPr/>
        </p:nvSpPr>
        <p:spPr>
          <a:xfrm>
            <a:off x="3671137" y="3819402"/>
            <a:ext cx="2448273"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a:pPr>
            <a:r>
              <a:rPr b="1">
                <a:solidFill>
                  <a:srgbClr val="FF0000"/>
                </a:solidFill>
              </a:rPr>
              <a:t>Estimated</a:t>
            </a:r>
            <a:r>
              <a:t> Release Date</a:t>
            </a:r>
          </a:p>
        </p:txBody>
      </p:sp>
      <p:sp>
        <p:nvSpPr>
          <p:cNvPr id="280" name="Shape 280"/>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pic>
        <p:nvPicPr>
          <p:cNvPr id="281" name=""/>
          <p:cNvPicPr>
            <a:picLocks noChangeAspect="0"/>
          </p:cNvPicPr>
          <p:nvPr/>
        </p:nvPicPr>
        <p:blipFill>
          <a:blip r:embed="rId3">
            <a:extLst/>
          </a:blip>
          <a:stretch>
            <a:fillRect/>
          </a:stretch>
        </p:blipFill>
        <p:spPr>
          <a:xfrm>
            <a:off x="1625600" y="2750690"/>
            <a:ext cx="2045246" cy="1375124"/>
          </a:xfrm>
          <a:prstGeom prst="rect">
            <a:avLst/>
          </a:prstGeom>
          <a:effectLst>
            <a:outerShdw sx="100000" sy="100000" kx="0" ky="0" algn="b" rotWithShape="0" blurRad="38100" dist="23000" dir="5400000">
              <a:srgbClr val="000000">
                <a:alpha val="35000"/>
              </a:srgbClr>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1"/>
      <p:bldP build="whole" bldLvl="1" animBg="1" rev="0" advAuto="0" spid="281"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3" name="histograminstallsvsratings_corp.pdf"/>
          <p:cNvPicPr>
            <a:picLocks noChangeAspect="1"/>
          </p:cNvPicPr>
          <p:nvPr/>
        </p:nvPicPr>
        <p:blipFill>
          <a:blip r:embed="rId2">
            <a:extLst/>
          </a:blip>
          <a:stretch>
            <a:fillRect/>
          </a:stretch>
        </p:blipFill>
        <p:spPr>
          <a:xfrm>
            <a:off x="1117600" y="584375"/>
            <a:ext cx="5962124" cy="3974750"/>
          </a:xfrm>
          <a:prstGeom prst="rect">
            <a:avLst/>
          </a:prstGeom>
          <a:ln w="12700">
            <a:miter lim="400000"/>
          </a:ln>
        </p:spPr>
      </p:pic>
      <p:sp>
        <p:nvSpPr>
          <p:cNvPr id="284" name="Shape 284"/>
          <p:cNvSpPr/>
          <p:nvPr>
            <p:ph type="title"/>
          </p:nvPr>
        </p:nvSpPr>
        <p:spPr>
          <a:xfrm>
            <a:off x="179511" y="132185"/>
            <a:ext cx="7560842" cy="639365"/>
          </a:xfrm>
          <a:prstGeom prst="rect">
            <a:avLst/>
          </a:prstGeom>
        </p:spPr>
        <p:txBody>
          <a:bodyPr/>
          <a:lstStyle>
            <a:lvl1pPr>
              <a:defRPr sz="3200"/>
            </a:lvl1pPr>
          </a:lstStyle>
          <a:p>
            <a:pPr/>
            <a:r>
              <a:t>User installs and ratings</a:t>
            </a:r>
          </a:p>
        </p:txBody>
      </p:sp>
      <p:sp>
        <p:nvSpPr>
          <p:cNvPr id="285" name="Shape 285"/>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89" name="Group 289"/>
          <p:cNvGrpSpPr/>
          <p:nvPr/>
        </p:nvGrpSpPr>
        <p:grpSpPr>
          <a:xfrm>
            <a:off x="4630067" y="920472"/>
            <a:ext cx="4325395" cy="708258"/>
            <a:chOff x="-50799" y="-50799"/>
            <a:chExt cx="4325393" cy="708257"/>
          </a:xfrm>
        </p:grpSpPr>
        <p:sp>
          <p:nvSpPr>
            <p:cNvPr id="286" name="Shape 286"/>
            <p:cNvSpPr/>
            <p:nvPr/>
          </p:nvSpPr>
          <p:spPr>
            <a:xfrm>
              <a:off x="1298273" y="131878"/>
              <a:ext cx="2976321" cy="34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600"/>
              </a:lvl1pPr>
            </a:lstStyle>
            <a:p>
              <a:pPr/>
              <a:r>
                <a:t>37% of apps &gt; 500K installs</a:t>
              </a:r>
            </a:p>
          </p:txBody>
        </p:sp>
        <p:pic>
          <p:nvPicPr>
            <p:cNvPr id="287" name=""/>
            <p:cNvPicPr>
              <a:picLocks noChangeAspect="0"/>
            </p:cNvPicPr>
            <p:nvPr/>
          </p:nvPicPr>
          <p:blipFill>
            <a:blip r:embed="rId3">
              <a:extLst/>
            </a:blip>
            <a:stretch>
              <a:fillRect/>
            </a:stretch>
          </p:blipFill>
          <p:spPr>
            <a:xfrm>
              <a:off x="-50800" y="-50800"/>
              <a:ext cx="1385714" cy="708258"/>
            </a:xfrm>
            <a:prstGeom prst="rect">
              <a:avLst/>
            </a:prstGeom>
            <a:effectLst/>
          </p:spPr>
        </p:pic>
      </p:grpSp>
      <p:grpSp>
        <p:nvGrpSpPr>
          <p:cNvPr id="293" name="Group 293"/>
          <p:cNvGrpSpPr/>
          <p:nvPr/>
        </p:nvGrpSpPr>
        <p:grpSpPr>
          <a:xfrm>
            <a:off x="5834607" y="1841151"/>
            <a:ext cx="3239989" cy="990950"/>
            <a:chOff x="-50800" y="-50800"/>
            <a:chExt cx="3239988" cy="990948"/>
          </a:xfrm>
        </p:grpSpPr>
        <p:pic>
          <p:nvPicPr>
            <p:cNvPr id="290" name=""/>
            <p:cNvPicPr>
              <a:picLocks noChangeAspect="0"/>
            </p:cNvPicPr>
            <p:nvPr/>
          </p:nvPicPr>
          <p:blipFill>
            <a:blip r:embed="rId4">
              <a:extLst/>
            </a:blip>
            <a:stretch>
              <a:fillRect/>
            </a:stretch>
          </p:blipFill>
          <p:spPr>
            <a:xfrm>
              <a:off x="-50800" y="-50800"/>
              <a:ext cx="2693889" cy="621426"/>
            </a:xfrm>
            <a:prstGeom prst="rect">
              <a:avLst/>
            </a:prstGeom>
            <a:effectLst/>
          </p:spPr>
        </p:pic>
        <p:sp>
          <p:nvSpPr>
            <p:cNvPr id="292" name="Shape 292"/>
            <p:cNvSpPr/>
            <p:nvPr/>
          </p:nvSpPr>
          <p:spPr>
            <a:xfrm>
              <a:off x="561404" y="597248"/>
              <a:ext cx="2627785" cy="34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defRPr sz="1600"/>
              </a:lvl1pPr>
            </a:lstStyle>
            <a:p>
              <a:pPr/>
              <a:r>
                <a:t>55% of apps &gt; 4-star rating</a:t>
              </a:r>
            </a:p>
          </p:txBody>
        </p:sp>
      </p:grpSp>
      <p:sp>
        <p:nvSpPr>
          <p:cNvPr id="294" name="Shape 294"/>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9" grpId="2"/>
      <p:bldP build="whole" bldLvl="1" animBg="1" rev="0" advAuto="0" spid="29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title"/>
          </p:nvPr>
        </p:nvSpPr>
        <p:spPr>
          <a:xfrm>
            <a:off x="790824" y="2283717"/>
            <a:ext cx="7309568" cy="639366"/>
          </a:xfrm>
          <a:prstGeom prst="rect">
            <a:avLst/>
          </a:prstGeom>
        </p:spPr>
        <p:txBody>
          <a:bodyPr/>
          <a:lstStyle>
            <a:lvl1pPr algn="ctr">
              <a:defRPr sz="3500"/>
            </a:lvl1pPr>
          </a:lstStyle>
          <a:p>
            <a:pPr/>
            <a:r>
              <a:t>Static Analysis</a:t>
            </a:r>
          </a:p>
        </p:txBody>
      </p:sp>
      <p:sp>
        <p:nvSpPr>
          <p:cNvPr id="297" name="Shape 297"/>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8" name="Shape 298"/>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title"/>
          </p:nvPr>
        </p:nvSpPr>
        <p:spPr>
          <a:xfrm>
            <a:off x="512924" y="2252067"/>
            <a:ext cx="8118152" cy="639366"/>
          </a:xfrm>
          <a:prstGeom prst="rect">
            <a:avLst/>
          </a:prstGeom>
        </p:spPr>
        <p:txBody>
          <a:bodyPr/>
          <a:lstStyle>
            <a:lvl1pPr algn="ctr" defTabSz="685800">
              <a:defRPr sz="2175"/>
            </a:lvl1pPr>
          </a:lstStyle>
          <a:p>
            <a:pPr/>
            <a:r>
              <a:t>67% of Android VPN apps claim privacy and security enhancement features</a:t>
            </a:r>
          </a:p>
        </p:txBody>
      </p:sp>
      <p:sp>
        <p:nvSpPr>
          <p:cNvPr id="301" name="Shape 301"/>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2" name="Shape 302"/>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0"/>
                                        </p:tgtEl>
                                        <p:attrNameLst>
                                          <p:attrName>style.visibility</p:attrName>
                                        </p:attrNameLst>
                                      </p:cBhvr>
                                      <p:to>
                                        <p:strVal val="visible"/>
                                      </p:to>
                                    </p:set>
                                    <p:animEffect filter="dissolve" transition="in">
                                      <p:cBhvr>
                                        <p:cTn id="7" dur="15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title"/>
          </p:nvPr>
        </p:nvSpPr>
        <p:spPr>
          <a:xfrm>
            <a:off x="358776" y="205979"/>
            <a:ext cx="7309568" cy="639366"/>
          </a:xfrm>
          <a:prstGeom prst="rect">
            <a:avLst/>
          </a:prstGeom>
        </p:spPr>
        <p:txBody>
          <a:bodyPr/>
          <a:lstStyle>
            <a:lvl1pPr>
              <a:defRPr sz="2900"/>
            </a:lvl1pPr>
          </a:lstStyle>
          <a:p>
            <a:pPr/>
            <a:r>
              <a:t>3rd-party Tracking Libraries</a:t>
            </a:r>
          </a:p>
        </p:txBody>
      </p:sp>
      <p:sp>
        <p:nvSpPr>
          <p:cNvPr id="305" name="Shape 305"/>
          <p:cNvSpPr/>
          <p:nvPr>
            <p:ph type="body" sz="half" idx="1"/>
          </p:nvPr>
        </p:nvSpPr>
        <p:spPr>
          <a:xfrm>
            <a:off x="269144" y="760811"/>
            <a:ext cx="8605712" cy="1154433"/>
          </a:xfrm>
          <a:prstGeom prst="rect">
            <a:avLst/>
          </a:prstGeom>
        </p:spPr>
        <p:txBody>
          <a:bodyPr/>
          <a:lstStyle/>
          <a:p>
            <a:pPr>
              <a:lnSpc>
                <a:spcPct val="150000"/>
              </a:lnSpc>
              <a:defRPr sz="2000"/>
            </a:pPr>
          </a:p>
          <a:p>
            <a:pPr lvl="1" marL="215999" indent="-215999">
              <a:lnSpc>
                <a:spcPct val="150000"/>
              </a:lnSpc>
              <a:defRPr sz="2000"/>
            </a:pPr>
            <a:r>
              <a:t>67% of VPN apps include 3rd-party tracking libraries</a:t>
            </a:r>
          </a:p>
        </p:txBody>
      </p:sp>
      <p:sp>
        <p:nvSpPr>
          <p:cNvPr id="306" name="Shape 306"/>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7" name="image39.png"/>
          <p:cNvPicPr>
            <a:picLocks noChangeAspect="1"/>
          </p:cNvPicPr>
          <p:nvPr/>
        </p:nvPicPr>
        <p:blipFill>
          <a:blip r:embed="rId2">
            <a:extLst/>
          </a:blip>
          <a:stretch>
            <a:fillRect/>
          </a:stretch>
        </p:blipFill>
        <p:spPr>
          <a:xfrm>
            <a:off x="2284388" y="1867501"/>
            <a:ext cx="4176465" cy="1971695"/>
          </a:xfrm>
          <a:prstGeom prst="rect">
            <a:avLst/>
          </a:prstGeom>
          <a:ln w="12700">
            <a:miter lim="400000"/>
          </a:ln>
        </p:spPr>
      </p:pic>
      <p:grpSp>
        <p:nvGrpSpPr>
          <p:cNvPr id="314" name="Group 314"/>
          <p:cNvGrpSpPr/>
          <p:nvPr/>
        </p:nvGrpSpPr>
        <p:grpSpPr>
          <a:xfrm>
            <a:off x="2182010" y="3448792"/>
            <a:ext cx="4179282" cy="379419"/>
            <a:chOff x="-50800" y="-50800"/>
            <a:chExt cx="4179280" cy="379417"/>
          </a:xfrm>
        </p:grpSpPr>
        <p:pic>
          <p:nvPicPr>
            <p:cNvPr id="308" name=""/>
            <p:cNvPicPr>
              <a:picLocks noChangeAspect="0"/>
            </p:cNvPicPr>
            <p:nvPr/>
          </p:nvPicPr>
          <p:blipFill>
            <a:blip r:embed="rId3">
              <a:extLst/>
            </a:blip>
            <a:stretch>
              <a:fillRect/>
            </a:stretch>
          </p:blipFill>
          <p:spPr>
            <a:xfrm>
              <a:off x="-50800" y="-50798"/>
              <a:ext cx="804057" cy="365760"/>
            </a:xfrm>
            <a:prstGeom prst="rect">
              <a:avLst/>
            </a:prstGeom>
            <a:effectLst/>
          </p:spPr>
        </p:pic>
        <p:pic>
          <p:nvPicPr>
            <p:cNvPr id="310" name=""/>
            <p:cNvPicPr>
              <a:picLocks noChangeAspect="0"/>
            </p:cNvPicPr>
            <p:nvPr/>
          </p:nvPicPr>
          <p:blipFill>
            <a:blip r:embed="rId3">
              <a:extLst/>
            </a:blip>
            <a:stretch>
              <a:fillRect/>
            </a:stretch>
          </p:blipFill>
          <p:spPr>
            <a:xfrm>
              <a:off x="1933633" y="-50800"/>
              <a:ext cx="804057" cy="365759"/>
            </a:xfrm>
            <a:prstGeom prst="rect">
              <a:avLst/>
            </a:prstGeom>
            <a:effectLst/>
          </p:spPr>
        </p:pic>
        <p:pic>
          <p:nvPicPr>
            <p:cNvPr id="312" name=""/>
            <p:cNvPicPr>
              <a:picLocks noChangeAspect="0"/>
            </p:cNvPicPr>
            <p:nvPr/>
          </p:nvPicPr>
          <p:blipFill>
            <a:blip r:embed="rId3">
              <a:extLst/>
            </a:blip>
            <a:stretch>
              <a:fillRect/>
            </a:stretch>
          </p:blipFill>
          <p:spPr>
            <a:xfrm>
              <a:off x="3324424" y="-37142"/>
              <a:ext cx="804057" cy="365760"/>
            </a:xfrm>
            <a:prstGeom prst="rect">
              <a:avLst/>
            </a:prstGeom>
            <a:effectLst/>
          </p:spPr>
        </p:pic>
      </p:grpSp>
      <p:pic>
        <p:nvPicPr>
          <p:cNvPr id="315" name=""/>
          <p:cNvPicPr>
            <a:picLocks noChangeAspect="0"/>
          </p:cNvPicPr>
          <p:nvPr/>
        </p:nvPicPr>
        <p:blipFill>
          <a:blip r:embed="rId4">
            <a:extLst/>
          </a:blip>
          <a:stretch>
            <a:fillRect/>
          </a:stretch>
        </p:blipFill>
        <p:spPr>
          <a:xfrm>
            <a:off x="3317888" y="3448794"/>
            <a:ext cx="804057" cy="365760"/>
          </a:xfrm>
          <a:prstGeom prst="rect">
            <a:avLst/>
          </a:prstGeom>
        </p:spPr>
      </p:pic>
      <p:sp>
        <p:nvSpPr>
          <p:cNvPr id="317" name="Shape 317"/>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5" grpId="2"/>
      <p:bldP build="whole" bldLvl="1" animBg="1" rev="0" advAuto="0" spid="314"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9" name="Screen Shot 2016-11-14 at 14.52.49.png"/>
          <p:cNvPicPr>
            <a:picLocks noChangeAspect="1"/>
          </p:cNvPicPr>
          <p:nvPr/>
        </p:nvPicPr>
        <p:blipFill>
          <a:blip r:embed="rId2">
            <a:extLst/>
          </a:blip>
          <a:stretch>
            <a:fillRect/>
          </a:stretch>
        </p:blipFill>
        <p:spPr>
          <a:xfrm>
            <a:off x="3830833" y="2175948"/>
            <a:ext cx="5186167" cy="2484308"/>
          </a:xfrm>
          <a:prstGeom prst="rect">
            <a:avLst/>
          </a:prstGeom>
          <a:ln w="12700">
            <a:miter lim="400000"/>
          </a:ln>
        </p:spPr>
      </p:pic>
      <p:sp>
        <p:nvSpPr>
          <p:cNvPr id="320" name="Shape 320"/>
          <p:cNvSpPr/>
          <p:nvPr>
            <p:ph type="title"/>
          </p:nvPr>
        </p:nvSpPr>
        <p:spPr>
          <a:xfrm>
            <a:off x="358776" y="205979"/>
            <a:ext cx="7309568" cy="639366"/>
          </a:xfrm>
          <a:prstGeom prst="rect">
            <a:avLst/>
          </a:prstGeom>
        </p:spPr>
        <p:txBody>
          <a:bodyPr/>
          <a:lstStyle>
            <a:lvl1pPr>
              <a:defRPr sz="3200"/>
            </a:lvl1pPr>
          </a:lstStyle>
          <a:p>
            <a:pPr/>
            <a:r>
              <a:t>Malware Presence</a:t>
            </a:r>
          </a:p>
        </p:txBody>
      </p:sp>
      <p:sp>
        <p:nvSpPr>
          <p:cNvPr id="321" name="Shape 321"/>
          <p:cNvSpPr/>
          <p:nvPr>
            <p:ph type="body" idx="1"/>
          </p:nvPr>
        </p:nvSpPr>
        <p:spPr>
          <a:xfrm>
            <a:off x="341312" y="951311"/>
            <a:ext cx="8461376" cy="2696437"/>
          </a:xfrm>
          <a:prstGeom prst="rect">
            <a:avLst/>
          </a:prstGeom>
        </p:spPr>
        <p:txBody>
          <a:bodyPr/>
          <a:lstStyle/>
          <a:p>
            <a:pPr>
              <a:lnSpc>
                <a:spcPct val="100000"/>
              </a:lnSpc>
              <a:defRPr sz="2000"/>
            </a:pPr>
            <a:r>
              <a:t>Scanner: VirusTotal aggregator</a:t>
            </a:r>
          </a:p>
          <a:p>
            <a:pPr>
              <a:lnSpc>
                <a:spcPct val="100000"/>
              </a:lnSpc>
              <a:defRPr sz="2000"/>
            </a:pPr>
            <a:r>
              <a:rPr b="1"/>
              <a:t>AV-rank:</a:t>
            </a:r>
            <a:r>
              <a:t> number of AV tools reporting malware</a:t>
            </a:r>
          </a:p>
          <a:p>
            <a:pPr lvl="1" marL="215999" indent="-215999">
              <a:lnSpc>
                <a:spcPct val="100000"/>
              </a:lnSpc>
              <a:defRPr sz="2000"/>
            </a:pPr>
            <a:r>
              <a:t>38% of VPN apps contain malware with 4% have AV-rank </a:t>
            </a:r>
            <a:r>
              <a:rPr b="1" sz="1400"/>
              <a:t>≧</a:t>
            </a:r>
            <a:r>
              <a:t> 5</a:t>
            </a:r>
          </a:p>
        </p:txBody>
      </p:sp>
      <p:sp>
        <p:nvSpPr>
          <p:cNvPr id="322" name="Shape 322"/>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3" name="image41.png"/>
          <p:cNvPicPr>
            <a:picLocks noChangeAspect="1"/>
          </p:cNvPicPr>
          <p:nvPr/>
        </p:nvPicPr>
        <p:blipFill>
          <a:blip r:embed="rId3">
            <a:extLst/>
          </a:blip>
          <a:stretch>
            <a:fillRect/>
          </a:stretch>
        </p:blipFill>
        <p:spPr>
          <a:xfrm>
            <a:off x="330200" y="2460641"/>
            <a:ext cx="3361871" cy="2118069"/>
          </a:xfrm>
          <a:prstGeom prst="rect">
            <a:avLst/>
          </a:prstGeom>
          <a:ln w="12700">
            <a:miter lim="400000"/>
          </a:ln>
        </p:spPr>
      </p:pic>
      <p:sp>
        <p:nvSpPr>
          <p:cNvPr id="324" name="Shape 324"/>
          <p:cNvSpPr/>
          <p:nvPr/>
        </p:nvSpPr>
        <p:spPr>
          <a:xfrm>
            <a:off x="4064000" y="2779910"/>
            <a:ext cx="5001163" cy="210941"/>
          </a:xfrm>
          <a:prstGeom prst="rect">
            <a:avLst/>
          </a:prstGeom>
          <a:ln w="25400">
            <a:solidFill>
              <a:srgbClr val="3B7A54"/>
            </a:solidFill>
          </a:ln>
        </p:spPr>
        <p:txBody>
          <a:bodyPr lIns="45719" rIns="45719" anchor="ctr"/>
          <a:lstStyle/>
          <a:p>
            <a:pPr/>
          </a:p>
        </p:txBody>
      </p:sp>
      <p:sp>
        <p:nvSpPr>
          <p:cNvPr id="325" name="Shape 325"/>
          <p:cNvSpPr/>
          <p:nvPr/>
        </p:nvSpPr>
        <p:spPr>
          <a:xfrm>
            <a:off x="4064000" y="3160910"/>
            <a:ext cx="5001163" cy="210940"/>
          </a:xfrm>
          <a:prstGeom prst="rect">
            <a:avLst/>
          </a:prstGeom>
          <a:ln w="25400">
            <a:solidFill>
              <a:srgbClr val="C13228"/>
            </a:solidFill>
          </a:ln>
        </p:spPr>
        <p:txBody>
          <a:bodyPr lIns="45719" rIns="45719" anchor="ctr"/>
          <a:lstStyle/>
          <a:p>
            <a:pPr/>
          </a:p>
        </p:txBody>
      </p:sp>
      <p:sp>
        <p:nvSpPr>
          <p:cNvPr id="326" name="Shape 326"/>
          <p:cNvSpPr/>
          <p:nvPr/>
        </p:nvSpPr>
        <p:spPr>
          <a:xfrm>
            <a:off x="4064000" y="3902000"/>
            <a:ext cx="5001163" cy="210940"/>
          </a:xfrm>
          <a:prstGeom prst="rect">
            <a:avLst/>
          </a:prstGeom>
          <a:ln w="25400">
            <a:solidFill>
              <a:srgbClr val="7033A0"/>
            </a:solidFill>
          </a:ln>
        </p:spPr>
        <p:txBody>
          <a:bodyPr lIns="45719" rIns="45719" anchor="ctr"/>
          <a:lstStyle/>
          <a:p>
            <a:pPr/>
          </a:p>
        </p:txBody>
      </p:sp>
      <p:sp>
        <p:nvSpPr>
          <p:cNvPr id="327" name="Shape 327"/>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 grpId="3" fill="hold">
                                  <p:stCondLst>
                                    <p:cond delay="0"/>
                                  </p:stCondLst>
                                  <p:iterate type="el" backwards="0">
                                    <p:tmAbs val="0"/>
                                  </p:iterate>
                                  <p:childTnLst>
                                    <p:set>
                                      <p:cBhvr>
                                        <p:cTn id="14" fill="hold"/>
                                        <p:tgtEl>
                                          <p:spTgt spid="325"/>
                                        </p:tgtEl>
                                        <p:attrNameLst>
                                          <p:attrName>style.visibility</p:attrName>
                                        </p:attrNameLst>
                                      </p:cBhvr>
                                      <p:to>
                                        <p:strVal val="visible"/>
                                      </p:to>
                                    </p:set>
                                    <p:anim calcmode="lin" valueType="num">
                                      <p:cBhvr>
                                        <p:cTn id="15" dur="1000" fill="hold"/>
                                        <p:tgtEl>
                                          <p:spTgt spid="325"/>
                                        </p:tgtEl>
                                        <p:attrNameLst>
                                          <p:attrName>ppt_x</p:attrName>
                                        </p:attrNameLst>
                                      </p:cBhvr>
                                      <p:tavLst>
                                        <p:tav tm="0">
                                          <p:val>
                                            <p:strVal val="0-#ppt_w/2"/>
                                          </p:val>
                                        </p:tav>
                                        <p:tav tm="100000">
                                          <p:val>
                                            <p:strVal val="#ppt_x"/>
                                          </p:val>
                                        </p:tav>
                                      </p:tavLst>
                                    </p:anim>
                                    <p:anim calcmode="lin" valueType="num">
                                      <p:cBhvr>
                                        <p:cTn id="16" dur="1000" fill="hold"/>
                                        <p:tgtEl>
                                          <p:spTgt spid="32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 grpId="4" fill="hold">
                                  <p:stCondLst>
                                    <p:cond delay="0"/>
                                  </p:stCondLst>
                                  <p:iterate type="el" backwards="0">
                                    <p:tmAbs val="0"/>
                                  </p:iterate>
                                  <p:childTnLst>
                                    <p:set>
                                      <p:cBhvr>
                                        <p:cTn id="20" fill="hold"/>
                                        <p:tgtEl>
                                          <p:spTgt spid="324"/>
                                        </p:tgtEl>
                                        <p:attrNameLst>
                                          <p:attrName>style.visibility</p:attrName>
                                        </p:attrNameLst>
                                      </p:cBhvr>
                                      <p:to>
                                        <p:strVal val="visible"/>
                                      </p:to>
                                    </p:set>
                                    <p:anim calcmode="lin" valueType="num">
                                      <p:cBhvr>
                                        <p:cTn id="21" dur="1000" fill="hold"/>
                                        <p:tgtEl>
                                          <p:spTgt spid="324"/>
                                        </p:tgtEl>
                                        <p:attrNameLst>
                                          <p:attrName>ppt_x</p:attrName>
                                        </p:attrNameLst>
                                      </p:cBhvr>
                                      <p:tavLst>
                                        <p:tav tm="0">
                                          <p:val>
                                            <p:strVal val="0-#ppt_w/2"/>
                                          </p:val>
                                        </p:tav>
                                        <p:tav tm="100000">
                                          <p:val>
                                            <p:strVal val="#ppt_x"/>
                                          </p:val>
                                        </p:tav>
                                      </p:tavLst>
                                    </p:anim>
                                    <p:anim calcmode="lin" valueType="num">
                                      <p:cBhvr>
                                        <p:cTn id="22" dur="1000" fill="hold"/>
                                        <p:tgtEl>
                                          <p:spTgt spid="3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5" fill="hold">
                                  <p:stCondLst>
                                    <p:cond delay="0"/>
                                  </p:stCondLst>
                                  <p:iterate type="el" backwards="0">
                                    <p:tmAbs val="0"/>
                                  </p:iterate>
                                  <p:childTnLst>
                                    <p:set>
                                      <p:cBhvr>
                                        <p:cTn id="26" fill="hold"/>
                                        <p:tgtEl>
                                          <p:spTgt spid="326"/>
                                        </p:tgtEl>
                                        <p:attrNameLst>
                                          <p:attrName>style.visibility</p:attrName>
                                        </p:attrNameLst>
                                      </p:cBhvr>
                                      <p:to>
                                        <p:strVal val="visible"/>
                                      </p:to>
                                    </p:set>
                                    <p:anim calcmode="lin" valueType="num">
                                      <p:cBhvr>
                                        <p:cTn id="27" dur="1000" fill="hold"/>
                                        <p:tgtEl>
                                          <p:spTgt spid="326"/>
                                        </p:tgtEl>
                                        <p:attrNameLst>
                                          <p:attrName>ppt_x</p:attrName>
                                        </p:attrNameLst>
                                      </p:cBhvr>
                                      <p:tavLst>
                                        <p:tav tm="0">
                                          <p:val>
                                            <p:strVal val="0-#ppt_w/2"/>
                                          </p:val>
                                        </p:tav>
                                        <p:tav tm="100000">
                                          <p:val>
                                            <p:strVal val="#ppt_x"/>
                                          </p:val>
                                        </p:tav>
                                      </p:tavLst>
                                    </p:anim>
                                    <p:anim calcmode="lin" valueType="num">
                                      <p:cBhvr>
                                        <p:cTn id="28" dur="1000" fill="hold"/>
                                        <p:tgtEl>
                                          <p:spTgt spid="3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4" grpId="4"/>
      <p:bldP build="whole" bldLvl="1" animBg="1" rev="0" advAuto="0" spid="326" grpId="5"/>
      <p:bldP build="whole" bldLvl="1" animBg="1" rev="0" advAuto="0" spid="325" grpId="3"/>
      <p:bldP build="whole" bldLvl="1" animBg="1" rev="0" advAuto="0" spid="319" grpId="1"/>
      <p:bldP build="whole" bldLvl="1" animBg="1" rev="0" advAuto="0" spid="323"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title"/>
          </p:nvPr>
        </p:nvSpPr>
        <p:spPr>
          <a:xfrm>
            <a:off x="790824" y="2427733"/>
            <a:ext cx="7309568" cy="639366"/>
          </a:xfrm>
          <a:prstGeom prst="rect">
            <a:avLst/>
          </a:prstGeom>
        </p:spPr>
        <p:txBody>
          <a:bodyPr/>
          <a:lstStyle>
            <a:lvl1pPr algn="ctr">
              <a:defRPr sz="3500"/>
            </a:lvl1pPr>
          </a:lstStyle>
          <a:p>
            <a:pPr/>
            <a:r>
              <a:t>Network Measurements</a:t>
            </a:r>
          </a:p>
        </p:txBody>
      </p:sp>
      <p:sp>
        <p:nvSpPr>
          <p:cNvPr id="330" name="Shape 330"/>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1" name="Shape 331"/>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p:nvPr>
        </p:nvSpPr>
        <p:spPr>
          <a:xfrm>
            <a:off x="179512" y="276200"/>
            <a:ext cx="7309568" cy="639366"/>
          </a:xfrm>
          <a:prstGeom prst="rect">
            <a:avLst/>
          </a:prstGeom>
        </p:spPr>
        <p:txBody>
          <a:bodyPr/>
          <a:lstStyle>
            <a:lvl1pPr>
              <a:defRPr sz="2700"/>
            </a:lvl1pPr>
          </a:lstStyle>
          <a:p>
            <a:pPr/>
            <a:r>
              <a:t>Testbed</a:t>
            </a:r>
          </a:p>
        </p:txBody>
      </p:sp>
      <p:sp>
        <p:nvSpPr>
          <p:cNvPr id="334" name="Shape 334"/>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5" name="Screen Shot 2016-11-14 at 16.02.28.png"/>
          <p:cNvPicPr>
            <a:picLocks noChangeAspect="1"/>
          </p:cNvPicPr>
          <p:nvPr/>
        </p:nvPicPr>
        <p:blipFill>
          <a:blip r:embed="rId3">
            <a:extLst/>
          </a:blip>
          <a:srcRect l="0" t="6035" r="0" b="0"/>
          <a:stretch>
            <a:fillRect/>
          </a:stretch>
        </p:blipFill>
        <p:spPr>
          <a:xfrm>
            <a:off x="1140172" y="735140"/>
            <a:ext cx="6083846" cy="3871062"/>
          </a:xfrm>
          <a:prstGeom prst="rect">
            <a:avLst/>
          </a:prstGeom>
          <a:ln w="12700">
            <a:miter lim="400000"/>
          </a:ln>
        </p:spPr>
      </p:pic>
      <p:pic>
        <p:nvPicPr>
          <p:cNvPr id="336" name="pasted-image.tiff"/>
          <p:cNvPicPr>
            <a:picLocks noChangeAspect="1"/>
          </p:cNvPicPr>
          <p:nvPr/>
        </p:nvPicPr>
        <p:blipFill>
          <a:blip r:embed="rId4">
            <a:extLst/>
          </a:blip>
          <a:stretch>
            <a:fillRect/>
          </a:stretch>
        </p:blipFill>
        <p:spPr>
          <a:xfrm>
            <a:off x="1038845" y="3373090"/>
            <a:ext cx="1135410" cy="1135410"/>
          </a:xfrm>
          <a:prstGeom prst="rect">
            <a:avLst/>
          </a:prstGeom>
          <a:ln w="12700">
            <a:miter lim="400000"/>
          </a:ln>
        </p:spPr>
      </p:pic>
      <p:pic>
        <p:nvPicPr>
          <p:cNvPr id="337" name="pasted-image.tiff"/>
          <p:cNvPicPr>
            <a:picLocks noChangeAspect="1"/>
          </p:cNvPicPr>
          <p:nvPr/>
        </p:nvPicPr>
        <p:blipFill>
          <a:blip r:embed="rId4">
            <a:extLst/>
          </a:blip>
          <a:stretch>
            <a:fillRect/>
          </a:stretch>
        </p:blipFill>
        <p:spPr>
          <a:xfrm>
            <a:off x="3350245" y="3055590"/>
            <a:ext cx="1135410" cy="1135410"/>
          </a:xfrm>
          <a:prstGeom prst="rect">
            <a:avLst/>
          </a:prstGeom>
          <a:ln w="12700">
            <a:miter lim="400000"/>
          </a:ln>
        </p:spPr>
      </p:pic>
      <p:pic>
        <p:nvPicPr>
          <p:cNvPr id="338" name="pasted-image.tiff"/>
          <p:cNvPicPr>
            <a:picLocks noChangeAspect="1"/>
          </p:cNvPicPr>
          <p:nvPr/>
        </p:nvPicPr>
        <p:blipFill>
          <a:blip r:embed="rId4">
            <a:extLst/>
          </a:blip>
          <a:stretch>
            <a:fillRect/>
          </a:stretch>
        </p:blipFill>
        <p:spPr>
          <a:xfrm>
            <a:off x="6969745" y="2230672"/>
            <a:ext cx="1135410" cy="1135411"/>
          </a:xfrm>
          <a:prstGeom prst="rect">
            <a:avLst/>
          </a:prstGeom>
          <a:ln w="12700">
            <a:miter lim="400000"/>
          </a:ln>
        </p:spPr>
      </p:pic>
      <p:sp>
        <p:nvSpPr>
          <p:cNvPr id="339" name="Shape 339"/>
          <p:cNvSpPr/>
          <p:nvPr/>
        </p:nvSpPr>
        <p:spPr>
          <a:xfrm>
            <a:off x="1447800" y="1799993"/>
            <a:ext cx="1655217" cy="511606"/>
          </a:xfrm>
          <a:prstGeom prst="rect">
            <a:avLst/>
          </a:prstGeom>
          <a:ln w="25400">
            <a:solidFill>
              <a:srgbClr val="1163BD"/>
            </a:solidFill>
          </a:ln>
        </p:spPr>
        <p:txBody>
          <a:bodyPr lIns="45719" rIns="45719" anchor="ctr"/>
          <a:lstStyle/>
          <a:p>
            <a:pPr/>
          </a:p>
        </p:txBody>
      </p:sp>
      <p:sp>
        <p:nvSpPr>
          <p:cNvPr id="340" name="Shape 340"/>
          <p:cNvSpPr/>
          <p:nvPr/>
        </p:nvSpPr>
        <p:spPr>
          <a:xfrm>
            <a:off x="3039541" y="758593"/>
            <a:ext cx="1655218" cy="511606"/>
          </a:xfrm>
          <a:prstGeom prst="rect">
            <a:avLst/>
          </a:prstGeom>
          <a:ln w="25400">
            <a:solidFill>
              <a:srgbClr val="1163BD"/>
            </a:solidFill>
          </a:ln>
        </p:spPr>
        <p:txBody>
          <a:bodyPr lIns="45719" rIns="45719" anchor="ctr"/>
          <a:lstStyle/>
          <a:p>
            <a:pPr/>
          </a:p>
        </p:txBody>
      </p:sp>
      <p:sp>
        <p:nvSpPr>
          <p:cNvPr id="341" name="Shape 341"/>
          <p:cNvSpPr/>
          <p:nvPr/>
        </p:nvSpPr>
        <p:spPr>
          <a:xfrm>
            <a:off x="5262041" y="3603393"/>
            <a:ext cx="1655218" cy="511606"/>
          </a:xfrm>
          <a:prstGeom prst="rect">
            <a:avLst/>
          </a:prstGeom>
          <a:ln w="25400">
            <a:solidFill>
              <a:srgbClr val="1163BD"/>
            </a:solidFill>
          </a:ln>
        </p:spPr>
        <p:txBody>
          <a:bodyPr lIns="45719" rIns="45719" anchor="ctr"/>
          <a:lstStyle/>
          <a:p>
            <a:pPr/>
          </a:p>
        </p:txBody>
      </p:sp>
      <p:sp>
        <p:nvSpPr>
          <p:cNvPr id="342" name="Shape 342"/>
          <p:cNvSpPr/>
          <p:nvPr/>
        </p:nvSpPr>
        <p:spPr>
          <a:xfrm>
            <a:off x="2129482" y="2783391"/>
            <a:ext cx="1110011" cy="511606"/>
          </a:xfrm>
          <a:prstGeom prst="rect">
            <a:avLst/>
          </a:prstGeom>
          <a:ln w="25400">
            <a:solidFill>
              <a:srgbClr val="2E5E1A"/>
            </a:solidFill>
          </a:ln>
        </p:spPr>
        <p:txBody>
          <a:bodyPr lIns="45719" rIns="45719" anchor="ctr"/>
          <a:lstStyle/>
          <a:p>
            <a:pPr/>
          </a:p>
        </p:txBody>
      </p:sp>
      <p:sp>
        <p:nvSpPr>
          <p:cNvPr id="343" name="Shape 343"/>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grpSp>
        <p:nvGrpSpPr>
          <p:cNvPr id="346" name="Group 346"/>
          <p:cNvGrpSpPr/>
          <p:nvPr/>
        </p:nvGrpSpPr>
        <p:grpSpPr>
          <a:xfrm>
            <a:off x="5674345" y="2067709"/>
            <a:ext cx="2699456" cy="1391069"/>
            <a:chOff x="0" y="0"/>
            <a:chExt cx="2699455" cy="1391068"/>
          </a:xfrm>
        </p:grpSpPr>
        <p:sp>
          <p:nvSpPr>
            <p:cNvPr id="344" name="Shape 344"/>
            <p:cNvSpPr/>
            <p:nvPr/>
          </p:nvSpPr>
          <p:spPr>
            <a:xfrm>
              <a:off x="0" y="121068"/>
              <a:ext cx="414040" cy="1270001"/>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defRPr>
                  <a:solidFill>
                    <a:srgbClr val="FF0000"/>
                  </a:solidFill>
                </a:defRPr>
              </a:pPr>
            </a:p>
          </p:txBody>
        </p:sp>
        <p:sp>
          <p:nvSpPr>
            <p:cNvPr id="345" name="Shape 345"/>
            <p:cNvSpPr/>
            <p:nvPr/>
          </p:nvSpPr>
          <p:spPr>
            <a:xfrm>
              <a:off x="426852" y="0"/>
              <a:ext cx="2272604"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Traffic manipulations</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7" grpId="3"/>
      <p:bldP build="whole" bldLvl="1" animBg="1" rev="0" advAuto="0" spid="339" grpId="4"/>
      <p:bldP build="whole" bldLvl="1" animBg="1" rev="0" advAuto="0" spid="336" grpId="1"/>
      <p:bldP build="whole" bldLvl="1" animBg="1" rev="0" advAuto="0" spid="346" grpId="8"/>
      <p:bldP build="whole" bldLvl="1" animBg="1" rev="0" advAuto="0" spid="341" grpId="6"/>
      <p:bldP build="whole" bldLvl="1" animBg="1" rev="0" advAuto="0" spid="340" grpId="5"/>
      <p:bldP build="whole" bldLvl="1" animBg="1" rev="0" advAuto="0" spid="338" grpId="2"/>
      <p:bldP build="whole" bldLvl="1" animBg="1" rev="0" advAuto="0" spid="342" grpId="7"/>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body" idx="1"/>
          </p:nvPr>
        </p:nvSpPr>
        <p:spPr>
          <a:xfrm>
            <a:off x="215515" y="756548"/>
            <a:ext cx="8712970" cy="3448659"/>
          </a:xfrm>
          <a:prstGeom prst="rect">
            <a:avLst/>
          </a:prstGeom>
        </p:spPr>
        <p:txBody>
          <a:bodyPr/>
          <a:lstStyle/>
          <a:p>
            <a:pPr>
              <a:lnSpc>
                <a:spcPct val="150000"/>
              </a:lnSpc>
              <a:defRPr sz="2000"/>
            </a:pPr>
            <a:r>
              <a:t>Tested manually each vantage point reported in the app</a:t>
            </a:r>
          </a:p>
          <a:p>
            <a:pPr>
              <a:lnSpc>
                <a:spcPct val="150000"/>
              </a:lnSpc>
              <a:defRPr sz="2000"/>
            </a:pPr>
            <a:r>
              <a:t>18% of apps do not inform about the terminating end-point</a:t>
            </a:r>
          </a:p>
          <a:p>
            <a:pPr>
              <a:lnSpc>
                <a:spcPct val="150000"/>
              </a:lnSpc>
              <a:spcBef>
                <a:spcPts val="7800"/>
              </a:spcBef>
              <a:defRPr sz="2000"/>
            </a:pPr>
            <a:r>
              <a:t>4% of VPN apps intercept traffic on localhost</a:t>
            </a:r>
            <a:endParaRPr>
              <a:solidFill>
                <a:srgbClr val="FF0000"/>
              </a:solidFill>
            </a:endParaRPr>
          </a:p>
          <a:p>
            <a:pPr lvl="1" marL="215999" indent="-215999">
              <a:lnSpc>
                <a:spcPct val="150000"/>
              </a:lnSpc>
              <a:defRPr sz="2000"/>
            </a:pPr>
            <a:r>
              <a:t>16% use vantage points hosted on residential networks (Spamhaus PBL)</a:t>
            </a:r>
          </a:p>
        </p:txBody>
      </p:sp>
      <p:sp>
        <p:nvSpPr>
          <p:cNvPr id="351" name="Shape 351"/>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55" name="Group 355"/>
          <p:cNvGrpSpPr/>
          <p:nvPr/>
        </p:nvGrpSpPr>
        <p:grpSpPr>
          <a:xfrm>
            <a:off x="1022490" y="2083490"/>
            <a:ext cx="6665779" cy="976520"/>
            <a:chOff x="0" y="0"/>
            <a:chExt cx="6665777" cy="976518"/>
          </a:xfrm>
        </p:grpSpPr>
        <p:pic>
          <p:nvPicPr>
            <p:cNvPr id="352" name="image43.png"/>
            <p:cNvPicPr>
              <a:picLocks noChangeAspect="1"/>
            </p:cNvPicPr>
            <p:nvPr/>
          </p:nvPicPr>
          <p:blipFill>
            <a:blip r:embed="rId2">
              <a:extLst/>
            </a:blip>
            <a:srcRect l="0" t="0" r="39257" b="0"/>
            <a:stretch>
              <a:fillRect/>
            </a:stretch>
          </p:blipFill>
          <p:spPr>
            <a:xfrm>
              <a:off x="5029563" y="64905"/>
              <a:ext cx="1636215" cy="846590"/>
            </a:xfrm>
            <a:prstGeom prst="rect">
              <a:avLst/>
            </a:prstGeom>
            <a:ln w="12700" cap="flat">
              <a:noFill/>
              <a:miter lim="400000"/>
            </a:ln>
            <a:effectLst/>
          </p:spPr>
        </p:pic>
        <p:pic>
          <p:nvPicPr>
            <p:cNvPr id="353" name="image44.png"/>
            <p:cNvPicPr>
              <a:picLocks noChangeAspect="1"/>
            </p:cNvPicPr>
            <p:nvPr/>
          </p:nvPicPr>
          <p:blipFill>
            <a:blip r:embed="rId3">
              <a:extLst/>
            </a:blip>
            <a:stretch>
              <a:fillRect/>
            </a:stretch>
          </p:blipFill>
          <p:spPr>
            <a:xfrm>
              <a:off x="0" y="78032"/>
              <a:ext cx="1981967" cy="820454"/>
            </a:xfrm>
            <a:prstGeom prst="rect">
              <a:avLst/>
            </a:prstGeom>
            <a:ln w="12700" cap="flat">
              <a:noFill/>
              <a:miter lim="400000"/>
            </a:ln>
            <a:effectLst/>
          </p:spPr>
        </p:pic>
        <p:pic>
          <p:nvPicPr>
            <p:cNvPr id="354" name="image45.png"/>
            <p:cNvPicPr>
              <a:picLocks noChangeAspect="1"/>
            </p:cNvPicPr>
            <p:nvPr/>
          </p:nvPicPr>
          <p:blipFill>
            <a:blip r:embed="rId4">
              <a:extLst/>
            </a:blip>
            <a:stretch>
              <a:fillRect/>
            </a:stretch>
          </p:blipFill>
          <p:spPr>
            <a:xfrm>
              <a:off x="2397389" y="0"/>
              <a:ext cx="2216751" cy="976519"/>
            </a:xfrm>
            <a:prstGeom prst="rect">
              <a:avLst/>
            </a:prstGeom>
            <a:ln w="12700" cap="flat">
              <a:noFill/>
              <a:miter lim="400000"/>
            </a:ln>
            <a:effectLst/>
          </p:spPr>
        </p:pic>
      </p:grpSp>
      <p:sp>
        <p:nvSpPr>
          <p:cNvPr id="356" name="Shape 356"/>
          <p:cNvSpPr/>
          <p:nvPr>
            <p:ph type="title"/>
          </p:nvPr>
        </p:nvSpPr>
        <p:spPr>
          <a:xfrm>
            <a:off x="179512" y="276200"/>
            <a:ext cx="7309568" cy="639366"/>
          </a:xfrm>
          <a:prstGeom prst="rect">
            <a:avLst/>
          </a:prstGeom>
        </p:spPr>
        <p:txBody>
          <a:bodyPr/>
          <a:lstStyle>
            <a:lvl1pPr>
              <a:defRPr sz="2700"/>
            </a:lvl1pPr>
          </a:lstStyle>
          <a:p>
            <a:pPr/>
            <a:r>
              <a:t>Forwarding models</a:t>
            </a:r>
          </a:p>
        </p:txBody>
      </p:sp>
      <p:grpSp>
        <p:nvGrpSpPr>
          <p:cNvPr id="359" name="Group 359"/>
          <p:cNvGrpSpPr/>
          <p:nvPr/>
        </p:nvGrpSpPr>
        <p:grpSpPr>
          <a:xfrm>
            <a:off x="7300521" y="1099449"/>
            <a:ext cx="1328627" cy="1263599"/>
            <a:chOff x="34187" y="0"/>
            <a:chExt cx="1328625" cy="1263598"/>
          </a:xfrm>
        </p:grpSpPr>
        <p:sp>
          <p:nvSpPr>
            <p:cNvPr id="357" name="Shape 357"/>
            <p:cNvSpPr/>
            <p:nvPr/>
          </p:nvSpPr>
          <p:spPr>
            <a:xfrm>
              <a:off x="34187" y="0"/>
              <a:ext cx="1328626" cy="1263599"/>
            </a:xfrm>
            <a:prstGeom prst="star5">
              <a:avLst>
                <a:gd name="adj" fmla="val 19100"/>
                <a:gd name="hf" fmla="val 105146"/>
                <a:gd name="vf" fmla="val 110557"/>
              </a:avLst>
            </a:prstGeom>
            <a:solidFill>
              <a:srgbClr val="FAEB3E"/>
            </a:solidFill>
            <a:ln w="25400" cap="flat">
              <a:solidFill>
                <a:srgbClr val="FAEB3E"/>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358" name="Shape 358"/>
            <p:cNvSpPr/>
            <p:nvPr/>
          </p:nvSpPr>
          <p:spPr>
            <a:xfrm>
              <a:off x="95988" y="440057"/>
              <a:ext cx="976423"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1" indent="228600">
                <a:lnSpc>
                  <a:spcPct val="150000"/>
                </a:lnSpc>
                <a:spcBef>
                  <a:spcPts val="600"/>
                </a:spcBef>
                <a:defRPr sz="2000"/>
              </a:pPr>
              <a:r>
                <a:rPr>
                  <a:solidFill>
                    <a:srgbClr val="FF0000"/>
                  </a:solidFill>
                </a:rPr>
                <a:t>1lt.su</a:t>
              </a:r>
            </a:p>
          </p:txBody>
        </p:sp>
      </p:grpSp>
      <p:sp>
        <p:nvSpPr>
          <p:cNvPr id="360" name="Shape 360"/>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grpSp>
        <p:nvGrpSpPr>
          <p:cNvPr id="363" name="Group 363"/>
          <p:cNvGrpSpPr/>
          <p:nvPr/>
        </p:nvGrpSpPr>
        <p:grpSpPr>
          <a:xfrm>
            <a:off x="652878" y="3643946"/>
            <a:ext cx="8085591" cy="1056998"/>
            <a:chOff x="0" y="0"/>
            <a:chExt cx="8085589" cy="1056997"/>
          </a:xfrm>
        </p:grpSpPr>
        <p:pic>
          <p:nvPicPr>
            <p:cNvPr id="361" name="image48.png"/>
            <p:cNvPicPr>
              <a:picLocks noChangeAspect="1"/>
            </p:cNvPicPr>
            <p:nvPr/>
          </p:nvPicPr>
          <p:blipFill>
            <a:blip r:embed="rId5">
              <a:extLst/>
            </a:blip>
            <a:stretch>
              <a:fillRect/>
            </a:stretch>
          </p:blipFill>
          <p:spPr>
            <a:xfrm>
              <a:off x="0" y="116290"/>
              <a:ext cx="2278713" cy="929934"/>
            </a:xfrm>
            <a:prstGeom prst="rect">
              <a:avLst/>
            </a:prstGeom>
            <a:ln w="12700" cap="flat">
              <a:noFill/>
              <a:miter lim="400000"/>
            </a:ln>
            <a:effectLst/>
          </p:spPr>
        </p:pic>
        <p:pic>
          <p:nvPicPr>
            <p:cNvPr id="362" name="image49.png"/>
            <p:cNvPicPr>
              <a:picLocks noChangeAspect="1"/>
            </p:cNvPicPr>
            <p:nvPr/>
          </p:nvPicPr>
          <p:blipFill>
            <a:blip r:embed="rId6">
              <a:extLst/>
            </a:blip>
            <a:stretch>
              <a:fillRect/>
            </a:stretch>
          </p:blipFill>
          <p:spPr>
            <a:xfrm>
              <a:off x="2472376" y="0"/>
              <a:ext cx="5613214" cy="1056998"/>
            </a:xfrm>
            <a:prstGeom prst="rect">
              <a:avLst/>
            </a:prstGeom>
            <a:ln w="25400" cap="flat">
              <a:solidFill>
                <a:srgbClr val="005C3E"/>
              </a:solidFill>
              <a:prstDash val="solid"/>
              <a:round/>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50">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35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3" fill="hold">
                                  <p:stCondLst>
                                    <p:cond delay="0"/>
                                  </p:stCondLst>
                                  <p:iterate type="el" backwards="0">
                                    <p:tmAbs val="0"/>
                                  </p:iterate>
                                  <p:childTnLst>
                                    <p:set>
                                      <p:cBhvr>
                                        <p:cTn id="23" fill="hold"/>
                                        <p:tgtEl>
                                          <p:spTgt spid="35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350">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 grpId="4" fill="hold">
                                  <p:stCondLst>
                                    <p:cond delay="0"/>
                                  </p:stCondLst>
                                  <p:iterate type="el" backwards="0">
                                    <p:tmAbs val="0"/>
                                  </p:iterate>
                                  <p:childTnLst>
                                    <p:set>
                                      <p:cBhvr>
                                        <p:cTn id="31" fill="hold"/>
                                        <p:tgtEl>
                                          <p:spTgt spid="363"/>
                                        </p:tgtEl>
                                        <p:attrNameLst>
                                          <p:attrName>style.visibility</p:attrName>
                                        </p:attrNameLst>
                                      </p:cBhvr>
                                      <p:to>
                                        <p:strVal val="visible"/>
                                      </p:to>
                                    </p:set>
                                    <p:anim calcmode="lin" valueType="num">
                                      <p:cBhvr>
                                        <p:cTn id="32" dur="1000" fill="hold"/>
                                        <p:tgtEl>
                                          <p:spTgt spid="363"/>
                                        </p:tgtEl>
                                        <p:attrNameLst>
                                          <p:attrName>ppt_x</p:attrName>
                                        </p:attrNameLst>
                                      </p:cBhvr>
                                      <p:tavLst>
                                        <p:tav tm="0">
                                          <p:val>
                                            <p:strVal val="0-#ppt_w/2"/>
                                          </p:val>
                                        </p:tav>
                                        <p:tav tm="100000">
                                          <p:val>
                                            <p:strVal val="#ppt_x"/>
                                          </p:val>
                                        </p:tav>
                                      </p:tavLst>
                                    </p:anim>
                                    <p:anim calcmode="lin" valueType="num">
                                      <p:cBhvr>
                                        <p:cTn id="33" dur="1000" fill="hold"/>
                                        <p:tgtEl>
                                          <p:spTgt spid="3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9" grpId="3"/>
      <p:bldP build="p" bldLvl="5" animBg="1" rev="0" advAuto="0" spid="350" grpId="1"/>
      <p:bldP build="whole" bldLvl="1" animBg="1" rev="0" advAuto="0" spid="363" grpId="4"/>
      <p:bldP build="whole" bldLvl="1" animBg="1" rev="0" advAuto="0" spid="355"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
        <p:nvSpPr>
          <p:cNvPr id="184" name="Shape 184"/>
          <p:cNvSpPr/>
          <p:nvPr>
            <p:ph type="title"/>
          </p:nvPr>
        </p:nvSpPr>
        <p:spPr>
          <a:xfrm>
            <a:off x="367913" y="333547"/>
            <a:ext cx="7309568" cy="639366"/>
          </a:xfrm>
          <a:prstGeom prst="rect">
            <a:avLst/>
          </a:prstGeom>
        </p:spPr>
        <p:txBody>
          <a:bodyPr/>
          <a:lstStyle>
            <a:lvl1pPr>
              <a:defRPr sz="3200"/>
            </a:lvl1pPr>
          </a:lstStyle>
          <a:p>
            <a:pPr/>
            <a:r>
              <a:t>Typical VPN Use Cases</a:t>
            </a:r>
          </a:p>
        </p:txBody>
      </p:sp>
      <p:sp>
        <p:nvSpPr>
          <p:cNvPr id="185" name="Shape 185"/>
          <p:cNvSpPr/>
          <p:nvPr>
            <p:ph type="sldNum" sz="quarter" idx="2"/>
          </p:nvPr>
        </p:nvSpPr>
        <p:spPr>
          <a:xfrm>
            <a:off x="491989" y="4862504"/>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6" name="image11.tif"/>
          <p:cNvPicPr>
            <a:picLocks noChangeAspect="1"/>
          </p:cNvPicPr>
          <p:nvPr/>
        </p:nvPicPr>
        <p:blipFill>
          <a:blip r:embed="rId2">
            <a:extLst/>
          </a:blip>
          <a:stretch>
            <a:fillRect/>
          </a:stretch>
        </p:blipFill>
        <p:spPr>
          <a:xfrm>
            <a:off x="6146101" y="1820585"/>
            <a:ext cx="1672265" cy="1672265"/>
          </a:xfrm>
          <a:prstGeom prst="rect">
            <a:avLst/>
          </a:prstGeom>
          <a:ln w="12700">
            <a:miter lim="400000"/>
          </a:ln>
        </p:spPr>
      </p:pic>
      <p:pic>
        <p:nvPicPr>
          <p:cNvPr id="187" name="image12.tif"/>
          <p:cNvPicPr>
            <a:picLocks noChangeAspect="1"/>
          </p:cNvPicPr>
          <p:nvPr/>
        </p:nvPicPr>
        <p:blipFill>
          <a:blip r:embed="rId3">
            <a:extLst/>
          </a:blip>
          <a:stretch>
            <a:fillRect/>
          </a:stretch>
        </p:blipFill>
        <p:spPr>
          <a:xfrm>
            <a:off x="7641725" y="1827493"/>
            <a:ext cx="702209" cy="689835"/>
          </a:xfrm>
          <a:prstGeom prst="rect">
            <a:avLst/>
          </a:prstGeom>
          <a:ln w="12700">
            <a:miter lim="400000"/>
          </a:ln>
        </p:spPr>
      </p:pic>
      <p:pic>
        <p:nvPicPr>
          <p:cNvPr id="188" name="image13.tif"/>
          <p:cNvPicPr>
            <a:picLocks noChangeAspect="1"/>
          </p:cNvPicPr>
          <p:nvPr/>
        </p:nvPicPr>
        <p:blipFill>
          <a:blip r:embed="rId4">
            <a:extLst/>
          </a:blip>
          <a:stretch>
            <a:fillRect/>
          </a:stretch>
        </p:blipFill>
        <p:spPr>
          <a:xfrm>
            <a:off x="7875526" y="3020239"/>
            <a:ext cx="575735" cy="575735"/>
          </a:xfrm>
          <a:prstGeom prst="rect">
            <a:avLst/>
          </a:prstGeom>
          <a:ln w="12700">
            <a:miter lim="400000"/>
          </a:ln>
        </p:spPr>
      </p:pic>
      <p:pic>
        <p:nvPicPr>
          <p:cNvPr id="189" name="image14.tif"/>
          <p:cNvPicPr>
            <a:picLocks noChangeAspect="1"/>
          </p:cNvPicPr>
          <p:nvPr/>
        </p:nvPicPr>
        <p:blipFill>
          <a:blip r:embed="rId5">
            <a:extLst/>
          </a:blip>
          <a:stretch>
            <a:fillRect/>
          </a:stretch>
        </p:blipFill>
        <p:spPr>
          <a:xfrm>
            <a:off x="8305433" y="1879626"/>
            <a:ext cx="585502" cy="585502"/>
          </a:xfrm>
          <a:prstGeom prst="rect">
            <a:avLst/>
          </a:prstGeom>
          <a:ln w="12700">
            <a:miter lim="400000"/>
          </a:ln>
        </p:spPr>
      </p:pic>
      <p:sp>
        <p:nvSpPr>
          <p:cNvPr id="190" name="Shape 190"/>
          <p:cNvSpPr/>
          <p:nvPr/>
        </p:nvSpPr>
        <p:spPr>
          <a:xfrm>
            <a:off x="1993076" y="2571170"/>
            <a:ext cx="3393589" cy="516452"/>
          </a:xfrm>
          <a:prstGeom prst="roundRect">
            <a:avLst>
              <a:gd name="adj" fmla="val 33088"/>
            </a:avLst>
          </a:prstGeom>
          <a:ln w="25400">
            <a:solidFill>
              <a:schemeClr val="accent2"/>
            </a:solidFill>
            <a:miter lim="400000"/>
          </a:ln>
          <a:effectLst>
            <a:outerShdw sx="100000" sy="100000" kx="0" ky="0" algn="b" rotWithShape="0" blurRad="38100" dist="25400" dir="5400000">
              <a:srgbClr val="000000">
                <a:alpha val="50000"/>
              </a:srgbClr>
            </a:outerShdw>
          </a:effectLst>
        </p:spPr>
        <p:txBody>
          <a:bodyPr lIns="45719" rIns="45719" anchor="ctr"/>
          <a:lstStyle/>
          <a:p>
            <a:pPr>
              <a:defRPr sz="2400">
                <a:solidFill>
                  <a:srgbClr val="FFFFFF"/>
                </a:solidFill>
              </a:defRPr>
            </a:pPr>
          </a:p>
        </p:txBody>
      </p:sp>
      <p:sp>
        <p:nvSpPr>
          <p:cNvPr id="191" name="Shape 191"/>
          <p:cNvSpPr/>
          <p:nvPr/>
        </p:nvSpPr>
        <p:spPr>
          <a:xfrm>
            <a:off x="1391990" y="2662566"/>
            <a:ext cx="2104271" cy="358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 y="14256"/>
                </a:moveTo>
                <a:lnTo>
                  <a:pt x="1878" y="21600"/>
                </a:lnTo>
                <a:lnTo>
                  <a:pt x="0" y="10800"/>
                </a:lnTo>
                <a:lnTo>
                  <a:pt x="1878" y="0"/>
                </a:lnTo>
                <a:lnTo>
                  <a:pt x="1878" y="7344"/>
                </a:lnTo>
                <a:lnTo>
                  <a:pt x="21600" y="7344"/>
                </a:lnTo>
                <a:lnTo>
                  <a:pt x="21600" y="14256"/>
                </a:lnTo>
                <a:close/>
              </a:path>
            </a:pathLst>
          </a:custGeom>
          <a:solidFill>
            <a:srgbClr val="90DFC3"/>
          </a:solidFill>
          <a:ln w="25400">
            <a:solidFill>
              <a:schemeClr val="accent2"/>
            </a:solidFill>
            <a:miter lim="400000"/>
          </a:ln>
          <a:effectLst>
            <a:outerShdw sx="100000" sy="100000" kx="0" ky="0" algn="b" rotWithShape="0" blurRad="38100" dist="25400" dir="5400000">
              <a:srgbClr val="000000">
                <a:alpha val="50000"/>
              </a:srgbClr>
            </a:outerShdw>
          </a:effectLst>
        </p:spPr>
        <p:txBody>
          <a:bodyPr lIns="45719" rIns="45719" anchor="ctr"/>
          <a:lstStyle/>
          <a:p>
            <a:pPr>
              <a:defRPr sz="2400">
                <a:solidFill>
                  <a:srgbClr val="FFFFFF"/>
                </a:solidFill>
              </a:defRPr>
            </a:pPr>
          </a:p>
        </p:txBody>
      </p:sp>
      <p:pic>
        <p:nvPicPr>
          <p:cNvPr id="192" name="image19.tif"/>
          <p:cNvPicPr>
            <a:picLocks noChangeAspect="1"/>
          </p:cNvPicPr>
          <p:nvPr/>
        </p:nvPicPr>
        <p:blipFill>
          <a:blip r:embed="rId6">
            <a:extLst/>
          </a:blip>
          <a:stretch>
            <a:fillRect/>
          </a:stretch>
        </p:blipFill>
        <p:spPr>
          <a:xfrm>
            <a:off x="3504703" y="2616813"/>
            <a:ext cx="450036" cy="450036"/>
          </a:xfrm>
          <a:prstGeom prst="rect">
            <a:avLst/>
          </a:prstGeom>
          <a:ln w="12700">
            <a:miter lim="400000"/>
          </a:ln>
        </p:spPr>
      </p:pic>
      <p:sp>
        <p:nvSpPr>
          <p:cNvPr id="193" name="Shape 193"/>
          <p:cNvSpPr/>
          <p:nvPr/>
        </p:nvSpPr>
        <p:spPr>
          <a:xfrm>
            <a:off x="3070364" y="2161307"/>
            <a:ext cx="1383556"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VPN</a:t>
            </a:r>
            <a:r>
              <a:t> Tunnel</a:t>
            </a:r>
          </a:p>
        </p:txBody>
      </p:sp>
      <p:sp>
        <p:nvSpPr>
          <p:cNvPr id="194" name="Shape 194"/>
          <p:cNvSpPr/>
          <p:nvPr/>
        </p:nvSpPr>
        <p:spPr>
          <a:xfrm rot="10800000">
            <a:off x="3964785" y="2666244"/>
            <a:ext cx="2181317" cy="358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 y="14256"/>
                </a:moveTo>
                <a:lnTo>
                  <a:pt x="1878" y="21600"/>
                </a:lnTo>
                <a:lnTo>
                  <a:pt x="0" y="10800"/>
                </a:lnTo>
                <a:lnTo>
                  <a:pt x="1878" y="0"/>
                </a:lnTo>
                <a:lnTo>
                  <a:pt x="1878" y="7344"/>
                </a:lnTo>
                <a:lnTo>
                  <a:pt x="21600" y="7344"/>
                </a:lnTo>
                <a:lnTo>
                  <a:pt x="21600" y="14256"/>
                </a:lnTo>
                <a:close/>
              </a:path>
            </a:pathLst>
          </a:custGeom>
          <a:solidFill>
            <a:srgbClr val="90DFC3"/>
          </a:solidFill>
          <a:ln w="25400">
            <a:solidFill>
              <a:schemeClr val="accent2"/>
            </a:solidFill>
            <a:miter lim="400000"/>
          </a:ln>
          <a:effectLst>
            <a:outerShdw sx="100000" sy="100000" kx="0" ky="0" algn="b" rotWithShape="0" blurRad="38100" dist="25400" dir="5400000">
              <a:srgbClr val="000000">
                <a:alpha val="50000"/>
              </a:srgbClr>
            </a:outerShdw>
          </a:effectLst>
        </p:spPr>
        <p:txBody>
          <a:bodyPr lIns="45719" rIns="45719" anchor="ctr"/>
          <a:lstStyle/>
          <a:p>
            <a:pPr>
              <a:defRPr sz="2400">
                <a:solidFill>
                  <a:srgbClr val="FFFFFF"/>
                </a:solidFill>
              </a:defRPr>
            </a:pPr>
          </a:p>
        </p:txBody>
      </p:sp>
      <p:pic>
        <p:nvPicPr>
          <p:cNvPr id="195" name="image23.tif"/>
          <p:cNvPicPr>
            <a:picLocks noChangeAspect="1"/>
          </p:cNvPicPr>
          <p:nvPr/>
        </p:nvPicPr>
        <p:blipFill>
          <a:blip r:embed="rId7">
            <a:extLst/>
          </a:blip>
          <a:stretch>
            <a:fillRect/>
          </a:stretch>
        </p:blipFill>
        <p:spPr>
          <a:xfrm>
            <a:off x="8508420" y="3098208"/>
            <a:ext cx="419796" cy="419796"/>
          </a:xfrm>
          <a:prstGeom prst="rect">
            <a:avLst/>
          </a:prstGeom>
          <a:ln w="12700">
            <a:miter lim="400000"/>
          </a:ln>
        </p:spPr>
      </p:pic>
      <p:pic>
        <p:nvPicPr>
          <p:cNvPr id="196" name="image25.tif"/>
          <p:cNvPicPr>
            <a:picLocks noChangeAspect="1"/>
          </p:cNvPicPr>
          <p:nvPr/>
        </p:nvPicPr>
        <p:blipFill>
          <a:blip r:embed="rId8">
            <a:extLst/>
          </a:blip>
          <a:stretch>
            <a:fillRect/>
          </a:stretch>
        </p:blipFill>
        <p:spPr>
          <a:xfrm>
            <a:off x="8002068" y="2345718"/>
            <a:ext cx="926148" cy="926147"/>
          </a:xfrm>
          <a:prstGeom prst="rect">
            <a:avLst/>
          </a:prstGeom>
          <a:ln w="12700">
            <a:miter lim="400000"/>
          </a:ln>
        </p:spPr>
      </p:pic>
      <p:pic>
        <p:nvPicPr>
          <p:cNvPr id="197" name="icon-person-128.png"/>
          <p:cNvPicPr>
            <a:picLocks noChangeAspect="1"/>
          </p:cNvPicPr>
          <p:nvPr/>
        </p:nvPicPr>
        <p:blipFill>
          <a:blip r:embed="rId9">
            <a:extLst/>
          </a:blip>
          <a:stretch>
            <a:fillRect/>
          </a:stretch>
        </p:blipFill>
        <p:spPr>
          <a:xfrm>
            <a:off x="177800" y="1950279"/>
            <a:ext cx="1625600" cy="1625601"/>
          </a:xfrm>
          <a:prstGeom prst="rect">
            <a:avLst/>
          </a:prstGeom>
          <a:ln w="12700">
            <a:miter lim="400000"/>
          </a:ln>
        </p:spPr>
      </p:pic>
      <p:sp>
        <p:nvSpPr>
          <p:cNvPr id="198" name="Shape 198"/>
          <p:cNvSpPr/>
          <p:nvPr/>
        </p:nvSpPr>
        <p:spPr>
          <a:xfrm>
            <a:off x="2738166" y="3312536"/>
            <a:ext cx="2473170" cy="1158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180473" indent="-180473">
              <a:buSzPct val="100000"/>
              <a:buChar char="•"/>
            </a:pPr>
            <a:r>
              <a:t>Geo-filtered content</a:t>
            </a:r>
          </a:p>
          <a:p>
            <a:pPr marL="180473" indent="-180473">
              <a:buSzPct val="100000"/>
              <a:buChar char="•"/>
            </a:pPr>
            <a:r>
              <a:t>Anti-surveillance</a:t>
            </a:r>
          </a:p>
          <a:p>
            <a:pPr marL="180473" indent="-180473">
              <a:buSzPct val="100000"/>
              <a:buChar char="•"/>
            </a:pPr>
            <a:r>
              <a:t>Censorship</a:t>
            </a:r>
          </a:p>
          <a:p>
            <a:pPr marL="180473" indent="-180473">
              <a:buSzPct val="100000"/>
              <a:buChar char="•"/>
            </a:pPr>
            <a:r>
              <a:t>Untrusted networks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500"/>
                                  </p:stCondLst>
                                  <p:iterate type="el" backwards="0">
                                    <p:tmAbs val="0"/>
                                  </p:iterate>
                                  <p:childTnLst>
                                    <p:set>
                                      <p:cBhvr>
                                        <p:cTn id="11" fill="hold"/>
                                        <p:tgtEl>
                                          <p:spTgt spid="198">
                                            <p:txEl>
                                              <p:pRg st="1" end="1"/>
                                            </p:txEl>
                                          </p:spTgt>
                                        </p:tgtEl>
                                        <p:attrNameLst>
                                          <p:attrName>style.visibility</p:attrName>
                                        </p:attrNameLst>
                                      </p:cBhvr>
                                      <p:to>
                                        <p:strVal val="visible"/>
                                      </p:to>
                                    </p:set>
                                  </p:childTnLst>
                                </p:cTn>
                              </p:par>
                            </p:childTnLst>
                          </p:cTn>
                        </p:par>
                        <p:par>
                          <p:cTn id="12" fill="hold">
                            <p:stCondLst>
                              <p:cond delay="500"/>
                            </p:stCondLst>
                            <p:childTnLst>
                              <p:par>
                                <p:cTn id="13" presetClass="entr" nodeType="afterEffect" presetSubtype="0" presetID="1" grpId="1" fill="hold">
                                  <p:stCondLst>
                                    <p:cond delay="500"/>
                                  </p:stCondLst>
                                  <p:iterate type="el" backwards="0">
                                    <p:tmAbs val="0"/>
                                  </p:iterate>
                                  <p:childTnLst>
                                    <p:set>
                                      <p:cBhvr>
                                        <p:cTn id="14" fill="hold"/>
                                        <p:tgtEl>
                                          <p:spTgt spid="198">
                                            <p:txEl>
                                              <p:pRg st="2" end="2"/>
                                            </p:txEl>
                                          </p:spTgt>
                                        </p:tgtEl>
                                        <p:attrNameLst>
                                          <p:attrName>style.visibility</p:attrName>
                                        </p:attrNameLst>
                                      </p:cBhvr>
                                      <p:to>
                                        <p:strVal val="visible"/>
                                      </p:to>
                                    </p:set>
                                  </p:childTnLst>
                                </p:cTn>
                              </p:par>
                            </p:childTnLst>
                          </p:cTn>
                        </p:par>
                        <p:par>
                          <p:cTn id="15" fill="hold">
                            <p:stCondLst>
                              <p:cond delay="1000"/>
                            </p:stCondLst>
                            <p:childTnLst>
                              <p:par>
                                <p:cTn id="16" presetClass="entr" nodeType="afterEffect" presetSubtype="0" presetID="1" grpId="1" fill="hold">
                                  <p:stCondLst>
                                    <p:cond delay="500"/>
                                  </p:stCondLst>
                                  <p:iterate type="el" backwards="0">
                                    <p:tmAbs val="0"/>
                                  </p:iterate>
                                  <p:childTnLst>
                                    <p:set>
                                      <p:cBhvr>
                                        <p:cTn id="17" fill="hold"/>
                                        <p:tgtEl>
                                          <p:spTgt spid="19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8"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6" name="Shape 366"/>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pic>
        <p:nvPicPr>
          <p:cNvPr id="367" name="Screen Shot 2016-11-15 at 11.40.01.png"/>
          <p:cNvPicPr>
            <a:picLocks noChangeAspect="1"/>
          </p:cNvPicPr>
          <p:nvPr/>
        </p:nvPicPr>
        <p:blipFill>
          <a:blip r:embed="rId2">
            <a:extLst/>
          </a:blip>
          <a:stretch>
            <a:fillRect/>
          </a:stretch>
        </p:blipFill>
        <p:spPr>
          <a:xfrm>
            <a:off x="-255705" y="-51156"/>
            <a:ext cx="9655410" cy="4788960"/>
          </a:xfrm>
          <a:prstGeom prst="rect">
            <a:avLst/>
          </a:prstGeom>
          <a:ln w="12700">
            <a:miter lim="400000"/>
          </a:ln>
        </p:spPr>
      </p:pic>
      <p:grpSp>
        <p:nvGrpSpPr>
          <p:cNvPr id="371" name="Group 371"/>
          <p:cNvGrpSpPr/>
          <p:nvPr/>
        </p:nvGrpSpPr>
        <p:grpSpPr>
          <a:xfrm>
            <a:off x="1421457" y="1771650"/>
            <a:ext cx="6893521" cy="2618036"/>
            <a:chOff x="0" y="0"/>
            <a:chExt cx="6893520" cy="2618035"/>
          </a:xfrm>
        </p:grpSpPr>
        <p:sp>
          <p:nvSpPr>
            <p:cNvPr id="368" name="Shape 368"/>
            <p:cNvSpPr/>
            <p:nvPr/>
          </p:nvSpPr>
          <p:spPr>
            <a:xfrm>
              <a:off x="0" y="0"/>
              <a:ext cx="6893521" cy="2618036"/>
            </a:xfrm>
            <a:prstGeom prst="rect">
              <a:avLst/>
            </a:prstGeom>
            <a:solidFill>
              <a:srgbClr val="FF0000"/>
            </a:solidFill>
            <a:ln w="12700" cap="flat">
              <a:noFill/>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lgn="ctr">
                <a:defRPr b="1">
                  <a:solidFill>
                    <a:srgbClr val="FFFFFF"/>
                  </a:solidFill>
                </a:defRPr>
              </a:pPr>
              <a:r>
                <a:rPr sz="2400"/>
                <a:t>USERS HAVE NO CONTROL!</a:t>
              </a:r>
              <a:br/>
              <a:br/>
              <a:br/>
              <a:r>
                <a:t>maxhane.com</a:t>
              </a:r>
            </a:p>
            <a:p>
              <a:pPr algn="ctr">
                <a:defRPr b="1">
                  <a:solidFill>
                    <a:srgbClr val="FFFFFF"/>
                  </a:solidFill>
                </a:defRPr>
              </a:pPr>
              <a:r>
                <a:t>qudosteam.com</a:t>
              </a:r>
            </a:p>
            <a:p>
              <a:pPr algn="ctr">
                <a:defRPr b="1">
                  <a:solidFill>
                    <a:srgbClr val="FFFFFF"/>
                  </a:solidFill>
                </a:defRPr>
              </a:pPr>
            </a:p>
            <a:p>
              <a:pPr algn="ctr">
                <a:defRPr b="1">
                  <a:solidFill>
                    <a:srgbClr val="FFFFFF"/>
                  </a:solidFill>
                </a:defRPr>
              </a:pPr>
            </a:p>
          </p:txBody>
        </p:sp>
        <p:pic>
          <p:nvPicPr>
            <p:cNvPr id="369" name="Screen Shot 2016-11-15 at 13.05.59.png"/>
            <p:cNvPicPr>
              <a:picLocks noChangeAspect="1"/>
            </p:cNvPicPr>
            <p:nvPr/>
          </p:nvPicPr>
          <p:blipFill>
            <a:blip r:embed="rId3">
              <a:extLst/>
            </a:blip>
            <a:stretch>
              <a:fillRect/>
            </a:stretch>
          </p:blipFill>
          <p:spPr>
            <a:xfrm>
              <a:off x="5055542" y="787460"/>
              <a:ext cx="1380093" cy="1352490"/>
            </a:xfrm>
            <a:prstGeom prst="rect">
              <a:avLst/>
            </a:prstGeom>
            <a:ln w="12700" cap="flat">
              <a:noFill/>
              <a:miter lim="400000"/>
            </a:ln>
            <a:effectLst/>
          </p:spPr>
        </p:pic>
        <p:pic>
          <p:nvPicPr>
            <p:cNvPr id="370" name="Screen Shot 2016-11-15 at 13.06.12.png"/>
            <p:cNvPicPr>
              <a:picLocks noChangeAspect="1"/>
            </p:cNvPicPr>
            <p:nvPr/>
          </p:nvPicPr>
          <p:blipFill>
            <a:blip r:embed="rId4">
              <a:extLst/>
            </a:blip>
            <a:stretch>
              <a:fillRect/>
            </a:stretch>
          </p:blipFill>
          <p:spPr>
            <a:xfrm>
              <a:off x="439092" y="810685"/>
              <a:ext cx="1380093" cy="1306039"/>
            </a:xfrm>
            <a:prstGeom prst="rect">
              <a:avLst/>
            </a:prstGeom>
            <a:ln w="12700" cap="flat">
              <a:noFill/>
              <a:miter lim="400000"/>
            </a:ln>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71"/>
                                        </p:tgtEl>
                                        <p:attrNameLst>
                                          <p:attrName>style.visibility</p:attrName>
                                        </p:attrNameLst>
                                      </p:cBhvr>
                                      <p:to>
                                        <p:strVal val="visible"/>
                                      </p:to>
                                    </p:set>
                                    <p:anim calcmode="lin" valueType="num">
                                      <p:cBhvr>
                                        <p:cTn id="7" dur="1000" fill="hold"/>
                                        <p:tgtEl>
                                          <p:spTgt spid="371"/>
                                        </p:tgtEl>
                                        <p:attrNameLst>
                                          <p:attrName>ppt_x</p:attrName>
                                        </p:attrNameLst>
                                      </p:cBhvr>
                                      <p:tavLst>
                                        <p:tav tm="0">
                                          <p:val>
                                            <p:strVal val="0-#ppt_w/2"/>
                                          </p:val>
                                        </p:tav>
                                        <p:tav tm="100000">
                                          <p:val>
                                            <p:strVal val="#ppt_x"/>
                                          </p:val>
                                        </p:tav>
                                      </p:tavLst>
                                    </p:anim>
                                    <p:anim calcmode="lin" valueType="num">
                                      <p:cBhvr>
                                        <p:cTn id="8" dur="1000" fill="hold"/>
                                        <p:tgtEl>
                                          <p:spTgt spid="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title"/>
          </p:nvPr>
        </p:nvSpPr>
        <p:spPr>
          <a:xfrm>
            <a:off x="358778" y="252803"/>
            <a:ext cx="7309568" cy="639366"/>
          </a:xfrm>
          <a:prstGeom prst="rect">
            <a:avLst/>
          </a:prstGeom>
        </p:spPr>
        <p:txBody>
          <a:bodyPr/>
          <a:lstStyle>
            <a:lvl1pPr>
              <a:defRPr sz="3200"/>
            </a:lvl1pPr>
          </a:lstStyle>
          <a:p>
            <a:pPr/>
            <a:r>
              <a:t>Traffic leak</a:t>
            </a:r>
          </a:p>
        </p:txBody>
      </p:sp>
      <p:sp>
        <p:nvSpPr>
          <p:cNvPr id="374" name="Shape 374"/>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5" name="Shape 375"/>
          <p:cNvSpPr/>
          <p:nvPr/>
        </p:nvSpPr>
        <p:spPr>
          <a:xfrm>
            <a:off x="383669" y="1254893"/>
            <a:ext cx="8125592" cy="1320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15999" indent="-215999">
              <a:lnSpc>
                <a:spcPct val="150000"/>
              </a:lnSpc>
              <a:spcBef>
                <a:spcPts val="600"/>
              </a:spcBef>
              <a:buSzPct val="100000"/>
              <a:buFont typeface="Arial"/>
              <a:buChar char="•"/>
              <a:defRPr sz="2000"/>
            </a:pPr>
            <a:r>
              <a:t>18% of apps do not use encrypted tunnels</a:t>
            </a:r>
          </a:p>
          <a:p>
            <a:pPr marL="215999" indent="-215999">
              <a:lnSpc>
                <a:spcPct val="150000"/>
              </a:lnSpc>
              <a:spcBef>
                <a:spcPts val="600"/>
              </a:spcBef>
              <a:buSzPct val="100000"/>
              <a:buFont typeface="Arial"/>
              <a:buChar char="•"/>
              <a:defRPr sz="2000"/>
            </a:pPr>
            <a:r>
              <a:t>84% of VPN apps leak IPv6 traffic</a:t>
            </a:r>
          </a:p>
          <a:p>
            <a:pPr marL="215999" indent="-215999">
              <a:lnSpc>
                <a:spcPct val="150000"/>
              </a:lnSpc>
              <a:spcBef>
                <a:spcPts val="600"/>
              </a:spcBef>
              <a:buSzPct val="100000"/>
              <a:buFont typeface="Arial"/>
              <a:buChar char="•"/>
              <a:defRPr sz="2000"/>
            </a:pPr>
            <a:r>
              <a:t>66% of VPN apps leaks DNS queries</a:t>
            </a:r>
          </a:p>
        </p:txBody>
      </p:sp>
      <p:grpSp>
        <p:nvGrpSpPr>
          <p:cNvPr id="378" name="Group 378"/>
          <p:cNvGrpSpPr/>
          <p:nvPr/>
        </p:nvGrpSpPr>
        <p:grpSpPr>
          <a:xfrm>
            <a:off x="246459" y="3233273"/>
            <a:ext cx="9189396" cy="1270001"/>
            <a:chOff x="0" y="0"/>
            <a:chExt cx="9189394" cy="1270000"/>
          </a:xfrm>
        </p:grpSpPr>
        <p:sp>
          <p:nvSpPr>
            <p:cNvPr id="376" name="Shape 376"/>
            <p:cNvSpPr/>
            <p:nvPr/>
          </p:nvSpPr>
          <p:spPr>
            <a:xfrm>
              <a:off x="0" y="0"/>
              <a:ext cx="8651082" cy="1270000"/>
            </a:xfrm>
            <a:prstGeom prst="rect">
              <a:avLst/>
            </a:prstGeom>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sp>
          <p:nvSpPr>
            <p:cNvPr id="377" name="Shape 377"/>
            <p:cNvSpPr/>
            <p:nvPr/>
          </p:nvSpPr>
          <p:spPr>
            <a:xfrm>
              <a:off x="404418" y="357504"/>
              <a:ext cx="8784977" cy="554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600"/>
                </a:spcBef>
                <a:defRPr sz="2000"/>
              </a:lvl1pPr>
            </a:lstStyle>
            <a:p>
              <a:pPr/>
              <a:r>
                <a:t>Users can be potentially subject to in-path modification, profiling, redirection, and censorship.</a:t>
              </a:r>
            </a:p>
          </p:txBody>
        </p:sp>
      </p:grpSp>
      <p:sp>
        <p:nvSpPr>
          <p:cNvPr id="379" name="Shape 379"/>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 grpId="2" fill="hold">
                                  <p:stCondLst>
                                    <p:cond delay="0"/>
                                  </p:stCondLst>
                                  <p:iterate type="el" backwards="0">
                                    <p:tmAbs val="0"/>
                                  </p:iterate>
                                  <p:childTnLst>
                                    <p:set>
                                      <p:cBhvr>
                                        <p:cTn id="20" fill="hold"/>
                                        <p:tgtEl>
                                          <p:spTgt spid="378"/>
                                        </p:tgtEl>
                                        <p:attrNameLst>
                                          <p:attrName>style.visibility</p:attrName>
                                        </p:attrNameLst>
                                      </p:cBhvr>
                                      <p:to>
                                        <p:strVal val="visible"/>
                                      </p:to>
                                    </p:set>
                                    <p:anim calcmode="lin" valueType="num">
                                      <p:cBhvr>
                                        <p:cTn id="21" dur="1000" fill="hold"/>
                                        <p:tgtEl>
                                          <p:spTgt spid="378"/>
                                        </p:tgtEl>
                                        <p:attrNameLst>
                                          <p:attrName>ppt_x</p:attrName>
                                        </p:attrNameLst>
                                      </p:cBhvr>
                                      <p:tavLst>
                                        <p:tav tm="0">
                                          <p:val>
                                            <p:strVal val="0-#ppt_w/2"/>
                                          </p:val>
                                        </p:tav>
                                        <p:tav tm="100000">
                                          <p:val>
                                            <p:strVal val="#ppt_x"/>
                                          </p:val>
                                        </p:tav>
                                      </p:tavLst>
                                    </p:anim>
                                    <p:anim calcmode="lin" valueType="num">
                                      <p:cBhvr>
                                        <p:cTn id="22" dur="1000" fill="hold"/>
                                        <p:tgtEl>
                                          <p:spTgt spid="3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5" grpId="1"/>
      <p:bldP build="whole" bldLvl="1" animBg="1" rev="0" advAuto="0" spid="378"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title"/>
          </p:nvPr>
        </p:nvSpPr>
        <p:spPr>
          <a:xfrm>
            <a:off x="358776" y="205979"/>
            <a:ext cx="7309568" cy="639366"/>
          </a:xfrm>
          <a:prstGeom prst="rect">
            <a:avLst/>
          </a:prstGeom>
        </p:spPr>
        <p:txBody>
          <a:bodyPr/>
          <a:lstStyle>
            <a:lvl1pPr>
              <a:defRPr sz="3200"/>
            </a:lvl1pPr>
          </a:lstStyle>
          <a:p>
            <a:pPr/>
            <a:r>
              <a:t>Adblocking and JavaScript Injection</a:t>
            </a:r>
          </a:p>
        </p:txBody>
      </p:sp>
      <p:sp>
        <p:nvSpPr>
          <p:cNvPr id="384" name="Shape 384"/>
          <p:cNvSpPr/>
          <p:nvPr>
            <p:ph type="body" sz="half" idx="1"/>
          </p:nvPr>
        </p:nvSpPr>
        <p:spPr>
          <a:xfrm>
            <a:off x="341152" y="1069388"/>
            <a:ext cx="8461696" cy="1116384"/>
          </a:xfrm>
          <a:prstGeom prst="rect">
            <a:avLst/>
          </a:prstGeom>
        </p:spPr>
        <p:txBody>
          <a:bodyPr/>
          <a:lstStyle/>
          <a:p>
            <a:pPr>
              <a:lnSpc>
                <a:spcPct val="150000"/>
              </a:lnSpc>
              <a:defRPr sz="2000"/>
            </a:pPr>
            <a:r>
              <a:t>DOM-based analysis</a:t>
            </a:r>
          </a:p>
          <a:p>
            <a:pPr>
              <a:lnSpc>
                <a:spcPct val="150000"/>
              </a:lnSpc>
              <a:defRPr sz="2000"/>
            </a:pPr>
            <a:r>
              <a:t>Top 30 Alexa sites, reference website and seven e-commerce sites</a:t>
            </a:r>
          </a:p>
        </p:txBody>
      </p:sp>
      <p:sp>
        <p:nvSpPr>
          <p:cNvPr id="385" name="Shape 385"/>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6" name="image51.png"/>
          <p:cNvPicPr>
            <a:picLocks noChangeAspect="1"/>
          </p:cNvPicPr>
          <p:nvPr/>
        </p:nvPicPr>
        <p:blipFill>
          <a:blip r:embed="rId3">
            <a:extLst/>
          </a:blip>
          <a:stretch>
            <a:fillRect/>
          </a:stretch>
        </p:blipFill>
        <p:spPr>
          <a:xfrm>
            <a:off x="4108298" y="2409814"/>
            <a:ext cx="2167092" cy="793926"/>
          </a:xfrm>
          <a:prstGeom prst="rect">
            <a:avLst/>
          </a:prstGeom>
          <a:ln w="12700">
            <a:miter lim="400000"/>
          </a:ln>
        </p:spPr>
      </p:pic>
      <p:pic>
        <p:nvPicPr>
          <p:cNvPr id="387" name="image52.png"/>
          <p:cNvPicPr>
            <a:picLocks noChangeAspect="1"/>
          </p:cNvPicPr>
          <p:nvPr/>
        </p:nvPicPr>
        <p:blipFill>
          <a:blip r:embed="rId4">
            <a:extLst/>
          </a:blip>
          <a:stretch>
            <a:fillRect/>
          </a:stretch>
        </p:blipFill>
        <p:spPr>
          <a:xfrm>
            <a:off x="2311524" y="2388658"/>
            <a:ext cx="1613776" cy="784578"/>
          </a:xfrm>
          <a:prstGeom prst="rect">
            <a:avLst/>
          </a:prstGeom>
          <a:ln w="12700">
            <a:miter lim="400000"/>
          </a:ln>
        </p:spPr>
      </p:pic>
      <p:pic>
        <p:nvPicPr>
          <p:cNvPr id="388" name="image53.png"/>
          <p:cNvPicPr>
            <a:picLocks noChangeAspect="1"/>
          </p:cNvPicPr>
          <p:nvPr/>
        </p:nvPicPr>
        <p:blipFill>
          <a:blip r:embed="rId5">
            <a:extLst/>
          </a:blip>
          <a:stretch>
            <a:fillRect/>
          </a:stretch>
        </p:blipFill>
        <p:spPr>
          <a:xfrm>
            <a:off x="4216310" y="3455015"/>
            <a:ext cx="2232249" cy="852314"/>
          </a:xfrm>
          <a:prstGeom prst="rect">
            <a:avLst/>
          </a:prstGeom>
          <a:ln w="12700">
            <a:miter lim="400000"/>
          </a:ln>
        </p:spPr>
      </p:pic>
      <p:pic>
        <p:nvPicPr>
          <p:cNvPr id="389" name="image54.png"/>
          <p:cNvPicPr>
            <a:picLocks noChangeAspect="1"/>
          </p:cNvPicPr>
          <p:nvPr/>
        </p:nvPicPr>
        <p:blipFill>
          <a:blip r:embed="rId6">
            <a:extLst/>
          </a:blip>
          <a:stretch>
            <a:fillRect/>
          </a:stretch>
        </p:blipFill>
        <p:spPr>
          <a:xfrm>
            <a:off x="2406324" y="3523567"/>
            <a:ext cx="1638560" cy="683029"/>
          </a:xfrm>
          <a:prstGeom prst="rect">
            <a:avLst/>
          </a:prstGeom>
          <a:ln w="12700">
            <a:miter lim="400000"/>
          </a:ln>
        </p:spPr>
      </p:pic>
      <p:sp>
        <p:nvSpPr>
          <p:cNvPr id="390" name="Shape 390"/>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200"/>
                                  </p:stCondLst>
                                  <p:iterate type="el" backwards="0">
                                    <p:tmAbs val="0"/>
                                  </p:iterate>
                                  <p:childTnLst>
                                    <p:set>
                                      <p:cBhvr>
                                        <p:cTn id="9" fill="hold"/>
                                        <p:tgtEl>
                                          <p:spTgt spid="386"/>
                                        </p:tgtEl>
                                        <p:attrNameLst>
                                          <p:attrName>style.visibility</p:attrName>
                                        </p:attrNameLst>
                                      </p:cBhvr>
                                      <p:to>
                                        <p:strVal val="visible"/>
                                      </p:to>
                                    </p:set>
                                  </p:childTnLst>
                                </p:cTn>
                              </p:par>
                            </p:childTnLst>
                          </p:cTn>
                        </p:par>
                        <p:par>
                          <p:cTn id="10" fill="hold">
                            <p:stCondLst>
                              <p:cond delay="200"/>
                            </p:stCondLst>
                            <p:childTnLst>
                              <p:par>
                                <p:cTn id="11" presetClass="entr" nodeType="afterEffect" presetSubtype="0" presetID="1" grpId="3" fill="hold">
                                  <p:stCondLst>
                                    <p:cond delay="400"/>
                                  </p:stCondLst>
                                  <p:iterate type="el" backwards="0">
                                    <p:tmAbs val="0"/>
                                  </p:iterate>
                                  <p:childTnLst>
                                    <p:set>
                                      <p:cBhvr>
                                        <p:cTn id="12" fill="hold"/>
                                        <p:tgtEl>
                                          <p:spTgt spid="389"/>
                                        </p:tgtEl>
                                        <p:attrNameLst>
                                          <p:attrName>style.visibility</p:attrName>
                                        </p:attrNameLst>
                                      </p:cBhvr>
                                      <p:to>
                                        <p:strVal val="visible"/>
                                      </p:to>
                                    </p:set>
                                  </p:childTnLst>
                                </p:cTn>
                              </p:par>
                            </p:childTnLst>
                          </p:cTn>
                        </p:par>
                        <p:par>
                          <p:cTn id="13" fill="hold">
                            <p:stCondLst>
                              <p:cond delay="600"/>
                            </p:stCondLst>
                            <p:childTnLst>
                              <p:par>
                                <p:cTn id="14" presetClass="entr" nodeType="afterEffect" presetSubtype="0" presetID="1" grpId="4" fill="hold">
                                  <p:stCondLst>
                                    <p:cond delay="600"/>
                                  </p:stCondLst>
                                  <p:iterate type="el" backwards="0">
                                    <p:tmAbs val="0"/>
                                  </p:iterate>
                                  <p:childTnLst>
                                    <p:set>
                                      <p:cBhvr>
                                        <p:cTn id="15" fill="hold"/>
                                        <p:tgtEl>
                                          <p:spTgt spid="3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8" grpId="4"/>
      <p:bldP build="whole" bldLvl="1" animBg="1" rev="0" advAuto="0" spid="387" grpId="1"/>
      <p:bldP build="whole" bldLvl="1" animBg="1" rev="0" advAuto="0" spid="386" grpId="2"/>
      <p:bldP build="whole" bldLvl="1" animBg="1" rev="0" advAuto="0" spid="389" grpId="3"/>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ph type="title"/>
          </p:nvPr>
        </p:nvSpPr>
        <p:spPr>
          <a:xfrm>
            <a:off x="358776" y="205979"/>
            <a:ext cx="7309568" cy="639366"/>
          </a:xfrm>
          <a:prstGeom prst="rect">
            <a:avLst/>
          </a:prstGeom>
        </p:spPr>
        <p:txBody>
          <a:bodyPr/>
          <a:lstStyle>
            <a:lvl1pPr>
              <a:defRPr sz="3200"/>
            </a:lvl1pPr>
          </a:lstStyle>
          <a:p>
            <a:pPr/>
            <a:r>
              <a:t>TLS Interception </a:t>
            </a:r>
          </a:p>
        </p:txBody>
      </p:sp>
      <p:sp>
        <p:nvSpPr>
          <p:cNvPr id="395" name="Shape 395"/>
          <p:cNvSpPr/>
          <p:nvPr>
            <p:ph type="body" idx="1"/>
          </p:nvPr>
        </p:nvSpPr>
        <p:spPr>
          <a:xfrm>
            <a:off x="358778" y="951311"/>
            <a:ext cx="8461376" cy="2696437"/>
          </a:xfrm>
          <a:prstGeom prst="rect">
            <a:avLst/>
          </a:prstGeom>
        </p:spPr>
        <p:txBody>
          <a:bodyPr/>
          <a:lstStyle/>
          <a:p>
            <a:pPr>
              <a:lnSpc>
                <a:spcPct val="150000"/>
              </a:lnSpc>
              <a:defRPr sz="2000"/>
            </a:pPr>
            <a:r>
              <a:t>Analysed certificates from 60 websites/domains</a:t>
            </a:r>
          </a:p>
          <a:p>
            <a:pPr>
              <a:lnSpc>
                <a:spcPct val="150000"/>
              </a:lnSpc>
              <a:defRPr sz="2000"/>
            </a:pPr>
            <a:r>
              <a:t>Apps compromise root store</a:t>
            </a:r>
          </a:p>
        </p:txBody>
      </p:sp>
      <p:sp>
        <p:nvSpPr>
          <p:cNvPr id="396" name="Shape 396"/>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97" name="Table 397"/>
          <p:cNvGraphicFramePr/>
          <p:nvPr/>
        </p:nvGraphicFramePr>
        <p:xfrm>
          <a:off x="527751" y="2148333"/>
          <a:ext cx="8123429" cy="222504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807399"/>
                <a:gridCol w="1219200"/>
                <a:gridCol w="1219200"/>
                <a:gridCol w="1219200"/>
                <a:gridCol w="1658430"/>
              </a:tblGrid>
              <a:tr h="370840">
                <a:tc>
                  <a:txBody>
                    <a:bodyPr/>
                    <a:lstStyle/>
                    <a:p>
                      <a:pPr algn="l">
                        <a:defRPr b="0" sz="1800">
                          <a:solidFill>
                            <a:srgbClr val="000000"/>
                          </a:solidFill>
                        </a:defRPr>
                      </a:pPr>
                      <a:r>
                        <a:rPr b="1" sz="1400">
                          <a:solidFill>
                            <a:srgbClr val="FFFFFF"/>
                          </a:solidFill>
                        </a:rPr>
                        <a:t>Domain(port)</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Neopard</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DashVPN</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DashNet</a:t>
                      </a:r>
                    </a:p>
                  </a:txBody>
                  <a:tcPr marL="45720" marR="45720" marT="45720" marB="45720" anchor="t" anchorCtr="0" horzOverflow="overflow"/>
                </a:tc>
                <a:tc>
                  <a:txBody>
                    <a:bodyPr/>
                    <a:lstStyle/>
                    <a:p>
                      <a:pPr algn="ctr">
                        <a:defRPr b="0" sz="1800">
                          <a:solidFill>
                            <a:srgbClr val="000000"/>
                          </a:solidFill>
                        </a:defRPr>
                      </a:pPr>
                      <a:r>
                        <a:rPr b="1" sz="1400">
                          <a:solidFill>
                            <a:srgbClr val="FFFFFF"/>
                          </a:solidFill>
                        </a:rPr>
                        <a:t>Packet Capture</a:t>
                      </a:r>
                    </a:p>
                  </a:txBody>
                  <a:tcPr marL="45720" marR="45720" marT="45720" marB="45720" anchor="t" anchorCtr="0" horzOverflow="overflow"/>
                </a:tc>
              </a:tr>
              <a:tr h="370840">
                <a:tc>
                  <a:txBody>
                    <a:bodyPr/>
                    <a:lstStyle/>
                    <a:p>
                      <a:pPr algn="l">
                        <a:defRPr sz="1800"/>
                      </a:pPr>
                      <a:r>
                        <a:rPr sz="1400"/>
                        <a:t>amazon.com</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r>
              <a:tr h="370840">
                <a:tc>
                  <a:txBody>
                    <a:bodyPr/>
                    <a:lstStyle/>
                    <a:p>
                      <a:pPr algn="l">
                        <a:defRPr sz="1800"/>
                      </a:pPr>
                      <a:r>
                        <a:rPr sz="1400"/>
                        <a:t>gmail.com</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r>
              <a:tr h="370840">
                <a:tc>
                  <a:txBody>
                    <a:bodyPr/>
                    <a:lstStyle/>
                    <a:p>
                      <a:pPr algn="l">
                        <a:defRPr sz="1800"/>
                      </a:pPr>
                      <a:r>
                        <a:rPr sz="1400"/>
                        <a:t>orcart.facebook.com (8883)</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r>
              <a:tr h="370840">
                <a:tc>
                  <a:txBody>
                    <a:bodyPr/>
                    <a:lstStyle/>
                    <a:p>
                      <a:pPr algn="l">
                        <a:defRPr sz="1800"/>
                      </a:pPr>
                      <a:r>
                        <a:rPr sz="1400"/>
                        <a:t>bankofamerica.com</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r>
              <a:tr h="370840">
                <a:tc>
                  <a:txBody>
                    <a:bodyPr/>
                    <a:lstStyle/>
                    <a:p>
                      <a:pPr algn="l">
                        <a:defRPr sz="1800"/>
                      </a:pPr>
                      <a:r>
                        <a:rPr sz="1400"/>
                        <a:t>hsbc.com</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c>
                  <a:txBody>
                    <a:bodyPr/>
                    <a:lstStyle/>
                    <a:p>
                      <a:pPr algn="ctr">
                        <a:defRPr sz="1400"/>
                      </a:pPr>
                      <a:r>
                        <a:t>✅</a:t>
                      </a:r>
                    </a:p>
                  </a:txBody>
                  <a:tcPr marL="45720" marR="45720" marT="45720" marB="45720" anchor="t" anchorCtr="0" horzOverflow="overflow"/>
                </a:tc>
              </a:tr>
            </a:tbl>
          </a:graphicData>
        </a:graphic>
      </p:graphicFrame>
      <p:sp>
        <p:nvSpPr>
          <p:cNvPr id="398" name="Shape 398"/>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ph type="title"/>
          </p:nvPr>
        </p:nvSpPr>
        <p:spPr>
          <a:xfrm>
            <a:off x="358778" y="211270"/>
            <a:ext cx="7309568" cy="639366"/>
          </a:xfrm>
          <a:prstGeom prst="rect">
            <a:avLst/>
          </a:prstGeom>
        </p:spPr>
        <p:txBody>
          <a:bodyPr/>
          <a:lstStyle>
            <a:lvl1pPr>
              <a:defRPr sz="2700"/>
            </a:lvl1pPr>
          </a:lstStyle>
          <a:p>
            <a:pPr/>
            <a:r>
              <a:t>More details:</a:t>
            </a:r>
          </a:p>
        </p:txBody>
      </p:sp>
      <p:sp>
        <p:nvSpPr>
          <p:cNvPr id="403" name="Shape 403"/>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4" name="image55.png"/>
          <p:cNvPicPr>
            <a:picLocks noChangeAspect="1"/>
          </p:cNvPicPr>
          <p:nvPr/>
        </p:nvPicPr>
        <p:blipFill>
          <a:blip r:embed="rId2">
            <a:extLst/>
          </a:blip>
          <a:stretch>
            <a:fillRect/>
          </a:stretch>
        </p:blipFill>
        <p:spPr>
          <a:xfrm>
            <a:off x="886891" y="1564601"/>
            <a:ext cx="7602214" cy="3157613"/>
          </a:xfrm>
          <a:prstGeom prst="rect">
            <a:avLst/>
          </a:prstGeom>
          <a:ln w="12700">
            <a:solidFill>
              <a:srgbClr val="DDDDDD"/>
            </a:solidFill>
            <a:miter lim="400000"/>
          </a:ln>
          <a:effectLst>
            <a:outerShdw sx="100000" sy="100000" kx="0" ky="0" algn="b" rotWithShape="0" blurRad="355600" dist="0" dir="0">
              <a:srgbClr val="000000">
                <a:alpha val="75000"/>
              </a:srgbClr>
            </a:outerShdw>
          </a:effectLst>
        </p:spPr>
      </p:pic>
      <p:sp>
        <p:nvSpPr>
          <p:cNvPr id="405" name="Shape 405"/>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title"/>
          </p:nvPr>
        </p:nvSpPr>
        <p:spPr>
          <a:xfrm>
            <a:off x="318419" y="409266"/>
            <a:ext cx="7174929" cy="639366"/>
          </a:xfrm>
          <a:prstGeom prst="rect">
            <a:avLst/>
          </a:prstGeom>
        </p:spPr>
        <p:txBody>
          <a:bodyPr/>
          <a:lstStyle/>
          <a:p>
            <a:pPr>
              <a:defRPr sz="3200"/>
            </a:pPr>
            <a:r>
              <a:t>“</a:t>
            </a:r>
            <a:r>
              <a:rPr i="1"/>
              <a:t>And isn’t it ironic?</a:t>
            </a:r>
            <a:r>
              <a:t>”</a:t>
            </a:r>
          </a:p>
        </p:txBody>
      </p:sp>
      <p:sp>
        <p:nvSpPr>
          <p:cNvPr id="408" name="Shape 408"/>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9" name="Shape 409"/>
          <p:cNvSpPr/>
          <p:nvPr/>
        </p:nvSpPr>
        <p:spPr>
          <a:xfrm>
            <a:off x="341312" y="1530350"/>
            <a:ext cx="8461376" cy="1676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15999" indent="-215999">
              <a:lnSpc>
                <a:spcPct val="200000"/>
              </a:lnSpc>
              <a:spcBef>
                <a:spcPts val="600"/>
              </a:spcBef>
              <a:buSzPct val="100000"/>
              <a:buFont typeface="Arial"/>
              <a:buChar char="•"/>
              <a:defRPr sz="2000"/>
            </a:pPr>
            <a:r>
              <a:t>Do users care or know?</a:t>
            </a:r>
          </a:p>
          <a:p>
            <a:pPr marL="215999" indent="-215999">
              <a:lnSpc>
                <a:spcPct val="200000"/>
              </a:lnSpc>
              <a:spcBef>
                <a:spcPts val="600"/>
              </a:spcBef>
              <a:buSzPct val="100000"/>
              <a:buFont typeface="Arial"/>
              <a:buChar char="•"/>
              <a:defRPr sz="2000"/>
            </a:pPr>
            <a:r>
              <a:t>Manually analysed negative reviews (4.5K) (1- and 2-Stars)</a:t>
            </a:r>
            <a:endParaRPr sz="2400"/>
          </a:p>
          <a:p>
            <a:pPr lvl="1" marL="259199" indent="-259199">
              <a:lnSpc>
                <a:spcPct val="200000"/>
              </a:lnSpc>
              <a:spcBef>
                <a:spcPts val="600"/>
              </a:spcBef>
              <a:buSzPct val="100000"/>
              <a:buFont typeface="Arial"/>
              <a:buChar char="•"/>
              <a:defRPr sz="2000"/>
            </a:pPr>
            <a:r>
              <a:rPr sz="2400"/>
              <a:t>&lt;</a:t>
            </a:r>
            <a:r>
              <a:t> 1% of the negative reviews raised privacy and security concerns</a:t>
            </a:r>
          </a:p>
        </p:txBody>
      </p:sp>
      <p:sp>
        <p:nvSpPr>
          <p:cNvPr id="410" name="Shape 410"/>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Shape 412"/>
          <p:cNvSpPr/>
          <p:nvPr>
            <p:ph type="title"/>
          </p:nvPr>
        </p:nvSpPr>
        <p:spPr>
          <a:xfrm>
            <a:off x="358776" y="205979"/>
            <a:ext cx="7309568" cy="639366"/>
          </a:xfrm>
          <a:prstGeom prst="rect">
            <a:avLst/>
          </a:prstGeom>
        </p:spPr>
        <p:txBody>
          <a:bodyPr/>
          <a:lstStyle>
            <a:lvl1pPr>
              <a:defRPr sz="3200"/>
            </a:lvl1pPr>
          </a:lstStyle>
          <a:p>
            <a:pPr/>
            <a:r>
              <a:t>Summary</a:t>
            </a:r>
          </a:p>
        </p:txBody>
      </p:sp>
      <p:sp>
        <p:nvSpPr>
          <p:cNvPr id="413" name="Shape 413"/>
          <p:cNvSpPr/>
          <p:nvPr>
            <p:ph type="body" idx="1"/>
          </p:nvPr>
        </p:nvSpPr>
        <p:spPr>
          <a:xfrm>
            <a:off x="341312" y="1122908"/>
            <a:ext cx="8461376" cy="3708672"/>
          </a:xfrm>
          <a:prstGeom prst="rect">
            <a:avLst/>
          </a:prstGeom>
        </p:spPr>
        <p:txBody>
          <a:bodyPr/>
          <a:lstStyle/>
          <a:p>
            <a:pPr>
              <a:lnSpc>
                <a:spcPct val="200000"/>
              </a:lnSpc>
              <a:defRPr sz="2000"/>
            </a:pPr>
            <a:r>
              <a:t>38% of apps have malware presence</a:t>
            </a:r>
          </a:p>
          <a:p>
            <a:pPr>
              <a:lnSpc>
                <a:spcPct val="200000"/>
              </a:lnSpc>
              <a:defRPr sz="2000"/>
            </a:pPr>
            <a:r>
              <a:t>67% of apps have at least one third-party tracking library</a:t>
            </a:r>
          </a:p>
          <a:p>
            <a:pPr>
              <a:lnSpc>
                <a:spcPct val="200000"/>
              </a:lnSpc>
              <a:defRPr sz="2000"/>
            </a:pPr>
            <a:r>
              <a:t>66% of VPN apps have DNS leakages and 84% have IPv6 Leakages </a:t>
            </a:r>
          </a:p>
          <a:p>
            <a:pPr>
              <a:lnSpc>
                <a:spcPct val="200000"/>
              </a:lnSpc>
              <a:defRPr sz="2000"/>
            </a:pPr>
            <a:r>
              <a:t>2 VPN apps perform JS-injection for ads, tracking, and redirections</a:t>
            </a:r>
          </a:p>
          <a:p>
            <a:pPr>
              <a:lnSpc>
                <a:spcPct val="200000"/>
              </a:lnSpc>
              <a:defRPr sz="2000"/>
            </a:pPr>
            <a:r>
              <a:t>4 VPN apps perform TLS interception</a:t>
            </a:r>
          </a:p>
        </p:txBody>
      </p:sp>
      <p:sp>
        <p:nvSpPr>
          <p:cNvPr id="414" name="Shape 414"/>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5" name="Shape 415"/>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title"/>
          </p:nvPr>
        </p:nvSpPr>
        <p:spPr>
          <a:xfrm>
            <a:off x="179511" y="205979"/>
            <a:ext cx="7560842" cy="639366"/>
          </a:xfrm>
          <a:prstGeom prst="rect">
            <a:avLst/>
          </a:prstGeom>
        </p:spPr>
        <p:txBody>
          <a:bodyPr/>
          <a:lstStyle>
            <a:lvl1pPr>
              <a:defRPr sz="3200"/>
            </a:lvl1pPr>
          </a:lstStyle>
          <a:p>
            <a:pPr/>
            <a:r>
              <a:t>Developer Feedback and Reactions</a:t>
            </a:r>
          </a:p>
        </p:txBody>
      </p:sp>
      <p:sp>
        <p:nvSpPr>
          <p:cNvPr id="418" name="Shape 418"/>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23" name="Group 423"/>
          <p:cNvGrpSpPr/>
          <p:nvPr/>
        </p:nvGrpSpPr>
        <p:grpSpPr>
          <a:xfrm>
            <a:off x="178393" y="1100134"/>
            <a:ext cx="8892549" cy="1273500"/>
            <a:chOff x="0" y="0"/>
            <a:chExt cx="8892547" cy="1273499"/>
          </a:xfrm>
        </p:grpSpPr>
        <p:grpSp>
          <p:nvGrpSpPr>
            <p:cNvPr id="421" name="Group 421"/>
            <p:cNvGrpSpPr/>
            <p:nvPr/>
          </p:nvGrpSpPr>
          <p:grpSpPr>
            <a:xfrm>
              <a:off x="0" y="0"/>
              <a:ext cx="8892548" cy="1273500"/>
              <a:chOff x="0" y="0"/>
              <a:chExt cx="8892547" cy="1273498"/>
            </a:xfrm>
          </p:grpSpPr>
          <p:pic>
            <p:nvPicPr>
              <p:cNvPr id="419" name="image56.png"/>
              <p:cNvPicPr>
                <a:picLocks noChangeAspect="1"/>
              </p:cNvPicPr>
              <p:nvPr/>
            </p:nvPicPr>
            <p:blipFill>
              <a:blip r:embed="rId3">
                <a:extLst/>
              </a:blip>
              <a:stretch>
                <a:fillRect/>
              </a:stretch>
            </p:blipFill>
            <p:spPr>
              <a:xfrm>
                <a:off x="0" y="87290"/>
                <a:ext cx="2378795" cy="1186210"/>
              </a:xfrm>
              <a:prstGeom prst="rect">
                <a:avLst/>
              </a:prstGeom>
              <a:ln w="12700" cap="flat">
                <a:noFill/>
                <a:miter lim="400000"/>
              </a:ln>
              <a:effectLst/>
            </p:spPr>
          </p:pic>
          <p:sp>
            <p:nvSpPr>
              <p:cNvPr id="420" name="Shape 420"/>
              <p:cNvSpPr/>
              <p:nvPr/>
            </p:nvSpPr>
            <p:spPr>
              <a:xfrm>
                <a:off x="2808702" y="0"/>
                <a:ext cx="6083846" cy="1158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a:t>
                </a:r>
                <a:r>
                  <a:t>…</a:t>
                </a:r>
                <a:r>
                  <a:t> Appflood [third-party library] was the best choice to monetize the app”.  </a:t>
                </a:r>
              </a:p>
              <a:p>
                <a:pPr>
                  <a:defRPr b="1"/>
                </a:pPr>
              </a:p>
              <a:p>
                <a:pPr>
                  <a:defRPr b="1"/>
                </a:pPr>
                <a:r>
                  <a:t>Now: </a:t>
                </a:r>
                <a:r>
                  <a:rPr b="0"/>
                  <a:t>ads- and tracking free app</a:t>
                </a:r>
              </a:p>
            </p:txBody>
          </p:sp>
        </p:grpSp>
        <p:sp>
          <p:nvSpPr>
            <p:cNvPr id="422" name="Shape 422"/>
            <p:cNvSpPr/>
            <p:nvPr/>
          </p:nvSpPr>
          <p:spPr>
            <a:xfrm>
              <a:off x="2796002" y="23694"/>
              <a:ext cx="6040388" cy="615389"/>
            </a:xfrm>
            <a:prstGeom prst="rect">
              <a:avLst/>
            </a:prstGeom>
            <a:noFill/>
            <a:ln w="25400" cap="flat">
              <a:solidFill>
                <a:srgbClr val="238663"/>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nvGrpSpPr>
          <p:cNvPr id="427" name="Group 427"/>
          <p:cNvGrpSpPr/>
          <p:nvPr/>
        </p:nvGrpSpPr>
        <p:grpSpPr>
          <a:xfrm>
            <a:off x="73058" y="3258578"/>
            <a:ext cx="8959403" cy="1164609"/>
            <a:chOff x="0" y="0"/>
            <a:chExt cx="8959402" cy="1164608"/>
          </a:xfrm>
        </p:grpSpPr>
        <p:pic>
          <p:nvPicPr>
            <p:cNvPr id="424" name="image57.png"/>
            <p:cNvPicPr>
              <a:picLocks noChangeAspect="1"/>
            </p:cNvPicPr>
            <p:nvPr/>
          </p:nvPicPr>
          <p:blipFill>
            <a:blip r:embed="rId4">
              <a:extLst/>
            </a:blip>
            <a:stretch>
              <a:fillRect/>
            </a:stretch>
          </p:blipFill>
          <p:spPr>
            <a:xfrm>
              <a:off x="0" y="0"/>
              <a:ext cx="2836373" cy="1145577"/>
            </a:xfrm>
            <a:prstGeom prst="rect">
              <a:avLst/>
            </a:prstGeom>
            <a:ln w="12700" cap="flat">
              <a:noFill/>
              <a:miter lim="400000"/>
            </a:ln>
            <a:effectLst/>
          </p:spPr>
        </p:pic>
        <p:sp>
          <p:nvSpPr>
            <p:cNvPr id="425" name="Shape 425"/>
            <p:cNvSpPr/>
            <p:nvPr/>
          </p:nvSpPr>
          <p:spPr>
            <a:xfrm>
              <a:off x="2949562" y="6368"/>
              <a:ext cx="5997153" cy="1158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Confirmed JS-Injections for tracking users and showing their own advertisements</a:t>
              </a:r>
            </a:p>
            <a:p>
              <a:pPr/>
              <a:r>
                <a:t> </a:t>
              </a:r>
            </a:p>
            <a:p>
              <a:pPr>
                <a:defRPr b="1"/>
              </a:pPr>
              <a:r>
                <a:t>Now: </a:t>
              </a:r>
              <a:r>
                <a:rPr b="0"/>
                <a:t>status quo</a:t>
              </a:r>
            </a:p>
          </p:txBody>
        </p:sp>
        <p:sp>
          <p:nvSpPr>
            <p:cNvPr id="426" name="Shape 426"/>
            <p:cNvSpPr/>
            <p:nvPr/>
          </p:nvSpPr>
          <p:spPr>
            <a:xfrm>
              <a:off x="2976462" y="50095"/>
              <a:ext cx="5982941" cy="537642"/>
            </a:xfrm>
            <a:prstGeom prst="rect">
              <a:avLst/>
            </a:prstGeom>
            <a:noFill/>
            <a:ln w="25400" cap="flat">
              <a:solidFill>
                <a:srgbClr val="238663"/>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428" name="Shape 428"/>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423"/>
                                        </p:tgtEl>
                                        <p:attrNameLst>
                                          <p:attrName>style.visibility</p:attrName>
                                        </p:attrNameLst>
                                      </p:cBhvr>
                                      <p:to>
                                        <p:strVal val="visible"/>
                                      </p:to>
                                    </p:set>
                                    <p:anim calcmode="lin" valueType="num">
                                      <p:cBhvr>
                                        <p:cTn id="7" dur="1000" fill="hold"/>
                                        <p:tgtEl>
                                          <p:spTgt spid="423"/>
                                        </p:tgtEl>
                                        <p:attrNameLst>
                                          <p:attrName>ppt_x</p:attrName>
                                        </p:attrNameLst>
                                      </p:cBhvr>
                                      <p:tavLst>
                                        <p:tav tm="0">
                                          <p:val>
                                            <p:strVal val="0-#ppt_w/2"/>
                                          </p:val>
                                        </p:tav>
                                        <p:tav tm="100000">
                                          <p:val>
                                            <p:strVal val="#ppt_x"/>
                                          </p:val>
                                        </p:tav>
                                      </p:tavLst>
                                    </p:anim>
                                    <p:anim calcmode="lin" valueType="num">
                                      <p:cBhvr>
                                        <p:cTn id="8" dur="1000" fill="hold"/>
                                        <p:tgtEl>
                                          <p:spTgt spid="4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427"/>
                                        </p:tgtEl>
                                        <p:attrNameLst>
                                          <p:attrName>style.visibility</p:attrName>
                                        </p:attrNameLst>
                                      </p:cBhvr>
                                      <p:to>
                                        <p:strVal val="visible"/>
                                      </p:to>
                                    </p:set>
                                    <p:anim calcmode="lin" valueType="num">
                                      <p:cBhvr>
                                        <p:cTn id="13" dur="1000" fill="hold"/>
                                        <p:tgtEl>
                                          <p:spTgt spid="427"/>
                                        </p:tgtEl>
                                        <p:attrNameLst>
                                          <p:attrName>ppt_x</p:attrName>
                                        </p:attrNameLst>
                                      </p:cBhvr>
                                      <p:tavLst>
                                        <p:tav tm="0">
                                          <p:val>
                                            <p:strVal val="0-#ppt_w/2"/>
                                          </p:val>
                                        </p:tav>
                                        <p:tav tm="100000">
                                          <p:val>
                                            <p:strVal val="#ppt_x"/>
                                          </p:val>
                                        </p:tav>
                                      </p:tavLst>
                                    </p:anim>
                                    <p:anim calcmode="lin" valueType="num">
                                      <p:cBhvr>
                                        <p:cTn id="14" dur="1000" fill="hold"/>
                                        <p:tgtEl>
                                          <p:spTgt spid="4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3" grpId="1"/>
      <p:bldP build="whole" bldLvl="1" animBg="1" rev="0" advAuto="0" spid="427" grpId="2"/>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ph type="sldNum" sz="quarter" idx="2"/>
          </p:nvPr>
        </p:nvSpPr>
        <p:spPr>
          <a:xfrm>
            <a:off x="486408" y="4862504"/>
            <a:ext cx="132582"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37" name="Group 437"/>
          <p:cNvGrpSpPr/>
          <p:nvPr/>
        </p:nvGrpSpPr>
        <p:grpSpPr>
          <a:xfrm>
            <a:off x="-36513" y="2208006"/>
            <a:ext cx="9196788" cy="2505192"/>
            <a:chOff x="0" y="3256"/>
            <a:chExt cx="9196786" cy="2505191"/>
          </a:xfrm>
        </p:grpSpPr>
        <p:pic>
          <p:nvPicPr>
            <p:cNvPr id="433" name="image58.png"/>
            <p:cNvPicPr>
              <a:picLocks noChangeAspect="1"/>
            </p:cNvPicPr>
            <p:nvPr/>
          </p:nvPicPr>
          <p:blipFill>
            <a:blip r:embed="rId3">
              <a:extLst/>
            </a:blip>
            <a:stretch>
              <a:fillRect/>
            </a:stretch>
          </p:blipFill>
          <p:spPr>
            <a:xfrm>
              <a:off x="5384858" y="38021"/>
              <a:ext cx="3811929" cy="2203771"/>
            </a:xfrm>
            <a:prstGeom prst="rect">
              <a:avLst/>
            </a:prstGeom>
            <a:ln w="12700" cap="flat">
              <a:noFill/>
              <a:miter lim="400000"/>
            </a:ln>
            <a:effectLst/>
          </p:spPr>
        </p:pic>
        <p:pic>
          <p:nvPicPr>
            <p:cNvPr id="434" name="image59.png"/>
            <p:cNvPicPr>
              <a:picLocks noChangeAspect="1"/>
            </p:cNvPicPr>
            <p:nvPr/>
          </p:nvPicPr>
          <p:blipFill>
            <a:blip r:embed="rId4">
              <a:extLst/>
            </a:blip>
            <a:srcRect l="0" t="0" r="0" b="0"/>
            <a:stretch>
              <a:fillRect/>
            </a:stretch>
          </p:blipFill>
          <p:spPr>
            <a:xfrm>
              <a:off x="430453" y="3256"/>
              <a:ext cx="3792744" cy="2197258"/>
            </a:xfrm>
            <a:prstGeom prst="rect">
              <a:avLst/>
            </a:prstGeom>
            <a:ln w="12700" cap="flat">
              <a:noFill/>
              <a:miter lim="400000"/>
            </a:ln>
            <a:effectLst/>
          </p:spPr>
        </p:pic>
        <p:sp>
          <p:nvSpPr>
            <p:cNvPr id="435" name="Shape 435"/>
            <p:cNvSpPr/>
            <p:nvPr/>
          </p:nvSpPr>
          <p:spPr>
            <a:xfrm>
              <a:off x="0" y="2228265"/>
              <a:ext cx="4392489"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solidFill>
                    <a:srgbClr val="FF0000"/>
                  </a:solidFill>
                </a:defRPr>
              </a:lvl1pPr>
            </a:lstStyle>
            <a:p>
              <a:pPr/>
              <a:r>
                <a:t>November 2015</a:t>
              </a:r>
            </a:p>
          </p:txBody>
        </p:sp>
        <p:sp>
          <p:nvSpPr>
            <p:cNvPr id="436" name="Shape 436"/>
            <p:cNvSpPr/>
            <p:nvPr/>
          </p:nvSpPr>
          <p:spPr>
            <a:xfrm>
              <a:off x="4890139" y="2239208"/>
              <a:ext cx="381642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200">
                  <a:solidFill>
                    <a:srgbClr val="FF0000"/>
                  </a:solidFill>
                </a:defRPr>
              </a:lvl1pPr>
            </a:lstStyle>
            <a:p>
              <a:pPr/>
              <a:r>
                <a:t>October 2016</a:t>
              </a:r>
            </a:p>
          </p:txBody>
        </p:sp>
      </p:grpSp>
      <p:sp>
        <p:nvSpPr>
          <p:cNvPr id="438" name="Shape 438"/>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grpSp>
        <p:nvGrpSpPr>
          <p:cNvPr id="445" name="Group 445"/>
          <p:cNvGrpSpPr/>
          <p:nvPr/>
        </p:nvGrpSpPr>
        <p:grpSpPr>
          <a:xfrm>
            <a:off x="143581" y="779880"/>
            <a:ext cx="8502540" cy="1315620"/>
            <a:chOff x="0" y="0"/>
            <a:chExt cx="8502538" cy="1315619"/>
          </a:xfrm>
        </p:grpSpPr>
        <p:grpSp>
          <p:nvGrpSpPr>
            <p:cNvPr id="441" name="Group 441"/>
            <p:cNvGrpSpPr/>
            <p:nvPr/>
          </p:nvGrpSpPr>
          <p:grpSpPr>
            <a:xfrm>
              <a:off x="4097350" y="335818"/>
              <a:ext cx="4405189" cy="866152"/>
              <a:chOff x="114300" y="0"/>
              <a:chExt cx="4405188" cy="866151"/>
            </a:xfrm>
          </p:grpSpPr>
          <p:sp>
            <p:nvSpPr>
              <p:cNvPr id="439" name="Shape 439"/>
              <p:cNvSpPr/>
              <p:nvPr/>
            </p:nvSpPr>
            <p:spPr>
              <a:xfrm>
                <a:off x="127000" y="71656"/>
                <a:ext cx="4392489"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a:t>
                </a:r>
                <a:r>
                  <a:t>…</a:t>
                </a:r>
                <a:r>
                  <a:t> we will promise these problems never occur again.”</a:t>
                </a:r>
              </a:p>
            </p:txBody>
          </p:sp>
          <p:sp>
            <p:nvSpPr>
              <p:cNvPr id="440" name="Shape 440"/>
              <p:cNvSpPr/>
              <p:nvPr/>
            </p:nvSpPr>
            <p:spPr>
              <a:xfrm>
                <a:off x="114300" y="0"/>
                <a:ext cx="4367089" cy="866152"/>
              </a:xfrm>
              <a:prstGeom prst="rect">
                <a:avLst/>
              </a:prstGeom>
              <a:noFill/>
              <a:ln w="25400" cap="flat">
                <a:solidFill>
                  <a:srgbClr val="238663"/>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nvGrpSpPr>
            <p:cNvPr id="444" name="Group 444"/>
            <p:cNvGrpSpPr/>
            <p:nvPr/>
          </p:nvGrpSpPr>
          <p:grpSpPr>
            <a:xfrm>
              <a:off x="0" y="0"/>
              <a:ext cx="4006850" cy="1315620"/>
              <a:chOff x="0" y="0"/>
              <a:chExt cx="4006850" cy="1315619"/>
            </a:xfrm>
          </p:grpSpPr>
          <p:pic>
            <p:nvPicPr>
              <p:cNvPr id="442" name="Screen Shot 2016-11-14 at 16.36.52.png"/>
              <p:cNvPicPr>
                <a:picLocks noChangeAspect="1"/>
              </p:cNvPicPr>
              <p:nvPr/>
            </p:nvPicPr>
            <p:blipFill>
              <a:blip r:embed="rId5">
                <a:extLst/>
              </a:blip>
              <a:stretch>
                <a:fillRect/>
              </a:stretch>
            </p:blipFill>
            <p:spPr>
              <a:xfrm>
                <a:off x="0" y="0"/>
                <a:ext cx="1410074" cy="1315620"/>
              </a:xfrm>
              <a:prstGeom prst="rect">
                <a:avLst/>
              </a:prstGeom>
              <a:ln w="12700" cap="flat">
                <a:noFill/>
                <a:miter lim="400000"/>
              </a:ln>
              <a:effectLst/>
            </p:spPr>
          </p:pic>
          <p:pic>
            <p:nvPicPr>
              <p:cNvPr id="443" name="Screen Shot 2016-11-14 at 16.36.57.png"/>
              <p:cNvPicPr>
                <a:picLocks noChangeAspect="1"/>
              </p:cNvPicPr>
              <p:nvPr/>
            </p:nvPicPr>
            <p:blipFill>
              <a:blip r:embed="rId6">
                <a:extLst/>
              </a:blip>
              <a:stretch>
                <a:fillRect/>
              </a:stretch>
            </p:blipFill>
            <p:spPr>
              <a:xfrm>
                <a:off x="1352550" y="70948"/>
                <a:ext cx="2654300" cy="1173723"/>
              </a:xfrm>
              <a:prstGeom prst="rect">
                <a:avLst/>
              </a:prstGeom>
              <a:ln w="12700" cap="flat">
                <a:noFill/>
                <a:miter lim="400000"/>
              </a:ln>
              <a:effectLst/>
            </p:spPr>
          </p:pic>
        </p:grpSp>
      </p:grpSp>
      <p:grpSp>
        <p:nvGrpSpPr>
          <p:cNvPr id="448" name="Group 448"/>
          <p:cNvGrpSpPr/>
          <p:nvPr/>
        </p:nvGrpSpPr>
        <p:grpSpPr>
          <a:xfrm>
            <a:off x="909228" y="2795424"/>
            <a:ext cx="1516049" cy="358141"/>
            <a:chOff x="0" y="0"/>
            <a:chExt cx="1516047" cy="358140"/>
          </a:xfrm>
        </p:grpSpPr>
        <p:sp>
          <p:nvSpPr>
            <p:cNvPr id="446" name="Shape 446"/>
            <p:cNvSpPr/>
            <p:nvPr/>
          </p:nvSpPr>
          <p:spPr>
            <a:xfrm>
              <a:off x="0" y="65449"/>
              <a:ext cx="285881" cy="2272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p>
          </p:txBody>
        </p:sp>
        <p:sp>
          <p:nvSpPr>
            <p:cNvPr id="447" name="Shape 447"/>
            <p:cNvSpPr/>
            <p:nvPr/>
          </p:nvSpPr>
          <p:spPr>
            <a:xfrm>
              <a:off x="254396" y="0"/>
              <a:ext cx="1261652"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15 AV-RANK</a:t>
              </a:r>
            </a:p>
          </p:txBody>
        </p:sp>
      </p:grpSp>
      <p:grpSp>
        <p:nvGrpSpPr>
          <p:cNvPr id="451" name="Group 451"/>
          <p:cNvGrpSpPr/>
          <p:nvPr/>
        </p:nvGrpSpPr>
        <p:grpSpPr>
          <a:xfrm>
            <a:off x="5845498" y="2795424"/>
            <a:ext cx="1396167" cy="358141"/>
            <a:chOff x="0" y="0"/>
            <a:chExt cx="1396166" cy="358140"/>
          </a:xfrm>
        </p:grpSpPr>
        <p:sp>
          <p:nvSpPr>
            <p:cNvPr id="449" name="Shape 449"/>
            <p:cNvSpPr/>
            <p:nvPr/>
          </p:nvSpPr>
          <p:spPr>
            <a:xfrm>
              <a:off x="0" y="65449"/>
              <a:ext cx="285881" cy="227242"/>
            </a:xfrm>
            <a:prstGeom prst="rect">
              <a:avLst/>
            </a:prstGeom>
            <a:noFill/>
            <a:ln w="25400" cap="flat">
              <a:solidFill>
                <a:srgbClr val="FF0000"/>
              </a:solidFill>
              <a:prstDash val="solid"/>
              <a:round/>
            </a:ln>
            <a:effectLst/>
          </p:spPr>
          <p:txBody>
            <a:bodyPr wrap="square" lIns="45719" tIns="45719" rIns="45719" bIns="45719" numCol="1" anchor="ctr">
              <a:noAutofit/>
            </a:bodyPr>
            <a:lstStyle/>
            <a:p>
              <a:pPr/>
            </a:p>
          </p:txBody>
        </p:sp>
        <p:sp>
          <p:nvSpPr>
            <p:cNvPr id="450" name="Shape 450"/>
            <p:cNvSpPr/>
            <p:nvPr/>
          </p:nvSpPr>
          <p:spPr>
            <a:xfrm>
              <a:off x="254396" y="0"/>
              <a:ext cx="114177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1 AV-RANK</a:t>
              </a:r>
            </a:p>
          </p:txBody>
        </p:sp>
      </p:grpSp>
      <p:sp>
        <p:nvSpPr>
          <p:cNvPr id="452" name="Shape 452"/>
          <p:cNvSpPr/>
          <p:nvPr>
            <p:ph type="title"/>
          </p:nvPr>
        </p:nvSpPr>
        <p:spPr>
          <a:xfrm>
            <a:off x="179511" y="205979"/>
            <a:ext cx="7560842" cy="639366"/>
          </a:xfrm>
          <a:prstGeom prst="rect">
            <a:avLst/>
          </a:prstGeom>
        </p:spPr>
        <p:txBody>
          <a:bodyPr/>
          <a:lstStyle>
            <a:lvl1pPr>
              <a:defRPr sz="3200"/>
            </a:lvl1pPr>
          </a:lstStyle>
          <a:p>
            <a:pPr/>
            <a:r>
              <a:t>Developer Feedback and Reactions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445"/>
                                        </p:tgtEl>
                                        <p:attrNameLst>
                                          <p:attrName>style.visibility</p:attrName>
                                        </p:attrNameLst>
                                      </p:cBhvr>
                                      <p:to>
                                        <p:strVal val="visible"/>
                                      </p:to>
                                    </p:set>
                                    <p:anim calcmode="lin" valueType="num">
                                      <p:cBhvr>
                                        <p:cTn id="7" dur="1000" fill="hold"/>
                                        <p:tgtEl>
                                          <p:spTgt spid="445"/>
                                        </p:tgtEl>
                                        <p:attrNameLst>
                                          <p:attrName>ppt_x</p:attrName>
                                        </p:attrNameLst>
                                      </p:cBhvr>
                                      <p:tavLst>
                                        <p:tav tm="0">
                                          <p:val>
                                            <p:strVal val="0-#ppt_w/2"/>
                                          </p:val>
                                        </p:tav>
                                        <p:tav tm="100000">
                                          <p:val>
                                            <p:strVal val="#ppt_x"/>
                                          </p:val>
                                        </p:tav>
                                      </p:tavLst>
                                    </p:anim>
                                    <p:anim calcmode="lin" valueType="num">
                                      <p:cBhvr>
                                        <p:cTn id="8" dur="1000" fill="hold"/>
                                        <p:tgtEl>
                                          <p:spTgt spid="4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437"/>
                                        </p:tgtEl>
                                        <p:attrNameLst>
                                          <p:attrName>style.visibility</p:attrName>
                                        </p:attrNameLst>
                                      </p:cBhvr>
                                      <p:to>
                                        <p:strVal val="visible"/>
                                      </p:to>
                                    </p:set>
                                    <p:anim calcmode="lin" valueType="num">
                                      <p:cBhvr>
                                        <p:cTn id="13" dur="1000" fill="hold"/>
                                        <p:tgtEl>
                                          <p:spTgt spid="437"/>
                                        </p:tgtEl>
                                        <p:attrNameLst>
                                          <p:attrName>ppt_x</p:attrName>
                                        </p:attrNameLst>
                                      </p:cBhvr>
                                      <p:tavLst>
                                        <p:tav tm="0">
                                          <p:val>
                                            <p:strVal val="0-#ppt_w/2"/>
                                          </p:val>
                                        </p:tav>
                                        <p:tav tm="100000">
                                          <p:val>
                                            <p:strVal val="#ppt_x"/>
                                          </p:val>
                                        </p:tav>
                                      </p:tavLst>
                                    </p:anim>
                                    <p:anim calcmode="lin" valueType="num">
                                      <p:cBhvr>
                                        <p:cTn id="14" dur="1000" fill="hold"/>
                                        <p:tgtEl>
                                          <p:spTgt spid="4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3" fill="hold">
                                  <p:stCondLst>
                                    <p:cond delay="0"/>
                                  </p:stCondLst>
                                  <p:iterate type="el" backwards="0">
                                    <p:tmAbs val="0"/>
                                  </p:iterate>
                                  <p:childTnLst>
                                    <p:set>
                                      <p:cBhvr>
                                        <p:cTn id="18" fill="hold"/>
                                        <p:tgtEl>
                                          <p:spTgt spid="4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el" backwards="0">
                                    <p:tmAbs val="0"/>
                                  </p:iterate>
                                  <p:childTnLst>
                                    <p:set>
                                      <p:cBhvr>
                                        <p:cTn id="22" fill="hold"/>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8" grpId="3"/>
      <p:bldP build="whole" bldLvl="1" animBg="1" rev="0" advAuto="0" spid="445" grpId="1"/>
      <p:bldP build="whole" bldLvl="1" animBg="1" rev="0" advAuto="0" spid="437" grpId="2"/>
      <p:bldP build="whole" bldLvl="1" animBg="1" rev="0" advAuto="0" spid="451" grpId="4"/>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6" name="Shape 456"/>
          <p:cNvSpPr/>
          <p:nvPr>
            <p:ph type="title"/>
          </p:nvPr>
        </p:nvSpPr>
        <p:spPr>
          <a:xfrm>
            <a:off x="251520" y="2139701"/>
            <a:ext cx="5149328" cy="1008112"/>
          </a:xfrm>
          <a:prstGeom prst="rect">
            <a:avLst/>
          </a:prstGeom>
        </p:spPr>
        <p:txBody>
          <a:bodyPr/>
          <a:lstStyle/>
          <a:p>
            <a:pPr defTabSz="832104">
              <a:defRPr sz="2275"/>
            </a:pPr>
            <a:r>
              <a:t>Thanks</a:t>
            </a:r>
            <a:br/>
            <a:br/>
            <a:r>
              <a:t>Q&amp;A</a:t>
            </a:r>
          </a:p>
        </p:txBody>
      </p:sp>
      <p:sp>
        <p:nvSpPr>
          <p:cNvPr id="457" name="Shape 457"/>
          <p:cNvSpPr/>
          <p:nvPr/>
        </p:nvSpPr>
        <p:spPr>
          <a:xfrm>
            <a:off x="179511" y="3363838"/>
            <a:ext cx="4608514"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Muhammad Ikram</a:t>
            </a:r>
          </a:p>
          <a:p>
            <a:pPr>
              <a:defRPr>
                <a:solidFill>
                  <a:srgbClr val="FFFFFF"/>
                </a:solidFill>
              </a:defRPr>
            </a:pPr>
            <a:r>
              <a:t>muhammad.ikram@data61.csiro.au</a:t>
            </a:r>
          </a:p>
        </p:txBody>
      </p:sp>
      <p:pic>
        <p:nvPicPr>
          <p:cNvPr id="458" name="image8.png"/>
          <p:cNvPicPr>
            <a:picLocks noChangeAspect="1"/>
          </p:cNvPicPr>
          <p:nvPr/>
        </p:nvPicPr>
        <p:blipFill>
          <a:blip r:embed="rId2">
            <a:extLst/>
          </a:blip>
          <a:stretch>
            <a:fillRect/>
          </a:stretch>
        </p:blipFill>
        <p:spPr>
          <a:xfrm>
            <a:off x="3248163" y="4414690"/>
            <a:ext cx="1629876" cy="597313"/>
          </a:xfrm>
          <a:prstGeom prst="rect">
            <a:avLst/>
          </a:prstGeom>
          <a:ln w="12700">
            <a:miter lim="400000"/>
          </a:ln>
        </p:spPr>
      </p:pic>
      <p:pic>
        <p:nvPicPr>
          <p:cNvPr id="459" name="image9.png"/>
          <p:cNvPicPr>
            <a:picLocks noChangeAspect="1"/>
          </p:cNvPicPr>
          <p:nvPr/>
        </p:nvPicPr>
        <p:blipFill>
          <a:blip r:embed="rId3">
            <a:extLst/>
          </a:blip>
          <a:stretch>
            <a:fillRect/>
          </a:stretch>
        </p:blipFill>
        <p:spPr>
          <a:xfrm>
            <a:off x="5184075" y="4434377"/>
            <a:ext cx="1826800" cy="557939"/>
          </a:xfrm>
          <a:prstGeom prst="rect">
            <a:avLst/>
          </a:prstGeom>
          <a:ln w="12700">
            <a:miter lim="400000"/>
          </a:ln>
        </p:spPr>
      </p:pic>
      <p:pic>
        <p:nvPicPr>
          <p:cNvPr id="460" name="image10.png"/>
          <p:cNvPicPr>
            <a:picLocks noChangeAspect="1"/>
          </p:cNvPicPr>
          <p:nvPr/>
        </p:nvPicPr>
        <p:blipFill>
          <a:blip r:embed="rId4">
            <a:extLst/>
          </a:blip>
          <a:stretch>
            <a:fillRect/>
          </a:stretch>
        </p:blipFill>
        <p:spPr>
          <a:xfrm>
            <a:off x="7321825" y="4434377"/>
            <a:ext cx="557939" cy="557939"/>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
        <p:nvSpPr>
          <p:cNvPr id="201" name="Shape 201"/>
          <p:cNvSpPr/>
          <p:nvPr>
            <p:ph type="title"/>
          </p:nvPr>
        </p:nvSpPr>
        <p:spPr>
          <a:xfrm>
            <a:off x="358776" y="205979"/>
            <a:ext cx="7309568" cy="639366"/>
          </a:xfrm>
          <a:prstGeom prst="rect">
            <a:avLst/>
          </a:prstGeom>
        </p:spPr>
        <p:txBody>
          <a:bodyPr/>
          <a:lstStyle>
            <a:lvl1pPr>
              <a:defRPr sz="3200"/>
            </a:lvl1pPr>
          </a:lstStyle>
          <a:p>
            <a:pPr/>
            <a:r>
              <a:t>Android VPN API</a:t>
            </a:r>
          </a:p>
        </p:txBody>
      </p:sp>
      <p:sp>
        <p:nvSpPr>
          <p:cNvPr id="202" name="Shape 202"/>
          <p:cNvSpPr/>
          <p:nvPr>
            <p:ph type="body" idx="1"/>
          </p:nvPr>
        </p:nvSpPr>
        <p:spPr>
          <a:xfrm>
            <a:off x="204968" y="951311"/>
            <a:ext cx="7029897" cy="3240878"/>
          </a:xfrm>
          <a:prstGeom prst="rect">
            <a:avLst/>
          </a:prstGeom>
        </p:spPr>
        <p:txBody>
          <a:bodyPr/>
          <a:lstStyle/>
          <a:p>
            <a:pPr>
              <a:defRPr sz="2100"/>
            </a:pPr>
            <a:r>
              <a:t>Available since Android </a:t>
            </a:r>
            <a:r>
              <a:rPr b="1"/>
              <a:t>≧</a:t>
            </a:r>
            <a:r>
              <a:t> 4.0 (Ice Cream Sandwich)</a:t>
            </a:r>
          </a:p>
          <a:p>
            <a:pPr>
              <a:defRPr sz="2100"/>
            </a:pPr>
            <a:r>
              <a:t>Highly sensitive API</a:t>
            </a:r>
          </a:p>
          <a:p>
            <a:pPr lvl="1" marL="431999" indent="-215999">
              <a:spcBef>
                <a:spcPts val="2600"/>
              </a:spcBef>
              <a:buChar char="+"/>
              <a:defRPr sz="2100">
                <a:solidFill>
                  <a:schemeClr val="accent5">
                    <a:lumOff val="-8705"/>
                  </a:schemeClr>
                </a:solidFill>
              </a:defRPr>
            </a:pPr>
            <a:r>
              <a:t>Protected by BIND_VPN_SERVICE</a:t>
            </a:r>
          </a:p>
          <a:p>
            <a:pPr lvl="1" marL="431999" indent="-215999">
              <a:spcBef>
                <a:spcPts val="700"/>
              </a:spcBef>
              <a:buChar char="+"/>
              <a:defRPr sz="2100">
                <a:solidFill>
                  <a:schemeClr val="accent5">
                    <a:lumOff val="-8705"/>
                  </a:schemeClr>
                </a:solidFill>
              </a:defRPr>
            </a:pPr>
            <a:r>
              <a:t>Requires user’s direct action</a:t>
            </a:r>
          </a:p>
        </p:txBody>
      </p:sp>
      <p:sp>
        <p:nvSpPr>
          <p:cNvPr id="203" name="Shape 203"/>
          <p:cNvSpPr/>
          <p:nvPr>
            <p:ph type="sldNum" sz="quarter" idx="2"/>
          </p:nvPr>
        </p:nvSpPr>
        <p:spPr>
          <a:xfrm>
            <a:off x="491989" y="4862504"/>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10" name="Group 210"/>
          <p:cNvGrpSpPr/>
          <p:nvPr/>
        </p:nvGrpSpPr>
        <p:grpSpPr>
          <a:xfrm>
            <a:off x="5270813" y="1580216"/>
            <a:ext cx="3606260" cy="2946275"/>
            <a:chOff x="0" y="0"/>
            <a:chExt cx="3606259" cy="2946274"/>
          </a:xfrm>
        </p:grpSpPr>
        <p:grpSp>
          <p:nvGrpSpPr>
            <p:cNvPr id="207" name="Group 207"/>
            <p:cNvGrpSpPr/>
            <p:nvPr/>
          </p:nvGrpSpPr>
          <p:grpSpPr>
            <a:xfrm>
              <a:off x="0" y="0"/>
              <a:ext cx="3606260" cy="2946275"/>
              <a:chOff x="0" y="0"/>
              <a:chExt cx="3606258" cy="2946274"/>
            </a:xfrm>
          </p:grpSpPr>
          <p:pic>
            <p:nvPicPr>
              <p:cNvPr id="204" name="image27.tif"/>
              <p:cNvPicPr>
                <a:picLocks noChangeAspect="1"/>
              </p:cNvPicPr>
              <p:nvPr/>
            </p:nvPicPr>
            <p:blipFill>
              <a:blip r:embed="rId2">
                <a:extLst/>
              </a:blip>
              <a:stretch>
                <a:fillRect/>
              </a:stretch>
            </p:blipFill>
            <p:spPr>
              <a:xfrm>
                <a:off x="909455" y="0"/>
                <a:ext cx="1787349" cy="1093513"/>
              </a:xfrm>
              <a:prstGeom prst="rect">
                <a:avLst/>
              </a:prstGeom>
              <a:ln w="12700" cap="flat">
                <a:noFill/>
                <a:miter lim="400000"/>
              </a:ln>
              <a:effectLst/>
            </p:spPr>
          </p:pic>
          <p:pic>
            <p:nvPicPr>
              <p:cNvPr id="205" name="image28.png"/>
              <p:cNvPicPr>
                <a:picLocks noChangeAspect="1"/>
              </p:cNvPicPr>
              <p:nvPr/>
            </p:nvPicPr>
            <p:blipFill>
              <a:blip r:embed="rId3">
                <a:extLst/>
              </a:blip>
              <a:stretch>
                <a:fillRect/>
              </a:stretch>
            </p:blipFill>
            <p:spPr>
              <a:xfrm>
                <a:off x="0" y="1883030"/>
                <a:ext cx="3606259" cy="1063245"/>
              </a:xfrm>
              <a:prstGeom prst="rect">
                <a:avLst/>
              </a:prstGeom>
              <a:ln w="12700" cap="flat">
                <a:noFill/>
                <a:miter lim="400000"/>
              </a:ln>
              <a:effectLst/>
            </p:spPr>
          </p:pic>
          <p:sp>
            <p:nvSpPr>
              <p:cNvPr id="206" name="Shape 206"/>
              <p:cNvSpPr/>
              <p:nvPr/>
            </p:nvSpPr>
            <p:spPr>
              <a:xfrm>
                <a:off x="909454" y="412305"/>
                <a:ext cx="1787350" cy="518949"/>
              </a:xfrm>
              <a:prstGeom prst="rect">
                <a:avLst/>
              </a:prstGeom>
              <a:noFill/>
              <a:ln w="25400" cap="flat">
                <a:solidFill>
                  <a:srgbClr val="00B050"/>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208" name="Shape 208"/>
            <p:cNvSpPr/>
            <p:nvPr/>
          </p:nvSpPr>
          <p:spPr>
            <a:xfrm flipV="1">
              <a:off x="0" y="2445725"/>
              <a:ext cx="3606260" cy="12675"/>
            </a:xfrm>
            <a:prstGeom prst="line">
              <a:avLst/>
            </a:prstGeom>
            <a:noFill/>
            <a:ln w="9525" cap="flat">
              <a:solidFill>
                <a:srgbClr val="C00000"/>
              </a:solidFill>
              <a:prstDash val="solid"/>
              <a:round/>
            </a:ln>
            <a:effectLst/>
          </p:spPr>
          <p:txBody>
            <a:bodyPr wrap="square" lIns="45719" tIns="45719" rIns="45719" bIns="45719" numCol="1" anchor="t">
              <a:noAutofit/>
            </a:bodyPr>
            <a:lstStyle/>
            <a:p>
              <a:pPr/>
            </a:p>
          </p:txBody>
        </p:sp>
        <p:sp>
          <p:nvSpPr>
            <p:cNvPr id="209" name="Shape 209"/>
            <p:cNvSpPr/>
            <p:nvPr/>
          </p:nvSpPr>
          <p:spPr>
            <a:xfrm flipV="1">
              <a:off x="1764198" y="2291180"/>
              <a:ext cx="1836205" cy="10530"/>
            </a:xfrm>
            <a:prstGeom prst="line">
              <a:avLst/>
            </a:prstGeom>
            <a:noFill/>
            <a:ln w="9525" cap="flat">
              <a:solidFill>
                <a:srgbClr val="C00000"/>
              </a:solidFill>
              <a:prstDash val="solid"/>
              <a:round/>
            </a:ln>
            <a:effectLst/>
          </p:spPr>
          <p:txBody>
            <a:bodyPr wrap="square" lIns="45719" tIns="45719" rIns="45719" bIns="45719" numCol="1" anchor="t">
              <a:noAutofit/>
            </a:bodyPr>
            <a:lstStyle/>
            <a:p>
              <a:pPr/>
            </a:p>
          </p:txBody>
        </p:sp>
      </p:grpSp>
      <p:sp>
        <p:nvSpPr>
          <p:cNvPr id="211" name="Shape 211"/>
          <p:cNvSpPr/>
          <p:nvPr/>
        </p:nvSpPr>
        <p:spPr>
          <a:xfrm>
            <a:off x="140974" y="3049904"/>
            <a:ext cx="5661652" cy="77089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431999" indent="-215999">
              <a:lnSpc>
                <a:spcPct val="90000"/>
              </a:lnSpc>
              <a:spcBef>
                <a:spcPts val="2600"/>
              </a:spcBef>
              <a:buSzPct val="100000"/>
              <a:buFont typeface="Arial"/>
              <a:buChar char="-"/>
              <a:defRPr sz="2100">
                <a:solidFill>
                  <a:srgbClr val="FF0000"/>
                </a:solidFill>
              </a:defRPr>
            </a:pPr>
            <a:r>
              <a:t>Users may not understand VPN technology</a:t>
            </a:r>
          </a:p>
          <a:p>
            <a:pPr lvl="1" marL="431999" indent="-215999">
              <a:lnSpc>
                <a:spcPct val="90000"/>
              </a:lnSpc>
              <a:spcBef>
                <a:spcPts val="600"/>
              </a:spcBef>
              <a:buSzPct val="100000"/>
              <a:buFont typeface="Arial"/>
              <a:buChar char="-"/>
              <a:defRPr sz="2100">
                <a:solidFill>
                  <a:srgbClr val="FF0000"/>
                </a:solidFill>
              </a:defRPr>
            </a:pPr>
            <a:r>
              <a:t>Lack of apps’ vetting process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2">
                                            <p:txEl>
                                              <p:pRg st="1" end="1"/>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202">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20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2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3"/>
      <p:bldP build="p" bldLvl="1" animBg="1" rev="0" advAuto="0" spid="202" grpId="1"/>
      <p:bldP build="whole" bldLvl="1" animBg="1" rev="0" advAuto="0" spid="210"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Num" sz="quarter" idx="2"/>
          </p:nvPr>
        </p:nvSpPr>
        <p:spPr>
          <a:xfrm>
            <a:off x="491990" y="4862504"/>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4" name="Shape 214"/>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pic>
        <p:nvPicPr>
          <p:cNvPr id="215" name="Screen Shot 2016-11-14 at 11.17.41.png"/>
          <p:cNvPicPr>
            <a:picLocks noChangeAspect="1"/>
          </p:cNvPicPr>
          <p:nvPr/>
        </p:nvPicPr>
        <p:blipFill>
          <a:blip r:embed="rId2">
            <a:extLst/>
          </a:blip>
          <a:stretch>
            <a:fillRect/>
          </a:stretch>
        </p:blipFill>
        <p:spPr>
          <a:xfrm>
            <a:off x="366542" y="190500"/>
            <a:ext cx="5665349" cy="4517936"/>
          </a:xfrm>
          <a:prstGeom prst="rect">
            <a:avLst/>
          </a:prstGeom>
          <a:ln w="12700">
            <a:miter lim="400000"/>
          </a:ln>
          <a:effectLst>
            <a:outerShdw sx="100000" sy="100000" kx="0" ky="0" algn="b" rotWithShape="0" blurRad="254000" dist="127000" dir="16200000">
              <a:srgbClr val="000000">
                <a:alpha val="70000"/>
              </a:srgbClr>
            </a:outerShdw>
          </a:effectLst>
        </p:spPr>
      </p:pic>
      <p:pic>
        <p:nvPicPr>
          <p:cNvPr id="216" name="Screen Shot 2016-11-14 at 11.17.51.png"/>
          <p:cNvPicPr>
            <a:picLocks noChangeAspect="1"/>
          </p:cNvPicPr>
          <p:nvPr/>
        </p:nvPicPr>
        <p:blipFill>
          <a:blip r:embed="rId3">
            <a:extLst/>
          </a:blip>
          <a:stretch>
            <a:fillRect/>
          </a:stretch>
        </p:blipFill>
        <p:spPr>
          <a:xfrm>
            <a:off x="1625788" y="529284"/>
            <a:ext cx="5892424" cy="4084932"/>
          </a:xfrm>
          <a:prstGeom prst="rect">
            <a:avLst/>
          </a:prstGeom>
          <a:ln w="12700">
            <a:miter lim="400000"/>
          </a:ln>
          <a:effectLst>
            <a:outerShdw sx="100000" sy="100000" kx="0" ky="0" algn="b" rotWithShape="0" blurRad="254000" dist="127000" dir="16200000">
              <a:srgbClr val="000000">
                <a:alpha val="70000"/>
              </a:srgbClr>
            </a:outerShdw>
          </a:effectLst>
        </p:spPr>
      </p:pic>
      <p:pic>
        <p:nvPicPr>
          <p:cNvPr id="217" name="Screen Shot 2016-11-14 at 11.18.06.png"/>
          <p:cNvPicPr>
            <a:picLocks noChangeAspect="1"/>
          </p:cNvPicPr>
          <p:nvPr/>
        </p:nvPicPr>
        <p:blipFill>
          <a:blip r:embed="rId4">
            <a:extLst/>
          </a:blip>
          <a:stretch>
            <a:fillRect/>
          </a:stretch>
        </p:blipFill>
        <p:spPr>
          <a:xfrm>
            <a:off x="2370661" y="1380348"/>
            <a:ext cx="6449787" cy="2382804"/>
          </a:xfrm>
          <a:prstGeom prst="rect">
            <a:avLst/>
          </a:prstGeom>
          <a:ln w="12700">
            <a:miter lim="400000"/>
          </a:ln>
          <a:effectLst>
            <a:outerShdw sx="100000" sy="100000" kx="0" ky="0" algn="b" rotWithShape="0" blurRad="254000" dist="127000" dir="16200000">
              <a:srgbClr val="000000">
                <a:alpha val="70000"/>
              </a:srgbClr>
            </a:outerShdw>
          </a:effectLst>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3"/>
      <p:bldP build="whole" bldLvl="1" animBg="1" rev="0" advAuto="0" spid="215" grpId="1"/>
      <p:bldP build="whole" bldLvl="1" animBg="1" rev="0" advAuto="0" spid="216"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sldNum" sz="quarter" idx="2"/>
          </p:nvPr>
        </p:nvSpPr>
        <p:spPr>
          <a:xfrm>
            <a:off x="491990" y="4862504"/>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0" name="Shape 220"/>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
        <p:nvSpPr>
          <p:cNvPr id="221" name="Shape 221"/>
          <p:cNvSpPr/>
          <p:nvPr/>
        </p:nvSpPr>
        <p:spPr>
          <a:xfrm>
            <a:off x="1059970" y="2100579"/>
            <a:ext cx="7024060" cy="612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lvl1pPr>
          </a:lstStyle>
          <a:p>
            <a:pPr/>
            <a:r>
              <a:t>Are VPN Android apps trustworthy?</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sldNum" sz="quarter" idx="2"/>
          </p:nvPr>
        </p:nvSpPr>
        <p:spPr>
          <a:xfrm>
            <a:off x="491990" y="4862504"/>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4" name="Shape 224"/>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
        <p:nvSpPr>
          <p:cNvPr id="225" name="Shape 225"/>
          <p:cNvSpPr/>
          <p:nvPr/>
        </p:nvSpPr>
        <p:spPr>
          <a:xfrm>
            <a:off x="2839055" y="1694179"/>
            <a:ext cx="2985640"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lvl1pPr>
          </a:lstStyle>
          <a:p>
            <a:pPr/>
            <a:r>
              <a:t>1. Static Analysis</a:t>
            </a:r>
          </a:p>
        </p:txBody>
      </p:sp>
      <p:sp>
        <p:nvSpPr>
          <p:cNvPr id="226" name="Shape 226"/>
          <p:cNvSpPr/>
          <p:nvPr/>
        </p:nvSpPr>
        <p:spPr>
          <a:xfrm>
            <a:off x="1933669" y="2482597"/>
            <a:ext cx="453773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lvl1pPr>
          </a:lstStyle>
          <a:p>
            <a:pPr/>
            <a:r>
              <a:t>2. Network Measurements</a:t>
            </a:r>
          </a:p>
        </p:txBody>
      </p:sp>
      <p:sp>
        <p:nvSpPr>
          <p:cNvPr id="227" name="Shape 227"/>
          <p:cNvSpPr/>
          <p:nvPr>
            <p:ph type="title" idx="4294967295"/>
          </p:nvPr>
        </p:nvSpPr>
        <p:spPr>
          <a:xfrm>
            <a:off x="358776" y="205979"/>
            <a:ext cx="7309568" cy="639366"/>
          </a:xfrm>
          <a:prstGeom prst="rect">
            <a:avLst/>
          </a:prstGeom>
        </p:spPr>
        <p:txBody>
          <a:bodyPr/>
          <a:lstStyle>
            <a:lvl1pPr>
              <a:defRPr sz="3200"/>
            </a:lvl1pPr>
          </a:lstStyle>
          <a:p>
            <a:pPr/>
            <a:r>
              <a:t>Approach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25"/>
                                        </p:tgtEl>
                                        <p:attrNameLst>
                                          <p:attrName>style.visibility</p:attrName>
                                        </p:attrNameLst>
                                      </p:cBhvr>
                                      <p:to>
                                        <p:strVal val="visible"/>
                                      </p:to>
                                    </p:set>
                                    <p:anim calcmode="lin" valueType="num">
                                      <p:cBhvr>
                                        <p:cTn id="7" dur="500" fill="hold"/>
                                        <p:tgtEl>
                                          <p:spTgt spid="225"/>
                                        </p:tgtEl>
                                        <p:attrNameLst>
                                          <p:attrName>ppt_x</p:attrName>
                                        </p:attrNameLst>
                                      </p:cBhvr>
                                      <p:tavLst>
                                        <p:tav tm="0">
                                          <p:val>
                                            <p:strVal val="0-#ppt_w/2"/>
                                          </p:val>
                                        </p:tav>
                                        <p:tav tm="100000">
                                          <p:val>
                                            <p:strVal val="#ppt_x"/>
                                          </p:val>
                                        </p:tav>
                                      </p:tavLst>
                                    </p:anim>
                                    <p:anim calcmode="lin" valueType="num">
                                      <p:cBhvr>
                                        <p:cTn id="8" dur="500" fill="hold"/>
                                        <p:tgtEl>
                                          <p:spTgt spid="2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26"/>
                                        </p:tgtEl>
                                        <p:attrNameLst>
                                          <p:attrName>style.visibility</p:attrName>
                                        </p:attrNameLst>
                                      </p:cBhvr>
                                      <p:to>
                                        <p:strVal val="visible"/>
                                      </p:to>
                                    </p:set>
                                    <p:anim calcmode="lin" valueType="num">
                                      <p:cBhvr>
                                        <p:cTn id="13" dur="1000" fill="hold"/>
                                        <p:tgtEl>
                                          <p:spTgt spid="226"/>
                                        </p:tgtEl>
                                        <p:attrNameLst>
                                          <p:attrName>ppt_x</p:attrName>
                                        </p:attrNameLst>
                                      </p:cBhvr>
                                      <p:tavLst>
                                        <p:tav tm="0">
                                          <p:val>
                                            <p:strVal val="0-#ppt_w/2"/>
                                          </p:val>
                                        </p:tav>
                                        <p:tav tm="100000">
                                          <p:val>
                                            <p:strVal val="#ppt_x"/>
                                          </p:val>
                                        </p:tav>
                                      </p:tavLst>
                                    </p:anim>
                                    <p:anim calcmode="lin" valueType="num">
                                      <p:cBhvr>
                                        <p:cTn id="14" dur="1000" fill="hold"/>
                                        <p:tgtEl>
                                          <p:spTgt spid="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P build="whole" bldLvl="1" animBg="1" rev="0" advAuto="0" spid="226"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xfrm>
            <a:off x="358776" y="205979"/>
            <a:ext cx="7309568" cy="639366"/>
          </a:xfrm>
          <a:prstGeom prst="rect">
            <a:avLst/>
          </a:prstGeom>
        </p:spPr>
        <p:txBody>
          <a:bodyPr/>
          <a:lstStyle>
            <a:lvl1pPr>
              <a:defRPr sz="3200"/>
            </a:lvl1pPr>
          </a:lstStyle>
          <a:p>
            <a:pPr/>
            <a:r>
              <a:t>Some salient results</a:t>
            </a:r>
          </a:p>
        </p:txBody>
      </p:sp>
      <p:sp>
        <p:nvSpPr>
          <p:cNvPr id="230" name="Shape 230"/>
          <p:cNvSpPr/>
          <p:nvPr>
            <p:ph type="sldNum" sz="quarter" idx="2"/>
          </p:nvPr>
        </p:nvSpPr>
        <p:spPr>
          <a:xfrm>
            <a:off x="491989" y="4862504"/>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1" name="Shape 231"/>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
        <p:nvSpPr>
          <p:cNvPr id="232" name="Shape 232"/>
          <p:cNvSpPr/>
          <p:nvPr/>
        </p:nvSpPr>
        <p:spPr>
          <a:xfrm>
            <a:off x="454782" y="1160780"/>
            <a:ext cx="5206845" cy="1043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180473" indent="-180473">
              <a:buSzPct val="100000"/>
              <a:buChar char="•"/>
              <a:defRPr sz="2100"/>
            </a:pPr>
            <a:r>
              <a:t>Malware presence</a:t>
            </a:r>
          </a:p>
          <a:p>
            <a:pPr marL="180473" indent="-180473">
              <a:buSzPct val="100000"/>
              <a:buChar char="•"/>
              <a:defRPr sz="2100"/>
            </a:pPr>
            <a:r>
              <a:t>Traffic leak</a:t>
            </a:r>
          </a:p>
          <a:p>
            <a:pPr marL="180473" indent="-180473">
              <a:buSzPct val="100000"/>
              <a:buChar char="•"/>
              <a:defRPr sz="2100"/>
            </a:pPr>
            <a:r>
              <a:t>Javascript injection and TLS interception</a:t>
            </a:r>
          </a:p>
        </p:txBody>
      </p:sp>
      <p:sp>
        <p:nvSpPr>
          <p:cNvPr id="233" name="Shape 233"/>
          <p:cNvSpPr/>
          <p:nvPr/>
        </p:nvSpPr>
        <p:spPr>
          <a:xfrm>
            <a:off x="358378" y="2862037"/>
            <a:ext cx="8427244" cy="1410869"/>
          </a:xfrm>
          <a:prstGeom prst="rect">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lvl1pPr algn="ctr">
              <a:defRPr sz="2100"/>
            </a:lvl1pPr>
          </a:lstStyle>
          <a:p>
            <a:pPr/>
            <a:r>
              <a:t>38% of VPN apps have malware presence (VirusTotal)</a:t>
            </a:r>
          </a:p>
        </p:txBody>
      </p:sp>
      <p:sp>
        <p:nvSpPr>
          <p:cNvPr id="234" name="Shape 234"/>
          <p:cNvSpPr/>
          <p:nvPr/>
        </p:nvSpPr>
        <p:spPr>
          <a:xfrm>
            <a:off x="358378" y="2862037"/>
            <a:ext cx="8427244" cy="1410869"/>
          </a:xfrm>
          <a:prstGeom prst="rect">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p>
            <a:pPr algn="ctr">
              <a:defRPr sz="2100"/>
            </a:pPr>
            <a:r>
              <a:t>18% of VPN apps do not use encrypted tunnels</a:t>
            </a:r>
          </a:p>
          <a:p>
            <a:pPr algn="ctr">
              <a:defRPr sz="2100"/>
            </a:pPr>
            <a:r>
              <a:t>84% leak IPv6 traffic</a:t>
            </a:r>
          </a:p>
          <a:p>
            <a:pPr algn="ctr">
              <a:defRPr sz="2100"/>
            </a:pPr>
            <a:r>
              <a:t>66% leak DNS traffic</a:t>
            </a:r>
          </a:p>
        </p:txBody>
      </p:sp>
      <p:sp>
        <p:nvSpPr>
          <p:cNvPr id="235" name="Shape 235"/>
          <p:cNvSpPr/>
          <p:nvPr/>
        </p:nvSpPr>
        <p:spPr>
          <a:xfrm>
            <a:off x="358378" y="2862037"/>
            <a:ext cx="8427244" cy="1410869"/>
          </a:xfrm>
          <a:prstGeom prst="rect">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p>
            <a:pPr algn="ctr">
              <a:defRPr sz="2100"/>
            </a:pPr>
            <a:r>
              <a:t>2 apps inject JavaScript code</a:t>
            </a:r>
          </a:p>
          <a:p>
            <a:pPr algn="ctr">
              <a:defRPr sz="2100"/>
            </a:pPr>
            <a:r>
              <a:t>4 apps implement TLS interception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8" presetID="2" grpId="2" fill="hold">
                                  <p:stCondLst>
                                    <p:cond delay="0"/>
                                  </p:stCondLst>
                                  <p:iterate type="el" backwards="0">
                                    <p:tmAbs val="0"/>
                                  </p:iterate>
                                  <p:childTnLst>
                                    <p:set>
                                      <p:cBhvr>
                                        <p:cTn id="11" fill="hold"/>
                                        <p:tgtEl>
                                          <p:spTgt spid="233"/>
                                        </p:tgtEl>
                                        <p:attrNameLst>
                                          <p:attrName>style.visibility</p:attrName>
                                        </p:attrNameLst>
                                      </p:cBhvr>
                                      <p:to>
                                        <p:strVal val="visible"/>
                                      </p:to>
                                    </p:set>
                                    <p:anim calcmode="lin" valueType="num">
                                      <p:cBhvr>
                                        <p:cTn id="12" dur="1000" fill="hold"/>
                                        <p:tgtEl>
                                          <p:spTgt spid="233"/>
                                        </p:tgtEl>
                                        <p:attrNameLst>
                                          <p:attrName>ppt_x</p:attrName>
                                        </p:attrNameLst>
                                      </p:cBhvr>
                                      <p:tavLst>
                                        <p:tav tm="0">
                                          <p:val>
                                            <p:strVal val="0-#ppt_w/2"/>
                                          </p:val>
                                        </p:tav>
                                        <p:tav tm="100000">
                                          <p:val>
                                            <p:strVal val="#ppt_x"/>
                                          </p:val>
                                        </p:tav>
                                      </p:tavLst>
                                    </p:anim>
                                    <p:anim calcmode="lin" valueType="num">
                                      <p:cBhvr>
                                        <p:cTn id="13" dur="1000" fill="hold"/>
                                        <p:tgtEl>
                                          <p:spTgt spid="2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1" fill="hold">
                                  <p:stCondLst>
                                    <p:cond delay="0"/>
                                  </p:stCondLst>
                                  <p:iterate type="el" backwards="0">
                                    <p:tmAbs val="0"/>
                                  </p:iterate>
                                  <p:childTnLst>
                                    <p:set>
                                      <p:cBhvr>
                                        <p:cTn id="17" fill="hold"/>
                                        <p:tgtEl>
                                          <p:spTgt spid="232">
                                            <p:txEl>
                                              <p:pRg st="1" end="1"/>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8" presetID="2" grpId="3" fill="hold">
                                  <p:stCondLst>
                                    <p:cond delay="0"/>
                                  </p:stCondLst>
                                  <p:iterate type="el" backwards="0">
                                    <p:tmAbs val="0"/>
                                  </p:iterate>
                                  <p:childTnLst>
                                    <p:set>
                                      <p:cBhvr>
                                        <p:cTn id="20" fill="hold"/>
                                        <p:tgtEl>
                                          <p:spTgt spid="234"/>
                                        </p:tgtEl>
                                        <p:attrNameLst>
                                          <p:attrName>style.visibility</p:attrName>
                                        </p:attrNameLst>
                                      </p:cBhvr>
                                      <p:to>
                                        <p:strVal val="visible"/>
                                      </p:to>
                                    </p:set>
                                    <p:anim calcmode="lin" valueType="num">
                                      <p:cBhvr>
                                        <p:cTn id="21" dur="1000" fill="hold"/>
                                        <p:tgtEl>
                                          <p:spTgt spid="234"/>
                                        </p:tgtEl>
                                        <p:attrNameLst>
                                          <p:attrName>ppt_x</p:attrName>
                                        </p:attrNameLst>
                                      </p:cBhvr>
                                      <p:tavLst>
                                        <p:tav tm="0">
                                          <p:val>
                                            <p:strVal val="0-#ppt_w/2"/>
                                          </p:val>
                                        </p:tav>
                                        <p:tav tm="100000">
                                          <p:val>
                                            <p:strVal val="#ppt_x"/>
                                          </p:val>
                                        </p:tav>
                                      </p:tavLst>
                                    </p:anim>
                                    <p:anim calcmode="lin" valueType="num">
                                      <p:cBhvr>
                                        <p:cTn id="22" dur="1000" fill="hold"/>
                                        <p:tgtEl>
                                          <p:spTgt spid="23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32">
                                            <p:txEl>
                                              <p:pRg st="2" end="2"/>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8" presetID="2" grpId="4" fill="hold">
                                  <p:stCondLst>
                                    <p:cond delay="0"/>
                                  </p:stCondLst>
                                  <p:iterate type="el" backwards="0">
                                    <p:tmAbs val="0"/>
                                  </p:iterate>
                                  <p:childTnLst>
                                    <p:set>
                                      <p:cBhvr>
                                        <p:cTn id="29" fill="hold"/>
                                        <p:tgtEl>
                                          <p:spTgt spid="235"/>
                                        </p:tgtEl>
                                        <p:attrNameLst>
                                          <p:attrName>style.visibility</p:attrName>
                                        </p:attrNameLst>
                                      </p:cBhvr>
                                      <p:to>
                                        <p:strVal val="visible"/>
                                      </p:to>
                                    </p:set>
                                    <p:anim calcmode="lin" valueType="num">
                                      <p:cBhvr>
                                        <p:cTn id="30" dur="1000" fill="hold"/>
                                        <p:tgtEl>
                                          <p:spTgt spid="235"/>
                                        </p:tgtEl>
                                        <p:attrNameLst>
                                          <p:attrName>ppt_x</p:attrName>
                                        </p:attrNameLst>
                                      </p:cBhvr>
                                      <p:tavLst>
                                        <p:tav tm="0">
                                          <p:val>
                                            <p:strVal val="0-#ppt_w/2"/>
                                          </p:val>
                                        </p:tav>
                                        <p:tav tm="100000">
                                          <p:val>
                                            <p:strVal val="#ppt_x"/>
                                          </p:val>
                                        </p:tav>
                                      </p:tavLst>
                                    </p:anim>
                                    <p:anim calcmode="lin" valueType="num">
                                      <p:cBhvr>
                                        <p:cTn id="31" dur="10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4"/>
      <p:bldP build="whole" bldLvl="1" animBg="1" rev="0" advAuto="0" spid="234" grpId="3"/>
      <p:bldP build="p" bldLvl="5" animBg="1" rev="0" advAuto="0" spid="232" grpId="1"/>
      <p:bldP build="whole" bldLvl="1" animBg="1" rev="0" advAuto="0" spid="233"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xfrm>
            <a:off x="358776" y="205979"/>
            <a:ext cx="7309568" cy="639366"/>
          </a:xfrm>
          <a:prstGeom prst="rect">
            <a:avLst/>
          </a:prstGeom>
        </p:spPr>
        <p:txBody>
          <a:bodyPr/>
          <a:lstStyle>
            <a:lvl1pPr>
              <a:defRPr sz="3200"/>
            </a:lvl1pPr>
          </a:lstStyle>
          <a:p>
            <a:pPr/>
            <a:r>
              <a:t>Agenda</a:t>
            </a:r>
          </a:p>
        </p:txBody>
      </p:sp>
      <p:sp>
        <p:nvSpPr>
          <p:cNvPr id="238" name="Shape 238"/>
          <p:cNvSpPr/>
          <p:nvPr>
            <p:ph type="body" idx="1"/>
          </p:nvPr>
        </p:nvSpPr>
        <p:spPr>
          <a:xfrm>
            <a:off x="358778" y="951311"/>
            <a:ext cx="8461376" cy="3852687"/>
          </a:xfrm>
          <a:prstGeom prst="rect">
            <a:avLst/>
          </a:prstGeom>
        </p:spPr>
        <p:txBody>
          <a:bodyPr/>
          <a:lstStyle/>
          <a:p>
            <a:pPr>
              <a:lnSpc>
                <a:spcPct val="150000"/>
              </a:lnSpc>
              <a:defRPr sz="2000"/>
            </a:pPr>
            <a:r>
              <a:t>VPN App Detection and Methodology</a:t>
            </a:r>
          </a:p>
          <a:p>
            <a:pPr>
              <a:lnSpc>
                <a:spcPct val="150000"/>
              </a:lnSpc>
              <a:defRPr sz="2000"/>
            </a:pPr>
            <a:r>
              <a:t>Passive Analysis</a:t>
            </a:r>
          </a:p>
          <a:p>
            <a:pPr>
              <a:lnSpc>
                <a:spcPct val="150000"/>
              </a:lnSpc>
              <a:defRPr sz="2000"/>
            </a:pPr>
            <a:r>
              <a:t>Network Measurements</a:t>
            </a:r>
          </a:p>
          <a:p>
            <a:pPr>
              <a:lnSpc>
                <a:spcPct val="150000"/>
              </a:lnSpc>
              <a:defRPr sz="2000"/>
            </a:pPr>
            <a:r>
              <a:t>Summary</a:t>
            </a:r>
          </a:p>
          <a:p>
            <a:pPr>
              <a:lnSpc>
                <a:spcPct val="150000"/>
              </a:lnSpc>
              <a:defRPr sz="2000"/>
            </a:pPr>
            <a:r>
              <a:t>Developer’s feedback</a:t>
            </a:r>
          </a:p>
        </p:txBody>
      </p:sp>
      <p:sp>
        <p:nvSpPr>
          <p:cNvPr id="239" name="Shape 239"/>
          <p:cNvSpPr/>
          <p:nvPr>
            <p:ph type="sldNum" sz="quarter" idx="2"/>
          </p:nvPr>
        </p:nvSpPr>
        <p:spPr>
          <a:xfrm>
            <a:off x="491989" y="4862504"/>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0" name="Shape 240"/>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xfrm>
            <a:off x="179512" y="205979"/>
            <a:ext cx="7309568" cy="639366"/>
          </a:xfrm>
          <a:prstGeom prst="rect">
            <a:avLst/>
          </a:prstGeom>
        </p:spPr>
        <p:txBody>
          <a:bodyPr/>
          <a:lstStyle>
            <a:lvl1pPr>
              <a:defRPr sz="3200"/>
            </a:lvl1pPr>
          </a:lstStyle>
          <a:p>
            <a:pPr/>
            <a:r>
              <a:t>Methodology</a:t>
            </a:r>
          </a:p>
        </p:txBody>
      </p:sp>
      <p:sp>
        <p:nvSpPr>
          <p:cNvPr id="243" name="Shape 243"/>
          <p:cNvSpPr/>
          <p:nvPr>
            <p:ph type="sldNum" sz="quarter" idx="2"/>
          </p:nvPr>
        </p:nvSpPr>
        <p:spPr>
          <a:xfrm>
            <a:off x="491989" y="4862504"/>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48" name="Group 248"/>
          <p:cNvGrpSpPr/>
          <p:nvPr/>
        </p:nvGrpSpPr>
        <p:grpSpPr>
          <a:xfrm>
            <a:off x="1045107" y="1120876"/>
            <a:ext cx="2327982" cy="1480825"/>
            <a:chOff x="0" y="0"/>
            <a:chExt cx="2327980" cy="1480824"/>
          </a:xfrm>
        </p:grpSpPr>
        <p:sp>
          <p:nvSpPr>
            <p:cNvPr id="244" name="Shape 244"/>
            <p:cNvSpPr/>
            <p:nvPr/>
          </p:nvSpPr>
          <p:spPr>
            <a:xfrm>
              <a:off x="0" y="36075"/>
              <a:ext cx="2327981" cy="512051"/>
            </a:xfrm>
            <a:prstGeom prst="rect">
              <a:avLst/>
            </a:prstGeom>
            <a:solidFill>
              <a:srgbClr val="BEDAF7"/>
            </a:solidFill>
            <a:ln w="12700" cap="flat">
              <a:noFill/>
              <a:miter lim="400000"/>
            </a:ln>
            <a:effectLst>
              <a:outerShdw sx="100000" sy="100000" kx="0" ky="0" algn="b" rotWithShape="0" blurRad="38100" dist="25400" dir="5400000">
                <a:srgbClr val="000000">
                  <a:alpha val="50000"/>
                </a:srgbClr>
              </a:outerShdw>
            </a:effectLst>
          </p:spPr>
          <p:txBody>
            <a:bodyPr wrap="square" lIns="45719" tIns="45719" rIns="45719" bIns="45719" numCol="1" anchor="ctr">
              <a:noAutofit/>
            </a:bodyPr>
            <a:lstStyle/>
            <a:p>
              <a:pPr algn="ctr">
                <a:defRPr b="1" sz="2400">
                  <a:solidFill>
                    <a:srgbClr val="FFFFFF"/>
                  </a:solidFill>
                  <a:latin typeface="+mj-lt"/>
                  <a:ea typeface="+mj-ea"/>
                  <a:cs typeface="+mj-cs"/>
                  <a:sym typeface="Helvetica"/>
                </a:defRPr>
              </a:pPr>
            </a:p>
          </p:txBody>
        </p:sp>
        <p:grpSp>
          <p:nvGrpSpPr>
            <p:cNvPr id="247" name="Group 247"/>
            <p:cNvGrpSpPr/>
            <p:nvPr/>
          </p:nvGrpSpPr>
          <p:grpSpPr>
            <a:xfrm>
              <a:off x="0" y="0"/>
              <a:ext cx="2327981" cy="1480825"/>
              <a:chOff x="0" y="0"/>
              <a:chExt cx="2327980" cy="1480824"/>
            </a:xfrm>
          </p:grpSpPr>
          <p:pic>
            <p:nvPicPr>
              <p:cNvPr id="245" name="image30.png"/>
              <p:cNvPicPr>
                <a:picLocks noChangeAspect="1"/>
              </p:cNvPicPr>
              <p:nvPr/>
            </p:nvPicPr>
            <p:blipFill>
              <a:blip r:embed="rId2">
                <a:extLst/>
              </a:blip>
              <a:stretch>
                <a:fillRect/>
              </a:stretch>
            </p:blipFill>
            <p:spPr>
              <a:xfrm>
                <a:off x="304800" y="562957"/>
                <a:ext cx="1718381" cy="917868"/>
              </a:xfrm>
              <a:prstGeom prst="rect">
                <a:avLst/>
              </a:prstGeom>
              <a:ln w="12700" cap="flat">
                <a:noFill/>
                <a:miter lim="400000"/>
              </a:ln>
              <a:effectLst/>
            </p:spPr>
          </p:pic>
          <p:sp>
            <p:nvSpPr>
              <p:cNvPr id="246" name="Shape 246"/>
              <p:cNvSpPr/>
              <p:nvPr/>
            </p:nvSpPr>
            <p:spPr>
              <a:xfrm>
                <a:off x="0" y="0"/>
                <a:ext cx="2327981"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a:defRPr b="1" sz="1600">
                    <a:latin typeface="+mj-lt"/>
                    <a:ea typeface="+mj-ea"/>
                    <a:cs typeface="+mj-cs"/>
                    <a:sym typeface="Helvetica"/>
                  </a:defRPr>
                </a:pPr>
                <a:r>
                  <a:t>Google Play Crawl </a:t>
                </a:r>
              </a:p>
              <a:p>
                <a:pPr algn="ctr">
                  <a:defRPr b="1" sz="1600">
                    <a:latin typeface="+mj-lt"/>
                    <a:ea typeface="+mj-ea"/>
                    <a:cs typeface="+mj-cs"/>
                    <a:sym typeface="Helvetica"/>
                  </a:defRPr>
                </a:pPr>
                <a:r>
                  <a:t>(1.4M+ Apps)</a:t>
                </a:r>
              </a:p>
            </p:txBody>
          </p:sp>
        </p:grpSp>
      </p:grpSp>
      <p:grpSp>
        <p:nvGrpSpPr>
          <p:cNvPr id="257" name="Group 257"/>
          <p:cNvGrpSpPr/>
          <p:nvPr/>
        </p:nvGrpSpPr>
        <p:grpSpPr>
          <a:xfrm>
            <a:off x="4774696" y="1258890"/>
            <a:ext cx="3896633" cy="2067980"/>
            <a:chOff x="0" y="0"/>
            <a:chExt cx="3896631" cy="2067979"/>
          </a:xfrm>
        </p:grpSpPr>
        <p:grpSp>
          <p:nvGrpSpPr>
            <p:cNvPr id="251" name="Group 251"/>
            <p:cNvGrpSpPr/>
            <p:nvPr/>
          </p:nvGrpSpPr>
          <p:grpSpPr>
            <a:xfrm>
              <a:off x="0" y="0"/>
              <a:ext cx="1704014" cy="584201"/>
              <a:chOff x="0" y="-16585"/>
              <a:chExt cx="1704013" cy="584200"/>
            </a:xfrm>
          </p:grpSpPr>
          <p:sp>
            <p:nvSpPr>
              <p:cNvPr id="249" name="Shape 249"/>
              <p:cNvSpPr/>
              <p:nvPr/>
            </p:nvSpPr>
            <p:spPr>
              <a:xfrm>
                <a:off x="-1" y="0"/>
                <a:ext cx="1704015" cy="551030"/>
              </a:xfrm>
              <a:prstGeom prst="rect">
                <a:avLst/>
              </a:prstGeom>
              <a:solidFill>
                <a:srgbClr val="BEDAF7"/>
              </a:solidFill>
              <a:ln w="12700" cap="flat">
                <a:noFill/>
                <a:miter lim="400000"/>
              </a:ln>
              <a:effectLst>
                <a:outerShdw sx="100000" sy="100000" kx="0" ky="0" algn="b" rotWithShape="0" blurRad="38100" dist="25400" dir="5400000">
                  <a:srgbClr val="000000">
                    <a:alpha val="50000"/>
                  </a:srgbClr>
                </a:outerShdw>
              </a:effectLst>
            </p:spPr>
            <p:txBody>
              <a:bodyPr wrap="square" lIns="45719" tIns="45719" rIns="45719" bIns="45719" numCol="1" anchor="ctr">
                <a:noAutofit/>
              </a:bodyPr>
              <a:lstStyle/>
              <a:p>
                <a:pPr algn="ctr">
                  <a:defRPr b="1" sz="1600"/>
                </a:pPr>
              </a:p>
            </p:txBody>
          </p:sp>
          <p:sp>
            <p:nvSpPr>
              <p:cNvPr id="250" name="Shape 250"/>
              <p:cNvSpPr/>
              <p:nvPr/>
            </p:nvSpPr>
            <p:spPr>
              <a:xfrm>
                <a:off x="-1" y="-16586"/>
                <a:ext cx="1704015"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a:defRPr b="1" sz="1600"/>
                </a:pPr>
                <a:r>
                  <a:t>Static </a:t>
                </a:r>
                <a:br/>
                <a:r>
                  <a:t>Analysis</a:t>
                </a:r>
              </a:p>
            </p:txBody>
          </p:sp>
        </p:grpSp>
        <p:grpSp>
          <p:nvGrpSpPr>
            <p:cNvPr id="254" name="Group 254"/>
            <p:cNvGrpSpPr/>
            <p:nvPr/>
          </p:nvGrpSpPr>
          <p:grpSpPr>
            <a:xfrm>
              <a:off x="2218459" y="0"/>
              <a:ext cx="1678173" cy="584200"/>
              <a:chOff x="0" y="0"/>
              <a:chExt cx="1678171" cy="584200"/>
            </a:xfrm>
          </p:grpSpPr>
          <p:sp>
            <p:nvSpPr>
              <p:cNvPr id="252" name="Shape 252"/>
              <p:cNvSpPr/>
              <p:nvPr/>
            </p:nvSpPr>
            <p:spPr>
              <a:xfrm>
                <a:off x="0" y="40494"/>
                <a:ext cx="1678172" cy="503212"/>
              </a:xfrm>
              <a:prstGeom prst="rect">
                <a:avLst/>
              </a:prstGeom>
              <a:solidFill>
                <a:srgbClr val="BEDAF7"/>
              </a:solidFill>
              <a:ln w="12700" cap="flat">
                <a:noFill/>
                <a:miter lim="400000"/>
              </a:ln>
              <a:effectLst>
                <a:outerShdw sx="100000" sy="100000" kx="0" ky="0" algn="b" rotWithShape="0" blurRad="38100" dist="25400" dir="5400000">
                  <a:srgbClr val="000000">
                    <a:alpha val="50000"/>
                  </a:srgbClr>
                </a:outerShdw>
              </a:effectLst>
            </p:spPr>
            <p:txBody>
              <a:bodyPr wrap="square" lIns="45719" tIns="45719" rIns="45719" bIns="45719" numCol="1" anchor="ctr">
                <a:noAutofit/>
              </a:bodyPr>
              <a:lstStyle/>
              <a:p>
                <a:pPr algn="ctr"/>
              </a:p>
            </p:txBody>
          </p:sp>
          <p:sp>
            <p:nvSpPr>
              <p:cNvPr id="253" name="Shape 253"/>
              <p:cNvSpPr/>
              <p:nvPr/>
            </p:nvSpPr>
            <p:spPr>
              <a:xfrm>
                <a:off x="0" y="-1"/>
                <a:ext cx="1678172"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a:defRPr b="1" sz="1600"/>
                </a:pPr>
                <a:r>
                  <a:t>Network</a:t>
                </a:r>
                <a:br/>
                <a:r>
                  <a:t>Measurements</a:t>
                </a:r>
              </a:p>
            </p:txBody>
          </p:sp>
        </p:grpSp>
        <p:sp>
          <p:nvSpPr>
            <p:cNvPr id="255" name="Shape 255"/>
            <p:cNvSpPr/>
            <p:nvPr/>
          </p:nvSpPr>
          <p:spPr>
            <a:xfrm flipH="1" flipV="1">
              <a:off x="886127" y="625138"/>
              <a:ext cx="1015088" cy="1439504"/>
            </a:xfrm>
            <a:prstGeom prst="line">
              <a:avLst/>
            </a:prstGeom>
            <a:noFill/>
            <a:ln w="50800" cap="rnd">
              <a:solidFill>
                <a:srgbClr val="1A931F"/>
              </a:solidFill>
              <a:custDash>
                <a:ds d="100000" sp="200000"/>
              </a:custDash>
              <a:round/>
              <a:tailEnd type="triangle" w="med" len="med"/>
            </a:ln>
            <a:effectLst/>
          </p:spPr>
          <p:txBody>
            <a:bodyPr wrap="square" lIns="45719" tIns="45719" rIns="45719" bIns="45719" numCol="1" anchor="t">
              <a:noAutofit/>
            </a:bodyPr>
            <a:lstStyle/>
            <a:p>
              <a:pPr/>
            </a:p>
          </p:txBody>
        </p:sp>
        <p:sp>
          <p:nvSpPr>
            <p:cNvPr id="256" name="Shape 256"/>
            <p:cNvSpPr/>
            <p:nvPr/>
          </p:nvSpPr>
          <p:spPr>
            <a:xfrm flipV="1">
              <a:off x="2104017" y="623137"/>
              <a:ext cx="864377" cy="1444843"/>
            </a:xfrm>
            <a:prstGeom prst="line">
              <a:avLst/>
            </a:prstGeom>
            <a:noFill/>
            <a:ln w="50800" cap="rnd">
              <a:solidFill>
                <a:srgbClr val="1A931F"/>
              </a:solidFill>
              <a:custDash>
                <a:ds d="100000" sp="200000"/>
              </a:custDash>
              <a:round/>
              <a:tailEnd type="triangle" w="med" len="med"/>
            </a:ln>
            <a:effectLst/>
          </p:spPr>
          <p:txBody>
            <a:bodyPr wrap="square" lIns="45719" tIns="45719" rIns="45719" bIns="45719" numCol="1" anchor="t">
              <a:noAutofit/>
            </a:bodyPr>
            <a:lstStyle/>
            <a:p>
              <a:pPr/>
            </a:p>
          </p:txBody>
        </p:sp>
      </p:grpSp>
      <p:grpSp>
        <p:nvGrpSpPr>
          <p:cNvPr id="262" name="Group 262"/>
          <p:cNvGrpSpPr/>
          <p:nvPr/>
        </p:nvGrpSpPr>
        <p:grpSpPr>
          <a:xfrm>
            <a:off x="4095029" y="3395191"/>
            <a:ext cx="3855330" cy="825501"/>
            <a:chOff x="0" y="0"/>
            <a:chExt cx="3855328" cy="825500"/>
          </a:xfrm>
        </p:grpSpPr>
        <p:sp>
          <p:nvSpPr>
            <p:cNvPr id="258" name="Shape 258"/>
            <p:cNvSpPr/>
            <p:nvPr/>
          </p:nvSpPr>
          <p:spPr>
            <a:xfrm>
              <a:off x="0" y="410030"/>
              <a:ext cx="1704014" cy="1"/>
            </a:xfrm>
            <a:prstGeom prst="line">
              <a:avLst/>
            </a:prstGeom>
            <a:noFill/>
            <a:ln w="50800" cap="flat">
              <a:solidFill>
                <a:srgbClr val="1A931F"/>
              </a:solidFill>
              <a:prstDash val="solid"/>
              <a:miter lim="400000"/>
              <a:tailEnd type="triangle" w="med" len="med"/>
            </a:ln>
            <a:effectLst/>
          </p:spPr>
          <p:txBody>
            <a:bodyPr wrap="square" lIns="45719" tIns="45719" rIns="45719" bIns="45719" numCol="1" anchor="t">
              <a:noAutofit/>
            </a:bodyPr>
            <a:lstStyle/>
            <a:p>
              <a:pPr/>
            </a:p>
          </p:txBody>
        </p:sp>
        <p:grpSp>
          <p:nvGrpSpPr>
            <p:cNvPr id="261" name="Group 261"/>
            <p:cNvGrpSpPr/>
            <p:nvPr/>
          </p:nvGrpSpPr>
          <p:grpSpPr>
            <a:xfrm>
              <a:off x="1736025" y="0"/>
              <a:ext cx="2119304" cy="825500"/>
              <a:chOff x="0" y="0"/>
              <a:chExt cx="2119303" cy="825500"/>
            </a:xfrm>
          </p:grpSpPr>
          <p:sp>
            <p:nvSpPr>
              <p:cNvPr id="259" name="Shape 259"/>
              <p:cNvSpPr/>
              <p:nvPr/>
            </p:nvSpPr>
            <p:spPr>
              <a:xfrm>
                <a:off x="0" y="44997"/>
                <a:ext cx="2119304" cy="735506"/>
              </a:xfrm>
              <a:prstGeom prst="rect">
                <a:avLst/>
              </a:prstGeom>
              <a:solidFill>
                <a:srgbClr val="BEDAF7"/>
              </a:solidFill>
              <a:ln w="12700" cap="flat">
                <a:noFill/>
                <a:miter lim="400000"/>
              </a:ln>
              <a:effectLst>
                <a:outerShdw sx="100000" sy="100000" kx="0" ky="0" algn="b" rotWithShape="0" blurRad="38100" dist="25400" dir="5400000">
                  <a:srgbClr val="000000">
                    <a:alpha val="50000"/>
                  </a:srgbClr>
                </a:outerShdw>
              </a:effectLst>
            </p:spPr>
            <p:txBody>
              <a:bodyPr wrap="square" lIns="45719" tIns="45719" rIns="45719" bIns="45719" numCol="1" anchor="ctr">
                <a:noAutofit/>
              </a:bodyPr>
              <a:lstStyle/>
              <a:p>
                <a:pPr algn="ctr">
                  <a:defRPr b="1" sz="1600"/>
                </a:pPr>
              </a:p>
            </p:txBody>
          </p:sp>
          <p:sp>
            <p:nvSpPr>
              <p:cNvPr id="260" name="Shape 260"/>
              <p:cNvSpPr/>
              <p:nvPr/>
            </p:nvSpPr>
            <p:spPr>
              <a:xfrm>
                <a:off x="295374" y="0"/>
                <a:ext cx="1528556" cy="825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a:defRPr b="1" sz="1600"/>
                </a:pPr>
                <a:r>
                  <a:t>VPN App</a:t>
                </a:r>
              </a:p>
              <a:p>
                <a:pPr algn="ctr">
                  <a:defRPr b="1" sz="1600"/>
                </a:pPr>
                <a:r>
                  <a:t>Detection and Classification</a:t>
                </a:r>
              </a:p>
            </p:txBody>
          </p:sp>
        </p:grpSp>
      </p:grpSp>
      <p:grpSp>
        <p:nvGrpSpPr>
          <p:cNvPr id="267" name="Group 267"/>
          <p:cNvGrpSpPr/>
          <p:nvPr/>
        </p:nvGrpSpPr>
        <p:grpSpPr>
          <a:xfrm>
            <a:off x="657495" y="2662907"/>
            <a:ext cx="3346420" cy="1512788"/>
            <a:chOff x="426407" y="0"/>
            <a:chExt cx="3346419" cy="1512787"/>
          </a:xfrm>
        </p:grpSpPr>
        <p:grpSp>
          <p:nvGrpSpPr>
            <p:cNvPr id="265" name="Group 265"/>
            <p:cNvGrpSpPr/>
            <p:nvPr/>
          </p:nvGrpSpPr>
          <p:grpSpPr>
            <a:xfrm>
              <a:off x="426407" y="777282"/>
              <a:ext cx="3346420" cy="735506"/>
              <a:chOff x="0" y="0"/>
              <a:chExt cx="3346419" cy="735505"/>
            </a:xfrm>
          </p:grpSpPr>
          <p:sp>
            <p:nvSpPr>
              <p:cNvPr id="263" name="Shape 263"/>
              <p:cNvSpPr/>
              <p:nvPr/>
            </p:nvSpPr>
            <p:spPr>
              <a:xfrm>
                <a:off x="0" y="0"/>
                <a:ext cx="3346420" cy="735506"/>
              </a:xfrm>
              <a:prstGeom prst="rect">
                <a:avLst/>
              </a:prstGeom>
              <a:solidFill>
                <a:srgbClr val="BEDAF7"/>
              </a:solidFill>
              <a:ln w="12700" cap="flat">
                <a:noFill/>
                <a:miter lim="400000"/>
              </a:ln>
              <a:effectLst>
                <a:outerShdw sx="100000" sy="100000" kx="0" ky="0" algn="b" rotWithShape="0" blurRad="38100" dist="25400" dir="5400000">
                  <a:srgbClr val="000000">
                    <a:alpha val="50000"/>
                  </a:srgbClr>
                </a:outerShdw>
              </a:effectLst>
            </p:spPr>
            <p:txBody>
              <a:bodyPr wrap="square" lIns="45719" tIns="45719" rIns="45719" bIns="45719" numCol="1" anchor="ctr">
                <a:noAutofit/>
              </a:bodyPr>
              <a:lstStyle/>
              <a:p>
                <a:pPr algn="ctr">
                  <a:defRPr sz="1600"/>
                </a:pPr>
              </a:p>
            </p:txBody>
          </p:sp>
          <p:sp>
            <p:nvSpPr>
              <p:cNvPr id="264" name="Shape 264"/>
              <p:cNvSpPr/>
              <p:nvPr/>
            </p:nvSpPr>
            <p:spPr>
              <a:xfrm>
                <a:off x="152399" y="75652"/>
                <a:ext cx="3041621"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a:defRPr sz="1600"/>
                </a:pPr>
                <a:r>
                  <a:t>Executables and metadata </a:t>
                </a:r>
                <a:endParaRPr b="1" sz="2400">
                  <a:solidFill>
                    <a:srgbClr val="FFFFFF"/>
                  </a:solidFill>
                  <a:latin typeface="+mj-lt"/>
                  <a:ea typeface="+mj-ea"/>
                  <a:cs typeface="+mj-cs"/>
                  <a:sym typeface="Helvetica"/>
                </a:endParaRPr>
              </a:p>
              <a:p>
                <a:pPr algn="ctr">
                  <a:defRPr sz="1600"/>
                </a:pPr>
                <a:r>
                  <a:t>(apps description, reviews, etc)</a:t>
                </a:r>
              </a:p>
            </p:txBody>
          </p:sp>
        </p:grpSp>
        <p:sp>
          <p:nvSpPr>
            <p:cNvPr id="266" name="Shape 266"/>
            <p:cNvSpPr/>
            <p:nvPr/>
          </p:nvSpPr>
          <p:spPr>
            <a:xfrm>
              <a:off x="2099617" y="0"/>
              <a:ext cx="1" cy="716076"/>
            </a:xfrm>
            <a:prstGeom prst="line">
              <a:avLst/>
            </a:prstGeom>
            <a:noFill/>
            <a:ln w="50800" cap="flat">
              <a:solidFill>
                <a:srgbClr val="1A931F"/>
              </a:solidFill>
              <a:prstDash val="solid"/>
              <a:miter lim="400000"/>
              <a:tailEnd type="triangle" w="med" len="med"/>
            </a:ln>
            <a:effectLst/>
          </p:spPr>
          <p:txBody>
            <a:bodyPr wrap="square" lIns="45719" tIns="45719" rIns="45719" bIns="45719" numCol="1" anchor="t">
              <a:noAutofit/>
            </a:bodyPr>
            <a:lstStyle/>
            <a:p>
              <a:pPr/>
            </a:p>
          </p:txBody>
        </p:sp>
      </p:grpSp>
      <p:sp>
        <p:nvSpPr>
          <p:cNvPr id="268" name="Shape 268"/>
          <p:cNvSpPr/>
          <p:nvPr/>
        </p:nvSpPr>
        <p:spPr>
          <a:xfrm>
            <a:off x="677994" y="4861352"/>
            <a:ext cx="6083845"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00">
                <a:solidFill>
                  <a:srgbClr val="FFFFFF"/>
                </a:solidFill>
              </a:defRPr>
            </a:lvl1pPr>
          </a:lstStyle>
          <a:p>
            <a:pPr/>
            <a:r>
              <a:t>Privacy and Security Risks of Android VPN Permission-enabled Apps  |  Muhammad Ikram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2"/>
      <p:bldP build="whole" bldLvl="1" animBg="1" rev="0" advAuto="0" spid="248" grpId="1"/>
      <p:bldP build="whole" bldLvl="1" animBg="1" rev="0" advAuto="0" spid="257" grpId="4"/>
      <p:bldP build="whole" bldLvl="1" animBg="1" rev="0" advAuto="0" spid="262" grpId="3"/>
    </p:bldLst>
  </p:timing>
</p:sld>
</file>

<file path=ppt/theme/theme1.xml><?xml version="1.0" encoding="utf-8"?>
<a:theme xmlns:a="http://schemas.openxmlformats.org/drawingml/2006/main" xmlns:r="http://schemas.openxmlformats.org/officeDocument/2006/relationships" name="PowerPoint Widescreen">
  <a:themeElements>
    <a:clrScheme name="PowerPoint Widescreen">
      <a:dk1>
        <a:srgbClr val="000000"/>
      </a:dk1>
      <a:lt1>
        <a:srgbClr val="000000"/>
      </a:lt1>
      <a:dk2>
        <a:srgbClr val="A7A7A7"/>
      </a:dk2>
      <a:lt2>
        <a:srgbClr val="535353"/>
      </a:lt2>
      <a:accent1>
        <a:srgbClr val="30B787"/>
      </a:accent1>
      <a:accent2>
        <a:srgbClr val="007A53"/>
      </a:accent2>
      <a:accent3>
        <a:srgbClr val="6D2077"/>
      </a:accent3>
      <a:accent4>
        <a:srgbClr val="004B87"/>
      </a:accent4>
      <a:accent5>
        <a:srgbClr val="78BE20"/>
      </a:accent5>
      <a:accent6>
        <a:srgbClr val="2DCCD3"/>
      </a:accent6>
      <a:hlink>
        <a:srgbClr val="0000FF"/>
      </a:hlink>
      <a:folHlink>
        <a:srgbClr val="FF00FF"/>
      </a:folHlink>
    </a:clrScheme>
    <a:fontScheme name="PowerPoint Widescreen">
      <a:majorFont>
        <a:latin typeface="Helvetica"/>
        <a:ea typeface="Helvetica"/>
        <a:cs typeface="Helvetica"/>
      </a:majorFont>
      <a:minorFont>
        <a:latin typeface="Calibri"/>
        <a:ea typeface="Calibri"/>
        <a:cs typeface="Calibri"/>
      </a:minorFont>
    </a:fontScheme>
    <a:fmtScheme name="PowerPoint Widesc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owerPoint Widescreen">
  <a:themeElements>
    <a:clrScheme name="PowerPoint Widescreen">
      <a:dk1>
        <a:srgbClr val="000000"/>
      </a:dk1>
      <a:lt1>
        <a:srgbClr val="FFFFFF"/>
      </a:lt1>
      <a:dk2>
        <a:srgbClr val="A7A7A7"/>
      </a:dk2>
      <a:lt2>
        <a:srgbClr val="535353"/>
      </a:lt2>
      <a:accent1>
        <a:srgbClr val="30B787"/>
      </a:accent1>
      <a:accent2>
        <a:srgbClr val="007A53"/>
      </a:accent2>
      <a:accent3>
        <a:srgbClr val="6D2077"/>
      </a:accent3>
      <a:accent4>
        <a:srgbClr val="004B87"/>
      </a:accent4>
      <a:accent5>
        <a:srgbClr val="78BE20"/>
      </a:accent5>
      <a:accent6>
        <a:srgbClr val="2DCCD3"/>
      </a:accent6>
      <a:hlink>
        <a:srgbClr val="0000FF"/>
      </a:hlink>
      <a:folHlink>
        <a:srgbClr val="FF00FF"/>
      </a:folHlink>
    </a:clrScheme>
    <a:fontScheme name="PowerPoint Widescreen">
      <a:majorFont>
        <a:latin typeface="Helvetica"/>
        <a:ea typeface="Helvetica"/>
        <a:cs typeface="Helvetica"/>
      </a:majorFont>
      <a:minorFont>
        <a:latin typeface="Calibri"/>
        <a:ea typeface="Calibri"/>
        <a:cs typeface="Calibri"/>
      </a:minorFont>
    </a:fontScheme>
    <a:fmtScheme name="PowerPoint Widesc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