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ha Aror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58"/>
    <p:restoredTop sz="94629"/>
  </p:normalViewPr>
  <p:slideViewPr>
    <p:cSldViewPr snapToGrid="0" snapToObjects="1">
      <p:cViewPr varScale="1">
        <p:scale>
          <a:sx n="102" d="100"/>
          <a:sy n="102" d="100"/>
        </p:scale>
        <p:origin x="176"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@PK: Do you think this slide is helping? I am not too sure.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839737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950">
                <a:solidFill>
                  <a:srgbClr val="222222"/>
                </a:solidFill>
                <a:highlight>
                  <a:srgbClr val="FFFFFF"/>
                </a:highlight>
              </a:rPr>
              <a:t>Hi everyone! I am Megha Arora and am here to present my paper titled ‘Emotions, Demographics and Sociability in Twitter Interactions’. Prof.PK and David, co-authors of the paper are also in the room (point out)</a:t>
            </a:r>
          </a:p>
        </p:txBody>
      </p:sp>
      <p:sp>
        <p:nvSpPr>
          <p:cNvPr id="84" name="Shape 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27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950">
                <a:solidFill>
                  <a:srgbClr val="222222"/>
                </a:solidFill>
                <a:highlight>
                  <a:srgbClr val="FFFFFF"/>
                </a:highlight>
              </a:rPr>
              <a:t>Hi everyone! I am Megha Arora and am here to present my paper titled ‘Emotions, Demographics and Sociability in Twitter Interactions’. Prof.PK and David, co-authors of the paper are also in the room (point out)</a:t>
            </a:r>
          </a:p>
        </p:txBody>
      </p:sp>
      <p:sp>
        <p:nvSpPr>
          <p:cNvPr id="174" name="Shape 17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88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200">
                <a:solidFill>
                  <a:srgbClr val="252525"/>
                </a:solidFill>
                <a:highlight>
                  <a:srgbClr val="FFFFFF"/>
                </a:highlight>
              </a:rPr>
              <a:t>We did an advanced search using the Twitter Search API to collect geo-tagged tweets from the Los angeles county  for a period of 4 months starting July’14. In all, we collected 6M geo-tagged tweets posted from around the LA county, posted by 340K users. This is an example of a tweet from our data-set with user mentions, one twitter user mentioning two others, which is actually a form of online social interaction. In all, we had 2.6M mentions in the tweets we had collected.</a:t>
            </a:r>
            <a:r>
              <a:rPr lang="en-US" sz="1200">
                <a:solidFill>
                  <a:schemeClr val="dk1"/>
                </a:solidFill>
                <a:latin typeface="Calibri"/>
                <a:ea typeface="Calibri"/>
                <a:cs typeface="Calibri"/>
                <a:sym typeface="Calibri"/>
              </a:rPr>
              <a:t> (on avg, 38% of tweets per tract have mentions)</a:t>
            </a:r>
          </a:p>
          <a:p>
            <a:pPr lvl="0">
              <a:spcBef>
                <a:spcPts val="0"/>
              </a:spcBef>
              <a:buNone/>
            </a:pPr>
            <a:endParaRPr sz="1200"/>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50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To obtain socio-economic characteristics, we used the data from 2012 US census. We collected information like mean income of population, percentage of population with a bachelor's degree or above, and ethnicity related information like percentage of hispanic population. This was obtained for each tract. Tracts are </a:t>
            </a:r>
            <a:r>
              <a:rPr lang="en-US" sz="1200">
                <a:solidFill>
                  <a:srgbClr val="252525"/>
                </a:solidFill>
              </a:rPr>
              <a:t>relatively homogeneous regions with respect to population characteristics, economic status, and living conditions, census tracts average about 4,000 inhabitants. Homogeneity ensures that whatever value holds for the tract can be safely assumed for every resident in the tract. Because we had geo-tagged tweets, we know which tract people are posting from, hence we could get their socio-economic characteristics. </a:t>
            </a:r>
          </a:p>
        </p:txBody>
      </p:sp>
      <p:sp>
        <p:nvSpPr>
          <p:cNvPr id="212" name="Shape 21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7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To obtain socio-economic characteristics, we used the data from 2012 US census. We collected information like mean income of population, percentage of population with a bachelor's degree or above, and ethnicity related information like percentage of hispanic population. This was obtained for each tract. Tracts are </a:t>
            </a:r>
            <a:r>
              <a:rPr lang="en-US" sz="1200">
                <a:solidFill>
                  <a:srgbClr val="252525"/>
                </a:solidFill>
              </a:rPr>
              <a:t>relatively homogeneous regions with respect to population characteristics, economic status, and living conditions, census tracts average about 4,000 inhabitants. Homogeneity ensures that whatever value holds for the tract can be safely assumed for every resident in the tract. Because we had geo-tagged tweets, we know which tract people are posting from, hence we could get their socio-economic characteristics. </a:t>
            </a:r>
          </a:p>
        </p:txBody>
      </p:sp>
      <p:sp>
        <p:nvSpPr>
          <p:cNvPr id="221" name="Shape 22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19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Next we did emotion analysis on the tweets we had collected. First, we used a tool called SentiStrength to measure how positive or negative was the content in the tweet. SentiStrength gives negativity on a scale of -1 to -5 and positivity on +1 to +5. We wanted to go beyond these polar measure of emotions so we used Warriner’s lexicon to do a 3-D analysis on the tweet text to calculate valence, which quantifies pleasure and happiness, arousal, which refers to a heightened sense of physiological activity - marked by increased heart rate, sweating and excitement at times, and finally dominance, a level of subjective power, to approximately measure how powerful the person, who wrote the tweet, feels.</a:t>
            </a:r>
          </a:p>
        </p:txBody>
      </p:sp>
      <p:sp>
        <p:nvSpPr>
          <p:cNvPr id="230" name="Shape 23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09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Next we did emotion analysis on the tweets we had collected. First, we used a tool called SentiStrength to measure how positive or negative was the content in the tweet. SentiStrength gives negativity on a scale of -1 to -5 and positivity on +1 to +5. We wanted to go beyond these polar measure of emotions so we used Warriner’s lexicon to do a 3-D analysis on the tweet text to calculate valence, which quantifies pleasure and happiness, arousal, which refers to a heightened sense of physiological activity - marked by increased heart rate, sweating and excitement at times, and finally dominance, a level of subjective power, to approximately measure how powerful the person, who wrote the tweet, feels.</a:t>
            </a:r>
          </a:p>
        </p:txBody>
      </p:sp>
      <p:sp>
        <p:nvSpPr>
          <p:cNvPr id="246" name="Shape 24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75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Next we did emotion analysis on the tweets we had collected. First, we used a tool called SentiStrength to measure how positive or negative was the content in the tweet. SentiStrength gives negativity on a scale of -1 to -5 and positivity on +1 to +5. We wanted to go beyond these polar measure of emotions so we used Warriner’s lexicon to do a 3-D analysis on the tweet text to calculate valence, which quantifies pleasure and happiness, arousal, which refers to a heightened sense of physiological activity - marked by increased heart rate, sweating and excitement at times, and finally dominance, a level of subjective power, to approximately measure how powerful the person, who wrote the tweet, feels.</a:t>
            </a:r>
          </a:p>
        </p:txBody>
      </p:sp>
      <p:sp>
        <p:nvSpPr>
          <p:cNvPr id="257" name="Shape 25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16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Next we did emotion analysis on the tweets we had collected. First, we used a tool called SentiStrength to measure how positive or negative was the content in the tweet. SentiStrength gives negativity on a scale of -1 to -5 and positivity on +1 to +5. We wanted to go beyond these polar measure of emotions so we used Warriner’s lexicon to do a 3-D analysis on the tweet text to calculate valence, which quantifies pleasure and happiness, arousal, which refers to a heightened sense of physiological activity - marked by increased heart rate, sweating and excitement at times, and finally dominance, a level of subjective power, to approximately measure how powerful the person, who wrote the tweet, feels.</a:t>
            </a:r>
          </a:p>
        </p:txBody>
      </p:sp>
      <p:sp>
        <p:nvSpPr>
          <p:cNvPr id="268" name="Shape 26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671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Next we did emotion analysis on the tweets we had collected. First, we used a tool called SentiStrength to measure how positive or negative was the content in the tweet. SentiStrength gives negativity on a scale of -1 to -5 and positivity on +1 to +5. We wanted to go beyond these polar measure of emotions so we used Warriner’s lexicon to do a 3-D analysis on the tweet text to calculate valence, which quantifies pleasure and happiness, arousal, which refers to a heightened sense of physiological activity - marked by increased heart rate, sweating and excitement at times, and finally dominance, a level of subjective power, to approximately measure how powerful the person, who wrote the tweet, feels.</a:t>
            </a:r>
          </a:p>
        </p:txBody>
      </p:sp>
      <p:sp>
        <p:nvSpPr>
          <p:cNvPr id="279" name="Shape 27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54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Next, we needed to quantify the structure of these social interactions. We used the concept of strength of ties. We obtained the mention graphs for each tract, which have users as nodes and mentions as connections/edges. The number of mentions become the edge weights. So, to measure the strength of ties for a particular tract we sum up all these edge weights in the mention graph and divide that by the number of users. </a:t>
            </a:r>
          </a:p>
        </p:txBody>
      </p:sp>
      <p:sp>
        <p:nvSpPr>
          <p:cNvPr id="290" name="Shape 29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86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361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To make this measure more intuitive, here we have the mention graphs for two tracts. Tract 1 on left has the strength of ties value 7.33 which is very high. These strong ties are marked by a dense graph. On left, we have tract 2 with strength of ties value 1.08. Weak ties are associated with a sparse mention graph. Strong ties represent people have higher number of interactions with a restricted few people, while weak ties means are associated with connections with more number of people but reduced intensity naturally because you are talking to more number of people. Research has shown that weak ties are more beneficial because being connected with more people corresponds to more incoming information and access to opportunities.</a:t>
            </a: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60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lvl="0" indent="-69850" algn="just" rtl="0">
              <a:spcBef>
                <a:spcPts val="0"/>
              </a:spcBef>
              <a:buClr>
                <a:schemeClr val="dk1"/>
              </a:buClr>
              <a:buFont typeface="Arial"/>
              <a:buNone/>
            </a:pPr>
            <a:r>
              <a:rPr lang="en-US">
                <a:solidFill>
                  <a:schemeClr val="dk1"/>
                </a:solidFill>
                <a:latin typeface="Calibri"/>
                <a:ea typeface="Calibri"/>
                <a:cs typeface="Calibri"/>
                <a:sym typeface="Calibri"/>
              </a:rPr>
              <a:t>There is another measure we came up with for quantifying social interactions, which is spatial diversity or inter tract mobility. We wanted to capture - users who are tweeting from a tract, how much are these people moving around and tweeting from other places (in our case, tracts). We have used Shannon’s entropy to calculate this, some basic maths there..</a:t>
            </a:r>
          </a:p>
        </p:txBody>
      </p:sp>
      <p:sp>
        <p:nvSpPr>
          <p:cNvPr id="311" name="Shape 31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736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950">
                <a:solidFill>
                  <a:srgbClr val="222222"/>
                </a:solidFill>
                <a:highlight>
                  <a:srgbClr val="FFFFFF"/>
                </a:highlight>
              </a:rPr>
              <a:t>Hi everyone! I am Megha Arora and am here to present my paper titled ‘Emotions, Demographics and Sociability in Twitter Interactions’. Prof.PK and David, co-authors of the paper are also in the room (point out)</a:t>
            </a:r>
          </a:p>
        </p:txBody>
      </p:sp>
      <p:sp>
        <p:nvSpPr>
          <p:cNvPr id="320" name="Shape 32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82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1200"/>
              <a:t>We found out that weaker ties are associated with more happiness. We divided the tracts into tertiles, the leftmost one having lowest value for valence, representing tracts from where less positive - sadder tweets were posted from, and the rightmost one representing happier ones. We see that strength of ties is much weaker for this happier tract (highest valence). Conversely, stronger ties are associated with more negativity. All these differences are significant. One take away we have from here is that happier people have more diverse social relationships (that is what weak ties are associated with) and sad people are interacting with a restricted number of people with greater intensity i.e. stronger ties.</a:t>
            </a:r>
          </a:p>
        </p:txBody>
      </p:sp>
      <p:sp>
        <p:nvSpPr>
          <p:cNvPr id="327" name="Shape 32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253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When we look at the other two measures - arousal and dominance. Tracts from where users post tweets expressing higher arousal tend to have slightly stronger ties although only the difference between mean tie strength of the mid and top tertiles are significant (p &lt; 0.05). In contrast, tracts associated with tweets expressing higher dominance, are associated with significantly weaker social ties (p &lt; 0.01). So adding to what we learnt earlier - we were able to validate that weaker ties i.e. having diverse social relationships is associated with more happiness, stronger feeling of power and lower arousal.</a:t>
            </a:r>
          </a:p>
        </p:txBody>
      </p:sp>
      <p:sp>
        <p:nvSpPr>
          <p:cNvPr id="339" name="Shape 33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959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Clr>
                <a:schemeClr val="dk1"/>
              </a:buClr>
              <a:buFont typeface="Arial"/>
              <a:buNone/>
            </a:pPr>
            <a:r>
              <a:rPr lang="en-US">
                <a:solidFill>
                  <a:schemeClr val="dk1"/>
                </a:solidFill>
              </a:rPr>
              <a:t>Understanding the connection between strength of ties and socioeconomic characteristics. Divides tracts by mean income - lowest-earning, mid-earning, and highest-earning tertiles; only the top income and education tertiles have significantly weaker social ties than the other two tertiles. However, when tracts are divided into tertiles according to the number of Hispanic residents, the differences between the mean tie strengths of all tertiles are significant (p &lt; 0.01). This result highlights the social component of culture: Research has shown that Hispanic cultures focus more on sociability values and are less individualist. This provides an explanation for the stronger ties in tracts with higher number of Hispanic residents, as their online network structures reflect their shared values. </a:t>
            </a:r>
          </a:p>
        </p:txBody>
      </p:sp>
      <p:sp>
        <p:nvSpPr>
          <p:cNvPr id="361" name="Shape 36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186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Clr>
                <a:schemeClr val="dk1"/>
              </a:buClr>
              <a:buFont typeface="Arial"/>
              <a:buNone/>
            </a:pPr>
            <a:r>
              <a:rPr lang="en-US"/>
              <a:t>Now we come to the second measure we used to quantify interactions, which is inter-tract mobility or spatial diversity. Tracts with more positive tweets have significantly higher spatial diversity than tracts with less positive tweets (p &lt; 0.001). This suggests that people expressing happier emotions move (and tweet from) a larger number of different places than people expressing more negative emotions, whose movements are confined to a smaller set of tracts.</a:t>
            </a:r>
          </a:p>
          <a:p>
            <a:pPr lvl="0" rtl="0">
              <a:spcBef>
                <a:spcPts val="0"/>
              </a:spcBef>
              <a:buNone/>
            </a:pPr>
            <a:endParaRPr/>
          </a:p>
        </p:txBody>
      </p:sp>
      <p:sp>
        <p:nvSpPr>
          <p:cNvPr id="382" name="Shape 38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98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Clr>
                <a:schemeClr val="dk1"/>
              </a:buClr>
              <a:buFont typeface="Arial"/>
              <a:buNone/>
            </a:pPr>
            <a:r>
              <a:rPr lang="en-US"/>
              <a:t>Looking at the association between inter-tract mobility and demographic characteristics. Income does not appear to significantly affect spatial diversity: only the top tertile has a significantly higher spatial diversity (p &lt; 0.001) from the other two tertiles. Education, however, has a stronger dependence: tracts with better-educated residents also have significantly higher (p &lt; 0.001) spatial diversity than tracts with fewer educated residents. Ethnicity also appears to be a factor. Tracts with larger Hispanic population have significantly lower spatial diversity (p &lt; 0.01) than other tracts. Again, linking to the fact that hispanic residents are more confined to a small set of tracts. So, inter-tract mobility is higher in case of tracts with higher-earning, more educated residents and having lower fraction of hispanic residents. </a:t>
            </a:r>
          </a:p>
        </p:txBody>
      </p:sp>
      <p:sp>
        <p:nvSpPr>
          <p:cNvPr id="393" name="Shape 39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423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950">
                <a:solidFill>
                  <a:srgbClr val="222222"/>
                </a:solidFill>
                <a:highlight>
                  <a:srgbClr val="FFFFFF"/>
                </a:highlight>
              </a:rPr>
              <a:t>Hi everyone! I am Megha Arora and am here to present my paper titled ‘Emotions, Demographics and Sociability in Twitter Interactions’. Prof.PK and David, co-authors of the paper are also in the room (point out)</a:t>
            </a:r>
          </a:p>
        </p:txBody>
      </p:sp>
      <p:sp>
        <p:nvSpPr>
          <p:cNvPr id="414" name="Shape 41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502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342900" lvl="0" indent="-209550" rtl="0">
              <a:spcBef>
                <a:spcPts val="0"/>
              </a:spcBef>
              <a:buClr>
                <a:schemeClr val="dk1"/>
              </a:buClr>
              <a:buSzPct val="91666"/>
              <a:buFont typeface="Arial"/>
              <a:buNone/>
            </a:pPr>
            <a:r>
              <a:rPr lang="en-US" sz="1200">
                <a:solidFill>
                  <a:schemeClr val="dk1"/>
                </a:solidFill>
              </a:rPr>
              <a:t>To conclude, we were successfully able to understand and unobtrusively monitor online social structures at a macroscopic level.. We validated that...</a:t>
            </a:r>
          </a:p>
        </p:txBody>
      </p:sp>
      <p:sp>
        <p:nvSpPr>
          <p:cNvPr id="421" name="Shape 42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80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Remember the last time you went to a formal gathering… Apart from judging people on the basis of what they are wearing and what car they came it, we end up noticing more subtle things. We pay attention to their social interactions. If the person is standing in one corner throughout, or interacting with just a couple of others. Then there are those who interact with a lot of other people.. frequently referred to as the ‘life of a party’.. We often perceive them as happy beings, which is based on the intuition that structure of our social interactions shapes individual fitness and well being..</a:t>
            </a:r>
          </a:p>
        </p:txBody>
      </p:sp>
      <p:sp>
        <p:nvSpPr>
          <p:cNvPr id="105" name="Shape 10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628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342900" lvl="0" indent="-209550" rtl="0">
              <a:spcBef>
                <a:spcPts val="0"/>
              </a:spcBef>
              <a:buClr>
                <a:schemeClr val="dk1"/>
              </a:buClr>
              <a:buSzPct val="91666"/>
              <a:buFont typeface="Arial"/>
              <a:buNone/>
            </a:pPr>
            <a:r>
              <a:rPr lang="en-US" sz="1200">
                <a:solidFill>
                  <a:schemeClr val="dk1"/>
                </a:solidFill>
                <a:latin typeface="Calibri"/>
                <a:ea typeface="Calibri"/>
                <a:cs typeface="Calibri"/>
                <a:sym typeface="Calibri"/>
              </a:rPr>
              <a:t>Since weak ties are believed to play an important role in delivering strategic, novel information, our work also identified a social inequity, wherein the already privileged ones (more affluent, better educated, happier) are in network positions that potentially allow them greater access to novel information.</a:t>
            </a: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48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49" name="Shape 44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09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Which is actually true. Extensive research has shown that there are many factors that impact our social interactions. Psychologists have studied cognitive factors like emotions - how the structure of social interactions of happy people is different from that of sad ones.. Other socio-economic factors like income, education and demographics have also been found to impact social interactions. </a:t>
            </a:r>
          </a:p>
          <a:p>
            <a:pPr lvl="0" rtl="0">
              <a:spcBef>
                <a:spcPts val="0"/>
              </a:spcBef>
              <a:buNone/>
            </a:pPr>
            <a:r>
              <a:rPr lang="en-US"/>
              <a:t>The question we had in front of us was if these factors also impact our online social interactions and if there was a way to empirically validate it. Is it that you talk to your friends any differently on Facebook or Twitter if you are happy or sad, or rich or poor...</a:t>
            </a:r>
          </a:p>
        </p:txBody>
      </p:sp>
      <p:sp>
        <p:nvSpPr>
          <p:cNvPr id="112" name="Shape 11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23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Which is actually true. Extensive research has shown that there are many factors that impact our social interactions. Psychologists have studied cognitive factors like emotions - how the structure of social interactions of happy people is different from that of sad ones.. Other socio-economic factors like income, education and demographics have also been found to impact social interactions. </a:t>
            </a:r>
          </a:p>
          <a:p>
            <a:pPr lvl="0" rtl="0">
              <a:spcBef>
                <a:spcPts val="0"/>
              </a:spcBef>
              <a:buNone/>
            </a:pPr>
            <a:r>
              <a:rPr lang="en-US"/>
              <a:t>The question we had in front of us was if these factors also impact our online social interactions and if there was a way to empirically validate it. Is it that you talk to your friends any differently on Facebook or Twitter if you are happy or sad, or rich or poor...</a:t>
            </a:r>
          </a:p>
        </p:txBody>
      </p:sp>
      <p:sp>
        <p:nvSpPr>
          <p:cNvPr id="129" name="Shape 12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29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sz="950">
                <a:solidFill>
                  <a:srgbClr val="222222"/>
                </a:solidFill>
                <a:highlight>
                  <a:srgbClr val="FFFFFF"/>
                </a:highlight>
              </a:rPr>
              <a:t>Hi everyone! I am Megha Arora and am here to present my paper titled ‘Emotions, Demographics and Sociability in Twitter Interactions’. Prof.PK and David, co-authors of the paper are also in the room (point out)</a:t>
            </a:r>
          </a:p>
        </p:txBody>
      </p:sp>
      <p:sp>
        <p:nvSpPr>
          <p:cNvPr id="146" name="Shape 14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2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200">
                <a:solidFill>
                  <a:schemeClr val="dk1"/>
                </a:solidFill>
                <a:latin typeface="Calibri"/>
                <a:ea typeface="Calibri"/>
                <a:cs typeface="Calibri"/>
                <a:sym typeface="Calibri"/>
              </a:rPr>
              <a:t>So, what do we need to conduct a study of this sort? First, we need the structure of these online interactions. Online Social Interactions happen at unprecedented spatial and temporal resolution and how do you capture these? </a:t>
            </a:r>
          </a:p>
          <a:p>
            <a:pPr lvl="0" rtl="0">
              <a:spcBef>
                <a:spcPts val="0"/>
              </a:spcBef>
              <a:buNone/>
            </a:pPr>
            <a:r>
              <a:rPr lang="en-US" sz="1200">
                <a:solidFill>
                  <a:schemeClr val="dk1"/>
                </a:solidFill>
                <a:latin typeface="Calibri"/>
                <a:ea typeface="Calibri"/>
                <a:cs typeface="Calibri"/>
                <a:sym typeface="Calibri"/>
              </a:rPr>
              <a:t>Then we need to understand how sad , happy, powerful, excited, tensed these people feel, for which we did emotion analysis.</a:t>
            </a:r>
          </a:p>
          <a:p>
            <a:pPr lvl="0" rtl="0">
              <a:spcBef>
                <a:spcPts val="0"/>
              </a:spcBef>
              <a:buNone/>
            </a:pPr>
            <a:r>
              <a:rPr lang="en-US" sz="1200">
                <a:solidFill>
                  <a:schemeClr val="dk1"/>
                </a:solidFill>
                <a:latin typeface="Calibri"/>
                <a:ea typeface="Calibri"/>
                <a:cs typeface="Calibri"/>
                <a:sym typeface="Calibri"/>
              </a:rPr>
              <a:t>Finally, we need information about their socio-economic characteristics - how much do they earn, if they have a bachelors degree, their age, and so on so forth..</a:t>
            </a:r>
          </a:p>
        </p:txBody>
      </p:sp>
    </p:spTree>
    <p:extLst>
      <p:ext uri="{BB962C8B-B14F-4D97-AF65-F5344CB8AC3E}">
        <p14:creationId xmlns:p14="http://schemas.microsoft.com/office/powerpoint/2010/main" val="201714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200">
                <a:solidFill>
                  <a:schemeClr val="dk1"/>
                </a:solidFill>
                <a:latin typeface="Calibri"/>
                <a:ea typeface="Calibri"/>
                <a:cs typeface="Calibri"/>
                <a:sym typeface="Calibri"/>
              </a:rPr>
              <a:t>So, what do we need to conduct a study of this sort? First, we need the structure of these online interactions. Online Social Interactions happen at unprecedented spatial and temporal resolution and how do you capture these? </a:t>
            </a:r>
          </a:p>
          <a:p>
            <a:pPr lvl="0" rtl="0">
              <a:spcBef>
                <a:spcPts val="0"/>
              </a:spcBef>
              <a:buNone/>
            </a:pPr>
            <a:r>
              <a:rPr lang="en-US" sz="1200">
                <a:solidFill>
                  <a:schemeClr val="dk1"/>
                </a:solidFill>
                <a:latin typeface="Calibri"/>
                <a:ea typeface="Calibri"/>
                <a:cs typeface="Calibri"/>
                <a:sym typeface="Calibri"/>
              </a:rPr>
              <a:t>Then we need to understand how sad , happy, powerful, excited, tensed these people feel, for which we did emotion analysis.</a:t>
            </a:r>
          </a:p>
          <a:p>
            <a:pPr lvl="0" rtl="0">
              <a:spcBef>
                <a:spcPts val="0"/>
              </a:spcBef>
              <a:buNone/>
            </a:pPr>
            <a:r>
              <a:rPr lang="en-US" sz="1200">
                <a:solidFill>
                  <a:schemeClr val="dk1"/>
                </a:solidFill>
                <a:latin typeface="Calibri"/>
                <a:ea typeface="Calibri"/>
                <a:cs typeface="Calibri"/>
                <a:sym typeface="Calibri"/>
              </a:rPr>
              <a:t>Finally, we need information about their socio-economic characteristics - how much do they earn, if they have a bachelors degree, their age, and so on so forth..</a:t>
            </a:r>
          </a:p>
        </p:txBody>
      </p:sp>
    </p:spTree>
    <p:extLst>
      <p:ext uri="{BB962C8B-B14F-4D97-AF65-F5344CB8AC3E}">
        <p14:creationId xmlns:p14="http://schemas.microsoft.com/office/powerpoint/2010/main" val="198272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200">
                <a:solidFill>
                  <a:schemeClr val="dk1"/>
                </a:solidFill>
                <a:latin typeface="Calibri"/>
                <a:ea typeface="Calibri"/>
                <a:cs typeface="Calibri"/>
                <a:sym typeface="Calibri"/>
              </a:rPr>
              <a:t>So, what do we need to conduct a study of this sort? First, we need the structure of these online interactions. Online Social Interactions happen at unprecedented spatial and temporal resolution and how do you capture these? </a:t>
            </a:r>
          </a:p>
          <a:p>
            <a:pPr lvl="0" rtl="0">
              <a:spcBef>
                <a:spcPts val="0"/>
              </a:spcBef>
              <a:buNone/>
            </a:pPr>
            <a:r>
              <a:rPr lang="en-US" sz="1200">
                <a:solidFill>
                  <a:schemeClr val="dk1"/>
                </a:solidFill>
                <a:latin typeface="Calibri"/>
                <a:ea typeface="Calibri"/>
                <a:cs typeface="Calibri"/>
                <a:sym typeface="Calibri"/>
              </a:rPr>
              <a:t>Then we need to understand how sad , happy, powerful, excited, tensed these people feel, for which we did emotion analysis.</a:t>
            </a:r>
          </a:p>
          <a:p>
            <a:pPr lvl="0" rtl="0">
              <a:spcBef>
                <a:spcPts val="0"/>
              </a:spcBef>
              <a:buNone/>
            </a:pPr>
            <a:r>
              <a:rPr lang="en-US" sz="1200">
                <a:solidFill>
                  <a:schemeClr val="dk1"/>
                </a:solidFill>
                <a:latin typeface="Calibri"/>
                <a:ea typeface="Calibri"/>
                <a:cs typeface="Calibri"/>
                <a:sym typeface="Calibri"/>
              </a:rPr>
              <a:t>Finally, we need information about their socio-economic characteristics - how much do they earn, if they have a bachelors degree, their age, and so on so forth..</a:t>
            </a:r>
          </a:p>
        </p:txBody>
      </p:sp>
    </p:spTree>
    <p:extLst>
      <p:ext uri="{BB962C8B-B14F-4D97-AF65-F5344CB8AC3E}">
        <p14:creationId xmlns:p14="http://schemas.microsoft.com/office/powerpoint/2010/main" val="118124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11" name="Shape 11"/>
          <p:cNvPicPr preferRelativeResize="0"/>
          <p:nvPr/>
        </p:nvPicPr>
        <p:blipFill>
          <a:blip r:embed="rId13">
            <a:alphaModFix/>
          </a:blip>
          <a:stretch>
            <a:fillRect/>
          </a:stretch>
        </p:blipFill>
        <p:spPr>
          <a:xfrm>
            <a:off x="61925" y="6295849"/>
            <a:ext cx="784370" cy="498825"/>
          </a:xfrm>
          <a:prstGeom prst="rect">
            <a:avLst/>
          </a:prstGeom>
          <a:noFill/>
          <a:ln>
            <a:noFill/>
          </a:ln>
        </p:spPr>
      </p:pic>
      <p:pic>
        <p:nvPicPr>
          <p:cNvPr id="12" name="Shape 12"/>
          <p:cNvPicPr preferRelativeResize="0"/>
          <p:nvPr/>
        </p:nvPicPr>
        <p:blipFill>
          <a:blip r:embed="rId14">
            <a:alphaModFix/>
          </a:blip>
          <a:stretch>
            <a:fillRect/>
          </a:stretch>
        </p:blipFill>
        <p:spPr>
          <a:xfrm>
            <a:off x="8259699" y="6416675"/>
            <a:ext cx="960501" cy="365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9.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40.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12.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hyperlink" Target="http://www.flaticon.com/"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flaticon.com/"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219200" y="1905000"/>
            <a:ext cx="6858000" cy="990599"/>
          </a:xfrm>
          <a:prstGeom prst="rect">
            <a:avLst/>
          </a:prstGeom>
          <a:no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008080"/>
              </a:buClr>
              <a:buSzPct val="25000"/>
              <a:buFont typeface="Calibri"/>
              <a:buNone/>
            </a:pPr>
            <a:r>
              <a:rPr lang="en-US" sz="3959" b="0" i="0" u="none" strike="noStrike" cap="none">
                <a:solidFill>
                  <a:srgbClr val="008080"/>
                </a:solidFill>
                <a:latin typeface="Calibri"/>
                <a:ea typeface="Calibri"/>
                <a:cs typeface="Calibri"/>
                <a:sym typeface="Calibri"/>
              </a:rPr>
              <a:t>Emotions, Demographics and Sociability in Twitter Interactions </a:t>
            </a:r>
          </a:p>
        </p:txBody>
      </p:sp>
      <p:sp>
        <p:nvSpPr>
          <p:cNvPr id="87" name="Shape 87"/>
          <p:cNvSpPr txBox="1">
            <a:spLocks noGrp="1"/>
          </p:cNvSpPr>
          <p:nvPr>
            <p:ph type="subTitle" idx="1"/>
          </p:nvPr>
        </p:nvSpPr>
        <p:spPr>
          <a:xfrm>
            <a:off x="260975" y="3886200"/>
            <a:ext cx="8883000" cy="1563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r>
              <a:rPr lang="en-US" sz="3000">
                <a:solidFill>
                  <a:srgbClr val="666666"/>
                </a:solidFill>
              </a:rPr>
              <a:t>Kristina Lerman, </a:t>
            </a:r>
            <a:r>
              <a:rPr lang="en-US" sz="3000" b="1" i="0" u="none" strike="noStrike" cap="none">
                <a:solidFill>
                  <a:srgbClr val="666666"/>
                </a:solidFill>
                <a:latin typeface="Calibri"/>
                <a:ea typeface="Calibri"/>
                <a:cs typeface="Calibri"/>
                <a:sym typeface="Calibri"/>
              </a:rPr>
              <a:t>Megha Arora</a:t>
            </a:r>
            <a:r>
              <a:rPr lang="en-US" sz="3000" b="0" i="0" u="none" strike="noStrike" cap="none">
                <a:solidFill>
                  <a:srgbClr val="666666"/>
                </a:solidFill>
                <a:latin typeface="Calibri"/>
                <a:ea typeface="Calibri"/>
                <a:cs typeface="Calibri"/>
                <a:sym typeface="Calibri"/>
              </a:rPr>
              <a:t>, Luciano Gallegos, Ponnurangam Kumaraguru (PK),</a:t>
            </a:r>
            <a:r>
              <a:rPr lang="en-US" sz="3000">
                <a:solidFill>
                  <a:srgbClr val="666666"/>
                </a:solidFill>
              </a:rPr>
              <a:t> </a:t>
            </a:r>
            <a:r>
              <a:rPr lang="en-US" sz="3000" b="0" i="0" u="none" strike="noStrike" cap="none">
                <a:solidFill>
                  <a:srgbClr val="666666"/>
                </a:solidFill>
                <a:latin typeface="Calibri"/>
                <a:ea typeface="Calibri"/>
                <a:cs typeface="Calibri"/>
                <a:sym typeface="Calibri"/>
              </a:rPr>
              <a:t>David Garcia</a:t>
            </a:r>
          </a:p>
          <a:p>
            <a:pPr marL="0" marR="0" lvl="0" indent="0" algn="l" rtl="0">
              <a:spcBef>
                <a:spcPts val="640"/>
              </a:spcBef>
              <a:spcAft>
                <a:spcPts val="0"/>
              </a:spcAft>
              <a:buClr>
                <a:srgbClr val="888888"/>
              </a:buClr>
              <a:buSzPct val="25000"/>
              <a:buFont typeface="Arial"/>
              <a:buNone/>
            </a:pPr>
            <a:endParaRPr sz="1400"/>
          </a:p>
          <a:p>
            <a:pPr marL="0" marR="0" lvl="0" indent="0" rtl="0">
              <a:spcBef>
                <a:spcPts val="640"/>
              </a:spcBef>
              <a:spcAft>
                <a:spcPts val="0"/>
              </a:spcAft>
              <a:buClr>
                <a:srgbClr val="888888"/>
              </a:buClr>
              <a:buSzPct val="25000"/>
              <a:buFont typeface="Arial"/>
              <a:buNone/>
            </a:pPr>
            <a:endParaRPr sz="1000"/>
          </a:p>
          <a:p>
            <a:pPr marL="0" marR="0" lvl="0" indent="0" rtl="0">
              <a:spcBef>
                <a:spcPts val="640"/>
              </a:spcBef>
              <a:spcAft>
                <a:spcPts val="0"/>
              </a:spcAft>
              <a:buClr>
                <a:srgbClr val="888888"/>
              </a:buClr>
              <a:buSzPct val="25000"/>
              <a:buFont typeface="Arial"/>
              <a:buNone/>
            </a:pPr>
            <a:r>
              <a:rPr lang="en-US" sz="2800" b="0" i="0" u="none" strike="noStrike" cap="none">
                <a:solidFill>
                  <a:srgbClr val="888888"/>
                </a:solidFill>
                <a:latin typeface="Calibri"/>
                <a:ea typeface="Calibri"/>
                <a:cs typeface="Calibri"/>
                <a:sym typeface="Calibri"/>
              </a:rPr>
              <a:t>Session V: Users, Opinions and Attitudes</a:t>
            </a:r>
            <a:r>
              <a:rPr lang="en-US" sz="2800" b="0" i="0" u="none" strike="noStrike" cap="none">
                <a:solidFill>
                  <a:srgbClr val="999999"/>
                </a:solidFill>
                <a:latin typeface="Calibri"/>
                <a:ea typeface="Calibri"/>
                <a:cs typeface="Calibri"/>
                <a:sym typeface="Calibri"/>
              </a:rPr>
              <a:t> 1 </a:t>
            </a:r>
            <a:r>
              <a:rPr lang="en-US" sz="2800">
                <a:solidFill>
                  <a:srgbClr val="999999"/>
                </a:solidFill>
              </a:rPr>
              <a:t>@ ICWSM’16</a:t>
            </a:r>
          </a:p>
          <a:p>
            <a:pPr marL="0" marR="0" lvl="0" indent="0" algn="ctr" rtl="0">
              <a:spcBef>
                <a:spcPts val="640"/>
              </a:spcBef>
              <a:spcAft>
                <a:spcPts val="0"/>
              </a:spcAft>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88" name="Shape 88"/>
          <p:cNvPicPr preferRelativeResize="0"/>
          <p:nvPr/>
        </p:nvPicPr>
        <p:blipFill rotWithShape="1">
          <a:blip r:embed="rId3">
            <a:alphaModFix/>
          </a:blip>
          <a:srcRect r="73588"/>
          <a:stretch/>
        </p:blipFill>
        <p:spPr>
          <a:xfrm>
            <a:off x="6305415" y="114050"/>
            <a:ext cx="752174" cy="561975"/>
          </a:xfrm>
          <a:prstGeom prst="rect">
            <a:avLst/>
          </a:prstGeom>
          <a:noFill/>
          <a:ln>
            <a:noFill/>
          </a:ln>
        </p:spPr>
      </p:pic>
      <p:sp>
        <p:nvSpPr>
          <p:cNvPr id="89" name="Shape 89"/>
          <p:cNvSpPr txBox="1"/>
          <p:nvPr/>
        </p:nvSpPr>
        <p:spPr>
          <a:xfrm>
            <a:off x="6423025" y="811950"/>
            <a:ext cx="2501700" cy="435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90" name="Shape 90"/>
          <p:cNvSpPr txBox="1"/>
          <p:nvPr/>
        </p:nvSpPr>
        <p:spPr>
          <a:xfrm>
            <a:off x="6905200" y="177537"/>
            <a:ext cx="2095800" cy="435000"/>
          </a:xfrm>
          <a:prstGeom prst="rect">
            <a:avLst/>
          </a:prstGeom>
          <a:noFill/>
          <a:ln>
            <a:noFill/>
          </a:ln>
        </p:spPr>
        <p:txBody>
          <a:bodyPr lIns="91425" tIns="91425" rIns="91425" bIns="91425" anchor="t" anchorCtr="0">
            <a:noAutofit/>
          </a:bodyPr>
          <a:lstStyle/>
          <a:p>
            <a:pPr lvl="0">
              <a:spcBef>
                <a:spcPts val="0"/>
              </a:spcBef>
              <a:buNone/>
            </a:pPr>
            <a:r>
              <a:rPr lang="en-US" sz="1800">
                <a:solidFill>
                  <a:srgbClr val="434343"/>
                </a:solidFill>
              </a:rPr>
              <a:t>@meghaarora42</a:t>
            </a:r>
          </a:p>
        </p:txBody>
      </p:sp>
      <p:sp>
        <p:nvSpPr>
          <p:cNvPr id="91" name="Shape 91"/>
          <p:cNvSpPr txBox="1"/>
          <p:nvPr/>
        </p:nvSpPr>
        <p:spPr>
          <a:xfrm>
            <a:off x="2632950" y="5886600"/>
            <a:ext cx="4030500" cy="652500"/>
          </a:xfrm>
          <a:prstGeom prst="rect">
            <a:avLst/>
          </a:prstGeom>
          <a:noFill/>
          <a:ln>
            <a:noFill/>
          </a:ln>
        </p:spPr>
        <p:txBody>
          <a:bodyPr lIns="91425" tIns="91425" rIns="91425" bIns="91425" anchor="t" anchorCtr="0">
            <a:noAutofit/>
          </a:bodyPr>
          <a:lstStyle/>
          <a:p>
            <a:pPr lvl="0" algn="ctr" rtl="0">
              <a:spcBef>
                <a:spcPts val="0"/>
              </a:spcBef>
              <a:buClr>
                <a:srgbClr val="888888"/>
              </a:buClr>
              <a:buSzPct val="25000"/>
              <a:buFont typeface="Arial"/>
              <a:buNone/>
            </a:pPr>
            <a:r>
              <a:rPr lang="en-US" sz="2000">
                <a:solidFill>
                  <a:srgbClr val="666666"/>
                </a:solidFill>
                <a:latin typeface="Calibri"/>
                <a:ea typeface="Calibri"/>
                <a:cs typeface="Calibri"/>
                <a:sym typeface="Calibri"/>
              </a:rPr>
              <a:t>19th May 2016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subTitle" idx="1"/>
          </p:nvPr>
        </p:nvSpPr>
        <p:spPr>
          <a:xfrm>
            <a:off x="260975" y="3566750"/>
            <a:ext cx="8883000" cy="18834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What we need?</a:t>
            </a:r>
          </a:p>
          <a:p>
            <a:pPr marL="0" marR="0" lvl="0" indent="0" algn="ctr" rtl="0">
              <a:lnSpc>
                <a:spcPct val="115000"/>
              </a:lnSpc>
              <a:spcBef>
                <a:spcPts val="0"/>
              </a:spcBef>
              <a:spcAft>
                <a:spcPts val="0"/>
              </a:spcAft>
              <a:buClr>
                <a:srgbClr val="888888"/>
              </a:buClr>
              <a:buSzPct val="25000"/>
              <a:buFont typeface="Arial"/>
              <a:buNone/>
            </a:pPr>
            <a:r>
              <a:rPr lang="en-US" sz="3400" b="1">
                <a:solidFill>
                  <a:srgbClr val="666666"/>
                </a:solidFill>
              </a:rPr>
              <a:t>Methodology</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Results</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Conclusions</a:t>
            </a:r>
          </a:p>
          <a:p>
            <a:pPr marL="0" marR="0" lvl="0" indent="0" algn="l" rtl="0">
              <a:spcBef>
                <a:spcPts val="640"/>
              </a:spcBef>
              <a:spcAft>
                <a:spcPts val="0"/>
              </a:spcAft>
              <a:buClr>
                <a:srgbClr val="888888"/>
              </a:buClr>
              <a:buSzPct val="25000"/>
              <a:buFont typeface="Arial"/>
              <a:buNone/>
            </a:pPr>
            <a:endParaRPr/>
          </a:p>
          <a:p>
            <a:pPr marL="0" marR="0" lvl="0" indent="0" rtl="0">
              <a:spcBef>
                <a:spcPts val="640"/>
              </a:spcBef>
              <a:spcAft>
                <a:spcPts val="0"/>
              </a:spcAft>
              <a:buClr>
                <a:srgbClr val="888888"/>
              </a:buClr>
              <a:buSzPct val="25000"/>
              <a:buFont typeface="Arial"/>
              <a:buNone/>
            </a:pPr>
            <a:endParaRPr/>
          </a:p>
          <a:p>
            <a:pPr marL="0" marR="0" lvl="0" indent="0" rtl="0">
              <a:spcBef>
                <a:spcPts val="640"/>
              </a:spcBef>
              <a:spcAft>
                <a:spcPts val="0"/>
              </a:spcAft>
              <a:buClr>
                <a:srgbClr val="888888"/>
              </a:buClr>
              <a:buSzPct val="25000"/>
              <a:buFont typeface="Arial"/>
              <a:buNone/>
            </a:pPr>
            <a:endParaRPr>
              <a:solidFill>
                <a:srgbClr val="999999"/>
              </a:solidFill>
            </a:endParaRPr>
          </a:p>
          <a:p>
            <a:pPr marL="0" marR="0" lvl="0" indent="0" algn="ctr" rtl="0">
              <a:spcBef>
                <a:spcPts val="640"/>
              </a:spcBef>
              <a:spcAft>
                <a:spcPts val="0"/>
              </a:spcAft>
              <a:buClr>
                <a:srgbClr val="888888"/>
              </a:buClr>
              <a:buSzPct val="25000"/>
              <a:buFont typeface="Arial"/>
              <a:buNone/>
            </a:pPr>
            <a:endParaRPr b="0" i="0" u="none" strike="noStrike" cap="none">
              <a:solidFill>
                <a:srgbClr val="888888"/>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b="0" i="0" u="none" strike="noStrike" cap="none">
              <a:solidFill>
                <a:srgbClr val="888888"/>
              </a:solidFill>
              <a:latin typeface="Calibri"/>
              <a:ea typeface="Calibri"/>
              <a:cs typeface="Calibri"/>
              <a:sym typeface="Calibri"/>
            </a:endParaRPr>
          </a:p>
        </p:txBody>
      </p:sp>
      <p:sp>
        <p:nvSpPr>
          <p:cNvPr id="177" name="Shape 177"/>
          <p:cNvSpPr txBox="1"/>
          <p:nvPr/>
        </p:nvSpPr>
        <p:spPr>
          <a:xfrm>
            <a:off x="6423025" y="811950"/>
            <a:ext cx="2501700" cy="435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78" name="Shape 178"/>
          <p:cNvSpPr txBox="1"/>
          <p:nvPr/>
        </p:nvSpPr>
        <p:spPr>
          <a:xfrm>
            <a:off x="2632950" y="5886600"/>
            <a:ext cx="4030500" cy="652500"/>
          </a:xfrm>
          <a:prstGeom prst="rect">
            <a:avLst/>
          </a:prstGeom>
          <a:noFill/>
          <a:ln>
            <a:noFill/>
          </a:ln>
        </p:spPr>
        <p:txBody>
          <a:bodyPr lIns="91425" tIns="91425" rIns="91425" bIns="91425" anchor="t" anchorCtr="0">
            <a:noAutofit/>
          </a:bodyPr>
          <a:lstStyle/>
          <a:p>
            <a:pPr lvl="0" algn="l" rtl="0">
              <a:spcBef>
                <a:spcPts val="0"/>
              </a:spcBef>
              <a:buNone/>
            </a:pPr>
            <a:r>
              <a:rPr lang="en-US" sz="2000">
                <a:solidFill>
                  <a:srgbClr val="666666"/>
                </a:solidFill>
                <a:latin typeface="Calibri"/>
                <a:ea typeface="Calibri"/>
                <a:cs typeface="Calibri"/>
                <a:sym typeface="Calibri"/>
              </a:rPr>
              <a:t> </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rgbClr val="008080"/>
                </a:solidFill>
                <a:latin typeface="Calibri"/>
                <a:ea typeface="Calibri"/>
                <a:cs typeface="Calibri"/>
                <a:sym typeface="Calibri"/>
              </a:rPr>
              <a:t>Data Collection</a:t>
            </a:r>
          </a:p>
        </p:txBody>
      </p:sp>
      <p:sp>
        <p:nvSpPr>
          <p:cNvPr id="184" name="Shape 184"/>
          <p:cNvSpPr txBox="1">
            <a:spLocks noGrp="1"/>
          </p:cNvSpPr>
          <p:nvPr>
            <p:ph type="body" idx="1"/>
          </p:nvPr>
        </p:nvSpPr>
        <p:spPr>
          <a:xfrm>
            <a:off x="4943475" y="1600200"/>
            <a:ext cx="3743400" cy="2667300"/>
          </a:xfrm>
          <a:prstGeom prst="rect">
            <a:avLst/>
          </a:prstGeom>
          <a:noFill/>
          <a:ln>
            <a:noFill/>
          </a:ln>
        </p:spPr>
        <p:txBody>
          <a:bodyPr lIns="91425" tIns="45700" rIns="91425" bIns="45700" anchor="t" anchorCtr="0">
            <a:noAutofit/>
          </a:bodyPr>
          <a:lstStyle/>
          <a:p>
            <a:pPr marL="0" lvl="0" indent="0" rtl="0">
              <a:spcBef>
                <a:spcPts val="0"/>
              </a:spcBef>
              <a:buNone/>
            </a:pPr>
            <a:endParaRPr sz="2400"/>
          </a:p>
          <a:p>
            <a:pPr marL="457200" lvl="0" indent="-381000" rtl="0">
              <a:spcBef>
                <a:spcPts val="0"/>
              </a:spcBef>
              <a:buSzPct val="100000"/>
            </a:pPr>
            <a:r>
              <a:rPr lang="en-US" sz="2400"/>
              <a:t>6M geo-tagged </a:t>
            </a:r>
            <a:r>
              <a:rPr lang="en-US" sz="2400" smtClean="0"/>
              <a:t>tweets </a:t>
            </a:r>
            <a:r>
              <a:rPr lang="en-US" sz="2400"/>
              <a:t>posted from around Los Angeles County</a:t>
            </a:r>
          </a:p>
          <a:p>
            <a:pPr marL="0" lvl="0" indent="0" rtl="0">
              <a:spcBef>
                <a:spcPts val="0"/>
              </a:spcBef>
              <a:buNone/>
            </a:pPr>
            <a:endParaRPr sz="1200"/>
          </a:p>
          <a:p>
            <a:pPr marL="457200" lvl="0" indent="-381000" rtl="0">
              <a:spcBef>
                <a:spcPts val="0"/>
              </a:spcBef>
              <a:buSzPct val="100000"/>
            </a:pPr>
            <a:r>
              <a:rPr lang="en-US" sz="2400"/>
              <a:t>340K users</a:t>
            </a:r>
          </a:p>
          <a:p>
            <a:pPr marL="0" lvl="0" indent="0" rtl="0">
              <a:spcBef>
                <a:spcPts val="0"/>
              </a:spcBef>
              <a:buNone/>
            </a:pPr>
            <a:endParaRPr sz="1200"/>
          </a:p>
          <a:p>
            <a:pPr marL="457200" lvl="0" indent="-381000" rtl="0">
              <a:spcBef>
                <a:spcPts val="0"/>
              </a:spcBef>
              <a:buSzPct val="100000"/>
            </a:pPr>
            <a:r>
              <a:rPr lang="en-US" sz="2400"/>
              <a:t>2.6M mentions </a:t>
            </a:r>
          </a:p>
          <a:p>
            <a:pPr marL="342900" marR="0" lvl="0" indent="-342900" algn="l" rtl="0">
              <a:spcBef>
                <a:spcPts val="0"/>
              </a:spcBef>
              <a:buClr>
                <a:schemeClr val="dk1"/>
              </a:buClr>
              <a:buSzPct val="100000"/>
              <a:buFont typeface="Arial"/>
              <a:buNone/>
            </a:pPr>
            <a:endParaRPr/>
          </a:p>
          <a:p>
            <a:pPr marL="342900" marR="0" lvl="0" indent="-209550" algn="l" rtl="0">
              <a:spcBef>
                <a:spcPts val="0"/>
              </a:spcBef>
              <a:buClr>
                <a:schemeClr val="dk1"/>
              </a:buClr>
              <a:buSzPct val="34375"/>
              <a:buFont typeface="Arial"/>
              <a:buNone/>
            </a:pPr>
            <a:endParaRPr/>
          </a:p>
          <a:p>
            <a:pPr marL="342900" marR="0" lvl="0" indent="-209550" algn="l" rtl="0">
              <a:spcBef>
                <a:spcPts val="0"/>
              </a:spcBef>
              <a:buClr>
                <a:schemeClr val="dk1"/>
              </a:buClr>
              <a:buSzPct val="34375"/>
              <a:buFont typeface="Arial"/>
              <a:buNone/>
            </a:pPr>
            <a:endParaRPr/>
          </a:p>
          <a:p>
            <a:pPr marL="342900" marR="0" lvl="0" indent="-209550" algn="l" rtl="0">
              <a:spcBef>
                <a:spcPts val="0"/>
              </a:spcBef>
              <a:buClr>
                <a:schemeClr val="dk1"/>
              </a:buClr>
              <a:buSzPct val="34375"/>
              <a:buFont typeface="Arial"/>
              <a:buNone/>
            </a:pPr>
            <a:endParaRPr/>
          </a:p>
          <a:p>
            <a:pPr marL="0" marR="0" lvl="0" indent="0" algn="l" rtl="0">
              <a:spcBef>
                <a:spcPts val="0"/>
              </a:spcBef>
              <a:buNone/>
            </a:pPr>
            <a:endParaRPr sz="2400"/>
          </a:p>
          <a:p>
            <a:pPr marL="0" marR="0" lvl="0" indent="0" algn="l" rtl="0">
              <a:spcBef>
                <a:spcPts val="0"/>
              </a:spcBef>
              <a:buNone/>
            </a:pPr>
            <a:endParaRPr sz="2400"/>
          </a:p>
          <a:p>
            <a:pPr marL="0" marR="0" lvl="0" indent="0" algn="l" rtl="0">
              <a:spcBef>
                <a:spcPts val="0"/>
              </a:spcBef>
              <a:buNone/>
            </a:pPr>
            <a:endParaRPr/>
          </a:p>
        </p:txBody>
      </p:sp>
      <p:pic>
        <p:nvPicPr>
          <p:cNvPr id="185" name="Shape 185"/>
          <p:cNvPicPr preferRelativeResize="0"/>
          <p:nvPr/>
        </p:nvPicPr>
        <p:blipFill>
          <a:blip r:embed="rId3">
            <a:alphaModFix/>
          </a:blip>
          <a:stretch>
            <a:fillRect/>
          </a:stretch>
        </p:blipFill>
        <p:spPr>
          <a:xfrm>
            <a:off x="216025" y="1506800"/>
            <a:ext cx="1018475" cy="1018475"/>
          </a:xfrm>
          <a:prstGeom prst="rect">
            <a:avLst/>
          </a:prstGeom>
          <a:noFill/>
          <a:ln>
            <a:noFill/>
          </a:ln>
        </p:spPr>
      </p:pic>
      <p:pic>
        <p:nvPicPr>
          <p:cNvPr id="186" name="Shape 186"/>
          <p:cNvPicPr preferRelativeResize="0"/>
          <p:nvPr/>
        </p:nvPicPr>
        <p:blipFill>
          <a:blip r:embed="rId4">
            <a:alphaModFix/>
          </a:blip>
          <a:stretch>
            <a:fillRect/>
          </a:stretch>
        </p:blipFill>
        <p:spPr>
          <a:xfrm>
            <a:off x="1503750" y="1685105"/>
            <a:ext cx="2133600" cy="2767906"/>
          </a:xfrm>
          <a:prstGeom prst="rect">
            <a:avLst/>
          </a:prstGeom>
          <a:noFill/>
          <a:ln>
            <a:noFill/>
          </a:ln>
        </p:spPr>
      </p:pic>
      <p:cxnSp>
        <p:nvCxnSpPr>
          <p:cNvPr id="187" name="Shape 187"/>
          <p:cNvCxnSpPr/>
          <p:nvPr/>
        </p:nvCxnSpPr>
        <p:spPr>
          <a:xfrm>
            <a:off x="3666100" y="3720825"/>
            <a:ext cx="575700" cy="600"/>
          </a:xfrm>
          <a:prstGeom prst="straightConnector1">
            <a:avLst/>
          </a:prstGeom>
          <a:noFill/>
          <a:ln w="28575" cap="flat" cmpd="sng">
            <a:solidFill>
              <a:srgbClr val="008080"/>
            </a:solidFill>
            <a:prstDash val="solid"/>
            <a:round/>
            <a:headEnd type="none" w="lg" len="lg"/>
            <a:tailEnd type="none" w="lg" len="lg"/>
          </a:ln>
        </p:spPr>
      </p:cxnSp>
      <p:cxnSp>
        <p:nvCxnSpPr>
          <p:cNvPr id="188" name="Shape 188"/>
          <p:cNvCxnSpPr/>
          <p:nvPr/>
        </p:nvCxnSpPr>
        <p:spPr>
          <a:xfrm flipH="1">
            <a:off x="4242275" y="3720825"/>
            <a:ext cx="7500" cy="786000"/>
          </a:xfrm>
          <a:prstGeom prst="straightConnector1">
            <a:avLst/>
          </a:prstGeom>
          <a:noFill/>
          <a:ln w="28575" cap="flat" cmpd="sng">
            <a:solidFill>
              <a:srgbClr val="008080"/>
            </a:solidFill>
            <a:prstDash val="solid"/>
            <a:round/>
            <a:headEnd type="none" w="lg" len="lg"/>
            <a:tailEnd type="triangle" w="lg" len="lg"/>
          </a:ln>
        </p:spPr>
      </p:cxnSp>
      <p:sp>
        <p:nvSpPr>
          <p:cNvPr id="189" name="Shape 189"/>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6</a:t>
            </a:r>
          </a:p>
        </p:txBody>
      </p:sp>
      <p:cxnSp>
        <p:nvCxnSpPr>
          <p:cNvPr id="190" name="Shape 190"/>
          <p:cNvCxnSpPr/>
          <p:nvPr/>
        </p:nvCxnSpPr>
        <p:spPr>
          <a:xfrm>
            <a:off x="907100" y="2378749"/>
            <a:ext cx="0" cy="521400"/>
          </a:xfrm>
          <a:prstGeom prst="straightConnector1">
            <a:avLst/>
          </a:prstGeom>
          <a:noFill/>
          <a:ln w="28575" cap="flat" cmpd="sng">
            <a:solidFill>
              <a:srgbClr val="008080"/>
            </a:solidFill>
            <a:prstDash val="solid"/>
            <a:round/>
            <a:headEnd type="none" w="lg" len="lg"/>
            <a:tailEnd type="none" w="lg" len="lg"/>
          </a:ln>
        </p:spPr>
      </p:cxnSp>
      <p:cxnSp>
        <p:nvCxnSpPr>
          <p:cNvPr id="191" name="Shape 191"/>
          <p:cNvCxnSpPr/>
          <p:nvPr/>
        </p:nvCxnSpPr>
        <p:spPr>
          <a:xfrm rot="10800000" flipH="1">
            <a:off x="893725" y="2877025"/>
            <a:ext cx="585300" cy="4800"/>
          </a:xfrm>
          <a:prstGeom prst="straightConnector1">
            <a:avLst/>
          </a:prstGeom>
          <a:noFill/>
          <a:ln w="28575" cap="flat" cmpd="sng">
            <a:solidFill>
              <a:srgbClr val="008080"/>
            </a:solidFill>
            <a:prstDash val="solid"/>
            <a:round/>
            <a:headEnd type="none" w="lg" len="lg"/>
            <a:tailEnd type="triangle" w="lg" len="lg"/>
          </a:ln>
        </p:spPr>
      </p:cxnSp>
      <p:sp>
        <p:nvSpPr>
          <p:cNvPr id="192" name="Shape 192"/>
          <p:cNvSpPr/>
          <p:nvPr/>
        </p:nvSpPr>
        <p:spPr>
          <a:xfrm>
            <a:off x="7131600" y="1605075"/>
            <a:ext cx="1758900" cy="521400"/>
          </a:xfrm>
          <a:prstGeom prst="rect">
            <a:avLst/>
          </a:prstGeom>
          <a:no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93" name="Shape 193"/>
          <p:cNvGrpSpPr/>
          <p:nvPr/>
        </p:nvGrpSpPr>
        <p:grpSpPr>
          <a:xfrm>
            <a:off x="520827" y="4612912"/>
            <a:ext cx="3923791" cy="1477598"/>
            <a:chOff x="216027" y="4536712"/>
            <a:chExt cx="3923791" cy="1477598"/>
          </a:xfrm>
        </p:grpSpPr>
        <p:grpSp>
          <p:nvGrpSpPr>
            <p:cNvPr id="194" name="Shape 194"/>
            <p:cNvGrpSpPr/>
            <p:nvPr/>
          </p:nvGrpSpPr>
          <p:grpSpPr>
            <a:xfrm>
              <a:off x="216027" y="4536712"/>
              <a:ext cx="3923791" cy="1477598"/>
              <a:chOff x="-666762" y="2063350"/>
              <a:chExt cx="5610225" cy="2266950"/>
            </a:xfrm>
          </p:grpSpPr>
          <p:grpSp>
            <p:nvGrpSpPr>
              <p:cNvPr id="195" name="Shape 195"/>
              <p:cNvGrpSpPr/>
              <p:nvPr/>
            </p:nvGrpSpPr>
            <p:grpSpPr>
              <a:xfrm>
                <a:off x="-666762" y="2063350"/>
                <a:ext cx="5610225" cy="2266950"/>
                <a:chOff x="-2732212" y="1800375"/>
                <a:chExt cx="5610225" cy="2266950"/>
              </a:xfrm>
            </p:grpSpPr>
            <p:grpSp>
              <p:nvGrpSpPr>
                <p:cNvPr id="196" name="Shape 196"/>
                <p:cNvGrpSpPr/>
                <p:nvPr/>
              </p:nvGrpSpPr>
              <p:grpSpPr>
                <a:xfrm>
                  <a:off x="-2732212" y="1800375"/>
                  <a:ext cx="5610225" cy="2266950"/>
                  <a:chOff x="-2732212" y="1800375"/>
                  <a:chExt cx="5610225" cy="2266950"/>
                </a:xfrm>
              </p:grpSpPr>
              <p:pic>
                <p:nvPicPr>
                  <p:cNvPr id="197" name="Shape 197"/>
                  <p:cNvPicPr preferRelativeResize="0"/>
                  <p:nvPr/>
                </p:nvPicPr>
                <p:blipFill>
                  <a:blip r:embed="rId5">
                    <a:alphaModFix/>
                  </a:blip>
                  <a:stretch>
                    <a:fillRect/>
                  </a:stretch>
                </p:blipFill>
                <p:spPr>
                  <a:xfrm>
                    <a:off x="-2732212" y="1800375"/>
                    <a:ext cx="5610225" cy="2266950"/>
                  </a:xfrm>
                  <a:prstGeom prst="rect">
                    <a:avLst/>
                  </a:prstGeom>
                  <a:noFill/>
                  <a:ln w="19050" cap="flat" cmpd="sng">
                    <a:solidFill>
                      <a:srgbClr val="999999"/>
                    </a:solidFill>
                    <a:prstDash val="solid"/>
                    <a:round/>
                    <a:headEnd type="none" w="med" len="med"/>
                    <a:tailEnd type="none" w="med" len="med"/>
                  </a:ln>
                </p:spPr>
              </p:pic>
              <p:pic>
                <p:nvPicPr>
                  <p:cNvPr id="198" name="Shape 198"/>
                  <p:cNvPicPr preferRelativeResize="0"/>
                  <p:nvPr/>
                </p:nvPicPr>
                <p:blipFill>
                  <a:blip r:embed="rId6">
                    <a:alphaModFix/>
                  </a:blip>
                  <a:stretch>
                    <a:fillRect/>
                  </a:stretch>
                </p:blipFill>
                <p:spPr>
                  <a:xfrm>
                    <a:off x="-2645850" y="1884950"/>
                    <a:ext cx="1758899" cy="571262"/>
                  </a:xfrm>
                  <a:prstGeom prst="rect">
                    <a:avLst/>
                  </a:prstGeom>
                  <a:noFill/>
                  <a:ln>
                    <a:noFill/>
                  </a:ln>
                </p:spPr>
              </p:pic>
            </p:grpSp>
            <p:pic>
              <p:nvPicPr>
                <p:cNvPr id="199" name="Shape 199"/>
                <p:cNvPicPr preferRelativeResize="0"/>
                <p:nvPr/>
              </p:nvPicPr>
              <p:blipFill>
                <a:blip r:embed="rId7">
                  <a:alphaModFix/>
                </a:blip>
                <a:stretch>
                  <a:fillRect/>
                </a:stretch>
              </p:blipFill>
              <p:spPr>
                <a:xfrm>
                  <a:off x="-2343150" y="2505075"/>
                  <a:ext cx="1390225" cy="291024"/>
                </a:xfrm>
                <a:prstGeom prst="rect">
                  <a:avLst/>
                </a:prstGeom>
                <a:noFill/>
                <a:ln>
                  <a:noFill/>
                </a:ln>
              </p:spPr>
            </p:pic>
          </p:grpSp>
          <p:sp>
            <p:nvSpPr>
              <p:cNvPr id="200" name="Shape 200"/>
              <p:cNvSpPr/>
              <p:nvPr/>
            </p:nvSpPr>
            <p:spPr>
              <a:xfrm>
                <a:off x="-627650" y="2830325"/>
                <a:ext cx="1758900" cy="2910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cxnSp>
          <p:nvCxnSpPr>
            <p:cNvPr id="201" name="Shape 201"/>
            <p:cNvCxnSpPr/>
            <p:nvPr/>
          </p:nvCxnSpPr>
          <p:spPr>
            <a:xfrm>
              <a:off x="287095" y="5830845"/>
              <a:ext cx="785356" cy="1173"/>
            </a:xfrm>
            <a:prstGeom prst="straightConnector1">
              <a:avLst/>
            </a:prstGeom>
            <a:noFill/>
            <a:ln w="28575" cap="flat" cmpd="sng">
              <a:solidFill>
                <a:srgbClr val="CC0000"/>
              </a:solidFill>
              <a:prstDash val="solid"/>
              <a:round/>
              <a:headEnd type="none" w="lg" len="lg"/>
              <a:tailEnd type="none" w="lg" len="lg"/>
            </a:ln>
          </p:spPr>
        </p:cxnSp>
      </p:grpSp>
      <p:grpSp>
        <p:nvGrpSpPr>
          <p:cNvPr id="202" name="Shape 202"/>
          <p:cNvGrpSpPr/>
          <p:nvPr/>
        </p:nvGrpSpPr>
        <p:grpSpPr>
          <a:xfrm>
            <a:off x="4509693" y="4605302"/>
            <a:ext cx="4000709" cy="1512559"/>
            <a:chOff x="5046851" y="3720830"/>
            <a:chExt cx="4326026" cy="1968965"/>
          </a:xfrm>
        </p:grpSpPr>
        <p:grpSp>
          <p:nvGrpSpPr>
            <p:cNvPr id="203" name="Shape 203"/>
            <p:cNvGrpSpPr/>
            <p:nvPr/>
          </p:nvGrpSpPr>
          <p:grpSpPr>
            <a:xfrm>
              <a:off x="5046851" y="3720830"/>
              <a:ext cx="4326026" cy="1951369"/>
              <a:chOff x="3906600" y="3876850"/>
              <a:chExt cx="5486400" cy="2488674"/>
            </a:xfrm>
          </p:grpSpPr>
          <p:grpSp>
            <p:nvGrpSpPr>
              <p:cNvPr id="204" name="Shape 204"/>
              <p:cNvGrpSpPr/>
              <p:nvPr/>
            </p:nvGrpSpPr>
            <p:grpSpPr>
              <a:xfrm>
                <a:off x="3906600" y="3876850"/>
                <a:ext cx="5486400" cy="2488674"/>
                <a:chOff x="3906600" y="2048050"/>
                <a:chExt cx="5486400" cy="2488674"/>
              </a:xfrm>
            </p:grpSpPr>
            <p:pic>
              <p:nvPicPr>
                <p:cNvPr id="205" name="Shape 205"/>
                <p:cNvPicPr preferRelativeResize="0"/>
                <p:nvPr/>
              </p:nvPicPr>
              <p:blipFill rotWithShape="1">
                <a:blip r:embed="rId8">
                  <a:alphaModFix/>
                </a:blip>
                <a:srcRect b="9909"/>
                <a:stretch/>
              </p:blipFill>
              <p:spPr>
                <a:xfrm>
                  <a:off x="3906600" y="2048050"/>
                  <a:ext cx="5486400" cy="2488674"/>
                </a:xfrm>
                <a:prstGeom prst="rect">
                  <a:avLst/>
                </a:prstGeom>
                <a:noFill/>
                <a:ln w="19050" cap="flat" cmpd="sng">
                  <a:solidFill>
                    <a:srgbClr val="999999"/>
                  </a:solidFill>
                  <a:prstDash val="solid"/>
                  <a:round/>
                  <a:headEnd type="none" w="med" len="med"/>
                  <a:tailEnd type="none" w="med" len="med"/>
                </a:ln>
              </p:spPr>
            </p:pic>
            <p:pic>
              <p:nvPicPr>
                <p:cNvPr id="206" name="Shape 206"/>
                <p:cNvPicPr preferRelativeResize="0"/>
                <p:nvPr/>
              </p:nvPicPr>
              <p:blipFill>
                <a:blip r:embed="rId9">
                  <a:alphaModFix/>
                </a:blip>
                <a:stretch>
                  <a:fillRect/>
                </a:stretch>
              </p:blipFill>
              <p:spPr>
                <a:xfrm>
                  <a:off x="3949683" y="2121100"/>
                  <a:ext cx="1886241" cy="521400"/>
                </a:xfrm>
                <a:prstGeom prst="rect">
                  <a:avLst/>
                </a:prstGeom>
                <a:noFill/>
                <a:ln>
                  <a:noFill/>
                </a:ln>
              </p:spPr>
            </p:pic>
            <p:sp>
              <p:nvSpPr>
                <p:cNvPr id="207" name="Shape 207"/>
                <p:cNvSpPr/>
                <p:nvPr/>
              </p:nvSpPr>
              <p:spPr>
                <a:xfrm>
                  <a:off x="3949675" y="2793725"/>
                  <a:ext cx="1308900" cy="2523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08" name="Shape 208"/>
              <p:cNvPicPr preferRelativeResize="0"/>
              <p:nvPr/>
            </p:nvPicPr>
            <p:blipFill>
              <a:blip r:embed="rId10">
                <a:alphaModFix/>
              </a:blip>
              <a:stretch>
                <a:fillRect/>
              </a:stretch>
            </p:blipFill>
            <p:spPr>
              <a:xfrm>
                <a:off x="4242275" y="4619875"/>
                <a:ext cx="1018474" cy="222899"/>
              </a:xfrm>
              <a:prstGeom prst="rect">
                <a:avLst/>
              </a:prstGeom>
              <a:noFill/>
              <a:ln>
                <a:noFill/>
              </a:ln>
            </p:spPr>
          </p:pic>
        </p:grpSp>
        <p:cxnSp>
          <p:nvCxnSpPr>
            <p:cNvPr id="209" name="Shape 209"/>
            <p:cNvCxnSpPr/>
            <p:nvPr/>
          </p:nvCxnSpPr>
          <p:spPr>
            <a:xfrm>
              <a:off x="5053020" y="5680795"/>
              <a:ext cx="913200" cy="9000"/>
            </a:xfrm>
            <a:prstGeom prst="straightConnector1">
              <a:avLst/>
            </a:prstGeom>
            <a:noFill/>
            <a:ln w="28575" cap="flat" cmpd="sng">
              <a:solidFill>
                <a:srgbClr val="CC0000"/>
              </a:solidFill>
              <a:prstDash val="solid"/>
              <a:round/>
              <a:headEnd type="none" w="lg" len="lg"/>
              <a:tailEnd type="none" w="lg" len="lg"/>
            </a:ln>
          </p:spPr>
        </p:cxnSp>
      </p:gr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Demographics Data</a:t>
            </a:r>
          </a:p>
        </p:txBody>
      </p:sp>
      <p:sp>
        <p:nvSpPr>
          <p:cNvPr id="215" name="Shape 215"/>
          <p:cNvSpPr txBox="1">
            <a:spLocks noGrp="1"/>
          </p:cNvSpPr>
          <p:nvPr>
            <p:ph type="body" idx="1"/>
          </p:nvPr>
        </p:nvSpPr>
        <p:spPr>
          <a:xfrm>
            <a:off x="457200" y="1600200"/>
            <a:ext cx="8229600" cy="4526100"/>
          </a:xfrm>
          <a:prstGeom prst="rect">
            <a:avLst/>
          </a:prstGeom>
          <a:noFill/>
          <a:ln w="2857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just" rtl="0">
              <a:spcBef>
                <a:spcPts val="0"/>
              </a:spcBef>
              <a:buNone/>
            </a:pPr>
            <a:r>
              <a:rPr lang="en-US" sz="3000"/>
              <a:t>Obtained socioeconomic c</a:t>
            </a:r>
            <a:r>
              <a:rPr lang="en-US" sz="3000">
                <a:solidFill>
                  <a:srgbClr val="000000"/>
                </a:solidFill>
              </a:rPr>
              <a:t>haracteristics for all </a:t>
            </a:r>
            <a:r>
              <a:rPr lang="en-US" sz="3000" b="1" i="1">
                <a:solidFill>
                  <a:srgbClr val="000000"/>
                </a:solidFill>
              </a:rPr>
              <a:t>Los Angeles County</a:t>
            </a:r>
            <a:r>
              <a:rPr lang="en-US" sz="3000">
                <a:solidFill>
                  <a:srgbClr val="000000"/>
                </a:solidFill>
              </a:rPr>
              <a:t> </a:t>
            </a:r>
            <a:r>
              <a:rPr lang="en-US" sz="3000" b="1" i="1">
                <a:solidFill>
                  <a:srgbClr val="000000"/>
                </a:solidFill>
              </a:rPr>
              <a:t>tracts </a:t>
            </a:r>
            <a:r>
              <a:rPr lang="en-US" sz="3000">
                <a:solidFill>
                  <a:srgbClr val="000000"/>
                </a:solidFill>
              </a:rPr>
              <a:t>fro</a:t>
            </a:r>
            <a:r>
              <a:rPr lang="en-US" sz="3000"/>
              <a:t>m the 2012 US Census.</a:t>
            </a:r>
          </a:p>
          <a:p>
            <a:pPr marL="0" marR="0" lvl="0" indent="0" rtl="0">
              <a:spcBef>
                <a:spcPts val="0"/>
              </a:spcBef>
              <a:buNone/>
            </a:pPr>
            <a:endParaRPr sz="3000"/>
          </a:p>
          <a:p>
            <a:pPr marL="0" marR="0" lvl="0" indent="0" algn="ctr" rtl="0">
              <a:spcBef>
                <a:spcPts val="0"/>
              </a:spcBef>
              <a:buNone/>
            </a:pPr>
            <a:r>
              <a:rPr lang="en-US" sz="3000"/>
              <a:t>  Income  </a:t>
            </a:r>
            <a:r>
              <a:rPr lang="en-US" sz="3000">
                <a:solidFill>
                  <a:srgbClr val="999999"/>
                </a:solidFill>
              </a:rPr>
              <a:t>|</a:t>
            </a:r>
            <a:r>
              <a:rPr lang="en-US" sz="3000"/>
              <a:t>    Education  </a:t>
            </a:r>
            <a:r>
              <a:rPr lang="en-US" sz="3000">
                <a:solidFill>
                  <a:srgbClr val="999999"/>
                </a:solidFill>
              </a:rPr>
              <a:t>|</a:t>
            </a:r>
            <a:r>
              <a:rPr lang="en-US" sz="3000"/>
              <a:t>    Ethnicity</a:t>
            </a:r>
          </a:p>
          <a:p>
            <a:pPr marL="0" marR="0" lvl="0" indent="0" algn="ctr" rtl="0">
              <a:spcBef>
                <a:spcPts val="0"/>
              </a:spcBef>
              <a:buNone/>
            </a:pPr>
            <a:endParaRPr sz="3000"/>
          </a:p>
          <a:p>
            <a:pPr marL="0" marR="0" lvl="0" indent="0" rtl="0">
              <a:spcBef>
                <a:spcPts val="0"/>
              </a:spcBef>
              <a:buNone/>
            </a:pPr>
            <a:r>
              <a:rPr lang="en-US" sz="3000"/>
              <a:t>                                                                  </a:t>
            </a:r>
            <a:r>
              <a:rPr lang="en-US" sz="4800" b="1">
                <a:solidFill>
                  <a:srgbClr val="39AC73"/>
                </a:solidFill>
                <a:latin typeface="Lobster"/>
                <a:ea typeface="Lobster"/>
                <a:cs typeface="Lobster"/>
                <a:sym typeface="Lobster"/>
              </a:rPr>
              <a:t>hsp</a:t>
            </a:r>
          </a:p>
          <a:p>
            <a:pPr marL="0" marR="0" lvl="0" indent="0" rtl="0">
              <a:spcBef>
                <a:spcPts val="0"/>
              </a:spcBef>
              <a:buNone/>
            </a:pPr>
            <a:endParaRPr sz="3000"/>
          </a:p>
        </p:txBody>
      </p:sp>
      <p:pic>
        <p:nvPicPr>
          <p:cNvPr id="216" name="Shape 216"/>
          <p:cNvPicPr preferRelativeResize="0"/>
          <p:nvPr/>
        </p:nvPicPr>
        <p:blipFill>
          <a:blip r:embed="rId3">
            <a:alphaModFix/>
          </a:blip>
          <a:stretch>
            <a:fillRect/>
          </a:stretch>
        </p:blipFill>
        <p:spPr>
          <a:xfrm>
            <a:off x="2011924" y="3701624"/>
            <a:ext cx="1143000" cy="1143000"/>
          </a:xfrm>
          <a:prstGeom prst="rect">
            <a:avLst/>
          </a:prstGeom>
          <a:noFill/>
          <a:ln>
            <a:noFill/>
          </a:ln>
        </p:spPr>
      </p:pic>
      <p:pic>
        <p:nvPicPr>
          <p:cNvPr id="217" name="Shape 217"/>
          <p:cNvPicPr preferRelativeResize="0"/>
          <p:nvPr/>
        </p:nvPicPr>
        <p:blipFill>
          <a:blip r:embed="rId4">
            <a:alphaModFix/>
          </a:blip>
          <a:stretch>
            <a:fillRect/>
          </a:stretch>
        </p:blipFill>
        <p:spPr>
          <a:xfrm>
            <a:off x="4076700" y="3701625"/>
            <a:ext cx="1143000" cy="1143000"/>
          </a:xfrm>
          <a:prstGeom prst="rect">
            <a:avLst/>
          </a:prstGeom>
          <a:noFill/>
          <a:ln>
            <a:noFill/>
          </a:ln>
        </p:spPr>
      </p:pic>
      <p:sp>
        <p:nvSpPr>
          <p:cNvPr id="218" name="Shape 218"/>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7</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What is a Tract?</a:t>
            </a:r>
          </a:p>
        </p:txBody>
      </p:sp>
      <p:sp>
        <p:nvSpPr>
          <p:cNvPr id="224" name="Shape 224"/>
          <p:cNvSpPr txBox="1">
            <a:spLocks noGrp="1"/>
          </p:cNvSpPr>
          <p:nvPr>
            <p:ph type="body" idx="1"/>
          </p:nvPr>
        </p:nvSpPr>
        <p:spPr>
          <a:xfrm>
            <a:off x="457200" y="1600200"/>
            <a:ext cx="4291800" cy="4526100"/>
          </a:xfrm>
          <a:prstGeom prst="rect">
            <a:avLst/>
          </a:prstGeom>
          <a:noFill/>
          <a:ln w="2857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just" rtl="0">
              <a:spcBef>
                <a:spcPts val="0"/>
              </a:spcBef>
              <a:buNone/>
            </a:pPr>
            <a:r>
              <a:rPr lang="en-US" sz="3000">
                <a:solidFill>
                  <a:srgbClr val="000000"/>
                </a:solidFill>
              </a:rPr>
              <a:t>Relatively </a:t>
            </a:r>
            <a:r>
              <a:rPr lang="en-US" sz="3000" b="1">
                <a:solidFill>
                  <a:srgbClr val="000000"/>
                </a:solidFill>
              </a:rPr>
              <a:t>homogeneous</a:t>
            </a:r>
            <a:r>
              <a:rPr lang="en-US" sz="3000">
                <a:solidFill>
                  <a:srgbClr val="000000"/>
                </a:solidFill>
              </a:rPr>
              <a:t> units with respect to population characteristics, economic status, and living conditions.</a:t>
            </a:r>
          </a:p>
          <a:p>
            <a:pPr marL="0" marR="0" lvl="0" indent="0" rtl="0">
              <a:spcBef>
                <a:spcPts val="0"/>
              </a:spcBef>
              <a:buNone/>
            </a:pPr>
            <a:endParaRPr sz="3000"/>
          </a:p>
          <a:p>
            <a:pPr marL="0" marR="0" lvl="0" indent="0" algn="ctr" rtl="0">
              <a:spcBef>
                <a:spcPts val="0"/>
              </a:spcBef>
              <a:buNone/>
            </a:pPr>
            <a:r>
              <a:rPr lang="en-US" sz="3000"/>
              <a:t> </a:t>
            </a:r>
          </a:p>
        </p:txBody>
      </p:sp>
      <p:sp>
        <p:nvSpPr>
          <p:cNvPr id="225" name="Shape 225"/>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8</a:t>
            </a:r>
          </a:p>
        </p:txBody>
      </p:sp>
      <p:pic>
        <p:nvPicPr>
          <p:cNvPr id="226" name="Shape 226"/>
          <p:cNvPicPr preferRelativeResize="0"/>
          <p:nvPr/>
        </p:nvPicPr>
        <p:blipFill>
          <a:blip r:embed="rId3">
            <a:alphaModFix/>
          </a:blip>
          <a:stretch>
            <a:fillRect/>
          </a:stretch>
        </p:blipFill>
        <p:spPr>
          <a:xfrm>
            <a:off x="4859675" y="1796525"/>
            <a:ext cx="3767199" cy="3899925"/>
          </a:xfrm>
          <a:prstGeom prst="rect">
            <a:avLst/>
          </a:prstGeom>
          <a:noFill/>
          <a:ln>
            <a:noFill/>
          </a:ln>
        </p:spPr>
      </p:pic>
      <p:sp>
        <p:nvSpPr>
          <p:cNvPr id="227" name="Shape 227"/>
          <p:cNvSpPr txBox="1"/>
          <p:nvPr/>
        </p:nvSpPr>
        <p:spPr>
          <a:xfrm>
            <a:off x="4859650" y="5770575"/>
            <a:ext cx="3827100" cy="652500"/>
          </a:xfrm>
          <a:prstGeom prst="rect">
            <a:avLst/>
          </a:prstGeom>
          <a:noFill/>
          <a:ln>
            <a:noFill/>
          </a:ln>
        </p:spPr>
        <p:txBody>
          <a:bodyPr lIns="91425" tIns="91425" rIns="91425" bIns="91425" anchor="t" anchorCtr="0">
            <a:noAutofit/>
          </a:bodyPr>
          <a:lstStyle/>
          <a:p>
            <a:pPr lvl="0" algn="ctr">
              <a:spcBef>
                <a:spcPts val="0"/>
              </a:spcBef>
              <a:buNone/>
            </a:pPr>
            <a:r>
              <a:rPr lang="en-US" sz="1800"/>
              <a:t>All tracts in the Los Angeles County</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Emotion Analysis</a:t>
            </a:r>
          </a:p>
        </p:txBody>
      </p:sp>
      <p:grpSp>
        <p:nvGrpSpPr>
          <p:cNvPr id="233" name="Shape 233"/>
          <p:cNvGrpSpPr/>
          <p:nvPr/>
        </p:nvGrpSpPr>
        <p:grpSpPr>
          <a:xfrm>
            <a:off x="1848787" y="3964000"/>
            <a:ext cx="5514874" cy="638774"/>
            <a:chOff x="1783326" y="2765218"/>
            <a:chExt cx="5619968" cy="722595"/>
          </a:xfrm>
        </p:grpSpPr>
        <p:pic>
          <p:nvPicPr>
            <p:cNvPr id="234" name="Shape 234"/>
            <p:cNvPicPr preferRelativeResize="0"/>
            <p:nvPr/>
          </p:nvPicPr>
          <p:blipFill>
            <a:blip r:embed="rId3">
              <a:alphaModFix/>
            </a:blip>
            <a:stretch>
              <a:fillRect/>
            </a:stretch>
          </p:blipFill>
          <p:spPr>
            <a:xfrm>
              <a:off x="6686158" y="2765218"/>
              <a:ext cx="717136" cy="722574"/>
            </a:xfrm>
            <a:prstGeom prst="rect">
              <a:avLst/>
            </a:prstGeom>
            <a:noFill/>
            <a:ln>
              <a:noFill/>
            </a:ln>
          </p:spPr>
        </p:pic>
        <p:pic>
          <p:nvPicPr>
            <p:cNvPr id="235" name="Shape 235"/>
            <p:cNvPicPr preferRelativeResize="0"/>
            <p:nvPr/>
          </p:nvPicPr>
          <p:blipFill>
            <a:blip r:embed="rId4">
              <a:alphaModFix/>
            </a:blip>
            <a:stretch>
              <a:fillRect/>
            </a:stretch>
          </p:blipFill>
          <p:spPr>
            <a:xfrm>
              <a:off x="5051880" y="2765218"/>
              <a:ext cx="717136" cy="722574"/>
            </a:xfrm>
            <a:prstGeom prst="rect">
              <a:avLst/>
            </a:prstGeom>
            <a:noFill/>
            <a:ln>
              <a:noFill/>
            </a:ln>
          </p:spPr>
        </p:pic>
        <p:pic>
          <p:nvPicPr>
            <p:cNvPr id="236" name="Shape 236"/>
            <p:cNvPicPr preferRelativeResize="0"/>
            <p:nvPr/>
          </p:nvPicPr>
          <p:blipFill>
            <a:blip r:embed="rId5">
              <a:alphaModFix/>
            </a:blip>
            <a:stretch>
              <a:fillRect/>
            </a:stretch>
          </p:blipFill>
          <p:spPr>
            <a:xfrm>
              <a:off x="5869008" y="2765218"/>
              <a:ext cx="717159" cy="722595"/>
            </a:xfrm>
            <a:prstGeom prst="rect">
              <a:avLst/>
            </a:prstGeom>
            <a:noFill/>
            <a:ln>
              <a:noFill/>
            </a:ln>
          </p:spPr>
        </p:pic>
        <p:pic>
          <p:nvPicPr>
            <p:cNvPr id="237" name="Shape 237"/>
            <p:cNvPicPr preferRelativeResize="0"/>
            <p:nvPr/>
          </p:nvPicPr>
          <p:blipFill>
            <a:blip r:embed="rId6">
              <a:alphaModFix/>
            </a:blip>
            <a:stretch>
              <a:fillRect/>
            </a:stretch>
          </p:blipFill>
          <p:spPr>
            <a:xfrm>
              <a:off x="1783326" y="2765230"/>
              <a:ext cx="717136" cy="722574"/>
            </a:xfrm>
            <a:prstGeom prst="rect">
              <a:avLst/>
            </a:prstGeom>
            <a:noFill/>
            <a:ln>
              <a:noFill/>
            </a:ln>
          </p:spPr>
        </p:pic>
        <p:pic>
          <p:nvPicPr>
            <p:cNvPr id="238" name="Shape 238"/>
            <p:cNvPicPr preferRelativeResize="0"/>
            <p:nvPr/>
          </p:nvPicPr>
          <p:blipFill>
            <a:blip r:embed="rId7">
              <a:alphaModFix/>
            </a:blip>
            <a:stretch>
              <a:fillRect/>
            </a:stretch>
          </p:blipFill>
          <p:spPr>
            <a:xfrm>
              <a:off x="3417603" y="2765218"/>
              <a:ext cx="717136" cy="722574"/>
            </a:xfrm>
            <a:prstGeom prst="rect">
              <a:avLst/>
            </a:prstGeom>
            <a:noFill/>
            <a:ln>
              <a:noFill/>
            </a:ln>
          </p:spPr>
        </p:pic>
        <p:pic>
          <p:nvPicPr>
            <p:cNvPr id="239" name="Shape 239"/>
            <p:cNvPicPr preferRelativeResize="0"/>
            <p:nvPr/>
          </p:nvPicPr>
          <p:blipFill>
            <a:blip r:embed="rId8">
              <a:alphaModFix/>
            </a:blip>
            <a:stretch>
              <a:fillRect/>
            </a:stretch>
          </p:blipFill>
          <p:spPr>
            <a:xfrm>
              <a:off x="2600465" y="2765238"/>
              <a:ext cx="717136" cy="722556"/>
            </a:xfrm>
            <a:prstGeom prst="rect">
              <a:avLst/>
            </a:prstGeom>
            <a:noFill/>
            <a:ln>
              <a:noFill/>
            </a:ln>
          </p:spPr>
        </p:pic>
      </p:grpSp>
      <p:cxnSp>
        <p:nvCxnSpPr>
          <p:cNvPr id="240" name="Shape 240"/>
          <p:cNvCxnSpPr/>
          <p:nvPr/>
        </p:nvCxnSpPr>
        <p:spPr>
          <a:xfrm>
            <a:off x="1491715" y="4628111"/>
            <a:ext cx="6228900" cy="0"/>
          </a:xfrm>
          <a:prstGeom prst="straightConnector1">
            <a:avLst/>
          </a:prstGeom>
          <a:noFill/>
          <a:ln w="28575" cap="flat" cmpd="sng">
            <a:solidFill>
              <a:srgbClr val="008080"/>
            </a:solidFill>
            <a:prstDash val="solid"/>
            <a:round/>
            <a:headEnd type="none" w="lg" len="lg"/>
            <a:tailEnd type="none" w="lg" len="lg"/>
          </a:ln>
        </p:spPr>
      </p:cxnSp>
      <p:sp>
        <p:nvSpPr>
          <p:cNvPr id="241" name="Shape 241"/>
          <p:cNvSpPr txBox="1"/>
          <p:nvPr/>
        </p:nvSpPr>
        <p:spPr>
          <a:xfrm>
            <a:off x="1897850" y="4704304"/>
            <a:ext cx="6714300" cy="489000"/>
          </a:xfrm>
          <a:prstGeom prst="rect">
            <a:avLst/>
          </a:prstGeom>
          <a:noFill/>
          <a:ln>
            <a:noFill/>
          </a:ln>
        </p:spPr>
        <p:txBody>
          <a:bodyPr lIns="91425" tIns="91425" rIns="91425" bIns="91425" anchor="t" anchorCtr="0">
            <a:noAutofit/>
          </a:bodyPr>
          <a:lstStyle/>
          <a:p>
            <a:pPr lvl="0">
              <a:spcBef>
                <a:spcPts val="0"/>
              </a:spcBef>
              <a:buNone/>
            </a:pPr>
            <a:r>
              <a:rPr lang="en-US" sz="2000">
                <a:solidFill>
                  <a:srgbClr val="39AC73"/>
                </a:solidFill>
              </a:rPr>
              <a:t>-5                     -1                 +1                      +5</a:t>
            </a:r>
          </a:p>
        </p:txBody>
      </p:sp>
      <p:sp>
        <p:nvSpPr>
          <p:cNvPr id="242" name="Shape 242"/>
          <p:cNvSpPr txBox="1">
            <a:spLocks noGrp="1"/>
          </p:cNvSpPr>
          <p:nvPr>
            <p:ph type="body" idx="1"/>
          </p:nvPr>
        </p:nvSpPr>
        <p:spPr>
          <a:xfrm>
            <a:off x="457200" y="1600200"/>
            <a:ext cx="8229600" cy="727500"/>
          </a:xfrm>
          <a:prstGeom prst="rect">
            <a:avLst/>
          </a:prstGeom>
          <a:noFill/>
          <a:ln w="2857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rtl="0">
              <a:spcBef>
                <a:spcPts val="0"/>
              </a:spcBef>
              <a:buNone/>
            </a:pPr>
            <a:r>
              <a:rPr lang="en-US" sz="3000"/>
              <a:t>Analyze text of tweets to measure emotions</a:t>
            </a:r>
          </a:p>
          <a:p>
            <a:pPr marL="0" marR="0" lvl="0" indent="0" rtl="0">
              <a:spcBef>
                <a:spcPts val="0"/>
              </a:spcBef>
              <a:buNone/>
            </a:pPr>
            <a:endParaRPr sz="3000"/>
          </a:p>
          <a:p>
            <a:pPr marL="0" marR="0" lvl="0" indent="0" rtl="0">
              <a:spcBef>
                <a:spcPts val="0"/>
              </a:spcBef>
              <a:buNone/>
            </a:pPr>
            <a:endParaRPr sz="1000"/>
          </a:p>
          <a:p>
            <a:pPr marL="0" marR="0" lvl="0" indent="0" rtl="0">
              <a:spcBef>
                <a:spcPts val="0"/>
              </a:spcBef>
              <a:buNone/>
            </a:pPr>
            <a:r>
              <a:rPr lang="en-US" sz="3000"/>
              <a:t>  SentiStrength to measure </a:t>
            </a:r>
          </a:p>
          <a:p>
            <a:pPr marL="0" marR="0" lvl="0" indent="0" rtl="0">
              <a:spcBef>
                <a:spcPts val="0"/>
              </a:spcBef>
              <a:buNone/>
            </a:pPr>
            <a:r>
              <a:rPr lang="en-US" sz="3000"/>
              <a:t>                    Negativity        </a:t>
            </a:r>
            <a:r>
              <a:rPr lang="en-US" sz="3000">
                <a:solidFill>
                  <a:srgbClr val="999999"/>
                </a:solidFill>
              </a:rPr>
              <a:t>| </a:t>
            </a:r>
            <a:r>
              <a:rPr lang="en-US" sz="3000"/>
              <a:t>       Positivity</a:t>
            </a:r>
          </a:p>
          <a:p>
            <a:pPr marL="0" marR="0" lvl="0" indent="0" rtl="0">
              <a:spcBef>
                <a:spcPts val="0"/>
              </a:spcBef>
              <a:buNone/>
            </a:pPr>
            <a:endParaRPr sz="3000"/>
          </a:p>
          <a:p>
            <a:pPr marL="0" marR="0" lvl="0" indent="0" rtl="0">
              <a:spcBef>
                <a:spcPts val="0"/>
              </a:spcBef>
              <a:buNone/>
            </a:pPr>
            <a:endParaRPr sz="3000"/>
          </a:p>
          <a:p>
            <a:pPr marL="0" marR="0" lvl="0" indent="0" rtl="0">
              <a:spcBef>
                <a:spcPts val="0"/>
              </a:spcBef>
              <a:buNone/>
            </a:pPr>
            <a:endParaRPr sz="3000"/>
          </a:p>
          <a:p>
            <a:pPr marL="0" marR="0" lvl="0" indent="0" rtl="0">
              <a:spcBef>
                <a:spcPts val="0"/>
              </a:spcBef>
              <a:buNone/>
            </a:pPr>
            <a:endParaRPr sz="3000"/>
          </a:p>
          <a:p>
            <a:pPr marL="0" marR="0" lvl="0" indent="0" rtl="0">
              <a:spcBef>
                <a:spcPts val="0"/>
              </a:spcBef>
              <a:buNone/>
            </a:pPr>
            <a:endParaRPr sz="3000"/>
          </a:p>
          <a:p>
            <a:pPr marL="0" marR="0" lvl="0" indent="0" rtl="0">
              <a:spcBef>
                <a:spcPts val="0"/>
              </a:spcBef>
              <a:buNone/>
            </a:pPr>
            <a:endParaRPr sz="3000"/>
          </a:p>
        </p:txBody>
      </p:sp>
      <p:sp>
        <p:nvSpPr>
          <p:cNvPr id="243" name="Shape 243"/>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9</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Emotion Analysis</a:t>
            </a:r>
          </a:p>
        </p:txBody>
      </p:sp>
      <p:sp>
        <p:nvSpPr>
          <p:cNvPr id="249" name="Shape 249"/>
          <p:cNvSpPr txBox="1">
            <a:spLocks noGrp="1"/>
          </p:cNvSpPr>
          <p:nvPr>
            <p:ph type="body" idx="1"/>
          </p:nvPr>
        </p:nvSpPr>
        <p:spPr>
          <a:xfrm>
            <a:off x="457200" y="1600200"/>
            <a:ext cx="8229600" cy="4526100"/>
          </a:xfrm>
          <a:prstGeom prst="rect">
            <a:avLst/>
          </a:prstGeom>
          <a:noFill/>
          <a:ln w="2857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rtl="0">
              <a:spcBef>
                <a:spcPts val="0"/>
              </a:spcBef>
              <a:buNone/>
            </a:pPr>
            <a:r>
              <a:rPr lang="en-US" sz="3000"/>
              <a:t>Analyze text of tweets to measure emotions</a:t>
            </a:r>
          </a:p>
          <a:p>
            <a:pPr marL="0" marR="0" lvl="0" indent="0" rtl="0">
              <a:spcBef>
                <a:spcPts val="0"/>
              </a:spcBef>
              <a:buNone/>
            </a:pPr>
            <a:endParaRPr sz="3000"/>
          </a:p>
          <a:p>
            <a:pPr marL="0" marR="0" lvl="0" indent="0" rtl="0">
              <a:spcBef>
                <a:spcPts val="0"/>
              </a:spcBef>
              <a:buNone/>
            </a:pPr>
            <a:endParaRPr sz="800"/>
          </a:p>
          <a:p>
            <a:pPr marL="0" marR="0" lvl="0" indent="0" rtl="0">
              <a:spcBef>
                <a:spcPts val="0"/>
              </a:spcBef>
              <a:buNone/>
            </a:pPr>
            <a:r>
              <a:rPr lang="en-US" sz="3000"/>
              <a:t>  WKB </a:t>
            </a:r>
            <a:r>
              <a:rPr lang="en-US" sz="3000">
                <a:solidFill>
                  <a:srgbClr val="434343"/>
                </a:solidFill>
              </a:rPr>
              <a:t>(Warriner et al.)</a:t>
            </a:r>
            <a:r>
              <a:rPr lang="en-US" sz="3000"/>
              <a:t> lexicon to measure</a:t>
            </a:r>
          </a:p>
          <a:p>
            <a:pPr marL="0" marR="0" lvl="0" indent="0" algn="ctr" rtl="0">
              <a:spcBef>
                <a:spcPts val="0"/>
              </a:spcBef>
              <a:buNone/>
            </a:pPr>
            <a:r>
              <a:rPr lang="en-US" sz="3000"/>
              <a:t>Valence   </a:t>
            </a:r>
            <a:r>
              <a:rPr lang="en-US" sz="3000">
                <a:solidFill>
                  <a:srgbClr val="999999"/>
                </a:solidFill>
              </a:rPr>
              <a:t>|</a:t>
            </a:r>
            <a:r>
              <a:rPr lang="en-US" sz="3000"/>
              <a:t> Arousal  </a:t>
            </a:r>
            <a:r>
              <a:rPr lang="en-US" sz="3000">
                <a:solidFill>
                  <a:srgbClr val="999999"/>
                </a:solidFill>
              </a:rPr>
              <a:t>|</a:t>
            </a:r>
            <a:r>
              <a:rPr lang="en-US" sz="3000">
                <a:solidFill>
                  <a:srgbClr val="39AC73"/>
                </a:solidFill>
              </a:rPr>
              <a:t>   </a:t>
            </a:r>
            <a:r>
              <a:rPr lang="en-US" sz="3000"/>
              <a:t>Dominance</a:t>
            </a:r>
          </a:p>
          <a:p>
            <a:pPr marL="0" marR="0" lvl="0" indent="0" rtl="0">
              <a:spcBef>
                <a:spcPts val="0"/>
              </a:spcBef>
              <a:buNone/>
            </a:pPr>
            <a:endParaRPr sz="3000"/>
          </a:p>
        </p:txBody>
      </p:sp>
      <p:pic>
        <p:nvPicPr>
          <p:cNvPr id="250" name="Shape 250"/>
          <p:cNvPicPr preferRelativeResize="0"/>
          <p:nvPr/>
        </p:nvPicPr>
        <p:blipFill>
          <a:blip r:embed="rId3">
            <a:alphaModFix/>
          </a:blip>
          <a:stretch>
            <a:fillRect/>
          </a:stretch>
        </p:blipFill>
        <p:spPr>
          <a:xfrm>
            <a:off x="5949449" y="3665875"/>
            <a:ext cx="817075" cy="817075"/>
          </a:xfrm>
          <a:prstGeom prst="rect">
            <a:avLst/>
          </a:prstGeom>
          <a:noFill/>
          <a:ln>
            <a:noFill/>
          </a:ln>
        </p:spPr>
      </p:pic>
      <p:pic>
        <p:nvPicPr>
          <p:cNvPr id="251" name="Shape 251"/>
          <p:cNvPicPr preferRelativeResize="0"/>
          <p:nvPr/>
        </p:nvPicPr>
        <p:blipFill>
          <a:blip r:embed="rId4">
            <a:alphaModFix/>
          </a:blip>
          <a:stretch>
            <a:fillRect/>
          </a:stretch>
        </p:blipFill>
        <p:spPr>
          <a:xfrm>
            <a:off x="3887200" y="3695300"/>
            <a:ext cx="817075" cy="817075"/>
          </a:xfrm>
          <a:prstGeom prst="rect">
            <a:avLst/>
          </a:prstGeom>
          <a:noFill/>
          <a:ln>
            <a:noFill/>
          </a:ln>
        </p:spPr>
      </p:pic>
      <p:pic>
        <p:nvPicPr>
          <p:cNvPr id="252" name="Shape 252"/>
          <p:cNvPicPr preferRelativeResize="0"/>
          <p:nvPr/>
        </p:nvPicPr>
        <p:blipFill>
          <a:blip r:embed="rId5">
            <a:alphaModFix/>
          </a:blip>
          <a:stretch>
            <a:fillRect/>
          </a:stretch>
        </p:blipFill>
        <p:spPr>
          <a:xfrm>
            <a:off x="1686675" y="3665874"/>
            <a:ext cx="817075" cy="817075"/>
          </a:xfrm>
          <a:prstGeom prst="rect">
            <a:avLst/>
          </a:prstGeom>
          <a:noFill/>
          <a:ln>
            <a:noFill/>
          </a:ln>
        </p:spPr>
      </p:pic>
      <p:pic>
        <p:nvPicPr>
          <p:cNvPr id="253" name="Shape 253"/>
          <p:cNvPicPr preferRelativeResize="0"/>
          <p:nvPr/>
        </p:nvPicPr>
        <p:blipFill>
          <a:blip r:embed="rId6">
            <a:alphaModFix/>
          </a:blip>
          <a:stretch>
            <a:fillRect/>
          </a:stretch>
        </p:blipFill>
        <p:spPr>
          <a:xfrm>
            <a:off x="2521000" y="3665875"/>
            <a:ext cx="817075" cy="817075"/>
          </a:xfrm>
          <a:prstGeom prst="rect">
            <a:avLst/>
          </a:prstGeom>
          <a:noFill/>
          <a:ln>
            <a:noFill/>
          </a:ln>
        </p:spPr>
      </p:pic>
      <p:sp>
        <p:nvSpPr>
          <p:cNvPr id="254" name="Shape 254"/>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10</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Emotion Analysis</a:t>
            </a:r>
          </a:p>
        </p:txBody>
      </p:sp>
      <p:sp>
        <p:nvSpPr>
          <p:cNvPr id="260" name="Shape 260"/>
          <p:cNvSpPr txBox="1">
            <a:spLocks noGrp="1"/>
          </p:cNvSpPr>
          <p:nvPr>
            <p:ph type="body" idx="1"/>
          </p:nvPr>
        </p:nvSpPr>
        <p:spPr>
          <a:xfrm>
            <a:off x="457200" y="1600200"/>
            <a:ext cx="9040800" cy="4526100"/>
          </a:xfrm>
          <a:prstGeom prst="rect">
            <a:avLst/>
          </a:prstGeom>
          <a:noFill/>
          <a:ln w="2857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rtl="0">
              <a:spcBef>
                <a:spcPts val="0"/>
              </a:spcBef>
              <a:buNone/>
            </a:pPr>
            <a:r>
              <a:rPr lang="en-US" sz="3000"/>
              <a:t>Analyze text of tweets to measure emotions</a:t>
            </a:r>
          </a:p>
          <a:p>
            <a:pPr marL="0" marR="0" lvl="0" indent="0" rtl="0">
              <a:spcBef>
                <a:spcPts val="0"/>
              </a:spcBef>
              <a:buNone/>
            </a:pPr>
            <a:endParaRPr sz="3000"/>
          </a:p>
          <a:p>
            <a:pPr marL="0" marR="0" lvl="0" indent="0" rtl="0">
              <a:spcBef>
                <a:spcPts val="0"/>
              </a:spcBef>
              <a:buNone/>
            </a:pPr>
            <a:endParaRPr sz="800"/>
          </a:p>
          <a:p>
            <a:pPr marL="0" marR="0" lvl="0" indent="0" rtl="0">
              <a:spcBef>
                <a:spcPts val="0"/>
              </a:spcBef>
              <a:buNone/>
            </a:pPr>
            <a:r>
              <a:rPr lang="en-US" sz="3000"/>
              <a:t>  WKB </a:t>
            </a:r>
            <a:r>
              <a:rPr lang="en-US" sz="3000">
                <a:solidFill>
                  <a:srgbClr val="434343"/>
                </a:solidFill>
              </a:rPr>
              <a:t>(Warriner et al.) </a:t>
            </a:r>
            <a:r>
              <a:rPr lang="en-US" sz="3000"/>
              <a:t>lexicon to measure</a:t>
            </a:r>
          </a:p>
          <a:p>
            <a:pPr marL="0" marR="0" lvl="0" indent="0" algn="ctr" rtl="0">
              <a:spcBef>
                <a:spcPts val="0"/>
              </a:spcBef>
              <a:buNone/>
            </a:pPr>
            <a:r>
              <a:rPr lang="en-US" sz="3600" b="1"/>
              <a:t>Valence  </a:t>
            </a:r>
            <a:r>
              <a:rPr lang="en-US" sz="3000"/>
              <a:t>           </a:t>
            </a:r>
            <a:r>
              <a:rPr lang="en-US" sz="3000">
                <a:solidFill>
                  <a:srgbClr val="999999"/>
                </a:solidFill>
              </a:rPr>
              <a:t>|</a:t>
            </a:r>
            <a:r>
              <a:rPr lang="en-US" sz="3000"/>
              <a:t> Arousal  </a:t>
            </a:r>
            <a:r>
              <a:rPr lang="en-US" sz="3000">
                <a:solidFill>
                  <a:srgbClr val="999999"/>
                </a:solidFill>
              </a:rPr>
              <a:t>|</a:t>
            </a:r>
            <a:r>
              <a:rPr lang="en-US" sz="3000">
                <a:solidFill>
                  <a:srgbClr val="39AC73"/>
                </a:solidFill>
              </a:rPr>
              <a:t>   </a:t>
            </a:r>
            <a:r>
              <a:rPr lang="en-US" sz="3000"/>
              <a:t>Dominance</a:t>
            </a:r>
          </a:p>
          <a:p>
            <a:pPr marL="0" marR="0" lvl="0" indent="0" algn="ctr" rtl="0">
              <a:spcBef>
                <a:spcPts val="0"/>
              </a:spcBef>
              <a:buNone/>
            </a:pPr>
            <a:endParaRPr sz="3000"/>
          </a:p>
          <a:p>
            <a:pPr marL="0" marR="0" lvl="0" indent="0" algn="ctr" rtl="0">
              <a:spcBef>
                <a:spcPts val="0"/>
              </a:spcBef>
              <a:buNone/>
            </a:pPr>
            <a:endParaRPr sz="3000"/>
          </a:p>
          <a:p>
            <a:pPr marL="0" marR="0" lvl="0" indent="0" algn="ctr" rtl="0">
              <a:spcBef>
                <a:spcPts val="0"/>
              </a:spcBef>
              <a:buNone/>
            </a:pPr>
            <a:endParaRPr sz="3000"/>
          </a:p>
          <a:p>
            <a:pPr marL="457200" marR="0" lvl="0" indent="0" algn="l" rtl="0">
              <a:spcBef>
                <a:spcPts val="0"/>
              </a:spcBef>
              <a:buNone/>
            </a:pPr>
            <a:r>
              <a:rPr lang="en-US" sz="3000"/>
              <a:t>Quantifies the level of pleasure or pleasantness      expressed by a word  </a:t>
            </a:r>
            <a:r>
              <a:rPr lang="en-US" sz="3000" b="1">
                <a:solidFill>
                  <a:srgbClr val="000000"/>
                </a:solidFill>
              </a:rPr>
              <a:t> →  </a:t>
            </a:r>
            <a:r>
              <a:rPr lang="en-US" sz="3000">
                <a:solidFill>
                  <a:srgbClr val="000000"/>
                </a:solidFill>
              </a:rPr>
              <a:t>Happiness</a:t>
            </a:r>
          </a:p>
        </p:txBody>
      </p:sp>
      <p:pic>
        <p:nvPicPr>
          <p:cNvPr id="261" name="Shape 261"/>
          <p:cNvPicPr preferRelativeResize="0"/>
          <p:nvPr/>
        </p:nvPicPr>
        <p:blipFill>
          <a:blip r:embed="rId3">
            <a:alphaModFix/>
          </a:blip>
          <a:stretch>
            <a:fillRect/>
          </a:stretch>
        </p:blipFill>
        <p:spPr>
          <a:xfrm>
            <a:off x="6863849" y="3665875"/>
            <a:ext cx="817075" cy="817075"/>
          </a:xfrm>
          <a:prstGeom prst="rect">
            <a:avLst/>
          </a:prstGeom>
          <a:noFill/>
          <a:ln>
            <a:noFill/>
          </a:ln>
        </p:spPr>
      </p:pic>
      <p:pic>
        <p:nvPicPr>
          <p:cNvPr id="262" name="Shape 262"/>
          <p:cNvPicPr preferRelativeResize="0"/>
          <p:nvPr/>
        </p:nvPicPr>
        <p:blipFill>
          <a:blip r:embed="rId4">
            <a:alphaModFix/>
          </a:blip>
          <a:stretch>
            <a:fillRect/>
          </a:stretch>
        </p:blipFill>
        <p:spPr>
          <a:xfrm>
            <a:off x="4877800" y="3695300"/>
            <a:ext cx="817075" cy="817075"/>
          </a:xfrm>
          <a:prstGeom prst="rect">
            <a:avLst/>
          </a:prstGeom>
          <a:noFill/>
          <a:ln>
            <a:noFill/>
          </a:ln>
        </p:spPr>
      </p:pic>
      <p:pic>
        <p:nvPicPr>
          <p:cNvPr id="263" name="Shape 263"/>
          <p:cNvPicPr preferRelativeResize="0"/>
          <p:nvPr/>
        </p:nvPicPr>
        <p:blipFill>
          <a:blip r:embed="rId5">
            <a:alphaModFix/>
          </a:blip>
          <a:stretch>
            <a:fillRect/>
          </a:stretch>
        </p:blipFill>
        <p:spPr>
          <a:xfrm>
            <a:off x="1534275" y="3742075"/>
            <a:ext cx="1000513" cy="1036299"/>
          </a:xfrm>
          <a:prstGeom prst="rect">
            <a:avLst/>
          </a:prstGeom>
          <a:noFill/>
          <a:ln>
            <a:noFill/>
          </a:ln>
        </p:spPr>
      </p:pic>
      <p:pic>
        <p:nvPicPr>
          <p:cNvPr id="264" name="Shape 264"/>
          <p:cNvPicPr preferRelativeResize="0"/>
          <p:nvPr/>
        </p:nvPicPr>
        <p:blipFill>
          <a:blip r:embed="rId6">
            <a:alphaModFix/>
          </a:blip>
          <a:stretch>
            <a:fillRect/>
          </a:stretch>
        </p:blipFill>
        <p:spPr>
          <a:xfrm>
            <a:off x="2555911" y="3742075"/>
            <a:ext cx="1000513" cy="1036299"/>
          </a:xfrm>
          <a:prstGeom prst="rect">
            <a:avLst/>
          </a:prstGeom>
          <a:noFill/>
          <a:ln>
            <a:noFill/>
          </a:ln>
        </p:spPr>
      </p:pic>
      <p:sp>
        <p:nvSpPr>
          <p:cNvPr id="265" name="Shape 265"/>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10</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Emotion Analysis</a:t>
            </a:r>
          </a:p>
        </p:txBody>
      </p:sp>
      <p:sp>
        <p:nvSpPr>
          <p:cNvPr id="271" name="Shape 271"/>
          <p:cNvSpPr txBox="1">
            <a:spLocks noGrp="1"/>
          </p:cNvSpPr>
          <p:nvPr>
            <p:ph type="body" idx="1"/>
          </p:nvPr>
        </p:nvSpPr>
        <p:spPr>
          <a:xfrm>
            <a:off x="457200" y="1600200"/>
            <a:ext cx="9040800" cy="4526100"/>
          </a:xfrm>
          <a:prstGeom prst="rect">
            <a:avLst/>
          </a:prstGeom>
          <a:noFill/>
          <a:ln w="2857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rtl="0">
              <a:spcBef>
                <a:spcPts val="0"/>
              </a:spcBef>
              <a:buNone/>
            </a:pPr>
            <a:r>
              <a:rPr lang="en-US" sz="3000"/>
              <a:t>Analyze text of tweets to measure emotions</a:t>
            </a:r>
          </a:p>
          <a:p>
            <a:pPr marL="0" marR="0" lvl="0" indent="0" rtl="0">
              <a:spcBef>
                <a:spcPts val="0"/>
              </a:spcBef>
              <a:buNone/>
            </a:pPr>
            <a:endParaRPr sz="3000"/>
          </a:p>
          <a:p>
            <a:pPr marL="0" marR="0" lvl="0" indent="0" rtl="0">
              <a:spcBef>
                <a:spcPts val="0"/>
              </a:spcBef>
              <a:buNone/>
            </a:pPr>
            <a:endParaRPr sz="800"/>
          </a:p>
          <a:p>
            <a:pPr marL="0" marR="0" lvl="0" indent="0" rtl="0">
              <a:spcBef>
                <a:spcPts val="0"/>
              </a:spcBef>
              <a:buNone/>
            </a:pPr>
            <a:r>
              <a:rPr lang="en-US" sz="3000"/>
              <a:t>  WKB </a:t>
            </a:r>
            <a:r>
              <a:rPr lang="en-US" sz="3000">
                <a:solidFill>
                  <a:srgbClr val="434343"/>
                </a:solidFill>
              </a:rPr>
              <a:t>(Warriner et al.) </a:t>
            </a:r>
            <a:r>
              <a:rPr lang="en-US" sz="3000"/>
              <a:t>lexicon to measure</a:t>
            </a:r>
          </a:p>
          <a:p>
            <a:pPr marL="0" marR="0" lvl="0" indent="0" algn="ctr" rtl="0">
              <a:spcBef>
                <a:spcPts val="0"/>
              </a:spcBef>
              <a:buNone/>
            </a:pPr>
            <a:r>
              <a:rPr lang="en-US" sz="3000"/>
              <a:t>Valence</a:t>
            </a:r>
            <a:r>
              <a:rPr lang="en-US" sz="3000" b="1"/>
              <a:t>  </a:t>
            </a:r>
            <a:r>
              <a:rPr lang="en-US" sz="3000">
                <a:solidFill>
                  <a:srgbClr val="999999"/>
                </a:solidFill>
              </a:rPr>
              <a:t>|      </a:t>
            </a:r>
            <a:r>
              <a:rPr lang="en-US" sz="3000"/>
              <a:t> </a:t>
            </a:r>
            <a:r>
              <a:rPr lang="en-US" sz="3600" b="1"/>
              <a:t>Arousal</a:t>
            </a:r>
            <a:r>
              <a:rPr lang="en-US" sz="3000"/>
              <a:t>      </a:t>
            </a:r>
            <a:r>
              <a:rPr lang="en-US" sz="3000">
                <a:solidFill>
                  <a:srgbClr val="999999"/>
                </a:solidFill>
              </a:rPr>
              <a:t>|</a:t>
            </a:r>
            <a:r>
              <a:rPr lang="en-US" sz="3000">
                <a:solidFill>
                  <a:srgbClr val="39AC73"/>
                </a:solidFill>
              </a:rPr>
              <a:t>   </a:t>
            </a:r>
            <a:r>
              <a:rPr lang="en-US" sz="3000"/>
              <a:t>Dominance</a:t>
            </a:r>
          </a:p>
          <a:p>
            <a:pPr marL="0" marR="0" lvl="0" indent="0" algn="ctr" rtl="0">
              <a:spcBef>
                <a:spcPts val="0"/>
              </a:spcBef>
              <a:buNone/>
            </a:pPr>
            <a:endParaRPr sz="3000"/>
          </a:p>
          <a:p>
            <a:pPr marL="0" marR="0" lvl="0" indent="0" algn="ctr" rtl="0">
              <a:spcBef>
                <a:spcPts val="0"/>
              </a:spcBef>
              <a:buNone/>
            </a:pPr>
            <a:endParaRPr sz="3000"/>
          </a:p>
          <a:p>
            <a:pPr marL="0" marR="0" lvl="0" indent="0" algn="ctr" rtl="0">
              <a:spcBef>
                <a:spcPts val="0"/>
              </a:spcBef>
              <a:buNone/>
            </a:pPr>
            <a:endParaRPr sz="3000"/>
          </a:p>
          <a:p>
            <a:pPr marL="457200" marR="0" lvl="0" indent="0" algn="l" rtl="0">
              <a:spcBef>
                <a:spcPts val="0"/>
              </a:spcBef>
              <a:buNone/>
            </a:pPr>
            <a:r>
              <a:rPr lang="en-US" sz="3000"/>
              <a:t>Quantifies the level of activity induced by the emotions associated with a word</a:t>
            </a:r>
          </a:p>
        </p:txBody>
      </p:sp>
      <p:pic>
        <p:nvPicPr>
          <p:cNvPr id="272" name="Shape 272"/>
          <p:cNvPicPr preferRelativeResize="0"/>
          <p:nvPr/>
        </p:nvPicPr>
        <p:blipFill>
          <a:blip r:embed="rId3">
            <a:alphaModFix/>
          </a:blip>
          <a:stretch>
            <a:fillRect/>
          </a:stretch>
        </p:blipFill>
        <p:spPr>
          <a:xfrm>
            <a:off x="6863849" y="3665875"/>
            <a:ext cx="817075" cy="817075"/>
          </a:xfrm>
          <a:prstGeom prst="rect">
            <a:avLst/>
          </a:prstGeom>
          <a:noFill/>
          <a:ln>
            <a:noFill/>
          </a:ln>
        </p:spPr>
      </p:pic>
      <p:pic>
        <p:nvPicPr>
          <p:cNvPr id="273" name="Shape 273"/>
          <p:cNvPicPr preferRelativeResize="0"/>
          <p:nvPr/>
        </p:nvPicPr>
        <p:blipFill>
          <a:blip r:embed="rId4">
            <a:alphaModFix/>
          </a:blip>
          <a:stretch>
            <a:fillRect/>
          </a:stretch>
        </p:blipFill>
        <p:spPr>
          <a:xfrm>
            <a:off x="4039600" y="3619100"/>
            <a:ext cx="1288075" cy="1288075"/>
          </a:xfrm>
          <a:prstGeom prst="rect">
            <a:avLst/>
          </a:prstGeom>
          <a:noFill/>
          <a:ln>
            <a:noFill/>
          </a:ln>
        </p:spPr>
      </p:pic>
      <p:pic>
        <p:nvPicPr>
          <p:cNvPr id="274" name="Shape 274"/>
          <p:cNvPicPr preferRelativeResize="0"/>
          <p:nvPr/>
        </p:nvPicPr>
        <p:blipFill>
          <a:blip r:embed="rId5">
            <a:alphaModFix/>
          </a:blip>
          <a:stretch>
            <a:fillRect/>
          </a:stretch>
        </p:blipFill>
        <p:spPr>
          <a:xfrm>
            <a:off x="1610475" y="3665875"/>
            <a:ext cx="779014" cy="817075"/>
          </a:xfrm>
          <a:prstGeom prst="rect">
            <a:avLst/>
          </a:prstGeom>
          <a:noFill/>
          <a:ln>
            <a:noFill/>
          </a:ln>
        </p:spPr>
      </p:pic>
      <p:pic>
        <p:nvPicPr>
          <p:cNvPr id="275" name="Shape 275"/>
          <p:cNvPicPr preferRelativeResize="0"/>
          <p:nvPr/>
        </p:nvPicPr>
        <p:blipFill>
          <a:blip r:embed="rId6">
            <a:alphaModFix/>
          </a:blip>
          <a:stretch>
            <a:fillRect/>
          </a:stretch>
        </p:blipFill>
        <p:spPr>
          <a:xfrm>
            <a:off x="2405936" y="3665875"/>
            <a:ext cx="779014" cy="817075"/>
          </a:xfrm>
          <a:prstGeom prst="rect">
            <a:avLst/>
          </a:prstGeom>
          <a:noFill/>
          <a:ln>
            <a:noFill/>
          </a:ln>
        </p:spPr>
      </p:pic>
      <p:sp>
        <p:nvSpPr>
          <p:cNvPr id="276" name="Shape 276"/>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10</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Emotion Analysis</a:t>
            </a:r>
          </a:p>
        </p:txBody>
      </p:sp>
      <p:sp>
        <p:nvSpPr>
          <p:cNvPr id="282" name="Shape 282"/>
          <p:cNvSpPr txBox="1">
            <a:spLocks noGrp="1"/>
          </p:cNvSpPr>
          <p:nvPr>
            <p:ph type="body" idx="1"/>
          </p:nvPr>
        </p:nvSpPr>
        <p:spPr>
          <a:xfrm>
            <a:off x="457200" y="1600200"/>
            <a:ext cx="9040800" cy="4526100"/>
          </a:xfrm>
          <a:prstGeom prst="rect">
            <a:avLst/>
          </a:prstGeom>
          <a:noFill/>
          <a:ln w="2857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rtl="0">
              <a:spcBef>
                <a:spcPts val="0"/>
              </a:spcBef>
              <a:buNone/>
            </a:pPr>
            <a:r>
              <a:rPr lang="en-US" sz="3000"/>
              <a:t>Analyze text of tweets to measure emotions</a:t>
            </a:r>
          </a:p>
          <a:p>
            <a:pPr marL="0" marR="0" lvl="0" indent="0" rtl="0">
              <a:spcBef>
                <a:spcPts val="0"/>
              </a:spcBef>
              <a:buNone/>
            </a:pPr>
            <a:endParaRPr sz="3000"/>
          </a:p>
          <a:p>
            <a:pPr marL="0" marR="0" lvl="0" indent="0" rtl="0">
              <a:spcBef>
                <a:spcPts val="0"/>
              </a:spcBef>
              <a:buNone/>
            </a:pPr>
            <a:endParaRPr sz="800"/>
          </a:p>
          <a:p>
            <a:pPr marL="0" marR="0" lvl="0" indent="0" rtl="0">
              <a:spcBef>
                <a:spcPts val="0"/>
              </a:spcBef>
              <a:buNone/>
            </a:pPr>
            <a:r>
              <a:rPr lang="en-US" sz="3000"/>
              <a:t>  WKB </a:t>
            </a:r>
            <a:r>
              <a:rPr lang="en-US" sz="3000">
                <a:solidFill>
                  <a:srgbClr val="434343"/>
                </a:solidFill>
              </a:rPr>
              <a:t>(Warriner et al.) </a:t>
            </a:r>
            <a:r>
              <a:rPr lang="en-US" sz="3000"/>
              <a:t>lexicon to measure</a:t>
            </a:r>
          </a:p>
          <a:p>
            <a:pPr marL="0" marR="0" lvl="0" indent="0" algn="l" rtl="0">
              <a:spcBef>
                <a:spcPts val="0"/>
              </a:spcBef>
              <a:buNone/>
            </a:pPr>
            <a:r>
              <a:rPr lang="en-US" sz="3000"/>
              <a:t>                 Valence</a:t>
            </a:r>
            <a:r>
              <a:rPr lang="en-US" sz="3000" b="1"/>
              <a:t>  </a:t>
            </a:r>
            <a:r>
              <a:rPr lang="en-US" sz="3000">
                <a:solidFill>
                  <a:srgbClr val="999999"/>
                </a:solidFill>
              </a:rPr>
              <a:t>|</a:t>
            </a:r>
            <a:r>
              <a:rPr lang="en-US" sz="3000"/>
              <a:t> Arousal  </a:t>
            </a:r>
            <a:r>
              <a:rPr lang="en-US" sz="3000">
                <a:solidFill>
                  <a:srgbClr val="999999"/>
                </a:solidFill>
              </a:rPr>
              <a:t>|</a:t>
            </a:r>
            <a:r>
              <a:rPr lang="en-US" sz="3000">
                <a:solidFill>
                  <a:srgbClr val="39AC73"/>
                </a:solidFill>
              </a:rPr>
              <a:t>  </a:t>
            </a:r>
            <a:r>
              <a:rPr lang="en-US" sz="3600" b="1">
                <a:solidFill>
                  <a:srgbClr val="39AC73"/>
                </a:solidFill>
              </a:rPr>
              <a:t> </a:t>
            </a:r>
            <a:r>
              <a:rPr lang="en-US" sz="3600" b="1"/>
              <a:t>Dominance</a:t>
            </a:r>
          </a:p>
          <a:p>
            <a:pPr marL="0" marR="0" lvl="0" indent="0" algn="ctr" rtl="0">
              <a:spcBef>
                <a:spcPts val="0"/>
              </a:spcBef>
              <a:buNone/>
            </a:pPr>
            <a:endParaRPr sz="3000"/>
          </a:p>
          <a:p>
            <a:pPr marL="0" marR="0" lvl="0" indent="0" algn="ctr" rtl="0">
              <a:spcBef>
                <a:spcPts val="0"/>
              </a:spcBef>
              <a:buNone/>
            </a:pPr>
            <a:endParaRPr sz="3000"/>
          </a:p>
          <a:p>
            <a:pPr marL="0" marR="0" lvl="0" indent="0" algn="ctr" rtl="0">
              <a:spcBef>
                <a:spcPts val="0"/>
              </a:spcBef>
              <a:buNone/>
            </a:pPr>
            <a:endParaRPr sz="3000"/>
          </a:p>
          <a:p>
            <a:pPr marL="457200" marR="0" lvl="0" indent="0" algn="l" rtl="0">
              <a:spcBef>
                <a:spcPts val="0"/>
              </a:spcBef>
              <a:buNone/>
            </a:pPr>
            <a:r>
              <a:rPr lang="en-US" sz="3000"/>
              <a:t>Quantifies the level of subjective power </a:t>
            </a:r>
          </a:p>
          <a:p>
            <a:pPr marL="457200" marR="0" lvl="0" indent="0" algn="l" rtl="0">
              <a:spcBef>
                <a:spcPts val="0"/>
              </a:spcBef>
              <a:buNone/>
            </a:pPr>
            <a:r>
              <a:rPr lang="en-US" sz="3000"/>
              <a:t>associated with an emotional word</a:t>
            </a:r>
          </a:p>
        </p:txBody>
      </p:sp>
      <p:pic>
        <p:nvPicPr>
          <p:cNvPr id="283" name="Shape 283"/>
          <p:cNvPicPr preferRelativeResize="0"/>
          <p:nvPr/>
        </p:nvPicPr>
        <p:blipFill>
          <a:blip r:embed="rId3">
            <a:alphaModFix/>
          </a:blip>
          <a:stretch>
            <a:fillRect/>
          </a:stretch>
        </p:blipFill>
        <p:spPr>
          <a:xfrm>
            <a:off x="5953099" y="3665875"/>
            <a:ext cx="1270625" cy="1270625"/>
          </a:xfrm>
          <a:prstGeom prst="rect">
            <a:avLst/>
          </a:prstGeom>
          <a:noFill/>
          <a:ln>
            <a:noFill/>
          </a:ln>
        </p:spPr>
      </p:pic>
      <p:pic>
        <p:nvPicPr>
          <p:cNvPr id="284" name="Shape 284"/>
          <p:cNvPicPr preferRelativeResize="0"/>
          <p:nvPr/>
        </p:nvPicPr>
        <p:blipFill>
          <a:blip r:embed="rId4">
            <a:alphaModFix/>
          </a:blip>
          <a:stretch>
            <a:fillRect/>
          </a:stretch>
        </p:blipFill>
        <p:spPr>
          <a:xfrm>
            <a:off x="3963400" y="3695300"/>
            <a:ext cx="817075" cy="817075"/>
          </a:xfrm>
          <a:prstGeom prst="rect">
            <a:avLst/>
          </a:prstGeom>
          <a:noFill/>
          <a:ln>
            <a:noFill/>
          </a:ln>
        </p:spPr>
      </p:pic>
      <p:pic>
        <p:nvPicPr>
          <p:cNvPr id="285" name="Shape 285"/>
          <p:cNvPicPr preferRelativeResize="0"/>
          <p:nvPr/>
        </p:nvPicPr>
        <p:blipFill>
          <a:blip r:embed="rId5">
            <a:alphaModFix/>
          </a:blip>
          <a:stretch>
            <a:fillRect/>
          </a:stretch>
        </p:blipFill>
        <p:spPr>
          <a:xfrm>
            <a:off x="1839075" y="3665875"/>
            <a:ext cx="779014" cy="817075"/>
          </a:xfrm>
          <a:prstGeom prst="rect">
            <a:avLst/>
          </a:prstGeom>
          <a:noFill/>
          <a:ln>
            <a:noFill/>
          </a:ln>
        </p:spPr>
      </p:pic>
      <p:pic>
        <p:nvPicPr>
          <p:cNvPr id="286" name="Shape 286"/>
          <p:cNvPicPr preferRelativeResize="0"/>
          <p:nvPr/>
        </p:nvPicPr>
        <p:blipFill>
          <a:blip r:embed="rId6">
            <a:alphaModFix/>
          </a:blip>
          <a:stretch>
            <a:fillRect/>
          </a:stretch>
        </p:blipFill>
        <p:spPr>
          <a:xfrm>
            <a:off x="2634536" y="3665875"/>
            <a:ext cx="779014" cy="817075"/>
          </a:xfrm>
          <a:prstGeom prst="rect">
            <a:avLst/>
          </a:prstGeom>
          <a:noFill/>
          <a:ln>
            <a:noFill/>
          </a:ln>
        </p:spPr>
      </p:pic>
      <p:sp>
        <p:nvSpPr>
          <p:cNvPr id="287" name="Shape 287"/>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10</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Social Interactions Analysis</a:t>
            </a:r>
          </a:p>
        </p:txBody>
      </p:sp>
      <p:sp>
        <p:nvSpPr>
          <p:cNvPr id="293" name="Shape 29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a:t>Social Tie Strength of tract </a:t>
            </a:r>
            <a:r>
              <a:rPr lang="en-US" i="1"/>
              <a:t>i</a:t>
            </a:r>
            <a:r>
              <a:rPr lang="en-US"/>
              <a:t>: how much do people there interact with others?</a:t>
            </a:r>
          </a:p>
          <a:p>
            <a:pPr marL="0" marR="0" lvl="0" indent="0" algn="l" rtl="0">
              <a:spcBef>
                <a:spcPts val="0"/>
              </a:spcBef>
              <a:buNone/>
            </a:pPr>
            <a:endParaRPr/>
          </a:p>
          <a:p>
            <a:pPr marL="0" marR="0" lvl="0" indent="0" algn="l" rtl="0">
              <a:spcBef>
                <a:spcPts val="0"/>
              </a:spcBef>
              <a:buNone/>
            </a:pPr>
            <a:endParaRPr/>
          </a:p>
          <a:p>
            <a:pPr marL="0" marR="0" lvl="0" indent="0" algn="l" rtl="0">
              <a:spcBef>
                <a:spcPts val="0"/>
              </a:spcBef>
              <a:buNone/>
            </a:pPr>
            <a:endParaRPr/>
          </a:p>
          <a:p>
            <a:pPr marL="0" marR="0" lvl="0" indent="0" algn="l" rtl="0">
              <a:spcBef>
                <a:spcPts val="0"/>
              </a:spcBef>
              <a:buNone/>
            </a:pPr>
            <a:endParaRPr sz="2400"/>
          </a:p>
          <a:p>
            <a:pPr marL="457200" marR="0" lvl="0" indent="0" algn="just" rtl="0">
              <a:spcBef>
                <a:spcPts val="0"/>
              </a:spcBef>
              <a:buNone/>
            </a:pPr>
            <a:r>
              <a:rPr lang="en-US" sz="2400" b="1" i="1"/>
              <a:t>S</a:t>
            </a:r>
            <a:r>
              <a:rPr lang="en-US" sz="2400" b="1" i="1" baseline="-25000"/>
              <a:t>i</a:t>
            </a:r>
            <a:r>
              <a:rPr lang="en-US" sz="2400" baseline="-25000"/>
              <a:t> </a:t>
            </a:r>
            <a:r>
              <a:rPr lang="en-US" sz="2400"/>
              <a:t>:</a:t>
            </a:r>
            <a:r>
              <a:rPr lang="en-US" sz="2400" baseline="-25000"/>
              <a:t>  </a:t>
            </a:r>
            <a:r>
              <a:rPr lang="en-US" sz="2400"/>
              <a:t>average social tie strength for tract </a:t>
            </a:r>
            <a:r>
              <a:rPr lang="en-US" sz="2400" i="1"/>
              <a:t>i</a:t>
            </a:r>
          </a:p>
          <a:p>
            <a:pPr marL="457200" marR="0" lvl="0" indent="0" algn="just" rtl="0">
              <a:spcBef>
                <a:spcPts val="0"/>
              </a:spcBef>
              <a:buNone/>
            </a:pPr>
            <a:r>
              <a:rPr lang="en-US" sz="2400" b="1" i="1"/>
              <a:t>w</a:t>
            </a:r>
            <a:r>
              <a:rPr lang="en-US" sz="2400" b="1" i="1" baseline="-25000"/>
              <a:t>j</a:t>
            </a:r>
            <a:r>
              <a:rPr lang="en-US" sz="2400" i="1" baseline="-25000"/>
              <a:t> </a:t>
            </a:r>
            <a:r>
              <a:rPr lang="en-US" sz="2400"/>
              <a:t>:  is the weight of the </a:t>
            </a:r>
            <a:r>
              <a:rPr lang="en-US" sz="2400" i="1"/>
              <a:t>j</a:t>
            </a:r>
            <a:r>
              <a:rPr lang="en-US" sz="2400" i="1" baseline="30000"/>
              <a:t>th</a:t>
            </a:r>
            <a:r>
              <a:rPr lang="en-US" sz="2400"/>
              <a:t> edge (number of times a user mentions another), and </a:t>
            </a:r>
          </a:p>
          <a:p>
            <a:pPr marL="457200" marR="0" lvl="0" indent="-69850" algn="just" rtl="0">
              <a:spcBef>
                <a:spcPts val="0"/>
              </a:spcBef>
              <a:buClr>
                <a:schemeClr val="dk1"/>
              </a:buClr>
              <a:buSzPct val="45833"/>
              <a:buFont typeface="Arial"/>
              <a:buNone/>
            </a:pPr>
            <a:r>
              <a:rPr lang="en-US" sz="2400" b="1" i="1"/>
              <a:t>k</a:t>
            </a:r>
            <a:r>
              <a:rPr lang="en-US" sz="2400" b="1" i="1" baseline="-25000"/>
              <a:t>i</a:t>
            </a:r>
            <a:r>
              <a:rPr lang="en-US" sz="2400" i="1" baseline="-25000"/>
              <a:t> </a:t>
            </a:r>
            <a:r>
              <a:rPr lang="en-US" sz="2400"/>
              <a:t>:  number of distinct users mentioned in tract </a:t>
            </a:r>
            <a:r>
              <a:rPr lang="en-US" sz="2400" i="1"/>
              <a:t>i</a:t>
            </a:r>
          </a:p>
          <a:p>
            <a:pPr marL="0" marR="0" lvl="0" indent="0" algn="l" rtl="0">
              <a:spcBef>
                <a:spcPts val="0"/>
              </a:spcBef>
              <a:buNone/>
            </a:pPr>
            <a:endParaRPr/>
          </a:p>
          <a:p>
            <a:pPr marL="0" marR="0" lvl="0" indent="0" algn="l" rtl="0">
              <a:spcBef>
                <a:spcPts val="0"/>
              </a:spcBef>
              <a:buNone/>
            </a:pPr>
            <a:endParaRPr/>
          </a:p>
        </p:txBody>
      </p:sp>
      <p:pic>
        <p:nvPicPr>
          <p:cNvPr id="294" name="Shape 294"/>
          <p:cNvPicPr preferRelativeResize="0"/>
          <p:nvPr/>
        </p:nvPicPr>
        <p:blipFill>
          <a:blip r:embed="rId3">
            <a:alphaModFix/>
          </a:blip>
          <a:stretch>
            <a:fillRect/>
          </a:stretch>
        </p:blipFill>
        <p:spPr>
          <a:xfrm>
            <a:off x="3014785" y="2971099"/>
            <a:ext cx="2924525" cy="1324475"/>
          </a:xfrm>
          <a:prstGeom prst="rect">
            <a:avLst/>
          </a:prstGeom>
          <a:noFill/>
          <a:ln>
            <a:noFill/>
          </a:ln>
        </p:spPr>
      </p:pic>
      <p:pic>
        <p:nvPicPr>
          <p:cNvPr id="295" name="Shape 295"/>
          <p:cNvPicPr preferRelativeResize="0"/>
          <p:nvPr/>
        </p:nvPicPr>
        <p:blipFill>
          <a:blip r:embed="rId4">
            <a:alphaModFix/>
          </a:blip>
          <a:stretch>
            <a:fillRect/>
          </a:stretch>
        </p:blipFill>
        <p:spPr>
          <a:xfrm>
            <a:off x="7688675" y="2532675"/>
            <a:ext cx="906775" cy="906775"/>
          </a:xfrm>
          <a:prstGeom prst="rect">
            <a:avLst/>
          </a:prstGeom>
          <a:noFill/>
          <a:ln>
            <a:noFill/>
          </a:ln>
        </p:spPr>
      </p:pic>
      <p:sp>
        <p:nvSpPr>
          <p:cNvPr id="296" name="Shape 296"/>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11</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8080"/>
              </a:buClr>
              <a:buSzPct val="25000"/>
              <a:buFont typeface="Calibri"/>
              <a:buNone/>
            </a:pPr>
            <a:r>
              <a:rPr lang="en-US">
                <a:solidFill>
                  <a:srgbClr val="008080"/>
                </a:solidFill>
              </a:rPr>
              <a:t>Who am I?</a:t>
            </a:r>
          </a:p>
        </p:txBody>
      </p:sp>
      <p:sp>
        <p:nvSpPr>
          <p:cNvPr id="97" name="Shape 97"/>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fld id="{00000000-1234-1234-1234-123412341234}" type="slidenum">
              <a:rPr lang="en-US"/>
              <a:t>2</a:t>
            </a:fld>
            <a:endParaRPr lang="en-US"/>
          </a:p>
        </p:txBody>
      </p:sp>
      <p:sp>
        <p:nvSpPr>
          <p:cNvPr id="98" name="Shape 98"/>
          <p:cNvSpPr txBox="1"/>
          <p:nvPr/>
        </p:nvSpPr>
        <p:spPr>
          <a:xfrm>
            <a:off x="711325" y="1440900"/>
            <a:ext cx="7642200" cy="4559700"/>
          </a:xfrm>
          <a:prstGeom prst="rect">
            <a:avLst/>
          </a:prstGeom>
          <a:noFill/>
          <a:ln>
            <a:noFill/>
          </a:ln>
        </p:spPr>
        <p:txBody>
          <a:bodyPr lIns="91425" tIns="91425" rIns="91425" bIns="91425" anchor="t" anchorCtr="0">
            <a:noAutofit/>
          </a:bodyPr>
          <a:lstStyle/>
          <a:p>
            <a:pPr marL="457200" lvl="0" indent="-381000" algn="just" rtl="0">
              <a:spcBef>
                <a:spcPts val="640"/>
              </a:spcBef>
              <a:buClr>
                <a:schemeClr val="dk1"/>
              </a:buClr>
              <a:buSzPct val="100000"/>
              <a:buChar char="•"/>
            </a:pPr>
            <a:r>
              <a:rPr lang="en-US" sz="2400">
                <a:solidFill>
                  <a:schemeClr val="dk1"/>
                </a:solidFill>
                <a:latin typeface="Calibri"/>
                <a:ea typeface="Calibri"/>
                <a:cs typeface="Calibri"/>
                <a:sym typeface="Calibri"/>
              </a:rPr>
              <a:t>A proud alumna of       </a:t>
            </a:r>
          </a:p>
          <a:p>
            <a:pPr lvl="0" algn="just" rtl="0">
              <a:spcBef>
                <a:spcPts val="640"/>
              </a:spcBef>
              <a:buNone/>
            </a:pPr>
            <a:r>
              <a:rPr lang="en-US" sz="2400">
                <a:solidFill>
                  <a:schemeClr val="dk1"/>
                </a:solidFill>
                <a:latin typeface="Calibri"/>
                <a:ea typeface="Calibri"/>
                <a:cs typeface="Calibri"/>
                <a:sym typeface="Calibri"/>
              </a:rPr>
              <a:t>         </a:t>
            </a:r>
          </a:p>
          <a:p>
            <a:pPr marL="457200" lvl="0" indent="-381000" algn="just" rtl="0">
              <a:spcBef>
                <a:spcPts val="640"/>
              </a:spcBef>
              <a:buClr>
                <a:schemeClr val="dk1"/>
              </a:buClr>
              <a:buSzPct val="100000"/>
              <a:buChar char="•"/>
            </a:pPr>
            <a:r>
              <a:rPr lang="en-US" sz="2400">
                <a:solidFill>
                  <a:schemeClr val="dk1"/>
                </a:solidFill>
                <a:latin typeface="Calibri"/>
                <a:ea typeface="Calibri"/>
                <a:cs typeface="Calibri"/>
                <a:sym typeface="Calibri"/>
              </a:rPr>
              <a:t>Going to join                for MSCS, with a specialization in data science</a:t>
            </a:r>
          </a:p>
          <a:p>
            <a:pPr lvl="0" algn="just" rtl="0">
              <a:spcBef>
                <a:spcPts val="640"/>
              </a:spcBef>
              <a:buNone/>
            </a:pPr>
            <a:endParaRPr sz="2400">
              <a:solidFill>
                <a:schemeClr val="dk1"/>
              </a:solidFill>
              <a:latin typeface="Calibri"/>
              <a:ea typeface="Calibri"/>
              <a:cs typeface="Calibri"/>
              <a:sym typeface="Calibri"/>
            </a:endParaRPr>
          </a:p>
          <a:p>
            <a:pPr marL="457200" lvl="0" indent="-381000" algn="just" rtl="0">
              <a:spcBef>
                <a:spcPts val="640"/>
              </a:spcBef>
              <a:buClr>
                <a:schemeClr val="dk1"/>
              </a:buClr>
              <a:buSzPct val="100000"/>
              <a:buChar char="•"/>
            </a:pPr>
            <a:r>
              <a:rPr lang="en-US" sz="2400">
                <a:solidFill>
                  <a:schemeClr val="dk1"/>
                </a:solidFill>
                <a:latin typeface="Calibri"/>
                <a:ea typeface="Calibri"/>
                <a:cs typeface="Calibri"/>
                <a:sym typeface="Calibri"/>
              </a:rPr>
              <a:t>Started working with Dr. Lerman at </a:t>
            </a:r>
          </a:p>
          <a:p>
            <a:pPr lvl="0" algn="just" rtl="0">
              <a:spcBef>
                <a:spcPts val="640"/>
              </a:spcBef>
              <a:buNone/>
            </a:pPr>
            <a:endParaRPr sz="2400">
              <a:solidFill>
                <a:schemeClr val="dk1"/>
              </a:solidFill>
              <a:latin typeface="Calibri"/>
              <a:ea typeface="Calibri"/>
              <a:cs typeface="Calibri"/>
              <a:sym typeface="Calibri"/>
            </a:endParaRPr>
          </a:p>
          <a:p>
            <a:pPr marL="457200" lvl="0" indent="-381000" algn="just" rtl="0">
              <a:spcBef>
                <a:spcPts val="640"/>
              </a:spcBef>
              <a:buClr>
                <a:schemeClr val="dk1"/>
              </a:buClr>
              <a:buSzPct val="100000"/>
              <a:buChar char="•"/>
            </a:pPr>
            <a:r>
              <a:rPr lang="en-US" sz="2400">
                <a:solidFill>
                  <a:schemeClr val="dk1"/>
                </a:solidFill>
                <a:latin typeface="Calibri"/>
                <a:ea typeface="Calibri"/>
                <a:cs typeface="Calibri"/>
                <a:sym typeface="Calibri"/>
              </a:rPr>
              <a:t>Have been a part of                     for last 3 years</a:t>
            </a:r>
          </a:p>
        </p:txBody>
      </p:sp>
      <p:pic>
        <p:nvPicPr>
          <p:cNvPr id="99" name="Shape 99"/>
          <p:cNvPicPr preferRelativeResize="0"/>
          <p:nvPr/>
        </p:nvPicPr>
        <p:blipFill>
          <a:blip r:embed="rId3">
            <a:alphaModFix/>
          </a:blip>
          <a:stretch>
            <a:fillRect/>
          </a:stretch>
        </p:blipFill>
        <p:spPr>
          <a:xfrm>
            <a:off x="3763400" y="4599575"/>
            <a:ext cx="1438074" cy="546675"/>
          </a:xfrm>
          <a:prstGeom prst="rect">
            <a:avLst/>
          </a:prstGeom>
          <a:noFill/>
          <a:ln>
            <a:noFill/>
          </a:ln>
        </p:spPr>
      </p:pic>
      <p:pic>
        <p:nvPicPr>
          <p:cNvPr id="100" name="Shape 100"/>
          <p:cNvPicPr preferRelativeResize="0"/>
          <p:nvPr/>
        </p:nvPicPr>
        <p:blipFill>
          <a:blip r:embed="rId4">
            <a:alphaModFix/>
          </a:blip>
          <a:stretch>
            <a:fillRect/>
          </a:stretch>
        </p:blipFill>
        <p:spPr>
          <a:xfrm>
            <a:off x="5638800" y="3525012"/>
            <a:ext cx="1138386" cy="723974"/>
          </a:xfrm>
          <a:prstGeom prst="rect">
            <a:avLst/>
          </a:prstGeom>
          <a:noFill/>
          <a:ln>
            <a:noFill/>
          </a:ln>
        </p:spPr>
      </p:pic>
      <p:pic>
        <p:nvPicPr>
          <p:cNvPr id="101" name="Shape 101"/>
          <p:cNvPicPr preferRelativeResize="0"/>
          <p:nvPr/>
        </p:nvPicPr>
        <p:blipFill>
          <a:blip r:embed="rId5">
            <a:alphaModFix/>
          </a:blip>
          <a:stretch>
            <a:fillRect/>
          </a:stretch>
        </p:blipFill>
        <p:spPr>
          <a:xfrm>
            <a:off x="3001450" y="2376749"/>
            <a:ext cx="977725" cy="605373"/>
          </a:xfrm>
          <a:prstGeom prst="rect">
            <a:avLst/>
          </a:prstGeom>
          <a:noFill/>
          <a:ln>
            <a:noFill/>
          </a:ln>
        </p:spPr>
      </p:pic>
      <p:pic>
        <p:nvPicPr>
          <p:cNvPr id="102" name="Shape 102"/>
          <p:cNvPicPr preferRelativeResize="0"/>
          <p:nvPr/>
        </p:nvPicPr>
        <p:blipFill rotWithShape="1">
          <a:blip r:embed="rId6">
            <a:alphaModFix/>
          </a:blip>
          <a:srcRect r="78413"/>
          <a:stretch/>
        </p:blipFill>
        <p:spPr>
          <a:xfrm>
            <a:off x="3763400" y="1440887"/>
            <a:ext cx="977725" cy="77710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Social Interactions Analysis</a:t>
            </a:r>
          </a:p>
        </p:txBody>
      </p:sp>
      <p:sp>
        <p:nvSpPr>
          <p:cNvPr id="302" name="Shape 302"/>
          <p:cNvSpPr txBox="1">
            <a:spLocks noGrp="1"/>
          </p:cNvSpPr>
          <p:nvPr>
            <p:ph type="body" idx="1"/>
          </p:nvPr>
        </p:nvSpPr>
        <p:spPr>
          <a:xfrm>
            <a:off x="457200" y="1600200"/>
            <a:ext cx="8229600" cy="10392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dirty="0"/>
              <a:t>Tie Strength</a:t>
            </a:r>
          </a:p>
          <a:p>
            <a:pPr marL="0" marR="0" lvl="0" indent="0" algn="l" rtl="0">
              <a:spcBef>
                <a:spcPts val="0"/>
              </a:spcBef>
              <a:buNone/>
            </a:pPr>
            <a:r>
              <a:rPr lang="en-US" dirty="0"/>
              <a:t> </a:t>
            </a:r>
            <a:r>
              <a:rPr lang="en-US" dirty="0" smtClean="0"/>
              <a:t>                     tract1</a:t>
            </a:r>
            <a:r>
              <a:rPr lang="en-US" dirty="0"/>
              <a:t>		</a:t>
            </a:r>
            <a:r>
              <a:rPr lang="en-US" dirty="0" smtClean="0"/>
              <a:t>	  tract2</a:t>
            </a:r>
            <a:endParaRPr lang="en-US" dirty="0"/>
          </a:p>
          <a:p>
            <a:pPr marL="0" marR="0" lvl="0" indent="0" algn="l" rtl="0">
              <a:spcBef>
                <a:spcPts val="0"/>
              </a:spcBef>
              <a:buNone/>
            </a:pPr>
            <a:endParaRPr dirty="0"/>
          </a:p>
          <a:p>
            <a:pPr marL="0" marR="0" lvl="0" indent="0" algn="l" rtl="0">
              <a:spcBef>
                <a:spcPts val="0"/>
              </a:spcBef>
              <a:buNone/>
            </a:pPr>
            <a:endParaRPr dirty="0"/>
          </a:p>
          <a:p>
            <a:pPr marL="0" marR="0" lvl="0" indent="0" algn="l" rtl="0">
              <a:spcBef>
                <a:spcPts val="0"/>
              </a:spcBef>
              <a:buNone/>
            </a:pPr>
            <a:endParaRPr dirty="0"/>
          </a:p>
          <a:p>
            <a:pPr marL="0" marR="0" lvl="0" indent="0" algn="l" rtl="0">
              <a:spcBef>
                <a:spcPts val="0"/>
              </a:spcBef>
              <a:buNone/>
            </a:pPr>
            <a:endParaRPr sz="2400" dirty="0"/>
          </a:p>
          <a:p>
            <a:pPr marL="0" marR="0" lvl="0" indent="0" algn="l" rtl="0">
              <a:spcBef>
                <a:spcPts val="0"/>
              </a:spcBef>
              <a:buNone/>
            </a:pPr>
            <a:endParaRPr sz="2400" dirty="0"/>
          </a:p>
          <a:p>
            <a:pPr marL="457200" marR="0" lvl="0" indent="0" algn="l" rtl="0">
              <a:spcBef>
                <a:spcPts val="0"/>
              </a:spcBef>
              <a:buNone/>
            </a:pPr>
            <a:endParaRPr sz="2400" dirty="0"/>
          </a:p>
          <a:p>
            <a:pPr marL="0" marR="0" lvl="0" indent="0" algn="l" rtl="0">
              <a:spcBef>
                <a:spcPts val="0"/>
              </a:spcBef>
              <a:buNone/>
            </a:pPr>
            <a:endParaRPr dirty="0"/>
          </a:p>
          <a:p>
            <a:pPr marL="0" marR="0" lvl="0" indent="0" algn="l" rtl="0">
              <a:spcBef>
                <a:spcPts val="0"/>
              </a:spcBef>
              <a:buNone/>
            </a:pPr>
            <a:endParaRPr dirty="0"/>
          </a:p>
        </p:txBody>
      </p:sp>
      <p:pic>
        <p:nvPicPr>
          <p:cNvPr id="303" name="Shape 303"/>
          <p:cNvPicPr preferRelativeResize="0"/>
          <p:nvPr/>
        </p:nvPicPr>
        <p:blipFill>
          <a:blip r:embed="rId3">
            <a:alphaModFix/>
          </a:blip>
          <a:stretch>
            <a:fillRect/>
          </a:stretch>
        </p:blipFill>
        <p:spPr>
          <a:xfrm>
            <a:off x="5066225" y="2644975"/>
            <a:ext cx="3177925" cy="3255324"/>
          </a:xfrm>
          <a:prstGeom prst="rect">
            <a:avLst/>
          </a:prstGeom>
          <a:noFill/>
          <a:ln>
            <a:noFill/>
          </a:ln>
        </p:spPr>
      </p:pic>
      <p:pic>
        <p:nvPicPr>
          <p:cNvPr id="304" name="Shape 304"/>
          <p:cNvPicPr preferRelativeResize="0"/>
          <p:nvPr/>
        </p:nvPicPr>
        <p:blipFill>
          <a:blip r:embed="rId4">
            <a:alphaModFix/>
          </a:blip>
          <a:stretch>
            <a:fillRect/>
          </a:stretch>
        </p:blipFill>
        <p:spPr>
          <a:xfrm>
            <a:off x="1332675" y="2644974"/>
            <a:ext cx="3352724" cy="3255324"/>
          </a:xfrm>
          <a:prstGeom prst="rect">
            <a:avLst/>
          </a:prstGeom>
          <a:noFill/>
          <a:ln>
            <a:noFill/>
          </a:ln>
        </p:spPr>
      </p:pic>
      <p:cxnSp>
        <p:nvCxnSpPr>
          <p:cNvPr id="305" name="Shape 305"/>
          <p:cNvCxnSpPr/>
          <p:nvPr/>
        </p:nvCxnSpPr>
        <p:spPr>
          <a:xfrm>
            <a:off x="4813000" y="2484475"/>
            <a:ext cx="0" cy="3572400"/>
          </a:xfrm>
          <a:prstGeom prst="straightConnector1">
            <a:avLst/>
          </a:prstGeom>
          <a:noFill/>
          <a:ln w="28575" cap="flat" cmpd="sng">
            <a:solidFill>
              <a:srgbClr val="999999"/>
            </a:solidFill>
            <a:prstDash val="solid"/>
            <a:round/>
            <a:headEnd type="none" w="lg" len="lg"/>
            <a:tailEnd type="none" w="lg" len="lg"/>
          </a:ln>
        </p:spPr>
      </p:cxnSp>
      <p:sp>
        <p:nvSpPr>
          <p:cNvPr id="306" name="Shape 306"/>
          <p:cNvSpPr txBox="1"/>
          <p:nvPr/>
        </p:nvSpPr>
        <p:spPr>
          <a:xfrm>
            <a:off x="1725937" y="6061550"/>
            <a:ext cx="2566200" cy="574200"/>
          </a:xfrm>
          <a:prstGeom prst="rect">
            <a:avLst/>
          </a:prstGeom>
          <a:noFill/>
          <a:ln>
            <a:noFill/>
          </a:ln>
        </p:spPr>
        <p:txBody>
          <a:bodyPr lIns="91425" tIns="91425" rIns="91425" bIns="91425" anchor="t" anchorCtr="0">
            <a:noAutofit/>
          </a:bodyPr>
          <a:lstStyle/>
          <a:p>
            <a:pPr lvl="0" algn="ctr">
              <a:spcBef>
                <a:spcPts val="0"/>
              </a:spcBef>
              <a:buNone/>
            </a:pPr>
            <a:r>
              <a:rPr lang="en-US" sz="1800"/>
              <a:t>S</a:t>
            </a:r>
            <a:r>
              <a:rPr lang="en-US" sz="1800" baseline="-25000"/>
              <a:t>i</a:t>
            </a:r>
            <a:r>
              <a:rPr lang="en-US" sz="1800"/>
              <a:t> = 7.33 (Strong Ties) </a:t>
            </a:r>
          </a:p>
        </p:txBody>
      </p:sp>
      <p:sp>
        <p:nvSpPr>
          <p:cNvPr id="307" name="Shape 307"/>
          <p:cNvSpPr txBox="1"/>
          <p:nvPr/>
        </p:nvSpPr>
        <p:spPr>
          <a:xfrm>
            <a:off x="5154587" y="6026900"/>
            <a:ext cx="3001200" cy="643500"/>
          </a:xfrm>
          <a:prstGeom prst="rect">
            <a:avLst/>
          </a:prstGeom>
          <a:noFill/>
          <a:ln>
            <a:noFill/>
          </a:ln>
        </p:spPr>
        <p:txBody>
          <a:bodyPr lIns="91425" tIns="91425" rIns="91425" bIns="91425" anchor="t" anchorCtr="0">
            <a:noAutofit/>
          </a:bodyPr>
          <a:lstStyle/>
          <a:p>
            <a:pPr lvl="0" algn="ctr" rtl="0">
              <a:spcBef>
                <a:spcPts val="0"/>
              </a:spcBef>
              <a:buNone/>
            </a:pPr>
            <a:r>
              <a:rPr lang="en-US" sz="1800"/>
              <a:t>S</a:t>
            </a:r>
            <a:r>
              <a:rPr lang="en-US" sz="1800" baseline="-25000"/>
              <a:t>i</a:t>
            </a:r>
            <a:r>
              <a:rPr lang="en-US" sz="1800"/>
              <a:t> = 1.08 (Weak Ties) </a:t>
            </a:r>
          </a:p>
        </p:txBody>
      </p:sp>
      <p:sp>
        <p:nvSpPr>
          <p:cNvPr id="308" name="Shape 308"/>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12</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Mobility Analysis</a:t>
            </a:r>
          </a:p>
        </p:txBody>
      </p:sp>
      <p:sp>
        <p:nvSpPr>
          <p:cNvPr id="314" name="Shape 31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a:t>Spatial Diversity of tract </a:t>
            </a:r>
            <a:r>
              <a:rPr lang="en-US" i="1"/>
              <a:t>i</a:t>
            </a:r>
            <a:r>
              <a:rPr lang="en-US"/>
              <a:t>: how many other places do people tweet from?</a:t>
            </a:r>
          </a:p>
          <a:p>
            <a:pPr marL="0" marR="0" lvl="0" indent="0" algn="l" rtl="0">
              <a:spcBef>
                <a:spcPts val="0"/>
              </a:spcBef>
              <a:buNone/>
            </a:pPr>
            <a:endParaRPr/>
          </a:p>
          <a:p>
            <a:pPr marL="0" marR="0" lvl="0" indent="0" algn="l" rtl="0">
              <a:spcBef>
                <a:spcPts val="0"/>
              </a:spcBef>
              <a:buNone/>
            </a:pPr>
            <a:endParaRPr/>
          </a:p>
          <a:p>
            <a:pPr marL="0" marR="0" lvl="0" indent="0" algn="just" rtl="0">
              <a:spcBef>
                <a:spcPts val="0"/>
              </a:spcBef>
              <a:buNone/>
            </a:pPr>
            <a:endParaRPr sz="2100" i="1"/>
          </a:p>
          <a:p>
            <a:pPr marL="457200" marR="0" lvl="0" indent="0" algn="just" rtl="0">
              <a:spcBef>
                <a:spcPts val="0"/>
              </a:spcBef>
              <a:buNone/>
            </a:pPr>
            <a:endParaRPr sz="2100" b="1" i="1"/>
          </a:p>
          <a:p>
            <a:pPr marL="457200" marR="0" lvl="0" indent="0" algn="just" rtl="0">
              <a:spcBef>
                <a:spcPts val="0"/>
              </a:spcBef>
              <a:buNone/>
            </a:pPr>
            <a:r>
              <a:rPr lang="en-US" sz="2100" b="1" i="1"/>
              <a:t>n</a:t>
            </a:r>
            <a:r>
              <a:rPr lang="en-US" sz="2100" b="1" i="1" baseline="-25000"/>
              <a:t>i</a:t>
            </a:r>
            <a:r>
              <a:rPr lang="en-US" sz="2100"/>
              <a:t> : number of tracts from which users who tweeted from tract </a:t>
            </a:r>
            <a:r>
              <a:rPr lang="en-US" sz="2100" i="1"/>
              <a:t>i</a:t>
            </a:r>
            <a:r>
              <a:rPr lang="en-US" sz="2100"/>
              <a:t> also tweeted from, and </a:t>
            </a:r>
          </a:p>
          <a:p>
            <a:pPr marL="457200" marR="0" lvl="0" indent="0" algn="just" rtl="0">
              <a:spcBef>
                <a:spcPts val="0"/>
              </a:spcBef>
              <a:buNone/>
            </a:pPr>
            <a:r>
              <a:rPr lang="en-US" sz="2100" b="1" i="1"/>
              <a:t>p</a:t>
            </a:r>
            <a:r>
              <a:rPr lang="en-US" sz="2100" b="1" i="1" baseline="-25000"/>
              <a:t>ij</a:t>
            </a:r>
            <a:r>
              <a:rPr lang="en-US" sz="2100"/>
              <a:t> : proportion of tweets posted by these users from tract </a:t>
            </a:r>
            <a:r>
              <a:rPr lang="en-US" sz="2100" i="1"/>
              <a:t>j</a:t>
            </a:r>
          </a:p>
          <a:p>
            <a:pPr marL="457200" marR="0" lvl="0" indent="0" algn="just" rtl="0">
              <a:spcBef>
                <a:spcPts val="0"/>
              </a:spcBef>
              <a:buNone/>
            </a:pPr>
            <a:endParaRPr sz="2100" i="1"/>
          </a:p>
          <a:p>
            <a:pPr marL="457200" marR="0" lvl="0" indent="0" algn="just" rtl="0">
              <a:spcBef>
                <a:spcPts val="0"/>
              </a:spcBef>
              <a:buNone/>
            </a:pPr>
            <a:endParaRPr sz="2100"/>
          </a:p>
          <a:p>
            <a:pPr marL="457200" marR="0" lvl="0" indent="0" algn="just" rtl="0">
              <a:spcBef>
                <a:spcPts val="0"/>
              </a:spcBef>
              <a:buNone/>
            </a:pPr>
            <a:endParaRPr sz="1600"/>
          </a:p>
          <a:p>
            <a:pPr marL="457200" marR="0" lvl="0" indent="-69850" algn="just" rtl="0">
              <a:spcBef>
                <a:spcPts val="0"/>
              </a:spcBef>
              <a:buClr>
                <a:schemeClr val="dk1"/>
              </a:buClr>
              <a:buSzPct val="52380"/>
              <a:buFont typeface="Arial"/>
              <a:buNone/>
            </a:pPr>
            <a:endParaRPr sz="2100"/>
          </a:p>
          <a:p>
            <a:pPr marL="457200" marR="0" lvl="0" indent="0" algn="l" rtl="0">
              <a:spcBef>
                <a:spcPts val="0"/>
              </a:spcBef>
              <a:buNone/>
            </a:pPr>
            <a:endParaRPr sz="2100"/>
          </a:p>
          <a:p>
            <a:pPr marL="457200" marR="0" lvl="0" indent="0" algn="l" rtl="0">
              <a:spcBef>
                <a:spcPts val="0"/>
              </a:spcBef>
              <a:buNone/>
            </a:pPr>
            <a:endParaRPr sz="2400"/>
          </a:p>
        </p:txBody>
      </p:sp>
      <p:pic>
        <p:nvPicPr>
          <p:cNvPr id="315" name="Shape 315"/>
          <p:cNvPicPr preferRelativeResize="0"/>
          <p:nvPr/>
        </p:nvPicPr>
        <p:blipFill>
          <a:blip r:embed="rId3">
            <a:alphaModFix/>
          </a:blip>
          <a:stretch>
            <a:fillRect/>
          </a:stretch>
        </p:blipFill>
        <p:spPr>
          <a:xfrm>
            <a:off x="2405850" y="2815424"/>
            <a:ext cx="4196638" cy="1143000"/>
          </a:xfrm>
          <a:prstGeom prst="rect">
            <a:avLst/>
          </a:prstGeom>
          <a:noFill/>
          <a:ln>
            <a:noFill/>
          </a:ln>
        </p:spPr>
      </p:pic>
      <p:pic>
        <p:nvPicPr>
          <p:cNvPr id="316" name="Shape 316"/>
          <p:cNvPicPr preferRelativeResize="0"/>
          <p:nvPr/>
        </p:nvPicPr>
        <p:blipFill>
          <a:blip r:embed="rId4">
            <a:alphaModFix/>
          </a:blip>
          <a:stretch>
            <a:fillRect/>
          </a:stretch>
        </p:blipFill>
        <p:spPr>
          <a:xfrm>
            <a:off x="7688275" y="2185150"/>
            <a:ext cx="858100" cy="858100"/>
          </a:xfrm>
          <a:prstGeom prst="rect">
            <a:avLst/>
          </a:prstGeom>
          <a:noFill/>
          <a:ln>
            <a:noFill/>
          </a:ln>
        </p:spPr>
      </p:pic>
      <p:sp>
        <p:nvSpPr>
          <p:cNvPr id="317" name="Shape 317"/>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13</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subTitle" idx="1"/>
          </p:nvPr>
        </p:nvSpPr>
        <p:spPr>
          <a:xfrm>
            <a:off x="260975" y="3566750"/>
            <a:ext cx="8883000" cy="18834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What we need?</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Methodology</a:t>
            </a:r>
          </a:p>
          <a:p>
            <a:pPr marL="0" marR="0" lvl="0" indent="0" algn="ctr" rtl="0">
              <a:lnSpc>
                <a:spcPct val="115000"/>
              </a:lnSpc>
              <a:spcBef>
                <a:spcPts val="0"/>
              </a:spcBef>
              <a:spcAft>
                <a:spcPts val="0"/>
              </a:spcAft>
              <a:buClr>
                <a:srgbClr val="888888"/>
              </a:buClr>
              <a:buSzPct val="25000"/>
              <a:buFont typeface="Arial"/>
              <a:buNone/>
            </a:pPr>
            <a:r>
              <a:rPr lang="en-US" sz="3400" b="1">
                <a:solidFill>
                  <a:srgbClr val="666666"/>
                </a:solidFill>
              </a:rPr>
              <a:t>Results</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Conclusions</a:t>
            </a:r>
          </a:p>
          <a:p>
            <a:pPr marL="0" marR="0" lvl="0" indent="0" algn="l" rtl="0">
              <a:spcBef>
                <a:spcPts val="640"/>
              </a:spcBef>
              <a:spcAft>
                <a:spcPts val="0"/>
              </a:spcAft>
              <a:buClr>
                <a:srgbClr val="888888"/>
              </a:buClr>
              <a:buSzPct val="25000"/>
              <a:buFont typeface="Arial"/>
              <a:buNone/>
            </a:pPr>
            <a:endParaRPr/>
          </a:p>
          <a:p>
            <a:pPr marL="0" marR="0" lvl="0" indent="0" rtl="0">
              <a:spcBef>
                <a:spcPts val="640"/>
              </a:spcBef>
              <a:spcAft>
                <a:spcPts val="0"/>
              </a:spcAft>
              <a:buClr>
                <a:srgbClr val="888888"/>
              </a:buClr>
              <a:buSzPct val="25000"/>
              <a:buFont typeface="Arial"/>
              <a:buNone/>
            </a:pPr>
            <a:endParaRPr/>
          </a:p>
          <a:p>
            <a:pPr marL="0" marR="0" lvl="0" indent="0" rtl="0">
              <a:spcBef>
                <a:spcPts val="640"/>
              </a:spcBef>
              <a:spcAft>
                <a:spcPts val="0"/>
              </a:spcAft>
              <a:buClr>
                <a:srgbClr val="888888"/>
              </a:buClr>
              <a:buSzPct val="25000"/>
              <a:buFont typeface="Arial"/>
              <a:buNone/>
            </a:pPr>
            <a:endParaRPr>
              <a:solidFill>
                <a:srgbClr val="999999"/>
              </a:solidFill>
            </a:endParaRPr>
          </a:p>
          <a:p>
            <a:pPr marL="0" marR="0" lvl="0" indent="0" algn="ctr" rtl="0">
              <a:spcBef>
                <a:spcPts val="640"/>
              </a:spcBef>
              <a:spcAft>
                <a:spcPts val="0"/>
              </a:spcAft>
              <a:buClr>
                <a:srgbClr val="888888"/>
              </a:buClr>
              <a:buSzPct val="25000"/>
              <a:buFont typeface="Arial"/>
              <a:buNone/>
            </a:pPr>
            <a:endParaRPr b="0" i="0" u="none" strike="noStrike" cap="none">
              <a:solidFill>
                <a:srgbClr val="888888"/>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b="0" i="0" u="none" strike="noStrike" cap="none">
              <a:solidFill>
                <a:srgbClr val="888888"/>
              </a:solidFill>
              <a:latin typeface="Calibri"/>
              <a:ea typeface="Calibri"/>
              <a:cs typeface="Calibri"/>
              <a:sym typeface="Calibri"/>
            </a:endParaRPr>
          </a:p>
        </p:txBody>
      </p:sp>
      <p:sp>
        <p:nvSpPr>
          <p:cNvPr id="323" name="Shape 323"/>
          <p:cNvSpPr txBox="1"/>
          <p:nvPr/>
        </p:nvSpPr>
        <p:spPr>
          <a:xfrm>
            <a:off x="6423025" y="811950"/>
            <a:ext cx="2501700" cy="435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24" name="Shape 324"/>
          <p:cNvSpPr txBox="1"/>
          <p:nvPr/>
        </p:nvSpPr>
        <p:spPr>
          <a:xfrm>
            <a:off x="2632950" y="5886600"/>
            <a:ext cx="4030500" cy="652500"/>
          </a:xfrm>
          <a:prstGeom prst="rect">
            <a:avLst/>
          </a:prstGeom>
          <a:noFill/>
          <a:ln>
            <a:noFill/>
          </a:ln>
        </p:spPr>
        <p:txBody>
          <a:bodyPr lIns="91425" tIns="91425" rIns="91425" bIns="91425" anchor="t" anchorCtr="0">
            <a:noAutofit/>
          </a:bodyPr>
          <a:lstStyle/>
          <a:p>
            <a:pPr lvl="0" algn="l" rtl="0">
              <a:spcBef>
                <a:spcPts val="0"/>
              </a:spcBef>
              <a:buNone/>
            </a:pPr>
            <a:r>
              <a:rPr lang="en-US" sz="2000">
                <a:solidFill>
                  <a:srgbClr val="666666"/>
                </a:solidFill>
                <a:latin typeface="Calibri"/>
                <a:ea typeface="Calibri"/>
                <a:cs typeface="Calibri"/>
                <a:sym typeface="Calibri"/>
              </a:rPr>
              <a:t> </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Weaker Ties → more Happiness</a:t>
            </a:r>
          </a:p>
        </p:txBody>
      </p:sp>
      <p:sp>
        <p:nvSpPr>
          <p:cNvPr id="330" name="Shape 330"/>
          <p:cNvSpPr txBox="1"/>
          <p:nvPr/>
        </p:nvSpPr>
        <p:spPr>
          <a:xfrm>
            <a:off x="4012625" y="5378087"/>
            <a:ext cx="1342800" cy="4929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-0.36</a:t>
            </a:r>
            <a:r>
              <a:rPr lang="en-US" sz="2400">
                <a:solidFill>
                  <a:srgbClr val="999999"/>
                </a:solidFill>
              </a:rPr>
              <a:t>***</a:t>
            </a:r>
          </a:p>
        </p:txBody>
      </p:sp>
      <p:sp>
        <p:nvSpPr>
          <p:cNvPr id="331" name="Shape 331"/>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14</a:t>
            </a:r>
          </a:p>
        </p:txBody>
      </p:sp>
      <p:pic>
        <p:nvPicPr>
          <p:cNvPr id="332" name="Shape 332"/>
          <p:cNvPicPr preferRelativeResize="0"/>
          <p:nvPr/>
        </p:nvPicPr>
        <p:blipFill>
          <a:blip r:embed="rId3">
            <a:alphaModFix/>
          </a:blip>
          <a:stretch>
            <a:fillRect/>
          </a:stretch>
        </p:blipFill>
        <p:spPr>
          <a:xfrm>
            <a:off x="3105837" y="5171136"/>
            <a:ext cx="906775" cy="906803"/>
          </a:xfrm>
          <a:prstGeom prst="rect">
            <a:avLst/>
          </a:prstGeom>
          <a:noFill/>
          <a:ln>
            <a:noFill/>
          </a:ln>
        </p:spPr>
      </p:pic>
      <p:pic>
        <p:nvPicPr>
          <p:cNvPr id="333" name="Shape 333"/>
          <p:cNvPicPr preferRelativeResize="0"/>
          <p:nvPr/>
        </p:nvPicPr>
        <p:blipFill>
          <a:blip r:embed="rId4">
            <a:alphaModFix/>
          </a:blip>
          <a:stretch>
            <a:fillRect/>
          </a:stretch>
        </p:blipFill>
        <p:spPr>
          <a:xfrm>
            <a:off x="5204575" y="5171162"/>
            <a:ext cx="978575" cy="906775"/>
          </a:xfrm>
          <a:prstGeom prst="rect">
            <a:avLst/>
          </a:prstGeom>
          <a:noFill/>
          <a:ln>
            <a:noFill/>
          </a:ln>
        </p:spPr>
      </p:pic>
      <p:sp>
        <p:nvSpPr>
          <p:cNvPr id="334" name="Shape 334"/>
          <p:cNvSpPr txBox="1"/>
          <p:nvPr/>
        </p:nvSpPr>
        <p:spPr>
          <a:xfrm>
            <a:off x="993425" y="5933050"/>
            <a:ext cx="3000000" cy="9069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solidFill>
                  <a:srgbClr val="999999"/>
                </a:solidFill>
              </a:rPr>
              <a:t>*p &lt; 0.05, **p &lt; 0.01, ***p &lt; 0.001</a:t>
            </a:r>
          </a:p>
        </p:txBody>
      </p:sp>
      <p:pic>
        <p:nvPicPr>
          <p:cNvPr id="335" name="Shape 335"/>
          <p:cNvPicPr preferRelativeResize="0"/>
          <p:nvPr/>
        </p:nvPicPr>
        <p:blipFill>
          <a:blip r:embed="rId5">
            <a:alphaModFix/>
          </a:blip>
          <a:stretch>
            <a:fillRect/>
          </a:stretch>
        </p:blipFill>
        <p:spPr>
          <a:xfrm>
            <a:off x="2411420" y="1826500"/>
            <a:ext cx="4022173" cy="3066225"/>
          </a:xfrm>
          <a:prstGeom prst="rect">
            <a:avLst/>
          </a:prstGeom>
          <a:noFill/>
          <a:ln>
            <a:noFill/>
          </a:ln>
        </p:spPr>
      </p:pic>
      <p:sp>
        <p:nvSpPr>
          <p:cNvPr id="336" name="Shape 336"/>
          <p:cNvSpPr txBox="1"/>
          <p:nvPr/>
        </p:nvSpPr>
        <p:spPr>
          <a:xfrm>
            <a:off x="6726100" y="3382000"/>
            <a:ext cx="2265000" cy="1383900"/>
          </a:xfrm>
          <a:prstGeom prst="rect">
            <a:avLst/>
          </a:prstGeom>
          <a:noFill/>
          <a:ln>
            <a:noFill/>
          </a:ln>
        </p:spPr>
        <p:txBody>
          <a:bodyPr lIns="91425" tIns="91425" rIns="91425" bIns="91425" anchor="t" anchorCtr="0">
            <a:noAutofit/>
          </a:bodyPr>
          <a:lstStyle/>
          <a:p>
            <a:pPr lvl="0">
              <a:spcBef>
                <a:spcPts val="0"/>
              </a:spcBef>
              <a:buNone/>
            </a:pPr>
            <a:r>
              <a:rPr lang="en-US" sz="1800"/>
              <a:t>… also </a:t>
            </a:r>
          </a:p>
          <a:p>
            <a:pPr lvl="0">
              <a:spcBef>
                <a:spcPts val="0"/>
              </a:spcBef>
              <a:buNone/>
            </a:pPr>
            <a:r>
              <a:rPr lang="en-US" sz="1800"/>
              <a:t>Stronger ties are associated with more Negativity</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Weaker Ties → lower Arousal and higher Dominance</a:t>
            </a:r>
          </a:p>
        </p:txBody>
      </p:sp>
      <p:pic>
        <p:nvPicPr>
          <p:cNvPr id="342" name="Shape 342"/>
          <p:cNvPicPr preferRelativeResize="0"/>
          <p:nvPr/>
        </p:nvPicPr>
        <p:blipFill>
          <a:blip r:embed="rId3">
            <a:alphaModFix/>
          </a:blip>
          <a:stretch>
            <a:fillRect/>
          </a:stretch>
        </p:blipFill>
        <p:spPr>
          <a:xfrm>
            <a:off x="203387" y="1643350"/>
            <a:ext cx="2862374" cy="2182075"/>
          </a:xfrm>
          <a:prstGeom prst="rect">
            <a:avLst/>
          </a:prstGeom>
          <a:noFill/>
          <a:ln>
            <a:noFill/>
          </a:ln>
        </p:spPr>
      </p:pic>
      <p:pic>
        <p:nvPicPr>
          <p:cNvPr id="343" name="Shape 343"/>
          <p:cNvPicPr preferRelativeResize="0"/>
          <p:nvPr/>
        </p:nvPicPr>
        <p:blipFill>
          <a:blip r:embed="rId4">
            <a:alphaModFix/>
          </a:blip>
          <a:stretch>
            <a:fillRect/>
          </a:stretch>
        </p:blipFill>
        <p:spPr>
          <a:xfrm>
            <a:off x="3112212" y="1644762"/>
            <a:ext cx="2862374" cy="2179256"/>
          </a:xfrm>
          <a:prstGeom prst="rect">
            <a:avLst/>
          </a:prstGeom>
          <a:noFill/>
          <a:ln>
            <a:noFill/>
          </a:ln>
        </p:spPr>
      </p:pic>
      <p:pic>
        <p:nvPicPr>
          <p:cNvPr id="344" name="Shape 344"/>
          <p:cNvPicPr preferRelativeResize="0"/>
          <p:nvPr/>
        </p:nvPicPr>
        <p:blipFill>
          <a:blip r:embed="rId5">
            <a:alphaModFix/>
          </a:blip>
          <a:stretch>
            <a:fillRect/>
          </a:stretch>
        </p:blipFill>
        <p:spPr>
          <a:xfrm>
            <a:off x="6097250" y="1678918"/>
            <a:ext cx="2862375" cy="2196656"/>
          </a:xfrm>
          <a:prstGeom prst="rect">
            <a:avLst/>
          </a:prstGeom>
          <a:noFill/>
          <a:ln>
            <a:noFill/>
          </a:ln>
        </p:spPr>
      </p:pic>
      <p:sp>
        <p:nvSpPr>
          <p:cNvPr id="345" name="Shape 345"/>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15</a:t>
            </a:r>
          </a:p>
        </p:txBody>
      </p:sp>
      <p:pic>
        <p:nvPicPr>
          <p:cNvPr id="346" name="Shape 346"/>
          <p:cNvPicPr preferRelativeResize="0"/>
          <p:nvPr/>
        </p:nvPicPr>
        <p:blipFill>
          <a:blip r:embed="rId6">
            <a:alphaModFix/>
          </a:blip>
          <a:stretch>
            <a:fillRect/>
          </a:stretch>
        </p:blipFill>
        <p:spPr>
          <a:xfrm>
            <a:off x="6368400" y="4385000"/>
            <a:ext cx="789304" cy="749025"/>
          </a:xfrm>
          <a:prstGeom prst="rect">
            <a:avLst/>
          </a:prstGeom>
          <a:noFill/>
          <a:ln>
            <a:noFill/>
          </a:ln>
        </p:spPr>
      </p:pic>
      <p:pic>
        <p:nvPicPr>
          <p:cNvPr id="347" name="Shape 347"/>
          <p:cNvPicPr preferRelativeResize="0"/>
          <p:nvPr/>
        </p:nvPicPr>
        <p:blipFill>
          <a:blip r:embed="rId7">
            <a:alphaModFix/>
          </a:blip>
          <a:stretch>
            <a:fillRect/>
          </a:stretch>
        </p:blipFill>
        <p:spPr>
          <a:xfrm>
            <a:off x="3364074" y="4410750"/>
            <a:ext cx="793898" cy="749025"/>
          </a:xfrm>
          <a:prstGeom prst="rect">
            <a:avLst/>
          </a:prstGeom>
          <a:noFill/>
          <a:ln>
            <a:noFill/>
          </a:ln>
        </p:spPr>
      </p:pic>
      <p:sp>
        <p:nvSpPr>
          <p:cNvPr id="348" name="Shape 348"/>
          <p:cNvSpPr txBox="1"/>
          <p:nvPr/>
        </p:nvSpPr>
        <p:spPr>
          <a:xfrm>
            <a:off x="1057996" y="4540042"/>
            <a:ext cx="1265699" cy="4068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-0.36</a:t>
            </a:r>
            <a:r>
              <a:rPr lang="en-US" sz="2400">
                <a:solidFill>
                  <a:srgbClr val="999999"/>
                </a:solidFill>
              </a:rPr>
              <a:t>***</a:t>
            </a:r>
          </a:p>
        </p:txBody>
      </p:sp>
      <p:pic>
        <p:nvPicPr>
          <p:cNvPr id="349" name="Shape 349"/>
          <p:cNvPicPr preferRelativeResize="0"/>
          <p:nvPr/>
        </p:nvPicPr>
        <p:blipFill>
          <a:blip r:embed="rId8">
            <a:alphaModFix/>
          </a:blip>
          <a:stretch>
            <a:fillRect/>
          </a:stretch>
        </p:blipFill>
        <p:spPr>
          <a:xfrm>
            <a:off x="203375" y="4369099"/>
            <a:ext cx="854621" cy="749025"/>
          </a:xfrm>
          <a:prstGeom prst="rect">
            <a:avLst/>
          </a:prstGeom>
          <a:noFill/>
          <a:ln>
            <a:noFill/>
          </a:ln>
        </p:spPr>
      </p:pic>
      <p:pic>
        <p:nvPicPr>
          <p:cNvPr id="350" name="Shape 350"/>
          <p:cNvPicPr preferRelativeResize="0"/>
          <p:nvPr/>
        </p:nvPicPr>
        <p:blipFill>
          <a:blip r:embed="rId9">
            <a:alphaModFix/>
          </a:blip>
          <a:stretch>
            <a:fillRect/>
          </a:stretch>
        </p:blipFill>
        <p:spPr>
          <a:xfrm>
            <a:off x="2181378" y="4369110"/>
            <a:ext cx="854621" cy="749006"/>
          </a:xfrm>
          <a:prstGeom prst="rect">
            <a:avLst/>
          </a:prstGeom>
          <a:noFill/>
          <a:ln>
            <a:noFill/>
          </a:ln>
        </p:spPr>
      </p:pic>
      <p:sp>
        <p:nvSpPr>
          <p:cNvPr id="351" name="Shape 351"/>
          <p:cNvSpPr txBox="1"/>
          <p:nvPr/>
        </p:nvSpPr>
        <p:spPr>
          <a:xfrm>
            <a:off x="7157701" y="4556012"/>
            <a:ext cx="1235400" cy="4071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 0.14</a:t>
            </a:r>
            <a:r>
              <a:rPr lang="en-US" sz="2400">
                <a:solidFill>
                  <a:srgbClr val="999999"/>
                </a:solidFill>
              </a:rPr>
              <a:t>***</a:t>
            </a:r>
          </a:p>
        </p:txBody>
      </p:sp>
      <p:pic>
        <p:nvPicPr>
          <p:cNvPr id="352" name="Shape 352"/>
          <p:cNvPicPr preferRelativeResize="0"/>
          <p:nvPr/>
        </p:nvPicPr>
        <p:blipFill>
          <a:blip r:embed="rId9">
            <a:alphaModFix/>
          </a:blip>
          <a:stretch>
            <a:fillRect/>
          </a:stretch>
        </p:blipFill>
        <p:spPr>
          <a:xfrm>
            <a:off x="8233554" y="4385011"/>
            <a:ext cx="834245" cy="749006"/>
          </a:xfrm>
          <a:prstGeom prst="rect">
            <a:avLst/>
          </a:prstGeom>
          <a:noFill/>
          <a:ln>
            <a:noFill/>
          </a:ln>
        </p:spPr>
      </p:pic>
      <p:sp>
        <p:nvSpPr>
          <p:cNvPr id="353" name="Shape 353"/>
          <p:cNvSpPr txBox="1"/>
          <p:nvPr/>
        </p:nvSpPr>
        <p:spPr>
          <a:xfrm>
            <a:off x="4032495" y="4581682"/>
            <a:ext cx="1242600" cy="4071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-0.31</a:t>
            </a:r>
            <a:r>
              <a:rPr lang="en-US" sz="2400">
                <a:solidFill>
                  <a:srgbClr val="999999"/>
                </a:solidFill>
              </a:rPr>
              <a:t>***</a:t>
            </a:r>
          </a:p>
        </p:txBody>
      </p:sp>
      <p:pic>
        <p:nvPicPr>
          <p:cNvPr id="354" name="Shape 354"/>
          <p:cNvPicPr preferRelativeResize="0"/>
          <p:nvPr/>
        </p:nvPicPr>
        <p:blipFill>
          <a:blip r:embed="rId9">
            <a:alphaModFix/>
          </a:blip>
          <a:stretch>
            <a:fillRect/>
          </a:stretch>
        </p:blipFill>
        <p:spPr>
          <a:xfrm>
            <a:off x="5135475" y="4410749"/>
            <a:ext cx="839100" cy="749006"/>
          </a:xfrm>
          <a:prstGeom prst="rect">
            <a:avLst/>
          </a:prstGeom>
          <a:noFill/>
          <a:ln>
            <a:noFill/>
          </a:ln>
        </p:spPr>
      </p:pic>
      <p:cxnSp>
        <p:nvCxnSpPr>
          <p:cNvPr id="355" name="Shape 355"/>
          <p:cNvCxnSpPr/>
          <p:nvPr/>
        </p:nvCxnSpPr>
        <p:spPr>
          <a:xfrm>
            <a:off x="6195037" y="4469375"/>
            <a:ext cx="10500" cy="677700"/>
          </a:xfrm>
          <a:prstGeom prst="straightConnector1">
            <a:avLst/>
          </a:prstGeom>
          <a:noFill/>
          <a:ln w="28575" cap="flat" cmpd="sng">
            <a:solidFill>
              <a:srgbClr val="999999"/>
            </a:solidFill>
            <a:prstDash val="solid"/>
            <a:round/>
            <a:headEnd type="none" w="lg" len="lg"/>
            <a:tailEnd type="none" w="lg" len="lg"/>
          </a:ln>
        </p:spPr>
      </p:cxnSp>
      <p:cxnSp>
        <p:nvCxnSpPr>
          <p:cNvPr id="356" name="Shape 356"/>
          <p:cNvCxnSpPr/>
          <p:nvPr/>
        </p:nvCxnSpPr>
        <p:spPr>
          <a:xfrm>
            <a:off x="3288162" y="4469375"/>
            <a:ext cx="10500" cy="677700"/>
          </a:xfrm>
          <a:prstGeom prst="straightConnector1">
            <a:avLst/>
          </a:prstGeom>
          <a:noFill/>
          <a:ln w="28575" cap="flat" cmpd="sng">
            <a:solidFill>
              <a:srgbClr val="999999"/>
            </a:solidFill>
            <a:prstDash val="solid"/>
            <a:round/>
            <a:headEnd type="none" w="lg" len="lg"/>
            <a:tailEnd type="none" w="lg" len="lg"/>
          </a:ln>
        </p:spPr>
      </p:cxnSp>
      <p:sp>
        <p:nvSpPr>
          <p:cNvPr id="357" name="Shape 357"/>
          <p:cNvSpPr txBox="1"/>
          <p:nvPr/>
        </p:nvSpPr>
        <p:spPr>
          <a:xfrm>
            <a:off x="4969600" y="6161650"/>
            <a:ext cx="3000000" cy="906900"/>
          </a:xfrm>
          <a:prstGeom prst="rect">
            <a:avLst/>
          </a:prstGeom>
          <a:noFill/>
          <a:ln>
            <a:noFill/>
          </a:ln>
        </p:spPr>
        <p:txBody>
          <a:bodyPr lIns="91425" tIns="91425" rIns="91425" bIns="91425" anchor="ctr" anchorCtr="0">
            <a:noAutofit/>
          </a:bodyPr>
          <a:lstStyle/>
          <a:p>
            <a:pPr lvl="0" rtl="0">
              <a:lnSpc>
                <a:spcPct val="115000"/>
              </a:lnSpc>
              <a:spcBef>
                <a:spcPts val="0"/>
              </a:spcBef>
              <a:buNone/>
            </a:pPr>
            <a:endParaRPr>
              <a:solidFill>
                <a:srgbClr val="666666"/>
              </a:solidFill>
            </a:endParaRPr>
          </a:p>
        </p:txBody>
      </p:sp>
      <p:sp>
        <p:nvSpPr>
          <p:cNvPr id="358" name="Shape 358"/>
          <p:cNvSpPr txBox="1"/>
          <p:nvPr/>
        </p:nvSpPr>
        <p:spPr>
          <a:xfrm>
            <a:off x="1032500" y="5661800"/>
            <a:ext cx="3000000" cy="9069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solidFill>
                  <a:srgbClr val="999999"/>
                </a:solidFill>
              </a:rPr>
              <a:t>*p &lt; 0.05, **p &lt; 0.01, ***p &lt; 0.001</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Weaker Ties → more Education, more Income, fewer Hispanics</a:t>
            </a:r>
          </a:p>
        </p:txBody>
      </p:sp>
      <p:pic>
        <p:nvPicPr>
          <p:cNvPr id="364" name="Shape 364"/>
          <p:cNvPicPr preferRelativeResize="0"/>
          <p:nvPr/>
        </p:nvPicPr>
        <p:blipFill>
          <a:blip r:embed="rId3">
            <a:alphaModFix/>
          </a:blip>
          <a:stretch>
            <a:fillRect/>
          </a:stretch>
        </p:blipFill>
        <p:spPr>
          <a:xfrm>
            <a:off x="0" y="1899949"/>
            <a:ext cx="3087249" cy="2349525"/>
          </a:xfrm>
          <a:prstGeom prst="rect">
            <a:avLst/>
          </a:prstGeom>
          <a:noFill/>
          <a:ln>
            <a:noFill/>
          </a:ln>
        </p:spPr>
      </p:pic>
      <p:pic>
        <p:nvPicPr>
          <p:cNvPr id="365" name="Shape 365"/>
          <p:cNvPicPr preferRelativeResize="0"/>
          <p:nvPr/>
        </p:nvPicPr>
        <p:blipFill>
          <a:blip r:embed="rId4">
            <a:alphaModFix/>
          </a:blip>
          <a:stretch>
            <a:fillRect/>
          </a:stretch>
        </p:blipFill>
        <p:spPr>
          <a:xfrm>
            <a:off x="3087249" y="1960605"/>
            <a:ext cx="2969474" cy="2292068"/>
          </a:xfrm>
          <a:prstGeom prst="rect">
            <a:avLst/>
          </a:prstGeom>
          <a:noFill/>
          <a:ln>
            <a:noFill/>
          </a:ln>
        </p:spPr>
      </p:pic>
      <p:pic>
        <p:nvPicPr>
          <p:cNvPr id="366" name="Shape 366"/>
          <p:cNvPicPr preferRelativeResize="0"/>
          <p:nvPr/>
        </p:nvPicPr>
        <p:blipFill>
          <a:blip r:embed="rId5">
            <a:alphaModFix/>
          </a:blip>
          <a:stretch>
            <a:fillRect/>
          </a:stretch>
        </p:blipFill>
        <p:spPr>
          <a:xfrm>
            <a:off x="6056724" y="1964124"/>
            <a:ext cx="2969475" cy="2285656"/>
          </a:xfrm>
          <a:prstGeom prst="rect">
            <a:avLst/>
          </a:prstGeom>
          <a:noFill/>
          <a:ln>
            <a:noFill/>
          </a:ln>
        </p:spPr>
      </p:pic>
      <p:sp>
        <p:nvSpPr>
          <p:cNvPr id="367" name="Shape 367"/>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16</a:t>
            </a:r>
          </a:p>
        </p:txBody>
      </p:sp>
      <p:pic>
        <p:nvPicPr>
          <p:cNvPr id="368" name="Shape 368"/>
          <p:cNvPicPr preferRelativeResize="0"/>
          <p:nvPr/>
        </p:nvPicPr>
        <p:blipFill>
          <a:blip r:embed="rId6">
            <a:alphaModFix/>
          </a:blip>
          <a:stretch>
            <a:fillRect/>
          </a:stretch>
        </p:blipFill>
        <p:spPr>
          <a:xfrm>
            <a:off x="325525" y="4418500"/>
            <a:ext cx="789300" cy="749049"/>
          </a:xfrm>
          <a:prstGeom prst="rect">
            <a:avLst/>
          </a:prstGeom>
          <a:noFill/>
          <a:ln>
            <a:noFill/>
          </a:ln>
        </p:spPr>
      </p:pic>
      <p:pic>
        <p:nvPicPr>
          <p:cNvPr id="369" name="Shape 369"/>
          <p:cNvPicPr preferRelativeResize="0"/>
          <p:nvPr/>
        </p:nvPicPr>
        <p:blipFill>
          <a:blip r:embed="rId7">
            <a:alphaModFix/>
          </a:blip>
          <a:stretch>
            <a:fillRect/>
          </a:stretch>
        </p:blipFill>
        <p:spPr>
          <a:xfrm>
            <a:off x="3453949" y="4442800"/>
            <a:ext cx="789300" cy="789300"/>
          </a:xfrm>
          <a:prstGeom prst="rect">
            <a:avLst/>
          </a:prstGeom>
          <a:noFill/>
          <a:ln>
            <a:noFill/>
          </a:ln>
        </p:spPr>
      </p:pic>
      <p:pic>
        <p:nvPicPr>
          <p:cNvPr id="370" name="Shape 370"/>
          <p:cNvPicPr preferRelativeResize="0"/>
          <p:nvPr/>
        </p:nvPicPr>
        <p:blipFill>
          <a:blip r:embed="rId8">
            <a:alphaModFix/>
          </a:blip>
          <a:stretch>
            <a:fillRect/>
          </a:stretch>
        </p:blipFill>
        <p:spPr>
          <a:xfrm>
            <a:off x="6406650" y="4486275"/>
            <a:ext cx="789300" cy="756863"/>
          </a:xfrm>
          <a:prstGeom prst="rect">
            <a:avLst/>
          </a:prstGeom>
          <a:noFill/>
          <a:ln>
            <a:noFill/>
          </a:ln>
        </p:spPr>
      </p:pic>
      <p:sp>
        <p:nvSpPr>
          <p:cNvPr id="371" name="Shape 371"/>
          <p:cNvSpPr txBox="1"/>
          <p:nvPr/>
        </p:nvSpPr>
        <p:spPr>
          <a:xfrm>
            <a:off x="1057996" y="4616242"/>
            <a:ext cx="1265699" cy="4068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-0.12</a:t>
            </a:r>
            <a:r>
              <a:rPr lang="en-US" sz="2400">
                <a:solidFill>
                  <a:srgbClr val="999999"/>
                </a:solidFill>
              </a:rPr>
              <a:t>***</a:t>
            </a:r>
          </a:p>
        </p:txBody>
      </p:sp>
      <p:pic>
        <p:nvPicPr>
          <p:cNvPr id="372" name="Shape 372"/>
          <p:cNvPicPr preferRelativeResize="0"/>
          <p:nvPr/>
        </p:nvPicPr>
        <p:blipFill>
          <a:blip r:embed="rId9">
            <a:alphaModFix/>
          </a:blip>
          <a:stretch>
            <a:fillRect/>
          </a:stretch>
        </p:blipFill>
        <p:spPr>
          <a:xfrm>
            <a:off x="2181378" y="4445310"/>
            <a:ext cx="854621" cy="749006"/>
          </a:xfrm>
          <a:prstGeom prst="rect">
            <a:avLst/>
          </a:prstGeom>
          <a:noFill/>
          <a:ln>
            <a:noFill/>
          </a:ln>
        </p:spPr>
      </p:pic>
      <p:sp>
        <p:nvSpPr>
          <p:cNvPr id="373" name="Shape 373"/>
          <p:cNvSpPr txBox="1"/>
          <p:nvPr/>
        </p:nvSpPr>
        <p:spPr>
          <a:xfrm>
            <a:off x="7157701" y="4632212"/>
            <a:ext cx="1235400" cy="4071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 0.35</a:t>
            </a:r>
            <a:r>
              <a:rPr lang="en-US" sz="2400">
                <a:solidFill>
                  <a:srgbClr val="999999"/>
                </a:solidFill>
              </a:rPr>
              <a:t>***</a:t>
            </a:r>
          </a:p>
        </p:txBody>
      </p:sp>
      <p:pic>
        <p:nvPicPr>
          <p:cNvPr id="374" name="Shape 374"/>
          <p:cNvPicPr preferRelativeResize="0"/>
          <p:nvPr/>
        </p:nvPicPr>
        <p:blipFill>
          <a:blip r:embed="rId9">
            <a:alphaModFix/>
          </a:blip>
          <a:stretch>
            <a:fillRect/>
          </a:stretch>
        </p:blipFill>
        <p:spPr>
          <a:xfrm>
            <a:off x="8233554" y="4461211"/>
            <a:ext cx="834245" cy="749006"/>
          </a:xfrm>
          <a:prstGeom prst="rect">
            <a:avLst/>
          </a:prstGeom>
          <a:noFill/>
          <a:ln>
            <a:noFill/>
          </a:ln>
        </p:spPr>
      </p:pic>
      <p:sp>
        <p:nvSpPr>
          <p:cNvPr id="375" name="Shape 375"/>
          <p:cNvSpPr txBox="1"/>
          <p:nvPr/>
        </p:nvSpPr>
        <p:spPr>
          <a:xfrm>
            <a:off x="4032500" y="4657875"/>
            <a:ext cx="1397400" cy="4071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 -0.27</a:t>
            </a:r>
            <a:r>
              <a:rPr lang="en-US" sz="2400">
                <a:solidFill>
                  <a:srgbClr val="999999"/>
                </a:solidFill>
              </a:rPr>
              <a:t>***</a:t>
            </a:r>
          </a:p>
        </p:txBody>
      </p:sp>
      <p:pic>
        <p:nvPicPr>
          <p:cNvPr id="376" name="Shape 376"/>
          <p:cNvPicPr preferRelativeResize="0"/>
          <p:nvPr/>
        </p:nvPicPr>
        <p:blipFill>
          <a:blip r:embed="rId9">
            <a:alphaModFix/>
          </a:blip>
          <a:stretch>
            <a:fillRect/>
          </a:stretch>
        </p:blipFill>
        <p:spPr>
          <a:xfrm>
            <a:off x="5135475" y="4486949"/>
            <a:ext cx="839100" cy="749006"/>
          </a:xfrm>
          <a:prstGeom prst="rect">
            <a:avLst/>
          </a:prstGeom>
          <a:noFill/>
          <a:ln>
            <a:noFill/>
          </a:ln>
        </p:spPr>
      </p:pic>
      <p:cxnSp>
        <p:nvCxnSpPr>
          <p:cNvPr id="377" name="Shape 377"/>
          <p:cNvCxnSpPr/>
          <p:nvPr/>
        </p:nvCxnSpPr>
        <p:spPr>
          <a:xfrm>
            <a:off x="6195037" y="4545575"/>
            <a:ext cx="10500" cy="677700"/>
          </a:xfrm>
          <a:prstGeom prst="straightConnector1">
            <a:avLst/>
          </a:prstGeom>
          <a:noFill/>
          <a:ln w="28575" cap="flat" cmpd="sng">
            <a:solidFill>
              <a:srgbClr val="999999"/>
            </a:solidFill>
            <a:prstDash val="solid"/>
            <a:round/>
            <a:headEnd type="none" w="lg" len="lg"/>
            <a:tailEnd type="none" w="lg" len="lg"/>
          </a:ln>
        </p:spPr>
      </p:cxnSp>
      <p:cxnSp>
        <p:nvCxnSpPr>
          <p:cNvPr id="378" name="Shape 378"/>
          <p:cNvCxnSpPr/>
          <p:nvPr/>
        </p:nvCxnSpPr>
        <p:spPr>
          <a:xfrm>
            <a:off x="3288162" y="4545575"/>
            <a:ext cx="10500" cy="677700"/>
          </a:xfrm>
          <a:prstGeom prst="straightConnector1">
            <a:avLst/>
          </a:prstGeom>
          <a:noFill/>
          <a:ln w="28575" cap="flat" cmpd="sng">
            <a:solidFill>
              <a:srgbClr val="999999"/>
            </a:solidFill>
            <a:prstDash val="solid"/>
            <a:round/>
            <a:headEnd type="none" w="lg" len="lg"/>
            <a:tailEnd type="none" w="lg" len="lg"/>
          </a:ln>
        </p:spPr>
      </p:cxnSp>
      <p:sp>
        <p:nvSpPr>
          <p:cNvPr id="379" name="Shape 379"/>
          <p:cNvSpPr txBox="1"/>
          <p:nvPr/>
        </p:nvSpPr>
        <p:spPr>
          <a:xfrm>
            <a:off x="993425" y="5933050"/>
            <a:ext cx="3000000" cy="9069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solidFill>
                  <a:srgbClr val="999999"/>
                </a:solidFill>
              </a:rPr>
              <a:t>*p &lt; 0.05, **p &lt; 0.01, ***p &lt; 0.001</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a:solidFill>
                  <a:srgbClr val="008080"/>
                </a:solidFill>
              </a:rPr>
              <a:t>Higher Mobility → more Happiness</a:t>
            </a:r>
          </a:p>
        </p:txBody>
      </p:sp>
      <p:pic>
        <p:nvPicPr>
          <p:cNvPr id="385" name="Shape 385"/>
          <p:cNvPicPr preferRelativeResize="0"/>
          <p:nvPr/>
        </p:nvPicPr>
        <p:blipFill>
          <a:blip r:embed="rId3">
            <a:alphaModFix/>
          </a:blip>
          <a:stretch>
            <a:fillRect/>
          </a:stretch>
        </p:blipFill>
        <p:spPr>
          <a:xfrm>
            <a:off x="2207500" y="1493774"/>
            <a:ext cx="4770024" cy="3592799"/>
          </a:xfrm>
          <a:prstGeom prst="rect">
            <a:avLst/>
          </a:prstGeom>
          <a:noFill/>
          <a:ln>
            <a:noFill/>
          </a:ln>
        </p:spPr>
      </p:pic>
      <p:sp>
        <p:nvSpPr>
          <p:cNvPr id="386" name="Shape 386"/>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17</a:t>
            </a:r>
          </a:p>
        </p:txBody>
      </p:sp>
      <p:pic>
        <p:nvPicPr>
          <p:cNvPr id="387" name="Shape 387"/>
          <p:cNvPicPr preferRelativeResize="0"/>
          <p:nvPr/>
        </p:nvPicPr>
        <p:blipFill>
          <a:blip r:embed="rId4">
            <a:alphaModFix/>
          </a:blip>
          <a:stretch>
            <a:fillRect/>
          </a:stretch>
        </p:blipFill>
        <p:spPr>
          <a:xfrm>
            <a:off x="5513924" y="5275276"/>
            <a:ext cx="906775" cy="906775"/>
          </a:xfrm>
          <a:prstGeom prst="rect">
            <a:avLst/>
          </a:prstGeom>
          <a:noFill/>
          <a:ln>
            <a:noFill/>
          </a:ln>
        </p:spPr>
      </p:pic>
      <p:sp>
        <p:nvSpPr>
          <p:cNvPr id="388" name="Shape 388"/>
          <p:cNvSpPr txBox="1"/>
          <p:nvPr/>
        </p:nvSpPr>
        <p:spPr>
          <a:xfrm>
            <a:off x="4296000" y="5509725"/>
            <a:ext cx="1342800" cy="4929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 0.32</a:t>
            </a:r>
            <a:r>
              <a:rPr lang="en-US" sz="2400">
                <a:solidFill>
                  <a:srgbClr val="999999"/>
                </a:solidFill>
              </a:rPr>
              <a:t>***</a:t>
            </a:r>
          </a:p>
        </p:txBody>
      </p:sp>
      <p:pic>
        <p:nvPicPr>
          <p:cNvPr id="389" name="Shape 389"/>
          <p:cNvPicPr preferRelativeResize="0"/>
          <p:nvPr/>
        </p:nvPicPr>
        <p:blipFill>
          <a:blip r:embed="rId5">
            <a:alphaModFix/>
          </a:blip>
          <a:stretch>
            <a:fillRect/>
          </a:stretch>
        </p:blipFill>
        <p:spPr>
          <a:xfrm>
            <a:off x="3389212" y="5302773"/>
            <a:ext cx="906775" cy="906803"/>
          </a:xfrm>
          <a:prstGeom prst="rect">
            <a:avLst/>
          </a:prstGeom>
          <a:noFill/>
          <a:ln>
            <a:noFill/>
          </a:ln>
        </p:spPr>
      </p:pic>
      <p:sp>
        <p:nvSpPr>
          <p:cNvPr id="390" name="Shape 390"/>
          <p:cNvSpPr txBox="1"/>
          <p:nvPr/>
        </p:nvSpPr>
        <p:spPr>
          <a:xfrm>
            <a:off x="993425" y="5933050"/>
            <a:ext cx="3000000" cy="9069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solidFill>
                  <a:srgbClr val="999999"/>
                </a:solidFill>
              </a:rPr>
              <a:t>*p &lt; 0.05, **p &lt; 0.01, ***p &lt; 0.001</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Higher Mobility → more Income, more Education, fewer Hispanics</a:t>
            </a:r>
          </a:p>
        </p:txBody>
      </p:sp>
      <p:pic>
        <p:nvPicPr>
          <p:cNvPr id="396" name="Shape 396"/>
          <p:cNvPicPr preferRelativeResize="0"/>
          <p:nvPr/>
        </p:nvPicPr>
        <p:blipFill>
          <a:blip r:embed="rId3">
            <a:alphaModFix/>
          </a:blip>
          <a:stretch>
            <a:fillRect/>
          </a:stretch>
        </p:blipFill>
        <p:spPr>
          <a:xfrm>
            <a:off x="61524" y="2034323"/>
            <a:ext cx="3034125" cy="2256025"/>
          </a:xfrm>
          <a:prstGeom prst="rect">
            <a:avLst/>
          </a:prstGeom>
          <a:noFill/>
          <a:ln>
            <a:noFill/>
          </a:ln>
        </p:spPr>
      </p:pic>
      <p:pic>
        <p:nvPicPr>
          <p:cNvPr id="397" name="Shape 397"/>
          <p:cNvPicPr preferRelativeResize="0"/>
          <p:nvPr/>
        </p:nvPicPr>
        <p:blipFill>
          <a:blip r:embed="rId4">
            <a:alphaModFix/>
          </a:blip>
          <a:stretch>
            <a:fillRect/>
          </a:stretch>
        </p:blipFill>
        <p:spPr>
          <a:xfrm>
            <a:off x="3087579" y="2036525"/>
            <a:ext cx="2983969" cy="2253250"/>
          </a:xfrm>
          <a:prstGeom prst="rect">
            <a:avLst/>
          </a:prstGeom>
          <a:noFill/>
          <a:ln>
            <a:noFill/>
          </a:ln>
        </p:spPr>
      </p:pic>
      <p:pic>
        <p:nvPicPr>
          <p:cNvPr id="398" name="Shape 398"/>
          <p:cNvPicPr preferRelativeResize="0"/>
          <p:nvPr/>
        </p:nvPicPr>
        <p:blipFill>
          <a:blip r:embed="rId5">
            <a:alphaModFix/>
          </a:blip>
          <a:stretch>
            <a:fillRect/>
          </a:stretch>
        </p:blipFill>
        <p:spPr>
          <a:xfrm>
            <a:off x="6111049" y="2035425"/>
            <a:ext cx="3034124" cy="2253240"/>
          </a:xfrm>
          <a:prstGeom prst="rect">
            <a:avLst/>
          </a:prstGeom>
          <a:noFill/>
          <a:ln>
            <a:noFill/>
          </a:ln>
        </p:spPr>
      </p:pic>
      <p:sp>
        <p:nvSpPr>
          <p:cNvPr id="399" name="Shape 399"/>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18</a:t>
            </a:r>
          </a:p>
        </p:txBody>
      </p:sp>
      <p:pic>
        <p:nvPicPr>
          <p:cNvPr id="400" name="Shape 400"/>
          <p:cNvPicPr preferRelativeResize="0"/>
          <p:nvPr/>
        </p:nvPicPr>
        <p:blipFill>
          <a:blip r:embed="rId6">
            <a:alphaModFix/>
          </a:blip>
          <a:stretch>
            <a:fillRect/>
          </a:stretch>
        </p:blipFill>
        <p:spPr>
          <a:xfrm>
            <a:off x="2254450" y="4455375"/>
            <a:ext cx="756875" cy="756875"/>
          </a:xfrm>
          <a:prstGeom prst="rect">
            <a:avLst/>
          </a:prstGeom>
          <a:noFill/>
          <a:ln>
            <a:noFill/>
          </a:ln>
        </p:spPr>
      </p:pic>
      <p:pic>
        <p:nvPicPr>
          <p:cNvPr id="401" name="Shape 401"/>
          <p:cNvPicPr preferRelativeResize="0"/>
          <p:nvPr/>
        </p:nvPicPr>
        <p:blipFill>
          <a:blip r:embed="rId7">
            <a:alphaModFix/>
          </a:blip>
          <a:stretch>
            <a:fillRect/>
          </a:stretch>
        </p:blipFill>
        <p:spPr>
          <a:xfrm>
            <a:off x="283112" y="4418500"/>
            <a:ext cx="831713" cy="789300"/>
          </a:xfrm>
          <a:prstGeom prst="rect">
            <a:avLst/>
          </a:prstGeom>
          <a:noFill/>
          <a:ln>
            <a:noFill/>
          </a:ln>
        </p:spPr>
      </p:pic>
      <p:pic>
        <p:nvPicPr>
          <p:cNvPr id="402" name="Shape 402"/>
          <p:cNvPicPr preferRelativeResize="0"/>
          <p:nvPr/>
        </p:nvPicPr>
        <p:blipFill>
          <a:blip r:embed="rId8">
            <a:alphaModFix/>
          </a:blip>
          <a:stretch>
            <a:fillRect/>
          </a:stretch>
        </p:blipFill>
        <p:spPr>
          <a:xfrm>
            <a:off x="3439474" y="4393863"/>
            <a:ext cx="789300" cy="789300"/>
          </a:xfrm>
          <a:prstGeom prst="rect">
            <a:avLst/>
          </a:prstGeom>
          <a:noFill/>
          <a:ln>
            <a:noFill/>
          </a:ln>
        </p:spPr>
      </p:pic>
      <p:pic>
        <p:nvPicPr>
          <p:cNvPr id="403" name="Shape 403"/>
          <p:cNvPicPr preferRelativeResize="0"/>
          <p:nvPr/>
        </p:nvPicPr>
        <p:blipFill>
          <a:blip r:embed="rId9">
            <a:alphaModFix/>
          </a:blip>
          <a:stretch>
            <a:fillRect/>
          </a:stretch>
        </p:blipFill>
        <p:spPr>
          <a:xfrm>
            <a:off x="6406650" y="4410075"/>
            <a:ext cx="789300" cy="756863"/>
          </a:xfrm>
          <a:prstGeom prst="rect">
            <a:avLst/>
          </a:prstGeom>
          <a:noFill/>
          <a:ln>
            <a:noFill/>
          </a:ln>
        </p:spPr>
      </p:pic>
      <p:sp>
        <p:nvSpPr>
          <p:cNvPr id="404" name="Shape 404"/>
          <p:cNvSpPr txBox="1"/>
          <p:nvPr/>
        </p:nvSpPr>
        <p:spPr>
          <a:xfrm>
            <a:off x="1057996" y="4540042"/>
            <a:ext cx="1265699" cy="4068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 0.08</a:t>
            </a:r>
            <a:r>
              <a:rPr lang="en-US" sz="2400">
                <a:solidFill>
                  <a:srgbClr val="999999"/>
                </a:solidFill>
              </a:rPr>
              <a:t>**</a:t>
            </a:r>
          </a:p>
        </p:txBody>
      </p:sp>
      <p:sp>
        <p:nvSpPr>
          <p:cNvPr id="405" name="Shape 405"/>
          <p:cNvSpPr txBox="1"/>
          <p:nvPr/>
        </p:nvSpPr>
        <p:spPr>
          <a:xfrm>
            <a:off x="7157701" y="4556012"/>
            <a:ext cx="1235400" cy="4071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-0.27</a:t>
            </a:r>
            <a:r>
              <a:rPr lang="en-US" sz="2400">
                <a:solidFill>
                  <a:srgbClr val="999999"/>
                </a:solidFill>
              </a:rPr>
              <a:t>***</a:t>
            </a:r>
          </a:p>
        </p:txBody>
      </p:sp>
      <p:sp>
        <p:nvSpPr>
          <p:cNvPr id="406" name="Shape 406"/>
          <p:cNvSpPr txBox="1"/>
          <p:nvPr/>
        </p:nvSpPr>
        <p:spPr>
          <a:xfrm>
            <a:off x="4032495" y="4581682"/>
            <a:ext cx="1242600" cy="4071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39AC73"/>
                </a:solidFill>
              </a:rPr>
              <a:t> 0.35</a:t>
            </a:r>
            <a:r>
              <a:rPr lang="en-US" sz="2400">
                <a:solidFill>
                  <a:srgbClr val="999999"/>
                </a:solidFill>
              </a:rPr>
              <a:t>***</a:t>
            </a:r>
          </a:p>
        </p:txBody>
      </p:sp>
      <p:cxnSp>
        <p:nvCxnSpPr>
          <p:cNvPr id="407" name="Shape 407"/>
          <p:cNvCxnSpPr/>
          <p:nvPr/>
        </p:nvCxnSpPr>
        <p:spPr>
          <a:xfrm>
            <a:off x="6195037" y="4469375"/>
            <a:ext cx="10500" cy="677700"/>
          </a:xfrm>
          <a:prstGeom prst="straightConnector1">
            <a:avLst/>
          </a:prstGeom>
          <a:noFill/>
          <a:ln w="28575" cap="flat" cmpd="sng">
            <a:solidFill>
              <a:srgbClr val="999999"/>
            </a:solidFill>
            <a:prstDash val="solid"/>
            <a:round/>
            <a:headEnd type="none" w="lg" len="lg"/>
            <a:tailEnd type="none" w="lg" len="lg"/>
          </a:ln>
        </p:spPr>
      </p:cxnSp>
      <p:cxnSp>
        <p:nvCxnSpPr>
          <p:cNvPr id="408" name="Shape 408"/>
          <p:cNvCxnSpPr/>
          <p:nvPr/>
        </p:nvCxnSpPr>
        <p:spPr>
          <a:xfrm>
            <a:off x="3288162" y="4469375"/>
            <a:ext cx="10500" cy="677700"/>
          </a:xfrm>
          <a:prstGeom prst="straightConnector1">
            <a:avLst/>
          </a:prstGeom>
          <a:noFill/>
          <a:ln w="28575" cap="flat" cmpd="sng">
            <a:solidFill>
              <a:srgbClr val="999999"/>
            </a:solidFill>
            <a:prstDash val="solid"/>
            <a:round/>
            <a:headEnd type="none" w="lg" len="lg"/>
            <a:tailEnd type="none" w="lg" len="lg"/>
          </a:ln>
        </p:spPr>
      </p:cxnSp>
      <p:pic>
        <p:nvPicPr>
          <p:cNvPr id="409" name="Shape 409"/>
          <p:cNvPicPr preferRelativeResize="0"/>
          <p:nvPr/>
        </p:nvPicPr>
        <p:blipFill>
          <a:blip r:embed="rId6">
            <a:alphaModFix/>
          </a:blip>
          <a:stretch>
            <a:fillRect/>
          </a:stretch>
        </p:blipFill>
        <p:spPr>
          <a:xfrm>
            <a:off x="8327500" y="4489775"/>
            <a:ext cx="756875" cy="756875"/>
          </a:xfrm>
          <a:prstGeom prst="rect">
            <a:avLst/>
          </a:prstGeom>
          <a:noFill/>
          <a:ln>
            <a:noFill/>
          </a:ln>
        </p:spPr>
      </p:pic>
      <p:pic>
        <p:nvPicPr>
          <p:cNvPr id="410" name="Shape 410"/>
          <p:cNvPicPr preferRelativeResize="0"/>
          <p:nvPr/>
        </p:nvPicPr>
        <p:blipFill>
          <a:blip r:embed="rId6">
            <a:alphaModFix/>
          </a:blip>
          <a:stretch>
            <a:fillRect/>
          </a:stretch>
        </p:blipFill>
        <p:spPr>
          <a:xfrm>
            <a:off x="5204650" y="4489775"/>
            <a:ext cx="756875" cy="756875"/>
          </a:xfrm>
          <a:prstGeom prst="rect">
            <a:avLst/>
          </a:prstGeom>
          <a:noFill/>
          <a:ln>
            <a:noFill/>
          </a:ln>
        </p:spPr>
      </p:pic>
      <p:sp>
        <p:nvSpPr>
          <p:cNvPr id="411" name="Shape 411"/>
          <p:cNvSpPr txBox="1"/>
          <p:nvPr/>
        </p:nvSpPr>
        <p:spPr>
          <a:xfrm>
            <a:off x="993425" y="5933050"/>
            <a:ext cx="3000000" cy="9069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solidFill>
                  <a:srgbClr val="999999"/>
                </a:solidFill>
              </a:rPr>
              <a:t>*p &lt; 0.05, **p &lt; 0.01, ***p &lt; 0.001</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subTitle" idx="1"/>
          </p:nvPr>
        </p:nvSpPr>
        <p:spPr>
          <a:xfrm>
            <a:off x="260975" y="3566750"/>
            <a:ext cx="8883000" cy="18834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What we need?</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Methodology</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Results</a:t>
            </a:r>
          </a:p>
          <a:p>
            <a:pPr marL="0" marR="0" lvl="0" indent="0" algn="ctr" rtl="0">
              <a:lnSpc>
                <a:spcPct val="115000"/>
              </a:lnSpc>
              <a:spcBef>
                <a:spcPts val="0"/>
              </a:spcBef>
              <a:spcAft>
                <a:spcPts val="0"/>
              </a:spcAft>
              <a:buClr>
                <a:srgbClr val="888888"/>
              </a:buClr>
              <a:buSzPct val="25000"/>
              <a:buFont typeface="Arial"/>
              <a:buNone/>
            </a:pPr>
            <a:r>
              <a:rPr lang="en-US" sz="3400" b="1">
                <a:solidFill>
                  <a:srgbClr val="666666"/>
                </a:solidFill>
              </a:rPr>
              <a:t>Conclusions</a:t>
            </a:r>
          </a:p>
          <a:p>
            <a:pPr marL="0" marR="0" lvl="0" indent="0" algn="l" rtl="0">
              <a:spcBef>
                <a:spcPts val="640"/>
              </a:spcBef>
              <a:spcAft>
                <a:spcPts val="0"/>
              </a:spcAft>
              <a:buClr>
                <a:srgbClr val="888888"/>
              </a:buClr>
              <a:buSzPct val="25000"/>
              <a:buFont typeface="Arial"/>
              <a:buNone/>
            </a:pPr>
            <a:endParaRPr/>
          </a:p>
          <a:p>
            <a:pPr marL="0" marR="0" lvl="0" indent="0" rtl="0">
              <a:spcBef>
                <a:spcPts val="640"/>
              </a:spcBef>
              <a:spcAft>
                <a:spcPts val="0"/>
              </a:spcAft>
              <a:buClr>
                <a:srgbClr val="888888"/>
              </a:buClr>
              <a:buSzPct val="25000"/>
              <a:buFont typeface="Arial"/>
              <a:buNone/>
            </a:pPr>
            <a:endParaRPr/>
          </a:p>
          <a:p>
            <a:pPr marL="0" marR="0" lvl="0" indent="0" rtl="0">
              <a:spcBef>
                <a:spcPts val="640"/>
              </a:spcBef>
              <a:spcAft>
                <a:spcPts val="0"/>
              </a:spcAft>
              <a:buClr>
                <a:srgbClr val="888888"/>
              </a:buClr>
              <a:buSzPct val="25000"/>
              <a:buFont typeface="Arial"/>
              <a:buNone/>
            </a:pPr>
            <a:endParaRPr>
              <a:solidFill>
                <a:srgbClr val="999999"/>
              </a:solidFill>
            </a:endParaRPr>
          </a:p>
          <a:p>
            <a:pPr marL="0" marR="0" lvl="0" indent="0" algn="ctr" rtl="0">
              <a:spcBef>
                <a:spcPts val="640"/>
              </a:spcBef>
              <a:spcAft>
                <a:spcPts val="0"/>
              </a:spcAft>
              <a:buClr>
                <a:srgbClr val="888888"/>
              </a:buClr>
              <a:buSzPct val="25000"/>
              <a:buFont typeface="Arial"/>
              <a:buNone/>
            </a:pPr>
            <a:endParaRPr b="0" i="0" u="none" strike="noStrike" cap="none">
              <a:solidFill>
                <a:srgbClr val="888888"/>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b="0" i="0" u="none" strike="noStrike" cap="none">
              <a:solidFill>
                <a:srgbClr val="888888"/>
              </a:solidFill>
              <a:latin typeface="Calibri"/>
              <a:ea typeface="Calibri"/>
              <a:cs typeface="Calibri"/>
              <a:sym typeface="Calibri"/>
            </a:endParaRPr>
          </a:p>
        </p:txBody>
      </p:sp>
      <p:sp>
        <p:nvSpPr>
          <p:cNvPr id="417" name="Shape 417"/>
          <p:cNvSpPr txBox="1"/>
          <p:nvPr/>
        </p:nvSpPr>
        <p:spPr>
          <a:xfrm>
            <a:off x="6423025" y="811950"/>
            <a:ext cx="2501700" cy="435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18" name="Shape 418"/>
          <p:cNvSpPr txBox="1"/>
          <p:nvPr/>
        </p:nvSpPr>
        <p:spPr>
          <a:xfrm>
            <a:off x="2632950" y="5886600"/>
            <a:ext cx="4030500" cy="652500"/>
          </a:xfrm>
          <a:prstGeom prst="rect">
            <a:avLst/>
          </a:prstGeom>
          <a:noFill/>
          <a:ln>
            <a:noFill/>
          </a:ln>
        </p:spPr>
        <p:txBody>
          <a:bodyPr lIns="91425" tIns="91425" rIns="91425" bIns="91425" anchor="t" anchorCtr="0">
            <a:noAutofit/>
          </a:bodyPr>
          <a:lstStyle/>
          <a:p>
            <a:pPr lvl="0" algn="l" rtl="0">
              <a:spcBef>
                <a:spcPts val="0"/>
              </a:spcBef>
              <a:buNone/>
            </a:pPr>
            <a:r>
              <a:rPr lang="en-US" sz="2000">
                <a:solidFill>
                  <a:srgbClr val="666666"/>
                </a:solidFill>
                <a:latin typeface="Calibri"/>
                <a:ea typeface="Calibri"/>
                <a:cs typeface="Calibri"/>
                <a:sym typeface="Calibri"/>
              </a:rPr>
              <a:t> </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Conclusions</a:t>
            </a:r>
          </a:p>
        </p:txBody>
      </p:sp>
      <p:sp>
        <p:nvSpPr>
          <p:cNvPr id="424" name="Shape 42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just" rtl="0">
              <a:spcBef>
                <a:spcPts val="0"/>
              </a:spcBef>
              <a:buNone/>
            </a:pPr>
            <a:r>
              <a:rPr lang="en-US" sz="2600"/>
              <a:t>Cognitive factors (emotions) and demographics of places affect the quality of online social interactions</a:t>
            </a:r>
          </a:p>
          <a:p>
            <a:pPr marL="457200" marR="0" lvl="0" indent="-393700" algn="just" rtl="0">
              <a:spcBef>
                <a:spcPts val="0"/>
              </a:spcBef>
              <a:buSzPct val="100000"/>
            </a:pPr>
            <a:r>
              <a:rPr lang="en-US" sz="2600"/>
              <a:t>Places with better </a:t>
            </a:r>
            <a:r>
              <a:rPr lang="en-US" sz="2600" b="1"/>
              <a:t>educated</a:t>
            </a:r>
            <a:r>
              <a:rPr lang="en-US" sz="2600"/>
              <a:t>, </a:t>
            </a:r>
            <a:r>
              <a:rPr lang="en-US" sz="2600" b="1"/>
              <a:t>younger</a:t>
            </a:r>
            <a:r>
              <a:rPr lang="en-US" sz="2600"/>
              <a:t> and </a:t>
            </a:r>
            <a:r>
              <a:rPr lang="en-US" sz="2600" b="1"/>
              <a:t>higher-earning</a:t>
            </a:r>
            <a:r>
              <a:rPr lang="en-US" sz="2600"/>
              <a:t> population are associated with </a:t>
            </a:r>
            <a:r>
              <a:rPr lang="en-US" sz="2600" b="1"/>
              <a:t>weaker social ties</a:t>
            </a:r>
            <a:r>
              <a:rPr lang="en-US" sz="2600"/>
              <a:t> and </a:t>
            </a:r>
            <a:r>
              <a:rPr lang="en-US" sz="2600" b="1"/>
              <a:t>greater mobility </a:t>
            </a:r>
            <a:r>
              <a:rPr lang="en-US" sz="2600"/>
              <a:t>(spatial diversity)</a:t>
            </a:r>
            <a:r>
              <a:rPr lang="en-US" sz="2600" b="1"/>
              <a:t> </a:t>
            </a:r>
          </a:p>
          <a:p>
            <a:pPr marL="914400" marR="0" lvl="1" indent="-393700" algn="just" rtl="0">
              <a:spcBef>
                <a:spcPts val="0"/>
              </a:spcBef>
              <a:buSzPct val="100000"/>
            </a:pPr>
            <a:r>
              <a:rPr lang="en-US" sz="2600"/>
              <a:t>These Twitter users express </a:t>
            </a:r>
            <a:r>
              <a:rPr lang="en-US" sz="2600" b="1"/>
              <a:t>happier,</a:t>
            </a:r>
            <a:r>
              <a:rPr lang="en-US" sz="2600"/>
              <a:t> more positive emotions </a:t>
            </a:r>
          </a:p>
        </p:txBody>
      </p:sp>
      <p:sp>
        <p:nvSpPr>
          <p:cNvPr id="425" name="Shape 425"/>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a:spcBef>
                <a:spcPts val="0"/>
              </a:spcBef>
              <a:buClr>
                <a:srgbClr val="000000"/>
              </a:buClr>
              <a:buSzPct val="25000"/>
              <a:buFont typeface="Arial"/>
              <a:buNone/>
            </a:pPr>
            <a:r>
              <a:rPr lang="en-US"/>
              <a:t>19</a:t>
            </a:r>
          </a:p>
        </p:txBody>
      </p:sp>
      <p:grpSp>
        <p:nvGrpSpPr>
          <p:cNvPr id="426" name="Shape 426"/>
          <p:cNvGrpSpPr/>
          <p:nvPr/>
        </p:nvGrpSpPr>
        <p:grpSpPr>
          <a:xfrm>
            <a:off x="1809750" y="4510550"/>
            <a:ext cx="5524500" cy="1845799"/>
            <a:chOff x="1809750" y="4510550"/>
            <a:chExt cx="5524500" cy="1845799"/>
          </a:xfrm>
        </p:grpSpPr>
        <p:grpSp>
          <p:nvGrpSpPr>
            <p:cNvPr id="427" name="Shape 427"/>
            <p:cNvGrpSpPr/>
            <p:nvPr/>
          </p:nvGrpSpPr>
          <p:grpSpPr>
            <a:xfrm>
              <a:off x="1809750" y="4510550"/>
              <a:ext cx="5524500" cy="1845799"/>
              <a:chOff x="1809750" y="1685925"/>
              <a:chExt cx="5524500" cy="1845799"/>
            </a:xfrm>
          </p:grpSpPr>
          <p:pic>
            <p:nvPicPr>
              <p:cNvPr id="428" name="Shape 428"/>
              <p:cNvPicPr preferRelativeResize="0"/>
              <p:nvPr/>
            </p:nvPicPr>
            <p:blipFill rotWithShape="1">
              <a:blip r:embed="rId3">
                <a:alphaModFix/>
              </a:blip>
              <a:srcRect b="32244"/>
              <a:stretch/>
            </p:blipFill>
            <p:spPr>
              <a:xfrm>
                <a:off x="1809750" y="1685925"/>
                <a:ext cx="5524500" cy="1845799"/>
              </a:xfrm>
              <a:prstGeom prst="rect">
                <a:avLst/>
              </a:prstGeom>
              <a:noFill/>
              <a:ln w="19050" cap="flat" cmpd="sng">
                <a:solidFill>
                  <a:srgbClr val="999999"/>
                </a:solidFill>
                <a:prstDash val="solid"/>
                <a:round/>
                <a:headEnd type="none" w="med" len="med"/>
                <a:tailEnd type="none" w="med" len="med"/>
              </a:ln>
            </p:spPr>
          </p:pic>
          <p:pic>
            <p:nvPicPr>
              <p:cNvPr id="429" name="Shape 429"/>
              <p:cNvPicPr preferRelativeResize="0"/>
              <p:nvPr/>
            </p:nvPicPr>
            <p:blipFill>
              <a:blip r:embed="rId4">
                <a:alphaModFix/>
              </a:blip>
              <a:stretch>
                <a:fillRect/>
              </a:stretch>
            </p:blipFill>
            <p:spPr>
              <a:xfrm>
                <a:off x="1887275" y="1737700"/>
                <a:ext cx="2133600" cy="620013"/>
              </a:xfrm>
              <a:prstGeom prst="rect">
                <a:avLst/>
              </a:prstGeom>
              <a:noFill/>
              <a:ln>
                <a:noFill/>
              </a:ln>
            </p:spPr>
          </p:pic>
        </p:grpSp>
        <p:pic>
          <p:nvPicPr>
            <p:cNvPr id="430" name="Shape 430"/>
            <p:cNvPicPr preferRelativeResize="0"/>
            <p:nvPr/>
          </p:nvPicPr>
          <p:blipFill>
            <a:blip r:embed="rId5">
              <a:alphaModFix/>
            </a:blip>
            <a:stretch>
              <a:fillRect/>
            </a:stretch>
          </p:blipFill>
          <p:spPr>
            <a:xfrm>
              <a:off x="2166650" y="5217900"/>
              <a:ext cx="1613850" cy="234125"/>
            </a:xfrm>
            <a:prstGeom prst="rect">
              <a:avLst/>
            </a:prstGeom>
            <a:noFill/>
            <a:ln>
              <a:noFill/>
            </a:ln>
          </p:spPr>
        </p:pic>
        <p:pic>
          <p:nvPicPr>
            <p:cNvPr id="431" name="Shape 431"/>
            <p:cNvPicPr preferRelativeResize="0"/>
            <p:nvPr/>
          </p:nvPicPr>
          <p:blipFill>
            <a:blip r:embed="rId5">
              <a:alphaModFix/>
            </a:blip>
            <a:stretch>
              <a:fillRect/>
            </a:stretch>
          </p:blipFill>
          <p:spPr>
            <a:xfrm>
              <a:off x="2164750" y="5526525"/>
              <a:ext cx="1896924" cy="234125"/>
            </a:xfrm>
            <a:prstGeom prst="rect">
              <a:avLst/>
            </a:prstGeom>
            <a:noFill/>
            <a:ln>
              <a:noFill/>
            </a:ln>
          </p:spPr>
        </p:pic>
        <p:pic>
          <p:nvPicPr>
            <p:cNvPr id="432" name="Shape 432"/>
            <p:cNvPicPr preferRelativeResize="0"/>
            <p:nvPr/>
          </p:nvPicPr>
          <p:blipFill>
            <a:blip r:embed="rId5">
              <a:alphaModFix/>
            </a:blip>
            <a:stretch>
              <a:fillRect/>
            </a:stretch>
          </p:blipFill>
          <p:spPr>
            <a:xfrm>
              <a:off x="4061675" y="5217900"/>
              <a:ext cx="1171650" cy="234125"/>
            </a:xfrm>
            <a:prstGeom prst="rect">
              <a:avLst/>
            </a:prstGeom>
            <a:noFill/>
            <a:ln>
              <a:noFill/>
            </a:ln>
          </p:spPr>
        </p:pic>
        <p:pic>
          <p:nvPicPr>
            <p:cNvPr id="433" name="Shape 433"/>
            <p:cNvPicPr preferRelativeResize="0"/>
            <p:nvPr/>
          </p:nvPicPr>
          <p:blipFill>
            <a:blip r:embed="rId5">
              <a:alphaModFix/>
            </a:blip>
            <a:stretch>
              <a:fillRect/>
            </a:stretch>
          </p:blipFill>
          <p:spPr>
            <a:xfrm>
              <a:off x="4357875" y="5526525"/>
              <a:ext cx="953550" cy="234125"/>
            </a:xfrm>
            <a:prstGeom prst="rect">
              <a:avLst/>
            </a:prstGeom>
            <a:noFill/>
            <a:ln>
              <a:noFill/>
            </a:ln>
          </p:spPr>
        </p:pic>
      </p:gr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457200" y="14478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a:p>
          <a:p>
            <a:pPr marL="0" marR="0" lvl="0" indent="0" algn="l" rtl="0">
              <a:spcBef>
                <a:spcPts val="0"/>
              </a:spcBef>
              <a:buNone/>
            </a:pPr>
            <a:endParaRPr sz="2400"/>
          </a:p>
          <a:p>
            <a:pPr marL="0" marR="0" lvl="0" indent="0" algn="l" rtl="0">
              <a:spcBef>
                <a:spcPts val="0"/>
              </a:spcBef>
              <a:buNone/>
            </a:pPr>
            <a:endParaRPr sz="2400"/>
          </a:p>
          <a:p>
            <a:pPr marL="0" marR="0" lvl="0" indent="0" algn="l" rtl="0">
              <a:spcBef>
                <a:spcPts val="0"/>
              </a:spcBef>
              <a:buNone/>
            </a:pPr>
            <a:endParaRPr sz="2400"/>
          </a:p>
          <a:p>
            <a:pPr marL="0" marR="0" lvl="0" indent="0" algn="l" rtl="0">
              <a:spcBef>
                <a:spcPts val="0"/>
              </a:spcBef>
              <a:buNone/>
            </a:pPr>
            <a:endParaRPr sz="2400"/>
          </a:p>
          <a:p>
            <a:pPr marL="0" marR="0" lvl="0" indent="0" algn="l" rtl="0">
              <a:spcBef>
                <a:spcPts val="0"/>
              </a:spcBef>
              <a:buNone/>
            </a:pPr>
            <a:endParaRPr sz="2400"/>
          </a:p>
          <a:p>
            <a:pPr marL="0" marR="0" lvl="0" indent="0" algn="l" rtl="0">
              <a:spcBef>
                <a:spcPts val="0"/>
              </a:spcBef>
              <a:buNone/>
            </a:pPr>
            <a:endParaRPr sz="2400"/>
          </a:p>
          <a:p>
            <a:pPr marL="0" marR="0" lvl="0" indent="0" algn="l" rtl="0">
              <a:spcBef>
                <a:spcPts val="0"/>
              </a:spcBef>
              <a:buNone/>
            </a:pPr>
            <a:endParaRPr sz="2400"/>
          </a:p>
          <a:p>
            <a:pPr marL="0" marR="0" lvl="0" indent="0" algn="l" rtl="0">
              <a:spcBef>
                <a:spcPts val="0"/>
              </a:spcBef>
              <a:buNone/>
            </a:pPr>
            <a:endParaRPr sz="24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fld id="{00000000-1234-1234-1234-123412341234}" type="slidenum">
              <a:rPr lang="en-US"/>
              <a:t>3</a:t>
            </a:fld>
            <a:endParaRPr lang="en-US"/>
          </a:p>
        </p:txBody>
      </p:sp>
      <p:pic>
        <p:nvPicPr>
          <p:cNvPr id="109" name="Shape 109"/>
          <p:cNvPicPr preferRelativeResize="0"/>
          <p:nvPr/>
        </p:nvPicPr>
        <p:blipFill rotWithShape="1">
          <a:blip r:embed="rId3">
            <a:alphaModFix/>
          </a:blip>
          <a:srcRect l="11677" r="6261"/>
          <a:stretch/>
        </p:blipFill>
        <p:spPr>
          <a:xfrm>
            <a:off x="-153050" y="0"/>
            <a:ext cx="9453323" cy="68580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Conclusions</a:t>
            </a:r>
          </a:p>
        </p:txBody>
      </p:sp>
      <p:sp>
        <p:nvSpPr>
          <p:cNvPr id="439" name="Shape 43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457200" marR="0" lvl="0" indent="-393700" algn="just" rtl="0">
              <a:spcBef>
                <a:spcPts val="0"/>
              </a:spcBef>
              <a:buSzPct val="100000"/>
            </a:pPr>
            <a:r>
              <a:rPr lang="en-US" sz="2600"/>
              <a:t>Places with more </a:t>
            </a:r>
            <a:r>
              <a:rPr lang="en-US" sz="2600" b="1"/>
              <a:t>Hispanic</a:t>
            </a:r>
            <a:r>
              <a:rPr lang="en-US" sz="2600"/>
              <a:t> residents are associated with </a:t>
            </a:r>
            <a:r>
              <a:rPr lang="en-US" sz="2600" b="1"/>
              <a:t>stronger social ties</a:t>
            </a:r>
            <a:r>
              <a:rPr lang="en-US" sz="2600"/>
              <a:t> and </a:t>
            </a:r>
            <a:r>
              <a:rPr lang="en-US" sz="2600" b="1"/>
              <a:t>lower mobility </a:t>
            </a:r>
            <a:r>
              <a:rPr lang="en-US" sz="2600"/>
              <a:t>(spatial diversity) </a:t>
            </a:r>
          </a:p>
          <a:p>
            <a:pPr marL="914400" marR="0" lvl="1" indent="-393700" algn="just" rtl="0">
              <a:spcBef>
                <a:spcPts val="0"/>
              </a:spcBef>
              <a:buSzPct val="100000"/>
            </a:pPr>
            <a:r>
              <a:rPr lang="en-US" sz="2600"/>
              <a:t>People also express less positive, </a:t>
            </a:r>
            <a:r>
              <a:rPr lang="en-US" sz="2600" b="1"/>
              <a:t>sadder</a:t>
            </a:r>
            <a:r>
              <a:rPr lang="en-US" sz="2600"/>
              <a:t> emotions in these areas </a:t>
            </a:r>
          </a:p>
        </p:txBody>
      </p:sp>
      <p:sp>
        <p:nvSpPr>
          <p:cNvPr id="440" name="Shape 440"/>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20</a:t>
            </a:r>
          </a:p>
        </p:txBody>
      </p:sp>
      <p:grpSp>
        <p:nvGrpSpPr>
          <p:cNvPr id="441" name="Shape 441"/>
          <p:cNvGrpSpPr/>
          <p:nvPr/>
        </p:nvGrpSpPr>
        <p:grpSpPr>
          <a:xfrm>
            <a:off x="1814512" y="3798779"/>
            <a:ext cx="5514975" cy="2479300"/>
            <a:chOff x="1814512" y="3361373"/>
            <a:chExt cx="5514975" cy="2479300"/>
          </a:xfrm>
        </p:grpSpPr>
        <p:grpSp>
          <p:nvGrpSpPr>
            <p:cNvPr id="442" name="Shape 442"/>
            <p:cNvGrpSpPr/>
            <p:nvPr/>
          </p:nvGrpSpPr>
          <p:grpSpPr>
            <a:xfrm>
              <a:off x="1814512" y="3361373"/>
              <a:ext cx="5514975" cy="2479300"/>
              <a:chOff x="-2981375" y="3316423"/>
              <a:chExt cx="5514975" cy="2479300"/>
            </a:xfrm>
          </p:grpSpPr>
          <p:pic>
            <p:nvPicPr>
              <p:cNvPr id="443" name="Shape 443"/>
              <p:cNvPicPr preferRelativeResize="0"/>
              <p:nvPr/>
            </p:nvPicPr>
            <p:blipFill rotWithShape="1">
              <a:blip r:embed="rId3">
                <a:alphaModFix/>
              </a:blip>
              <a:srcRect b="11762"/>
              <a:stretch/>
            </p:blipFill>
            <p:spPr>
              <a:xfrm>
                <a:off x="-2981375" y="3316423"/>
                <a:ext cx="5514975" cy="2479300"/>
              </a:xfrm>
              <a:prstGeom prst="rect">
                <a:avLst/>
              </a:prstGeom>
              <a:noFill/>
              <a:ln w="19050" cap="flat" cmpd="sng">
                <a:solidFill>
                  <a:srgbClr val="999999"/>
                </a:solidFill>
                <a:prstDash val="solid"/>
                <a:round/>
                <a:headEnd type="none" w="med" len="med"/>
                <a:tailEnd type="none" w="med" len="med"/>
              </a:ln>
            </p:spPr>
          </p:pic>
          <p:pic>
            <p:nvPicPr>
              <p:cNvPr id="444" name="Shape 444"/>
              <p:cNvPicPr preferRelativeResize="0"/>
              <p:nvPr/>
            </p:nvPicPr>
            <p:blipFill>
              <a:blip r:embed="rId4">
                <a:alphaModFix/>
              </a:blip>
              <a:stretch>
                <a:fillRect/>
              </a:stretch>
            </p:blipFill>
            <p:spPr>
              <a:xfrm>
                <a:off x="-2905175" y="3320624"/>
                <a:ext cx="2417528" cy="590949"/>
              </a:xfrm>
              <a:prstGeom prst="rect">
                <a:avLst/>
              </a:prstGeom>
              <a:noFill/>
              <a:ln>
                <a:noFill/>
              </a:ln>
            </p:spPr>
          </p:pic>
        </p:grpSp>
        <p:pic>
          <p:nvPicPr>
            <p:cNvPr id="445" name="Shape 445"/>
            <p:cNvPicPr preferRelativeResize="0"/>
            <p:nvPr/>
          </p:nvPicPr>
          <p:blipFill>
            <a:blip r:embed="rId5">
              <a:alphaModFix/>
            </a:blip>
            <a:stretch>
              <a:fillRect/>
            </a:stretch>
          </p:blipFill>
          <p:spPr>
            <a:xfrm>
              <a:off x="2774749" y="4001300"/>
              <a:ext cx="1866066" cy="365099"/>
            </a:xfrm>
            <a:prstGeom prst="rect">
              <a:avLst/>
            </a:prstGeom>
            <a:noFill/>
            <a:ln>
              <a:noFill/>
            </a:ln>
          </p:spPr>
        </p:pic>
        <p:pic>
          <p:nvPicPr>
            <p:cNvPr id="446" name="Shape 446"/>
            <p:cNvPicPr preferRelativeResize="0"/>
            <p:nvPr/>
          </p:nvPicPr>
          <p:blipFill>
            <a:blip r:embed="rId5">
              <a:alphaModFix/>
            </a:blip>
            <a:stretch>
              <a:fillRect/>
            </a:stretch>
          </p:blipFill>
          <p:spPr>
            <a:xfrm>
              <a:off x="5213150" y="4001300"/>
              <a:ext cx="1238674" cy="365099"/>
            </a:xfrm>
            <a:prstGeom prst="rect">
              <a:avLst/>
            </a:prstGeom>
            <a:noFill/>
            <a:ln>
              <a:noFill/>
            </a:ln>
          </p:spPr>
        </p:pic>
      </p:gr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a:solidFill>
                  <a:srgbClr val="008080"/>
                </a:solidFill>
              </a:rPr>
              <a:t>Thank You!</a:t>
            </a:r>
          </a:p>
        </p:txBody>
      </p:sp>
      <p:sp>
        <p:nvSpPr>
          <p:cNvPr id="452" name="Shape 452"/>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21</a:t>
            </a:r>
          </a:p>
        </p:txBody>
      </p:sp>
      <p:pic>
        <p:nvPicPr>
          <p:cNvPr id="453" name="Shape 453"/>
          <p:cNvPicPr preferRelativeResize="0"/>
          <p:nvPr/>
        </p:nvPicPr>
        <p:blipFill>
          <a:blip r:embed="rId3">
            <a:alphaModFix/>
          </a:blip>
          <a:stretch>
            <a:fillRect/>
          </a:stretch>
        </p:blipFill>
        <p:spPr>
          <a:xfrm>
            <a:off x="758025" y="1583587"/>
            <a:ext cx="1009650" cy="1914525"/>
          </a:xfrm>
          <a:prstGeom prst="rect">
            <a:avLst/>
          </a:prstGeom>
          <a:noFill/>
          <a:ln>
            <a:noFill/>
          </a:ln>
        </p:spPr>
      </p:pic>
      <p:sp>
        <p:nvSpPr>
          <p:cNvPr id="454" name="Shape 454"/>
          <p:cNvSpPr txBox="1"/>
          <p:nvPr/>
        </p:nvSpPr>
        <p:spPr>
          <a:xfrm>
            <a:off x="2145850" y="1734787"/>
            <a:ext cx="3492900" cy="657300"/>
          </a:xfrm>
          <a:prstGeom prst="rect">
            <a:avLst/>
          </a:prstGeom>
          <a:noFill/>
          <a:ln>
            <a:noFill/>
          </a:ln>
        </p:spPr>
        <p:txBody>
          <a:bodyPr lIns="91425" tIns="91425" rIns="91425" bIns="91425" anchor="t" anchorCtr="0">
            <a:noAutofit/>
          </a:bodyPr>
          <a:lstStyle/>
          <a:p>
            <a:pPr lvl="0">
              <a:spcBef>
                <a:spcPts val="0"/>
              </a:spcBef>
              <a:buNone/>
            </a:pPr>
            <a:r>
              <a:rPr lang="en-US" sz="3000">
                <a:solidFill>
                  <a:srgbClr val="434343"/>
                </a:solidFill>
              </a:rPr>
              <a:t>@meghaarora42</a:t>
            </a:r>
          </a:p>
        </p:txBody>
      </p:sp>
      <p:sp>
        <p:nvSpPr>
          <p:cNvPr id="455" name="Shape 455"/>
          <p:cNvSpPr txBox="1"/>
          <p:nvPr/>
        </p:nvSpPr>
        <p:spPr>
          <a:xfrm>
            <a:off x="2207550" y="2704225"/>
            <a:ext cx="4835100" cy="594300"/>
          </a:xfrm>
          <a:prstGeom prst="rect">
            <a:avLst/>
          </a:prstGeom>
          <a:noFill/>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3000">
                <a:solidFill>
                  <a:srgbClr val="434343"/>
                </a:solidFill>
              </a:rPr>
              <a:t>marora@andrew.cmu.edu</a:t>
            </a:r>
          </a:p>
        </p:txBody>
      </p:sp>
      <p:sp>
        <p:nvSpPr>
          <p:cNvPr id="456" name="Shape 456"/>
          <p:cNvSpPr txBox="1"/>
          <p:nvPr/>
        </p:nvSpPr>
        <p:spPr>
          <a:xfrm>
            <a:off x="3149825" y="4434175"/>
            <a:ext cx="3492900" cy="974400"/>
          </a:xfrm>
          <a:prstGeom prst="rect">
            <a:avLst/>
          </a:prstGeom>
          <a:noFill/>
          <a:ln>
            <a:noFill/>
          </a:ln>
        </p:spPr>
        <p:txBody>
          <a:bodyPr lIns="91425" tIns="91425" rIns="91425" bIns="91425" anchor="t" anchorCtr="0">
            <a:noAutofit/>
          </a:bodyPr>
          <a:lstStyle/>
          <a:p>
            <a:pPr lvl="0" algn="ctr">
              <a:spcBef>
                <a:spcPts val="0"/>
              </a:spcBef>
              <a:buNone/>
            </a:pPr>
            <a:r>
              <a:rPr lang="en-US" sz="3600">
                <a:solidFill>
                  <a:srgbClr val="008080"/>
                </a:solidFill>
              </a:rPr>
              <a:t>Questions?</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8080"/>
              </a:buClr>
              <a:buSzPct val="25000"/>
              <a:buFont typeface="Calibri"/>
              <a:buNone/>
            </a:pPr>
            <a:r>
              <a:rPr lang="en-US" sz="4400" b="0" i="0" u="none" strike="noStrike" cap="none">
                <a:solidFill>
                  <a:srgbClr val="008080"/>
                </a:solidFill>
                <a:latin typeface="Calibri"/>
                <a:ea typeface="Calibri"/>
                <a:cs typeface="Calibri"/>
                <a:sym typeface="Calibri"/>
              </a:rPr>
              <a:t>Motivation</a:t>
            </a:r>
          </a:p>
        </p:txBody>
      </p:sp>
      <p:sp>
        <p:nvSpPr>
          <p:cNvPr id="115" name="Shape 115"/>
          <p:cNvSpPr txBox="1">
            <a:spLocks noGrp="1"/>
          </p:cNvSpPr>
          <p:nvPr>
            <p:ph type="body" idx="1"/>
          </p:nvPr>
        </p:nvSpPr>
        <p:spPr>
          <a:xfrm>
            <a:off x="457200" y="1348400"/>
            <a:ext cx="8229600" cy="4625400"/>
          </a:xfrm>
          <a:prstGeom prst="rect">
            <a:avLst/>
          </a:prstGeom>
          <a:noFill/>
          <a:ln>
            <a:noFill/>
          </a:ln>
        </p:spPr>
        <p:txBody>
          <a:bodyPr lIns="91425" tIns="45700" rIns="91425" bIns="45700" anchor="t" anchorCtr="0">
            <a:noAutofit/>
          </a:bodyPr>
          <a:lstStyle/>
          <a:p>
            <a:pPr marL="0" marR="0" lvl="0" indent="0" algn="just" rtl="0">
              <a:spcBef>
                <a:spcPts val="0"/>
              </a:spcBef>
              <a:buNone/>
            </a:pPr>
            <a:r>
              <a:rPr lang="en-US" sz="2400"/>
              <a:t>Structure of social interactions shapes individual fitness and well-being</a:t>
            </a:r>
          </a:p>
          <a:p>
            <a:pPr marL="342900" marR="0" lvl="0" indent="-292100" algn="just" rtl="0">
              <a:spcBef>
                <a:spcPts val="0"/>
              </a:spcBef>
              <a:buClr>
                <a:schemeClr val="dk1"/>
              </a:buClr>
              <a:buSzPct val="100000"/>
              <a:buFont typeface="Arial"/>
              <a:buChar char="•"/>
            </a:pPr>
            <a:r>
              <a:rPr lang="en-US" sz="2400"/>
              <a:t>What factors affect social interactions?</a:t>
            </a:r>
          </a:p>
          <a:p>
            <a:pPr marR="0" lvl="1" algn="just" rtl="0">
              <a:spcBef>
                <a:spcPts val="0"/>
              </a:spcBef>
              <a:buSzPct val="100000"/>
            </a:pPr>
            <a:r>
              <a:rPr lang="en-US" sz="2400"/>
              <a:t>Cognitive factors: emotions</a:t>
            </a:r>
          </a:p>
          <a:p>
            <a:pPr marR="0" lvl="1" algn="just" rtl="0">
              <a:spcBef>
                <a:spcPts val="0"/>
              </a:spcBef>
              <a:buSzPct val="100000"/>
            </a:pPr>
            <a:r>
              <a:rPr lang="en-US" sz="2400"/>
              <a:t>Socio-economic factors: income, education, demographics</a:t>
            </a:r>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1000"/>
          </a:p>
          <a:p>
            <a:pPr marL="342900" marR="0" lvl="0" indent="-292100" algn="just" rtl="0">
              <a:spcBef>
                <a:spcPts val="0"/>
              </a:spcBef>
              <a:buClr>
                <a:srgbClr val="D9D9D9"/>
              </a:buClr>
              <a:buSzPct val="100000"/>
              <a:buFont typeface="Arial"/>
              <a:buChar char="•"/>
            </a:pPr>
            <a:r>
              <a:rPr lang="en-US" sz="2400" b="1">
                <a:solidFill>
                  <a:srgbClr val="D9D9D9"/>
                </a:solidFill>
              </a:rPr>
              <a:t>Can we empirically validate for online social interactions?</a:t>
            </a:r>
          </a:p>
          <a:p>
            <a:pPr marL="0" lvl="0" indent="0" algn="just" rtl="0">
              <a:spcBef>
                <a:spcPts val="0"/>
              </a:spcBef>
              <a:buNone/>
            </a:pPr>
            <a:endParaRPr sz="1200">
              <a:solidFill>
                <a:srgbClr val="666666"/>
              </a:solidFill>
            </a:endParaRPr>
          </a:p>
          <a:p>
            <a:pPr marL="0" lvl="0" indent="0" algn="just" rtl="0">
              <a:spcBef>
                <a:spcPts val="0"/>
              </a:spcBef>
              <a:buNone/>
            </a:pPr>
            <a:r>
              <a:rPr lang="en-US" sz="1200">
                <a:solidFill>
                  <a:srgbClr val="666666"/>
                </a:solidFill>
              </a:rPr>
              <a:t>       </a:t>
            </a:r>
          </a:p>
          <a:p>
            <a:pPr marL="0" lvl="0" indent="0" algn="just" rtl="0">
              <a:spcBef>
                <a:spcPts val="0"/>
              </a:spcBef>
              <a:buNone/>
            </a:pPr>
            <a:r>
              <a:rPr lang="en-US" sz="1200">
                <a:solidFill>
                  <a:srgbClr val="666666"/>
                </a:solidFill>
              </a:rPr>
              <a:t>         *Glyphicons taken from </a:t>
            </a:r>
            <a:r>
              <a:rPr lang="en-US" sz="1200" u="sng">
                <a:solidFill>
                  <a:srgbClr val="666666"/>
                </a:solidFill>
                <a:hlinkClick r:id="rId3"/>
              </a:rPr>
              <a:t>http://www.flaticon.com/</a:t>
            </a:r>
          </a:p>
        </p:txBody>
      </p:sp>
      <p:sp>
        <p:nvSpPr>
          <p:cNvPr id="116" name="Shape 116"/>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fld id="{00000000-1234-1234-1234-123412341234}" type="slidenum">
              <a:rPr lang="en-US"/>
              <a:t>4</a:t>
            </a:fld>
            <a:endParaRPr lang="en-US"/>
          </a:p>
        </p:txBody>
      </p:sp>
      <p:grpSp>
        <p:nvGrpSpPr>
          <p:cNvPr id="117" name="Shape 117"/>
          <p:cNvGrpSpPr/>
          <p:nvPr/>
        </p:nvGrpSpPr>
        <p:grpSpPr>
          <a:xfrm>
            <a:off x="1782845" y="3186025"/>
            <a:ext cx="5815135" cy="2041036"/>
            <a:chOff x="1111975" y="3433875"/>
            <a:chExt cx="6918661" cy="2506800"/>
          </a:xfrm>
        </p:grpSpPr>
        <p:pic>
          <p:nvPicPr>
            <p:cNvPr id="118" name="Shape 118"/>
            <p:cNvPicPr preferRelativeResize="0"/>
            <p:nvPr/>
          </p:nvPicPr>
          <p:blipFill>
            <a:blip r:embed="rId4">
              <a:alphaModFix/>
            </a:blip>
            <a:stretch>
              <a:fillRect/>
            </a:stretch>
          </p:blipFill>
          <p:spPr>
            <a:xfrm>
              <a:off x="4243775" y="4829475"/>
              <a:ext cx="1009075" cy="1009075"/>
            </a:xfrm>
            <a:prstGeom prst="rect">
              <a:avLst/>
            </a:prstGeom>
            <a:noFill/>
            <a:ln>
              <a:noFill/>
            </a:ln>
          </p:spPr>
        </p:pic>
        <p:pic>
          <p:nvPicPr>
            <p:cNvPr id="119" name="Shape 119"/>
            <p:cNvPicPr preferRelativeResize="0"/>
            <p:nvPr/>
          </p:nvPicPr>
          <p:blipFill>
            <a:blip r:embed="rId5">
              <a:alphaModFix/>
            </a:blip>
            <a:stretch>
              <a:fillRect/>
            </a:stretch>
          </p:blipFill>
          <p:spPr>
            <a:xfrm>
              <a:off x="2753474" y="4809675"/>
              <a:ext cx="1009075" cy="1009075"/>
            </a:xfrm>
            <a:prstGeom prst="rect">
              <a:avLst/>
            </a:prstGeom>
            <a:noFill/>
            <a:ln>
              <a:noFill/>
            </a:ln>
          </p:spPr>
        </p:pic>
        <p:pic>
          <p:nvPicPr>
            <p:cNvPr id="120" name="Shape 120"/>
            <p:cNvPicPr preferRelativeResize="0"/>
            <p:nvPr/>
          </p:nvPicPr>
          <p:blipFill>
            <a:blip r:embed="rId6">
              <a:alphaModFix/>
            </a:blip>
            <a:stretch>
              <a:fillRect/>
            </a:stretch>
          </p:blipFill>
          <p:spPr>
            <a:xfrm>
              <a:off x="1111975" y="4829475"/>
              <a:ext cx="1111200" cy="1111200"/>
            </a:xfrm>
            <a:prstGeom prst="rect">
              <a:avLst/>
            </a:prstGeom>
            <a:noFill/>
            <a:ln>
              <a:noFill/>
            </a:ln>
          </p:spPr>
        </p:pic>
        <p:pic>
          <p:nvPicPr>
            <p:cNvPr id="121" name="Shape 121"/>
            <p:cNvPicPr preferRelativeResize="0"/>
            <p:nvPr/>
          </p:nvPicPr>
          <p:blipFill>
            <a:blip r:embed="rId7">
              <a:alphaModFix/>
            </a:blip>
            <a:stretch>
              <a:fillRect/>
            </a:stretch>
          </p:blipFill>
          <p:spPr>
            <a:xfrm>
              <a:off x="1686674" y="3440499"/>
              <a:ext cx="1143000" cy="1143000"/>
            </a:xfrm>
            <a:prstGeom prst="rect">
              <a:avLst/>
            </a:prstGeom>
            <a:noFill/>
            <a:ln>
              <a:noFill/>
            </a:ln>
          </p:spPr>
        </p:pic>
        <p:pic>
          <p:nvPicPr>
            <p:cNvPr id="122" name="Shape 122"/>
            <p:cNvPicPr preferRelativeResize="0"/>
            <p:nvPr/>
          </p:nvPicPr>
          <p:blipFill>
            <a:blip r:embed="rId8">
              <a:alphaModFix/>
            </a:blip>
            <a:stretch>
              <a:fillRect/>
            </a:stretch>
          </p:blipFill>
          <p:spPr>
            <a:xfrm>
              <a:off x="3348775" y="3433875"/>
              <a:ext cx="1143000" cy="1143000"/>
            </a:xfrm>
            <a:prstGeom prst="rect">
              <a:avLst/>
            </a:prstGeom>
            <a:noFill/>
            <a:ln>
              <a:noFill/>
            </a:ln>
          </p:spPr>
        </p:pic>
        <p:pic>
          <p:nvPicPr>
            <p:cNvPr id="123" name="Shape 123"/>
            <p:cNvPicPr preferRelativeResize="0"/>
            <p:nvPr/>
          </p:nvPicPr>
          <p:blipFill>
            <a:blip r:embed="rId9">
              <a:alphaModFix/>
            </a:blip>
            <a:stretch>
              <a:fillRect/>
            </a:stretch>
          </p:blipFill>
          <p:spPr>
            <a:xfrm>
              <a:off x="7027950" y="3520225"/>
              <a:ext cx="996299" cy="996299"/>
            </a:xfrm>
            <a:prstGeom prst="rect">
              <a:avLst/>
            </a:prstGeom>
            <a:noFill/>
            <a:ln>
              <a:noFill/>
            </a:ln>
          </p:spPr>
        </p:pic>
        <p:pic>
          <p:nvPicPr>
            <p:cNvPr id="124" name="Shape 124"/>
            <p:cNvPicPr preferRelativeResize="0"/>
            <p:nvPr/>
          </p:nvPicPr>
          <p:blipFill>
            <a:blip r:embed="rId10">
              <a:alphaModFix/>
            </a:blip>
            <a:stretch>
              <a:fillRect/>
            </a:stretch>
          </p:blipFill>
          <p:spPr>
            <a:xfrm>
              <a:off x="7021561" y="4728972"/>
              <a:ext cx="1009075" cy="884390"/>
            </a:xfrm>
            <a:prstGeom prst="rect">
              <a:avLst/>
            </a:prstGeom>
            <a:noFill/>
            <a:ln>
              <a:noFill/>
            </a:ln>
          </p:spPr>
        </p:pic>
        <p:cxnSp>
          <p:nvCxnSpPr>
            <p:cNvPr id="125" name="Shape 125"/>
            <p:cNvCxnSpPr/>
            <p:nvPr/>
          </p:nvCxnSpPr>
          <p:spPr>
            <a:xfrm>
              <a:off x="5307600" y="4368525"/>
              <a:ext cx="1128900" cy="20100"/>
            </a:xfrm>
            <a:prstGeom prst="straightConnector1">
              <a:avLst/>
            </a:prstGeom>
            <a:noFill/>
            <a:ln w="28575" cap="flat" cmpd="sng">
              <a:solidFill>
                <a:srgbClr val="434343"/>
              </a:solidFill>
              <a:prstDash val="solid"/>
              <a:round/>
              <a:headEnd type="none" w="lg" len="lg"/>
              <a:tailEnd type="triangle" w="lg" len="lg"/>
            </a:ln>
          </p:spPr>
        </p:cxnSp>
        <p:cxnSp>
          <p:nvCxnSpPr>
            <p:cNvPr id="126" name="Shape 126"/>
            <p:cNvCxnSpPr/>
            <p:nvPr/>
          </p:nvCxnSpPr>
          <p:spPr>
            <a:xfrm rot="10800000">
              <a:off x="5287050" y="4618350"/>
              <a:ext cx="1111200" cy="19200"/>
            </a:xfrm>
            <a:prstGeom prst="straightConnector1">
              <a:avLst/>
            </a:prstGeom>
            <a:noFill/>
            <a:ln w="28575" cap="flat" cmpd="sng">
              <a:solidFill>
                <a:srgbClr val="434343"/>
              </a:solidFill>
              <a:prstDash val="solid"/>
              <a:round/>
              <a:headEnd type="none" w="lg" len="lg"/>
              <a:tailEnd type="triangle" w="lg" len="lg"/>
            </a:ln>
          </p:spPr>
        </p:cxnSp>
      </p:gr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8080"/>
              </a:buClr>
              <a:buSzPct val="25000"/>
              <a:buFont typeface="Calibri"/>
              <a:buNone/>
            </a:pPr>
            <a:r>
              <a:rPr lang="en-US" sz="4400" b="0" i="0" u="none" strike="noStrike" cap="none">
                <a:solidFill>
                  <a:srgbClr val="008080"/>
                </a:solidFill>
                <a:latin typeface="Calibri"/>
                <a:ea typeface="Calibri"/>
                <a:cs typeface="Calibri"/>
                <a:sym typeface="Calibri"/>
              </a:rPr>
              <a:t>Motivation</a:t>
            </a:r>
          </a:p>
        </p:txBody>
      </p:sp>
      <p:sp>
        <p:nvSpPr>
          <p:cNvPr id="132" name="Shape 132"/>
          <p:cNvSpPr txBox="1">
            <a:spLocks noGrp="1"/>
          </p:cNvSpPr>
          <p:nvPr>
            <p:ph type="body" idx="1"/>
          </p:nvPr>
        </p:nvSpPr>
        <p:spPr>
          <a:xfrm>
            <a:off x="457200" y="1348400"/>
            <a:ext cx="8229600" cy="4625400"/>
          </a:xfrm>
          <a:prstGeom prst="rect">
            <a:avLst/>
          </a:prstGeom>
          <a:noFill/>
          <a:ln>
            <a:noFill/>
          </a:ln>
        </p:spPr>
        <p:txBody>
          <a:bodyPr lIns="91425" tIns="45700" rIns="91425" bIns="45700" anchor="t" anchorCtr="0">
            <a:noAutofit/>
          </a:bodyPr>
          <a:lstStyle/>
          <a:p>
            <a:pPr marL="0" marR="0" lvl="0" indent="0" algn="just" rtl="0">
              <a:spcBef>
                <a:spcPts val="0"/>
              </a:spcBef>
              <a:buNone/>
            </a:pPr>
            <a:r>
              <a:rPr lang="en-US" sz="2400"/>
              <a:t>Structure of social interactions shapes individual fitness and well-being</a:t>
            </a:r>
          </a:p>
          <a:p>
            <a:pPr marL="342900" marR="0" lvl="0" indent="-292100" algn="just" rtl="0">
              <a:spcBef>
                <a:spcPts val="0"/>
              </a:spcBef>
              <a:buClr>
                <a:schemeClr val="dk1"/>
              </a:buClr>
              <a:buSzPct val="100000"/>
              <a:buFont typeface="Arial"/>
              <a:buChar char="•"/>
            </a:pPr>
            <a:r>
              <a:rPr lang="en-US" sz="2400"/>
              <a:t>What factors affect social interactions?</a:t>
            </a:r>
          </a:p>
          <a:p>
            <a:pPr marR="0" lvl="1" algn="just" rtl="0">
              <a:spcBef>
                <a:spcPts val="0"/>
              </a:spcBef>
              <a:buSzPct val="100000"/>
            </a:pPr>
            <a:r>
              <a:rPr lang="en-US" sz="2400"/>
              <a:t>Cognitive factors: emotions</a:t>
            </a:r>
          </a:p>
          <a:p>
            <a:pPr marR="0" lvl="1" algn="just" rtl="0">
              <a:spcBef>
                <a:spcPts val="0"/>
              </a:spcBef>
              <a:buSzPct val="100000"/>
            </a:pPr>
            <a:r>
              <a:rPr lang="en-US" sz="2400"/>
              <a:t>Socio-economic factors: income, education, demographics</a:t>
            </a:r>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2400"/>
          </a:p>
          <a:p>
            <a:pPr marL="0" marR="0" lvl="0" indent="0" algn="just" rtl="0">
              <a:spcBef>
                <a:spcPts val="0"/>
              </a:spcBef>
              <a:buNone/>
            </a:pPr>
            <a:endParaRPr sz="1000"/>
          </a:p>
          <a:p>
            <a:pPr marL="342900" marR="0" lvl="0" indent="-292100" algn="just" rtl="0">
              <a:spcBef>
                <a:spcPts val="0"/>
              </a:spcBef>
              <a:buClr>
                <a:schemeClr val="dk1"/>
              </a:buClr>
              <a:buSzPct val="100000"/>
              <a:buFont typeface="Arial"/>
              <a:buChar char="•"/>
            </a:pPr>
            <a:r>
              <a:rPr lang="en-US" sz="2400" b="1"/>
              <a:t>Can we empirically validate for online social interactions?</a:t>
            </a:r>
          </a:p>
          <a:p>
            <a:pPr marL="0" lvl="0" indent="0" algn="just" rtl="0">
              <a:spcBef>
                <a:spcPts val="0"/>
              </a:spcBef>
              <a:buNone/>
            </a:pPr>
            <a:endParaRPr sz="1200">
              <a:solidFill>
                <a:srgbClr val="666666"/>
              </a:solidFill>
            </a:endParaRPr>
          </a:p>
          <a:p>
            <a:pPr marL="0" lvl="0" indent="0" algn="just" rtl="0">
              <a:spcBef>
                <a:spcPts val="0"/>
              </a:spcBef>
              <a:buNone/>
            </a:pPr>
            <a:r>
              <a:rPr lang="en-US" sz="1200">
                <a:solidFill>
                  <a:srgbClr val="666666"/>
                </a:solidFill>
              </a:rPr>
              <a:t>       </a:t>
            </a:r>
          </a:p>
          <a:p>
            <a:pPr marL="0" lvl="0" indent="0" algn="just" rtl="0">
              <a:spcBef>
                <a:spcPts val="0"/>
              </a:spcBef>
              <a:buNone/>
            </a:pPr>
            <a:r>
              <a:rPr lang="en-US" sz="1200">
                <a:solidFill>
                  <a:srgbClr val="666666"/>
                </a:solidFill>
              </a:rPr>
              <a:t>         *Glyphicons taken from </a:t>
            </a:r>
            <a:r>
              <a:rPr lang="en-US" sz="1200" u="sng">
                <a:solidFill>
                  <a:srgbClr val="666666"/>
                </a:solidFill>
                <a:hlinkClick r:id="rId3"/>
              </a:rPr>
              <a:t>http://www.flaticon.com/</a:t>
            </a:r>
          </a:p>
        </p:txBody>
      </p:sp>
      <p:sp>
        <p:nvSpPr>
          <p:cNvPr id="133" name="Shape 133"/>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4</a:t>
            </a:r>
          </a:p>
        </p:txBody>
      </p:sp>
      <p:grpSp>
        <p:nvGrpSpPr>
          <p:cNvPr id="134" name="Shape 134"/>
          <p:cNvGrpSpPr/>
          <p:nvPr/>
        </p:nvGrpSpPr>
        <p:grpSpPr>
          <a:xfrm>
            <a:off x="1782845" y="3186025"/>
            <a:ext cx="5815135" cy="2041036"/>
            <a:chOff x="1111975" y="3433875"/>
            <a:chExt cx="6918661" cy="2506800"/>
          </a:xfrm>
        </p:grpSpPr>
        <p:pic>
          <p:nvPicPr>
            <p:cNvPr id="135" name="Shape 135"/>
            <p:cNvPicPr preferRelativeResize="0"/>
            <p:nvPr/>
          </p:nvPicPr>
          <p:blipFill>
            <a:blip r:embed="rId4">
              <a:alphaModFix/>
            </a:blip>
            <a:stretch>
              <a:fillRect/>
            </a:stretch>
          </p:blipFill>
          <p:spPr>
            <a:xfrm>
              <a:off x="4243775" y="4829475"/>
              <a:ext cx="1009075" cy="1009075"/>
            </a:xfrm>
            <a:prstGeom prst="rect">
              <a:avLst/>
            </a:prstGeom>
            <a:noFill/>
            <a:ln>
              <a:noFill/>
            </a:ln>
          </p:spPr>
        </p:pic>
        <p:pic>
          <p:nvPicPr>
            <p:cNvPr id="136" name="Shape 136"/>
            <p:cNvPicPr preferRelativeResize="0"/>
            <p:nvPr/>
          </p:nvPicPr>
          <p:blipFill>
            <a:blip r:embed="rId5">
              <a:alphaModFix/>
            </a:blip>
            <a:stretch>
              <a:fillRect/>
            </a:stretch>
          </p:blipFill>
          <p:spPr>
            <a:xfrm>
              <a:off x="2753474" y="4809675"/>
              <a:ext cx="1009075" cy="1009075"/>
            </a:xfrm>
            <a:prstGeom prst="rect">
              <a:avLst/>
            </a:prstGeom>
            <a:noFill/>
            <a:ln>
              <a:noFill/>
            </a:ln>
          </p:spPr>
        </p:pic>
        <p:pic>
          <p:nvPicPr>
            <p:cNvPr id="137" name="Shape 137"/>
            <p:cNvPicPr preferRelativeResize="0"/>
            <p:nvPr/>
          </p:nvPicPr>
          <p:blipFill>
            <a:blip r:embed="rId6">
              <a:alphaModFix/>
            </a:blip>
            <a:stretch>
              <a:fillRect/>
            </a:stretch>
          </p:blipFill>
          <p:spPr>
            <a:xfrm>
              <a:off x="1111975" y="4829475"/>
              <a:ext cx="1111200" cy="1111200"/>
            </a:xfrm>
            <a:prstGeom prst="rect">
              <a:avLst/>
            </a:prstGeom>
            <a:noFill/>
            <a:ln>
              <a:noFill/>
            </a:ln>
          </p:spPr>
        </p:pic>
        <p:pic>
          <p:nvPicPr>
            <p:cNvPr id="138" name="Shape 138"/>
            <p:cNvPicPr preferRelativeResize="0"/>
            <p:nvPr/>
          </p:nvPicPr>
          <p:blipFill>
            <a:blip r:embed="rId7">
              <a:alphaModFix/>
            </a:blip>
            <a:stretch>
              <a:fillRect/>
            </a:stretch>
          </p:blipFill>
          <p:spPr>
            <a:xfrm>
              <a:off x="1686674" y="3440499"/>
              <a:ext cx="1143000" cy="1143000"/>
            </a:xfrm>
            <a:prstGeom prst="rect">
              <a:avLst/>
            </a:prstGeom>
            <a:noFill/>
            <a:ln>
              <a:noFill/>
            </a:ln>
          </p:spPr>
        </p:pic>
        <p:pic>
          <p:nvPicPr>
            <p:cNvPr id="139" name="Shape 139"/>
            <p:cNvPicPr preferRelativeResize="0"/>
            <p:nvPr/>
          </p:nvPicPr>
          <p:blipFill>
            <a:blip r:embed="rId8">
              <a:alphaModFix/>
            </a:blip>
            <a:stretch>
              <a:fillRect/>
            </a:stretch>
          </p:blipFill>
          <p:spPr>
            <a:xfrm>
              <a:off x="3348775" y="3433875"/>
              <a:ext cx="1143000" cy="1143000"/>
            </a:xfrm>
            <a:prstGeom prst="rect">
              <a:avLst/>
            </a:prstGeom>
            <a:noFill/>
            <a:ln>
              <a:noFill/>
            </a:ln>
          </p:spPr>
        </p:pic>
        <p:pic>
          <p:nvPicPr>
            <p:cNvPr id="140" name="Shape 140"/>
            <p:cNvPicPr preferRelativeResize="0"/>
            <p:nvPr/>
          </p:nvPicPr>
          <p:blipFill>
            <a:blip r:embed="rId9">
              <a:alphaModFix/>
            </a:blip>
            <a:stretch>
              <a:fillRect/>
            </a:stretch>
          </p:blipFill>
          <p:spPr>
            <a:xfrm>
              <a:off x="7027950" y="3520225"/>
              <a:ext cx="996299" cy="996299"/>
            </a:xfrm>
            <a:prstGeom prst="rect">
              <a:avLst/>
            </a:prstGeom>
            <a:noFill/>
            <a:ln>
              <a:noFill/>
            </a:ln>
          </p:spPr>
        </p:pic>
        <p:pic>
          <p:nvPicPr>
            <p:cNvPr id="141" name="Shape 141"/>
            <p:cNvPicPr preferRelativeResize="0"/>
            <p:nvPr/>
          </p:nvPicPr>
          <p:blipFill>
            <a:blip r:embed="rId10">
              <a:alphaModFix/>
            </a:blip>
            <a:stretch>
              <a:fillRect/>
            </a:stretch>
          </p:blipFill>
          <p:spPr>
            <a:xfrm>
              <a:off x="7021561" y="4728972"/>
              <a:ext cx="1009075" cy="884390"/>
            </a:xfrm>
            <a:prstGeom prst="rect">
              <a:avLst/>
            </a:prstGeom>
            <a:noFill/>
            <a:ln>
              <a:noFill/>
            </a:ln>
          </p:spPr>
        </p:pic>
        <p:cxnSp>
          <p:nvCxnSpPr>
            <p:cNvPr id="142" name="Shape 142"/>
            <p:cNvCxnSpPr/>
            <p:nvPr/>
          </p:nvCxnSpPr>
          <p:spPr>
            <a:xfrm>
              <a:off x="5307600" y="4368525"/>
              <a:ext cx="1128900" cy="20100"/>
            </a:xfrm>
            <a:prstGeom prst="straightConnector1">
              <a:avLst/>
            </a:prstGeom>
            <a:noFill/>
            <a:ln w="28575" cap="flat" cmpd="sng">
              <a:solidFill>
                <a:srgbClr val="434343"/>
              </a:solidFill>
              <a:prstDash val="solid"/>
              <a:round/>
              <a:headEnd type="none" w="lg" len="lg"/>
              <a:tailEnd type="triangle" w="lg" len="lg"/>
            </a:ln>
          </p:spPr>
        </p:cxnSp>
        <p:cxnSp>
          <p:nvCxnSpPr>
            <p:cNvPr id="143" name="Shape 143"/>
            <p:cNvCxnSpPr/>
            <p:nvPr/>
          </p:nvCxnSpPr>
          <p:spPr>
            <a:xfrm rot="10800000">
              <a:off x="5287050" y="4618350"/>
              <a:ext cx="1111200" cy="19200"/>
            </a:xfrm>
            <a:prstGeom prst="straightConnector1">
              <a:avLst/>
            </a:prstGeom>
            <a:noFill/>
            <a:ln w="28575" cap="flat" cmpd="sng">
              <a:solidFill>
                <a:srgbClr val="434343"/>
              </a:solidFill>
              <a:prstDash val="solid"/>
              <a:round/>
              <a:headEnd type="none" w="lg" len="lg"/>
              <a:tailEnd type="triangle" w="lg" len="lg"/>
            </a:ln>
          </p:spPr>
        </p:cxnSp>
      </p:gr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subTitle" idx="1"/>
          </p:nvPr>
        </p:nvSpPr>
        <p:spPr>
          <a:xfrm>
            <a:off x="260975" y="3566750"/>
            <a:ext cx="8883000" cy="18834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rgbClr val="888888"/>
              </a:buClr>
              <a:buSzPct val="25000"/>
              <a:buFont typeface="Arial"/>
              <a:buNone/>
            </a:pPr>
            <a:r>
              <a:rPr lang="en-US" sz="3400" b="1">
                <a:solidFill>
                  <a:srgbClr val="666666"/>
                </a:solidFill>
              </a:rPr>
              <a:t>What we need?</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Methodology</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Results</a:t>
            </a:r>
          </a:p>
          <a:p>
            <a:pPr marL="0" marR="0" lvl="0" indent="0" algn="ctr" rtl="0">
              <a:lnSpc>
                <a:spcPct val="115000"/>
              </a:lnSpc>
              <a:spcBef>
                <a:spcPts val="0"/>
              </a:spcBef>
              <a:spcAft>
                <a:spcPts val="0"/>
              </a:spcAft>
              <a:buClr>
                <a:srgbClr val="888888"/>
              </a:buClr>
              <a:buSzPct val="25000"/>
              <a:buFont typeface="Arial"/>
              <a:buNone/>
            </a:pPr>
            <a:r>
              <a:rPr lang="en-US">
                <a:solidFill>
                  <a:srgbClr val="666666"/>
                </a:solidFill>
              </a:rPr>
              <a:t>Conclusions</a:t>
            </a:r>
          </a:p>
          <a:p>
            <a:pPr marL="0" marR="0" lvl="0" indent="0" algn="l" rtl="0">
              <a:spcBef>
                <a:spcPts val="640"/>
              </a:spcBef>
              <a:spcAft>
                <a:spcPts val="0"/>
              </a:spcAft>
              <a:buClr>
                <a:srgbClr val="888888"/>
              </a:buClr>
              <a:buSzPct val="25000"/>
              <a:buFont typeface="Arial"/>
              <a:buNone/>
            </a:pPr>
            <a:endParaRPr/>
          </a:p>
          <a:p>
            <a:pPr marL="0" marR="0" lvl="0" indent="0" rtl="0">
              <a:spcBef>
                <a:spcPts val="640"/>
              </a:spcBef>
              <a:spcAft>
                <a:spcPts val="0"/>
              </a:spcAft>
              <a:buClr>
                <a:srgbClr val="888888"/>
              </a:buClr>
              <a:buSzPct val="25000"/>
              <a:buFont typeface="Arial"/>
              <a:buNone/>
            </a:pPr>
            <a:endParaRPr/>
          </a:p>
          <a:p>
            <a:pPr marL="0" marR="0" lvl="0" indent="0" rtl="0">
              <a:spcBef>
                <a:spcPts val="640"/>
              </a:spcBef>
              <a:spcAft>
                <a:spcPts val="0"/>
              </a:spcAft>
              <a:buClr>
                <a:srgbClr val="888888"/>
              </a:buClr>
              <a:buSzPct val="25000"/>
              <a:buFont typeface="Arial"/>
              <a:buNone/>
            </a:pPr>
            <a:endParaRPr>
              <a:solidFill>
                <a:srgbClr val="999999"/>
              </a:solidFill>
            </a:endParaRPr>
          </a:p>
          <a:p>
            <a:pPr marL="0" marR="0" lvl="0" indent="0" algn="ctr" rtl="0">
              <a:spcBef>
                <a:spcPts val="640"/>
              </a:spcBef>
              <a:spcAft>
                <a:spcPts val="0"/>
              </a:spcAft>
              <a:buClr>
                <a:srgbClr val="888888"/>
              </a:buClr>
              <a:buSzPct val="25000"/>
              <a:buFont typeface="Arial"/>
              <a:buNone/>
            </a:pPr>
            <a:endParaRPr b="0" i="0" u="none" strike="noStrike" cap="none">
              <a:solidFill>
                <a:srgbClr val="888888"/>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b="0" i="0" u="none" strike="noStrike" cap="none">
              <a:solidFill>
                <a:srgbClr val="888888"/>
              </a:solidFill>
              <a:latin typeface="Calibri"/>
              <a:ea typeface="Calibri"/>
              <a:cs typeface="Calibri"/>
              <a:sym typeface="Calibri"/>
            </a:endParaRPr>
          </a:p>
        </p:txBody>
      </p:sp>
      <p:sp>
        <p:nvSpPr>
          <p:cNvPr id="149" name="Shape 149"/>
          <p:cNvSpPr txBox="1"/>
          <p:nvPr/>
        </p:nvSpPr>
        <p:spPr>
          <a:xfrm>
            <a:off x="6423025" y="811950"/>
            <a:ext cx="2501700" cy="435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50" name="Shape 150"/>
          <p:cNvSpPr txBox="1"/>
          <p:nvPr/>
        </p:nvSpPr>
        <p:spPr>
          <a:xfrm>
            <a:off x="2632950" y="5886600"/>
            <a:ext cx="4030500" cy="652500"/>
          </a:xfrm>
          <a:prstGeom prst="rect">
            <a:avLst/>
          </a:prstGeom>
          <a:noFill/>
          <a:ln>
            <a:noFill/>
          </a:ln>
        </p:spPr>
        <p:txBody>
          <a:bodyPr lIns="91425" tIns="91425" rIns="91425" bIns="91425" anchor="t" anchorCtr="0">
            <a:noAutofit/>
          </a:bodyPr>
          <a:lstStyle/>
          <a:p>
            <a:pPr lvl="0" algn="l" rtl="0">
              <a:spcBef>
                <a:spcPts val="0"/>
              </a:spcBef>
              <a:buNone/>
            </a:pPr>
            <a:r>
              <a:rPr lang="en-US" sz="2000">
                <a:solidFill>
                  <a:srgbClr val="666666"/>
                </a:solidFill>
                <a:latin typeface="Calibri"/>
                <a:ea typeface="Calibri"/>
                <a:cs typeface="Calibri"/>
                <a:sym typeface="Calibri"/>
              </a:rPr>
              <a:t>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solidFill>
                  <a:srgbClr val="008080"/>
                </a:solidFill>
              </a:rPr>
              <a:t>What We Need</a:t>
            </a:r>
          </a:p>
        </p:txBody>
      </p:sp>
      <p:sp>
        <p:nvSpPr>
          <p:cNvPr id="156" name="Shape 15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81000" algn="just" rtl="0">
              <a:spcBef>
                <a:spcPts val="0"/>
              </a:spcBef>
              <a:buSzPct val="100000"/>
            </a:pPr>
            <a:r>
              <a:rPr lang="en-US" sz="2400"/>
              <a:t>What does the structure of social interactions look like? </a:t>
            </a:r>
          </a:p>
          <a:p>
            <a:pPr marL="914400" lvl="0" indent="-381000" algn="just" rtl="0">
              <a:spcBef>
                <a:spcPts val="0"/>
              </a:spcBef>
              <a:buSzPct val="100000"/>
            </a:pPr>
            <a:r>
              <a:rPr lang="en-US" sz="2400"/>
              <a:t>Social Tie strength and Mobility analysis from Twitter</a:t>
            </a:r>
          </a:p>
          <a:p>
            <a:pPr marL="0" lvl="0" indent="0" algn="just" rtl="0">
              <a:spcBef>
                <a:spcPts val="0"/>
              </a:spcBef>
              <a:buNone/>
            </a:pPr>
            <a:endParaRPr sz="2400"/>
          </a:p>
          <a:p>
            <a:pPr marL="457200" lvl="0" indent="-381000" algn="just" rtl="0">
              <a:spcBef>
                <a:spcPts val="0"/>
              </a:spcBef>
              <a:buClr>
                <a:srgbClr val="D9D9D9"/>
              </a:buClr>
              <a:buSzPct val="100000"/>
            </a:pPr>
            <a:r>
              <a:rPr lang="en-US" sz="2400">
                <a:solidFill>
                  <a:srgbClr val="D9D9D9"/>
                </a:solidFill>
              </a:rPr>
              <a:t>How happy, how anxious, how powerful people feel? </a:t>
            </a:r>
          </a:p>
          <a:p>
            <a:pPr marL="914400" lvl="0" indent="-381000" algn="just" rtl="0">
              <a:spcBef>
                <a:spcPts val="0"/>
              </a:spcBef>
              <a:buClr>
                <a:srgbClr val="D9D9D9"/>
              </a:buClr>
              <a:buSzPct val="100000"/>
            </a:pPr>
            <a:r>
              <a:rPr lang="en-US" sz="2400">
                <a:solidFill>
                  <a:srgbClr val="D9D9D9"/>
                </a:solidFill>
              </a:rPr>
              <a:t>Emotions</a:t>
            </a:r>
          </a:p>
          <a:p>
            <a:pPr marL="0" lvl="0" indent="0" algn="just" rtl="0">
              <a:spcBef>
                <a:spcPts val="0"/>
              </a:spcBef>
              <a:buNone/>
            </a:pPr>
            <a:endParaRPr sz="2400">
              <a:solidFill>
                <a:srgbClr val="D9D9D9"/>
              </a:solidFill>
            </a:endParaRPr>
          </a:p>
          <a:p>
            <a:pPr marL="457200" lvl="0" indent="-381000" algn="just" rtl="0">
              <a:spcBef>
                <a:spcPts val="0"/>
              </a:spcBef>
              <a:buClr>
                <a:srgbClr val="D9D9D9"/>
              </a:buClr>
              <a:buSzPct val="100000"/>
            </a:pPr>
            <a:r>
              <a:rPr lang="en-US" sz="2400">
                <a:solidFill>
                  <a:srgbClr val="D9D9D9"/>
                </a:solidFill>
              </a:rPr>
              <a:t>How much they earn; what are their education levels, their ethnicities?</a:t>
            </a:r>
          </a:p>
          <a:p>
            <a:pPr marL="914400" lvl="0" indent="-381000" algn="just" rtl="0">
              <a:spcBef>
                <a:spcPts val="0"/>
              </a:spcBef>
              <a:buClr>
                <a:srgbClr val="D9D9D9"/>
              </a:buClr>
              <a:buSzPct val="100000"/>
            </a:pPr>
            <a:r>
              <a:rPr lang="en-US" sz="2400">
                <a:solidFill>
                  <a:srgbClr val="D9D9D9"/>
                </a:solidFill>
              </a:rPr>
              <a:t>Socio-economic characteristics</a:t>
            </a:r>
          </a:p>
        </p:txBody>
      </p:sp>
      <p:sp>
        <p:nvSpPr>
          <p:cNvPr id="157" name="Shape 157"/>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5</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solidFill>
                  <a:srgbClr val="008080"/>
                </a:solidFill>
              </a:rPr>
              <a:t>What We Need</a:t>
            </a:r>
          </a:p>
        </p:txBody>
      </p:sp>
      <p:sp>
        <p:nvSpPr>
          <p:cNvPr id="163" name="Shape 16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81000" algn="just" rtl="0">
              <a:spcBef>
                <a:spcPts val="0"/>
              </a:spcBef>
              <a:buSzPct val="100000"/>
            </a:pPr>
            <a:r>
              <a:rPr lang="en-US" sz="2400"/>
              <a:t>What does the structure of social interactions look like? </a:t>
            </a:r>
          </a:p>
          <a:p>
            <a:pPr marL="914400" lvl="0" indent="-381000" algn="just" rtl="0">
              <a:spcBef>
                <a:spcPts val="0"/>
              </a:spcBef>
              <a:buSzPct val="100000"/>
            </a:pPr>
            <a:r>
              <a:rPr lang="en-US" sz="2400"/>
              <a:t>Social Tie strength and Mobility analysis from Twitter</a:t>
            </a:r>
          </a:p>
          <a:p>
            <a:pPr marL="0" lvl="0" indent="0" algn="just" rtl="0">
              <a:spcBef>
                <a:spcPts val="0"/>
              </a:spcBef>
              <a:buNone/>
            </a:pPr>
            <a:endParaRPr sz="2400"/>
          </a:p>
          <a:p>
            <a:pPr marL="457200" lvl="0" indent="-381000" algn="just" rtl="0">
              <a:spcBef>
                <a:spcPts val="0"/>
              </a:spcBef>
              <a:buSzPct val="100000"/>
            </a:pPr>
            <a:r>
              <a:rPr lang="en-US" sz="2400"/>
              <a:t>How happy, how anxious, how powerful people feel? </a:t>
            </a:r>
          </a:p>
          <a:p>
            <a:pPr marL="914400" lvl="0" indent="-381000" algn="just" rtl="0">
              <a:spcBef>
                <a:spcPts val="0"/>
              </a:spcBef>
              <a:buSzPct val="100000"/>
            </a:pPr>
            <a:r>
              <a:rPr lang="en-US" sz="2400"/>
              <a:t>Emotions</a:t>
            </a:r>
          </a:p>
          <a:p>
            <a:pPr marL="0" lvl="0" indent="0" algn="just" rtl="0">
              <a:spcBef>
                <a:spcPts val="0"/>
              </a:spcBef>
              <a:buNone/>
            </a:pPr>
            <a:endParaRPr sz="2400"/>
          </a:p>
          <a:p>
            <a:pPr marL="457200" lvl="0" indent="-381000" algn="just" rtl="0">
              <a:spcBef>
                <a:spcPts val="0"/>
              </a:spcBef>
              <a:buClr>
                <a:srgbClr val="EFEFEF"/>
              </a:buClr>
              <a:buSzPct val="100000"/>
            </a:pPr>
            <a:r>
              <a:rPr lang="en-US" sz="2400">
                <a:solidFill>
                  <a:srgbClr val="EFEFEF"/>
                </a:solidFill>
              </a:rPr>
              <a:t>How much they earn; what are their education levels, their ethnicities?</a:t>
            </a:r>
          </a:p>
          <a:p>
            <a:pPr marL="914400" lvl="0" indent="-381000" algn="just" rtl="0">
              <a:spcBef>
                <a:spcPts val="0"/>
              </a:spcBef>
              <a:buClr>
                <a:srgbClr val="EFEFEF"/>
              </a:buClr>
              <a:buSzPct val="100000"/>
            </a:pPr>
            <a:r>
              <a:rPr lang="en-US" sz="2400">
                <a:solidFill>
                  <a:srgbClr val="EFEFEF"/>
                </a:solidFill>
              </a:rPr>
              <a:t>Socio-economic characteristics</a:t>
            </a:r>
          </a:p>
        </p:txBody>
      </p:sp>
      <p:sp>
        <p:nvSpPr>
          <p:cNvPr id="164" name="Shape 164"/>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5</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solidFill>
                  <a:srgbClr val="008080"/>
                </a:solidFill>
              </a:rPr>
              <a:t>What We Need</a:t>
            </a:r>
          </a:p>
        </p:txBody>
      </p:sp>
      <p:sp>
        <p:nvSpPr>
          <p:cNvPr id="170" name="Shape 17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81000" algn="just" rtl="0">
              <a:spcBef>
                <a:spcPts val="0"/>
              </a:spcBef>
              <a:buSzPct val="100000"/>
            </a:pPr>
            <a:r>
              <a:rPr lang="en-US" sz="2400"/>
              <a:t>What does the structure of social interactions look like? </a:t>
            </a:r>
          </a:p>
          <a:p>
            <a:pPr marL="914400" lvl="0" indent="-381000" algn="just" rtl="0">
              <a:spcBef>
                <a:spcPts val="0"/>
              </a:spcBef>
              <a:buSzPct val="100000"/>
            </a:pPr>
            <a:r>
              <a:rPr lang="en-US" sz="2400"/>
              <a:t>Social Tie strength and Mobility analysis from Twitter</a:t>
            </a:r>
          </a:p>
          <a:p>
            <a:pPr marL="0" lvl="0" indent="0" algn="just" rtl="0">
              <a:spcBef>
                <a:spcPts val="0"/>
              </a:spcBef>
              <a:buNone/>
            </a:pPr>
            <a:endParaRPr sz="2400"/>
          </a:p>
          <a:p>
            <a:pPr marL="457200" lvl="0" indent="-381000" algn="just" rtl="0">
              <a:spcBef>
                <a:spcPts val="0"/>
              </a:spcBef>
              <a:buSzPct val="100000"/>
            </a:pPr>
            <a:r>
              <a:rPr lang="en-US" sz="2400"/>
              <a:t>How happy, how anxious, how powerful people feel? </a:t>
            </a:r>
          </a:p>
          <a:p>
            <a:pPr marL="914400" lvl="0" indent="-381000" algn="just" rtl="0">
              <a:spcBef>
                <a:spcPts val="0"/>
              </a:spcBef>
              <a:buSzPct val="100000"/>
            </a:pPr>
            <a:r>
              <a:rPr lang="en-US" sz="2400"/>
              <a:t>Emotions</a:t>
            </a:r>
          </a:p>
          <a:p>
            <a:pPr marL="0" lvl="0" indent="0" algn="just" rtl="0">
              <a:spcBef>
                <a:spcPts val="0"/>
              </a:spcBef>
              <a:buNone/>
            </a:pPr>
            <a:endParaRPr sz="2400"/>
          </a:p>
          <a:p>
            <a:pPr marL="457200" lvl="0" indent="-381000" algn="just" rtl="0">
              <a:spcBef>
                <a:spcPts val="0"/>
              </a:spcBef>
              <a:buSzPct val="100000"/>
            </a:pPr>
            <a:r>
              <a:rPr lang="en-US" sz="2400"/>
              <a:t>How much they earn; what are their education levels, their ethnicities?</a:t>
            </a:r>
          </a:p>
          <a:p>
            <a:pPr marL="914400" lvl="0" indent="-381000" algn="just" rtl="0">
              <a:spcBef>
                <a:spcPts val="0"/>
              </a:spcBef>
              <a:buSzPct val="100000"/>
            </a:pPr>
            <a:r>
              <a:rPr lang="en-US" sz="2400"/>
              <a:t>Socio-economic characteristics</a:t>
            </a:r>
          </a:p>
        </p:txBody>
      </p:sp>
      <p:sp>
        <p:nvSpPr>
          <p:cNvPr id="171" name="Shape 171"/>
          <p:cNvSpPr txBox="1">
            <a:spLocks noGrp="1"/>
          </p:cNvSpPr>
          <p:nvPr>
            <p:ph type="sldNum" idx="12"/>
          </p:nvPr>
        </p:nvSpPr>
        <p:spPr>
          <a:xfrm>
            <a:off x="3505200" y="6356350"/>
            <a:ext cx="2133600" cy="365100"/>
          </a:xfrm>
          <a:prstGeom prst="rect">
            <a:avLst/>
          </a:prstGeom>
        </p:spPr>
        <p:txBody>
          <a:bodyPr lIns="91425" tIns="45700" rIns="91425" bIns="45700" anchor="ctr" anchorCtr="0">
            <a:noAutofit/>
          </a:bodyPr>
          <a:lstStyle/>
          <a:p>
            <a:pPr lvl="0" algn="ctr" rtl="0">
              <a:spcBef>
                <a:spcPts val="0"/>
              </a:spcBef>
              <a:buClr>
                <a:srgbClr val="000000"/>
              </a:buClr>
              <a:buSzPct val="25000"/>
              <a:buFont typeface="Arial"/>
              <a:buNone/>
            </a:pPr>
            <a:r>
              <a:rPr lang="en-US"/>
              <a:t>5</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3803</Words>
  <Application>Microsoft Macintosh PowerPoint</Application>
  <PresentationFormat>On-screen Show (4:3)</PresentationFormat>
  <Paragraphs>313</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Lobster</vt:lpstr>
      <vt:lpstr>Arial</vt:lpstr>
      <vt:lpstr>Office Theme</vt:lpstr>
      <vt:lpstr>Emotions, Demographics and Sociability in Twitter Interactions </vt:lpstr>
      <vt:lpstr>Who am I?</vt:lpstr>
      <vt:lpstr>PowerPoint Presentation</vt:lpstr>
      <vt:lpstr>Motivation</vt:lpstr>
      <vt:lpstr>Motivation</vt:lpstr>
      <vt:lpstr>PowerPoint Presentation</vt:lpstr>
      <vt:lpstr>What We Need</vt:lpstr>
      <vt:lpstr>What We Need</vt:lpstr>
      <vt:lpstr>What We Need</vt:lpstr>
      <vt:lpstr>PowerPoint Presentation</vt:lpstr>
      <vt:lpstr>Data Collection</vt:lpstr>
      <vt:lpstr>Demographics Data</vt:lpstr>
      <vt:lpstr>What is a Tract?</vt:lpstr>
      <vt:lpstr>Emotion Analysis</vt:lpstr>
      <vt:lpstr>Emotion Analysis</vt:lpstr>
      <vt:lpstr>Emotion Analysis</vt:lpstr>
      <vt:lpstr>Emotion Analysis</vt:lpstr>
      <vt:lpstr>Emotion Analysis</vt:lpstr>
      <vt:lpstr>Social Interactions Analysis</vt:lpstr>
      <vt:lpstr>Social Interactions Analysis</vt:lpstr>
      <vt:lpstr>Mobility Analysis</vt:lpstr>
      <vt:lpstr>PowerPoint Presentation</vt:lpstr>
      <vt:lpstr>Weaker Ties → more Happiness</vt:lpstr>
      <vt:lpstr>Weaker Ties → lower Arousal and higher Dominance</vt:lpstr>
      <vt:lpstr>Weaker Ties → more Education, more Income, fewer Hispanics</vt:lpstr>
      <vt:lpstr>Higher Mobility → more Happiness</vt:lpstr>
      <vt:lpstr>Higher Mobility → more Income, more Education, fewer Hispanics</vt:lpstr>
      <vt:lpstr>PowerPoint Presentation</vt:lpstr>
      <vt:lpstr>Conclusions</vt:lpstr>
      <vt:lpstr>Conclusions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Emotions, Demographics and Sociability in Twitter Interactions </dc:title>
  <cp:lastModifiedBy>Microsoft Office User</cp:lastModifiedBy>
  <cp:revision>4</cp:revision>
  <dcterms:modified xsi:type="dcterms:W3CDTF">2016-05-20T10:10:02Z</dcterms:modified>
</cp:coreProperties>
</file>