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256" r:id="rId2"/>
    <p:sldId id="257" r:id="rId3"/>
    <p:sldId id="258" r:id="rId4"/>
    <p:sldId id="28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0" r:id="rId15"/>
    <p:sldId id="268" r:id="rId16"/>
    <p:sldId id="269" r:id="rId17"/>
    <p:sldId id="270" r:id="rId18"/>
    <p:sldId id="291" r:id="rId19"/>
    <p:sldId id="271" r:id="rId20"/>
    <p:sldId id="272" r:id="rId21"/>
    <p:sldId id="306" r:id="rId22"/>
    <p:sldId id="274" r:id="rId23"/>
    <p:sldId id="275" r:id="rId24"/>
    <p:sldId id="276" r:id="rId25"/>
    <p:sldId id="292" r:id="rId26"/>
    <p:sldId id="277" r:id="rId27"/>
    <p:sldId id="278" r:id="rId28"/>
    <p:sldId id="302" r:id="rId29"/>
    <p:sldId id="293" r:id="rId30"/>
    <p:sldId id="295" r:id="rId31"/>
    <p:sldId id="300" r:id="rId32"/>
    <p:sldId id="301" r:id="rId33"/>
    <p:sldId id="297" r:id="rId34"/>
    <p:sldId id="298" r:id="rId35"/>
    <p:sldId id="299" r:id="rId36"/>
    <p:sldId id="294" r:id="rId37"/>
    <p:sldId id="305" r:id="rId38"/>
    <p:sldId id="307" r:id="rId39"/>
    <p:sldId id="280" r:id="rId40"/>
    <p:sldId id="287" r:id="rId41"/>
    <p:sldId id="28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D39"/>
    <a:srgbClr val="FE9F28"/>
    <a:srgbClr val="58202C"/>
    <a:srgbClr val="FFF7E9"/>
    <a:srgbClr val="FFF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/>
    <p:restoredTop sz="99179" autoAdjust="0"/>
  </p:normalViewPr>
  <p:slideViewPr>
    <p:cSldViewPr snapToGrid="0" snapToObjects="1">
      <p:cViewPr>
        <p:scale>
          <a:sx n="120" d="100"/>
          <a:sy n="120" d="100"/>
        </p:scale>
        <p:origin x="768" y="-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96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8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71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3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13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71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5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37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00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69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9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0457E-E359-1E4F-8443-E08D9F0DE95C}" type="datetimeFigureOut">
              <a:rPr lang="en-US" smtClean="0"/>
              <a:t>3/8/16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26B37-24DE-4642-B29A-B0D93DB80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9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8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40" y="0"/>
            <a:ext cx="2155111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614924"/>
            <a:ext cx="7772400" cy="1470025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Times New Roman"/>
                <a:cs typeface="Times New Roman"/>
              </a:rPr>
              <a:t>Extracting </a:t>
            </a:r>
            <a:r>
              <a:rPr lang="en-US" sz="3000" b="1" dirty="0" smtClean="0">
                <a:latin typeface="Times New Roman"/>
                <a:cs typeface="Times New Roman"/>
              </a:rPr>
              <a:t>Health</a:t>
            </a:r>
            <a:r>
              <a:rPr lang="en-US" sz="3000" b="1" dirty="0">
                <a:latin typeface="Times New Roman"/>
                <a:cs typeface="Times New Roman"/>
              </a:rPr>
              <a:t>-</a:t>
            </a:r>
            <a:r>
              <a:rPr lang="en-US" sz="3000" b="1" dirty="0" smtClean="0">
                <a:latin typeface="Times New Roman"/>
                <a:cs typeface="Times New Roman"/>
              </a:rPr>
              <a:t>related </a:t>
            </a:r>
            <a:br>
              <a:rPr lang="en-US" sz="3000" b="1" dirty="0" smtClean="0">
                <a:latin typeface="Times New Roman"/>
                <a:cs typeface="Times New Roman"/>
              </a:rPr>
            </a:br>
            <a:r>
              <a:rPr lang="en-US" sz="3000" b="1" dirty="0" smtClean="0">
                <a:latin typeface="Times New Roman"/>
                <a:cs typeface="Times New Roman"/>
              </a:rPr>
              <a:t>Social </a:t>
            </a:r>
            <a:r>
              <a:rPr lang="en-US" sz="3000" b="1" dirty="0">
                <a:latin typeface="Times New Roman"/>
                <a:cs typeface="Times New Roman"/>
              </a:rPr>
              <a:t>Structures </a:t>
            </a:r>
            <a:r>
              <a:rPr lang="en-US" sz="3000" b="1" dirty="0" smtClean="0">
                <a:latin typeface="Times New Roman"/>
                <a:cs typeface="Times New Roman"/>
              </a:rPr>
              <a:t/>
            </a:r>
            <a:br>
              <a:rPr lang="en-US" sz="3000" b="1" dirty="0" smtClean="0">
                <a:latin typeface="Times New Roman"/>
                <a:cs typeface="Times New Roman"/>
              </a:rPr>
            </a:br>
            <a:r>
              <a:rPr lang="en-US" sz="3000" b="1" dirty="0" smtClean="0">
                <a:latin typeface="Times New Roman"/>
                <a:cs typeface="Times New Roman"/>
              </a:rPr>
              <a:t>from Conversations in Twitter</a:t>
            </a:r>
            <a:endParaRPr lang="en-US" sz="3000" b="1" dirty="0">
              <a:latin typeface="Times New Roman"/>
              <a:cs typeface="Times New Roman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4001905"/>
            <a:ext cx="6400800" cy="2472491"/>
          </a:xfrm>
        </p:spPr>
        <p:txBody>
          <a:bodyPr>
            <a:norm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  <a:latin typeface="Calisto MT"/>
                <a:cs typeface="Calisto MT"/>
              </a:rPr>
              <a:t>Abduljaleel</a:t>
            </a:r>
            <a:r>
              <a:rPr lang="en-US" sz="2200" dirty="0" smtClean="0">
                <a:solidFill>
                  <a:schemeClr val="tx1"/>
                </a:solidFill>
                <a:latin typeface="Calisto MT"/>
                <a:cs typeface="Calisto MT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Calisto MT"/>
                <a:cs typeface="Calisto MT"/>
              </a:rPr>
              <a:t>Al </a:t>
            </a:r>
            <a:r>
              <a:rPr lang="en-US" sz="2200" dirty="0" err="1" smtClean="0">
                <a:solidFill>
                  <a:schemeClr val="tx1"/>
                </a:solidFill>
                <a:latin typeface="Calisto MT"/>
                <a:cs typeface="Calisto MT"/>
              </a:rPr>
              <a:t>Rubaye</a:t>
            </a:r>
            <a:endParaRPr lang="en-US" sz="2200" dirty="0" smtClean="0">
              <a:solidFill>
                <a:schemeClr val="tx1"/>
              </a:solidFill>
              <a:latin typeface="Calisto MT"/>
              <a:cs typeface="Calisto MT"/>
            </a:endParaRPr>
          </a:p>
          <a:p>
            <a:r>
              <a:rPr lang="en-US" sz="2200" dirty="0" smtClean="0">
                <a:solidFill>
                  <a:schemeClr val="tx1"/>
                </a:solidFill>
                <a:latin typeface="Calisto MT"/>
                <a:cs typeface="Calisto MT"/>
              </a:rPr>
              <a:t>Dr</a:t>
            </a:r>
            <a:r>
              <a:rPr lang="en-US" sz="2200" dirty="0" smtClean="0">
                <a:solidFill>
                  <a:schemeClr val="tx1"/>
                </a:solidFill>
                <a:latin typeface="Calisto MT"/>
                <a:cs typeface="Calisto MT"/>
              </a:rPr>
              <a:t>. Ronaldo </a:t>
            </a:r>
            <a:r>
              <a:rPr lang="en-US" sz="2200" dirty="0" err="1" smtClean="0">
                <a:solidFill>
                  <a:schemeClr val="tx1"/>
                </a:solidFill>
                <a:latin typeface="Calisto MT"/>
                <a:cs typeface="Calisto MT"/>
              </a:rPr>
              <a:t>Menezes</a:t>
            </a:r>
            <a:endParaRPr lang="en-US" sz="2200" dirty="0" smtClean="0">
              <a:solidFill>
                <a:schemeClr val="tx1"/>
              </a:solidFill>
              <a:latin typeface="Calisto MT"/>
              <a:cs typeface="Calisto MT"/>
            </a:endParaRPr>
          </a:p>
          <a:p>
            <a:endParaRPr lang="en-US" sz="2000" dirty="0" smtClean="0">
              <a:solidFill>
                <a:schemeClr val="tx1"/>
              </a:solidFill>
              <a:latin typeface="Calisto MT"/>
              <a:cs typeface="Calisto MT"/>
            </a:endParaRPr>
          </a:p>
          <a:p>
            <a:endParaRPr lang="en-US" sz="2000" dirty="0" smtClean="0">
              <a:solidFill>
                <a:schemeClr val="tx1"/>
              </a:solidFill>
              <a:latin typeface="Calisto MT"/>
              <a:cs typeface="Calisto MT"/>
            </a:endParaRPr>
          </a:p>
          <a:p>
            <a:r>
              <a:rPr lang="en-US" sz="1400" i="1" dirty="0" err="1" smtClean="0">
                <a:solidFill>
                  <a:schemeClr val="tx1"/>
                </a:solidFill>
                <a:latin typeface="Calisto MT"/>
                <a:cs typeface="Calisto MT"/>
              </a:rPr>
              <a:t>BioComplex</a:t>
            </a:r>
            <a:r>
              <a:rPr lang="en-US" sz="1400" i="1" dirty="0" smtClean="0">
                <a:solidFill>
                  <a:schemeClr val="tx1"/>
                </a:solidFill>
                <a:latin typeface="Calisto MT"/>
                <a:cs typeface="Calisto MT"/>
              </a:rPr>
              <a:t> Lab</a:t>
            </a:r>
          </a:p>
          <a:p>
            <a:r>
              <a:rPr lang="en-US" sz="1400" i="1" dirty="0" smtClean="0">
                <a:solidFill>
                  <a:schemeClr val="tx1"/>
                </a:solidFill>
                <a:latin typeface="Calisto MT"/>
                <a:cs typeface="Calisto MT"/>
              </a:rPr>
              <a:t>Florida Institute of Technology</a:t>
            </a:r>
          </a:p>
          <a:p>
            <a:r>
              <a:rPr lang="en-US" sz="1400" i="1" dirty="0" smtClean="0">
                <a:latin typeface="Calisto MT"/>
                <a:cs typeface="Calisto MT"/>
              </a:rPr>
              <a:t>Melbourne, </a:t>
            </a:r>
            <a:r>
              <a:rPr lang="en-US" sz="1400" i="1" dirty="0" err="1" smtClean="0">
                <a:latin typeface="Calisto MT"/>
                <a:cs typeface="Calisto MT"/>
              </a:rPr>
              <a:t>Fl</a:t>
            </a:r>
            <a:endParaRPr lang="en-US" sz="1400" i="1" dirty="0" smtClean="0">
              <a:solidFill>
                <a:schemeClr val="tx1"/>
              </a:solidFill>
              <a:latin typeface="Calisto MT"/>
              <a:cs typeface="Calisto MT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pic>
        <p:nvPicPr>
          <p:cNvPr id="17" name="Picture 16" descr="biocomple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498285"/>
              </p:ext>
            </p:extLst>
          </p:nvPr>
        </p:nvGraphicFramePr>
        <p:xfrm>
          <a:off x="1270000" y="1079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70000" y="1079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FIT_Seal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6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10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2943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Health Conditions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855945"/>
            <a:ext cx="843674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An </a:t>
            </a:r>
            <a:r>
              <a:rPr lang="en-US" sz="1600" dirty="0"/>
              <a:t>official </a:t>
            </a:r>
            <a:r>
              <a:rPr lang="en-US" sz="1600" dirty="0" smtClean="0"/>
              <a:t>updated list was provided by the Center for Diseases Control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and Prevention (CDC).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The list includes 113 causes of death in the US.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CDC focused more on top 15 causes of death.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The causes included 13 health conditions that lead to death</a:t>
            </a:r>
          </a:p>
          <a:p>
            <a:pPr marL="742950" lvl="1" indent="-285750">
              <a:buFont typeface="Courier New" charset="0"/>
              <a:buChar char="o"/>
            </a:pPr>
            <a:endParaRPr lang="en-US" sz="16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Heart Diseases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Malignant Neoplasms (Cancer)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Chronic Lower Respiratory Diseases (CLRD)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Cerebrovascular Diseases (Stroke)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Alzheimer’s disease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Diabetes mellitus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Influenza and pneumonia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Kidney diseases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Septicemia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Chronic Liver Diseases (CLD)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Hypertension (High blood pressure)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Parkinson’s Disease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i="1" dirty="0" smtClean="0"/>
              <a:t>Pneumonitis due to solids and liquids.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42" y="855945"/>
            <a:ext cx="1503177" cy="1443050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  <a:reflection blurRad="6350" stA="31000" endPos="44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22" y="2230366"/>
            <a:ext cx="7457242" cy="2931943"/>
          </a:xfrm>
          <a:prstGeom prst="rect">
            <a:avLst/>
          </a:prstGeom>
        </p:spPr>
      </p:pic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11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2569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Collecting Data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855945"/>
            <a:ext cx="8436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In order to track tweets we used the keywords below:</a:t>
            </a:r>
          </a:p>
        </p:txBody>
      </p:sp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12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2621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Tweets Tracker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855945"/>
            <a:ext cx="8436747" cy="506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/>
              <a:t>The Twitter </a:t>
            </a:r>
            <a:r>
              <a:rPr lang="en-US" sz="1600" dirty="0" smtClean="0"/>
              <a:t>crawler was </a:t>
            </a:r>
            <a:r>
              <a:rPr lang="en-US" sz="1600" dirty="0"/>
              <a:t>coded </a:t>
            </a:r>
            <a:r>
              <a:rPr lang="en-US" sz="1600" dirty="0" smtClean="0"/>
              <a:t>using </a:t>
            </a:r>
            <a:r>
              <a:rPr lang="en-US" sz="1600" dirty="0"/>
              <a:t>Python 2.7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Tracks </a:t>
            </a:r>
            <a:r>
              <a:rPr lang="en-US" sz="1600" dirty="0"/>
              <a:t>data in a period of </a:t>
            </a:r>
            <a:r>
              <a:rPr lang="en-US" sz="1600" dirty="0" smtClean="0"/>
              <a:t>60 days: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algn="ctr"/>
            <a:r>
              <a:rPr lang="en-US" sz="1600" dirty="0" smtClean="0"/>
              <a:t>From Feb 17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 to April 17</a:t>
            </a:r>
            <a:r>
              <a:rPr lang="en-US" sz="1600" baseline="30000" dirty="0"/>
              <a:t>th</a:t>
            </a:r>
            <a:r>
              <a:rPr lang="en-US" sz="1600" dirty="0" smtClean="0"/>
              <a:t> 2015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In collecting data we used the following tools :</a:t>
            </a:r>
          </a:p>
          <a:p>
            <a:pPr marL="808038" indent="-254000">
              <a:lnSpc>
                <a:spcPct val="140000"/>
              </a:lnSpc>
              <a:buFont typeface="Arial" charset="0"/>
              <a:buChar char="•"/>
            </a:pPr>
            <a:r>
              <a:rPr lang="en-US" sz="1600" dirty="0" smtClean="0"/>
              <a:t>Twitter streaming API</a:t>
            </a:r>
          </a:p>
          <a:p>
            <a:pPr marL="808038" indent="-254000">
              <a:lnSpc>
                <a:spcPct val="140000"/>
              </a:lnSpc>
              <a:buFont typeface="Arial" charset="0"/>
              <a:buChar char="•"/>
            </a:pPr>
            <a:r>
              <a:rPr lang="en-US" sz="1600" dirty="0" smtClean="0"/>
              <a:t>Mongo DB</a:t>
            </a:r>
          </a:p>
          <a:p>
            <a:pPr marL="808038" indent="-254000">
              <a:lnSpc>
                <a:spcPct val="140000"/>
              </a:lnSpc>
              <a:buFont typeface="Arial" charset="0"/>
              <a:buChar char="•"/>
            </a:pPr>
            <a:r>
              <a:rPr lang="en-US" sz="1600" dirty="0" err="1" smtClean="0"/>
              <a:t>PyMongo</a:t>
            </a: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</p:txBody>
      </p:sp>
      <p:pic>
        <p:nvPicPr>
          <p:cNvPr id="13" name="Picture 12" descr="aa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02" y="2120194"/>
            <a:ext cx="6666928" cy="1585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13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43906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 Black"/>
                <a:cs typeface="Arial Black"/>
              </a:rPr>
              <a:t>Statistics </a:t>
            </a:r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(</a:t>
            </a:r>
            <a:r>
              <a:rPr lang="en-US" sz="2200" i="1" dirty="0" smtClean="0">
                <a:solidFill>
                  <a:schemeClr val="bg1"/>
                </a:solidFill>
                <a:latin typeface="Arial Black"/>
                <a:cs typeface="Arial Black"/>
              </a:rPr>
              <a:t>before filtration</a:t>
            </a:r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)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855945"/>
            <a:ext cx="8436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Collected Tweets Worldwide:	  </a:t>
            </a:r>
            <a:r>
              <a:rPr lang="en-US" sz="1600" b="1" dirty="0" smtClean="0"/>
              <a:t>12,518,372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Number of times that a health condition was mentioned in the total tweets 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"/>
          <a:stretch/>
        </p:blipFill>
        <p:spPr>
          <a:xfrm>
            <a:off x="2169698" y="2451066"/>
            <a:ext cx="4801459" cy="318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14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43906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rial Black"/>
                <a:cs typeface="Arial Black"/>
              </a:rPr>
              <a:t>Statistics </a:t>
            </a:r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(</a:t>
            </a:r>
            <a:r>
              <a:rPr lang="en-US" sz="2200" i="1" dirty="0" smtClean="0">
                <a:solidFill>
                  <a:schemeClr val="bg1"/>
                </a:solidFill>
                <a:latin typeface="Arial Black"/>
                <a:cs typeface="Arial Black"/>
              </a:rPr>
              <a:t>before filtration</a:t>
            </a:r>
            <a:r>
              <a:rPr lang="en-US" sz="2200" dirty="0">
                <a:solidFill>
                  <a:schemeClr val="bg1"/>
                </a:solidFill>
                <a:latin typeface="Arial Black"/>
                <a:cs typeface="Arial Black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055" y="855945"/>
            <a:ext cx="8436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Tweet distribution per day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</p:txBody>
      </p:sp>
      <p:pic>
        <p:nvPicPr>
          <p:cNvPr id="13" name="Picture 12" descr="tweet_distributi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0" y="1581343"/>
            <a:ext cx="7888936" cy="34500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4455" y="5169900"/>
            <a:ext cx="8436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/>
              <a:t>Due to a disruption in </a:t>
            </a:r>
            <a:r>
              <a:rPr lang="en-US" sz="1600" dirty="0" smtClean="0"/>
              <a:t>accessing the </a:t>
            </a:r>
            <a:r>
              <a:rPr lang="en-US" sz="1600" dirty="0"/>
              <a:t>global tweet stream on day 27, the process of collecting tweets stopped for a while.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15857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15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53796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Filtration Process / Location Type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055" y="855945"/>
            <a:ext cx="8436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Number of geocoded tweets: 370,376  (about </a:t>
            </a:r>
            <a:r>
              <a:rPr lang="en-US" sz="1600" b="1" dirty="0" smtClean="0"/>
              <a:t>3%</a:t>
            </a:r>
            <a:r>
              <a:rPr lang="en-US" sz="1600" dirty="0" smtClean="0"/>
              <a:t> of total number of tweets)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Tweets that only include textual location: 8,785,834 (</a:t>
            </a:r>
            <a:r>
              <a:rPr lang="en-US" sz="1600" b="1" dirty="0" smtClean="0"/>
              <a:t>70%</a:t>
            </a:r>
            <a:r>
              <a:rPr lang="en-US" sz="1600" dirty="0" smtClean="0"/>
              <a:t>)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No location included: 4,750,895 (</a:t>
            </a:r>
            <a:r>
              <a:rPr lang="en-US" sz="1600" b="1" dirty="0" smtClean="0"/>
              <a:t>37%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53" y="2964057"/>
            <a:ext cx="3889094" cy="2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37" y="4582200"/>
            <a:ext cx="2685326" cy="2023928"/>
          </a:xfrm>
          <a:prstGeom prst="rect">
            <a:avLst/>
          </a:prstGeom>
        </p:spPr>
      </p:pic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16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29316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Filtration Process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855945"/>
            <a:ext cx="85488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The geocoding system </a:t>
            </a:r>
            <a:r>
              <a:rPr lang="en-US" sz="1600" b="1" dirty="0" err="1" smtClean="0"/>
              <a:t>Geopy</a:t>
            </a:r>
            <a:r>
              <a:rPr lang="en-US" sz="1600" b="1" dirty="0" smtClean="0"/>
              <a:t> </a:t>
            </a:r>
            <a:r>
              <a:rPr lang="en-US" sz="1600" dirty="0" smtClean="0"/>
              <a:t>was used to retrieve a readable address out of information we have.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err="1" smtClean="0"/>
              <a:t>Geopy</a:t>
            </a:r>
            <a:r>
              <a:rPr lang="en-US" sz="1600" dirty="0" smtClean="0"/>
              <a:t> uses several different geo-location services (Google maps, Bing maps, Open Street, </a:t>
            </a:r>
            <a:r>
              <a:rPr lang="is-IS" sz="1600" dirty="0" smtClean="0"/>
              <a:t>… etc.)</a:t>
            </a:r>
          </a:p>
          <a:p>
            <a:pPr marL="285750" indent="-285750">
              <a:buFont typeface="Courier New" charset="0"/>
              <a:buChar char="o"/>
            </a:pPr>
            <a:endParaRPr lang="is-I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Due </a:t>
            </a:r>
            <a:r>
              <a:rPr lang="en-US" sz="1600" dirty="0" smtClean="0"/>
              <a:t>to time </a:t>
            </a:r>
            <a:r>
              <a:rPr lang="en-US" sz="1600" dirty="0"/>
              <a:t>limitation we used the </a:t>
            </a:r>
            <a:r>
              <a:rPr lang="en-US" sz="1600" dirty="0" err="1"/>
              <a:t>geocoder</a:t>
            </a:r>
            <a:r>
              <a:rPr lang="en-US" sz="1600" dirty="0"/>
              <a:t> service Open Street Map </a:t>
            </a:r>
            <a:r>
              <a:rPr lang="en-US" sz="1600" dirty="0" err="1"/>
              <a:t>Nominatim</a:t>
            </a:r>
            <a:r>
              <a:rPr lang="en-US" sz="1600" dirty="0"/>
              <a:t> </a:t>
            </a:r>
            <a:r>
              <a:rPr lang="en-US" sz="1600" dirty="0" smtClean="0"/>
              <a:t>that responds </a:t>
            </a:r>
            <a:r>
              <a:rPr lang="en-US" sz="1600" dirty="0"/>
              <a:t>to one request per </a:t>
            </a:r>
            <a:r>
              <a:rPr lang="en-US" sz="1600" dirty="0" smtClean="0"/>
              <a:t>second.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Examples</a:t>
            </a:r>
            <a:r>
              <a:rPr lang="en-US" sz="1600" dirty="0"/>
              <a:t>:</a:t>
            </a:r>
          </a:p>
          <a:p>
            <a:pPr marL="346075"/>
            <a:r>
              <a:rPr lang="en-US" sz="1600" dirty="0" smtClean="0"/>
              <a:t>- </a:t>
            </a:r>
            <a:r>
              <a:rPr lang="en-US" sz="1600" dirty="0"/>
              <a:t>Valid readable address:</a:t>
            </a:r>
          </a:p>
          <a:p>
            <a:pPr marL="346075"/>
            <a:r>
              <a:rPr lang="en-US" sz="1600" dirty="0"/>
              <a:t>      Input:</a:t>
            </a:r>
            <a:r>
              <a:rPr lang="en-US" sz="1600" i="1" dirty="0"/>
              <a:t> (</a:t>
            </a:r>
            <a:r>
              <a:rPr lang="en-US" sz="1600" i="1" u="sng" dirty="0"/>
              <a:t>North of Chicago</a:t>
            </a:r>
            <a:r>
              <a:rPr lang="en-US" sz="1600" dirty="0"/>
              <a:t>)</a:t>
            </a:r>
            <a:r>
              <a:rPr lang="en-US" sz="1600" i="1" dirty="0"/>
              <a:t>  output: </a:t>
            </a:r>
            <a:r>
              <a:rPr lang="en-US" sz="1600" dirty="0"/>
              <a:t>(</a:t>
            </a:r>
            <a:r>
              <a:rPr lang="en-US" sz="1600" i="1" dirty="0">
                <a:solidFill>
                  <a:srgbClr val="00B050"/>
                </a:solidFill>
              </a:rPr>
              <a:t>Chicago, Cook County, Illinois, United States of America</a:t>
            </a:r>
            <a:r>
              <a:rPr lang="en-US" sz="1600" dirty="0"/>
              <a:t>)</a:t>
            </a:r>
          </a:p>
          <a:p>
            <a:pPr marL="346075"/>
            <a:endParaRPr lang="en-US" sz="1600" dirty="0"/>
          </a:p>
          <a:p>
            <a:pPr marL="346075"/>
            <a:r>
              <a:rPr lang="en-US" sz="1600" dirty="0"/>
              <a:t>- Invalid readable address: </a:t>
            </a:r>
          </a:p>
          <a:p>
            <a:pPr marL="346075"/>
            <a:r>
              <a:rPr lang="en-US" sz="1600" dirty="0"/>
              <a:t>	    Input: (</a:t>
            </a:r>
            <a:r>
              <a:rPr lang="en-US" sz="1600" i="1" u="sng" dirty="0"/>
              <a:t>Behind the tears of a clown</a:t>
            </a:r>
            <a:r>
              <a:rPr lang="en-US" sz="1600" dirty="0"/>
              <a:t>)</a:t>
            </a:r>
            <a:r>
              <a:rPr lang="en-US" sz="1600" i="1" dirty="0"/>
              <a:t>   output: </a:t>
            </a:r>
            <a:r>
              <a:rPr lang="en-US" sz="1600" dirty="0"/>
              <a:t>(</a:t>
            </a:r>
            <a:r>
              <a:rPr lang="en-US" sz="1600" i="1" dirty="0">
                <a:solidFill>
                  <a:srgbClr val="FF0000"/>
                </a:solidFill>
              </a:rPr>
              <a:t>Error</a:t>
            </a:r>
            <a:r>
              <a:rPr lang="en-US" sz="1600" dirty="0"/>
              <a:t>)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We retrieved </a:t>
            </a:r>
            <a:r>
              <a:rPr lang="en-US" sz="1600" b="1" dirty="0"/>
              <a:t>5,338,448</a:t>
            </a:r>
            <a:r>
              <a:rPr lang="en-US" sz="1600" dirty="0"/>
              <a:t> (61%) valid address out of textual information.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17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41408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Statistics (</a:t>
            </a:r>
            <a:r>
              <a:rPr lang="en-US" sz="2200" i="1" dirty="0" smtClean="0">
                <a:solidFill>
                  <a:schemeClr val="bg1"/>
                </a:solidFill>
                <a:latin typeface="Arial Black"/>
                <a:cs typeface="Arial Black"/>
              </a:rPr>
              <a:t>after filtration</a:t>
            </a:r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)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3" name="Picture 12" descr="twitter_dist_all_us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75" y="1626134"/>
            <a:ext cx="6498706" cy="29933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2055" y="730505"/>
            <a:ext cx="8436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Number of Tweets originated from the US : </a:t>
            </a:r>
            <a:r>
              <a:rPr lang="en-US" sz="1600" b="1" dirty="0" smtClean="0"/>
              <a:t>2,351,991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4455" y="5169900"/>
            <a:ext cx="8436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/>
              <a:t>Due to a disruption in </a:t>
            </a:r>
            <a:r>
              <a:rPr lang="en-US" sz="1600" dirty="0" smtClean="0"/>
              <a:t>accessing the </a:t>
            </a:r>
            <a:r>
              <a:rPr lang="en-US" sz="1600" dirty="0"/>
              <a:t>global tweet stream on day 27, the process of collecting tweets stopped for a while.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59" y="725790"/>
            <a:ext cx="6729338" cy="4588066"/>
          </a:xfrm>
          <a:prstGeom prst="rect">
            <a:avLst/>
          </a:prstGeom>
        </p:spPr>
      </p:pic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18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41408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Statistics (</a:t>
            </a:r>
            <a:r>
              <a:rPr lang="en-US" sz="2200" i="1" dirty="0" smtClean="0">
                <a:solidFill>
                  <a:schemeClr val="bg1"/>
                </a:solidFill>
                <a:latin typeface="Arial Black"/>
                <a:cs typeface="Arial Black"/>
              </a:rPr>
              <a:t>after filtration</a:t>
            </a:r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)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654" y="5537197"/>
            <a:ext cx="8436747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400" i="1" dirty="0" smtClean="0"/>
              <a:t>Normalized the total </a:t>
            </a:r>
            <a:r>
              <a:rPr lang="en-US" sz="1400" i="1" dirty="0"/>
              <a:t>collected </a:t>
            </a:r>
            <a:r>
              <a:rPr lang="en-US" sz="1400" i="1" dirty="0" smtClean="0"/>
              <a:t>tweets by state’s </a:t>
            </a:r>
            <a:r>
              <a:rPr lang="en-US" sz="1400" i="1" dirty="0"/>
              <a:t>census </a:t>
            </a:r>
            <a:r>
              <a:rPr lang="en-US" sz="1400" i="1" dirty="0" smtClean="0"/>
              <a:t>population to visualize the distribution. </a:t>
            </a:r>
          </a:p>
          <a:p>
            <a:pPr marL="285750" indent="-285750">
              <a:lnSpc>
                <a:spcPct val="130000"/>
              </a:lnSpc>
              <a:buFont typeface="Courier New" charset="0"/>
              <a:buChar char="o"/>
            </a:pPr>
            <a:r>
              <a:rPr lang="en-US" sz="1400" i="1" dirty="0" smtClean="0"/>
              <a:t>Why? According </a:t>
            </a:r>
            <a:r>
              <a:rPr lang="en-US" sz="1400" i="1" dirty="0"/>
              <a:t>to </a:t>
            </a:r>
            <a:r>
              <a:rPr lang="en-US" sz="1400" i="1" dirty="0" err="1" smtClean="0"/>
              <a:t>S.Burton</a:t>
            </a:r>
            <a:r>
              <a:rPr lang="en-US" sz="1400" i="1" dirty="0" smtClean="0"/>
              <a:t> et. al. (</a:t>
            </a:r>
            <a:r>
              <a:rPr lang="en-US" sz="1400" b="1" i="1" dirty="0" smtClean="0"/>
              <a:t>right </a:t>
            </a:r>
            <a:r>
              <a:rPr lang="en-US" sz="1400" b="1" i="1" dirty="0"/>
              <a:t>time, right </a:t>
            </a:r>
            <a:r>
              <a:rPr lang="en-US" sz="1400" b="1" i="1" dirty="0" smtClean="0"/>
              <a:t>place; </a:t>
            </a:r>
            <a:r>
              <a:rPr lang="en-US" sz="1400" b="1" i="1" dirty="0"/>
              <a:t>health communication on twitter</a:t>
            </a:r>
            <a:r>
              <a:rPr lang="en-US" sz="1400" i="1" dirty="0" smtClean="0"/>
              <a:t>) the </a:t>
            </a:r>
            <a:r>
              <a:rPr lang="en-US" sz="1400" i="1" dirty="0"/>
              <a:t>number of Twitter users per state is correlated to the </a:t>
            </a:r>
            <a:r>
              <a:rPr lang="en-US" sz="1400" i="1" dirty="0" smtClean="0"/>
              <a:t>state’s population.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51060" y="559255"/>
            <a:ext cx="2606191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i="1" u="sng" dirty="0" smtClean="0"/>
              <a:t># tweets</a:t>
            </a:r>
          </a:p>
          <a:p>
            <a:pPr>
              <a:lnSpc>
                <a:spcPct val="130000"/>
              </a:lnSpc>
            </a:pPr>
            <a:r>
              <a:rPr lang="en-US" sz="1400" i="1" dirty="0" smtClean="0"/>
              <a:t>California: (278,771   tweets) North Dakota: (2,703   tweets)</a:t>
            </a:r>
          </a:p>
          <a:p>
            <a:pPr>
              <a:lnSpc>
                <a:spcPct val="130000"/>
              </a:lnSpc>
            </a:pPr>
            <a:endParaRPr lang="en-US" sz="1400" i="1" dirty="0" smtClean="0"/>
          </a:p>
          <a:p>
            <a:pPr>
              <a:lnSpc>
                <a:spcPct val="130000"/>
              </a:lnSpc>
            </a:pPr>
            <a:r>
              <a:rPr lang="en-US" sz="1400" i="1" u="sng" dirty="0" smtClean="0"/>
              <a:t>Health conditions</a:t>
            </a:r>
          </a:p>
          <a:p>
            <a:pPr>
              <a:lnSpc>
                <a:spcPct val="130000"/>
              </a:lnSpc>
            </a:pPr>
            <a:r>
              <a:rPr lang="en-US" sz="1400" i="1" dirty="0" smtClean="0"/>
              <a:t>Cancer</a:t>
            </a:r>
            <a:r>
              <a:rPr lang="en-US" sz="1400" dirty="0"/>
              <a:t>: (</a:t>
            </a:r>
            <a:r>
              <a:rPr lang="uk-UA" sz="1400" dirty="0"/>
              <a:t>1,395,590</a:t>
            </a:r>
            <a:r>
              <a:rPr lang="en-US" sz="1400" dirty="0"/>
              <a:t> tweets) (59%) </a:t>
            </a:r>
            <a:endParaRPr lang="en-US" sz="1400" i="1" dirty="0"/>
          </a:p>
          <a:p>
            <a:pPr>
              <a:lnSpc>
                <a:spcPct val="130000"/>
              </a:lnSpc>
            </a:pPr>
            <a:r>
              <a:rPr lang="en-US" sz="1400" i="1" dirty="0" smtClean="0"/>
              <a:t>Pneumonitis </a:t>
            </a:r>
            <a:r>
              <a:rPr lang="en-US" sz="1400" i="1" dirty="0"/>
              <a:t>due to liquids and solids</a:t>
            </a:r>
            <a:r>
              <a:rPr lang="en-US" sz="1400" dirty="0"/>
              <a:t>: </a:t>
            </a:r>
            <a:r>
              <a:rPr lang="en-US" sz="1400" dirty="0" smtClean="0"/>
              <a:t>(44 tweets)</a:t>
            </a:r>
          </a:p>
        </p:txBody>
      </p:sp>
    </p:spTree>
    <p:extLst>
      <p:ext uri="{BB962C8B-B14F-4D97-AF65-F5344CB8AC3E}">
        <p14:creationId xmlns:p14="http://schemas.microsoft.com/office/powerpoint/2010/main" val="5168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19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30259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Building Networks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730505"/>
            <a:ext cx="843674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b="1" dirty="0"/>
              <a:t>Nodes: </a:t>
            </a:r>
            <a:r>
              <a:rPr lang="en-US" sz="1600" dirty="0" smtClean="0"/>
              <a:t>users of the same US state</a:t>
            </a:r>
            <a:endParaRPr lang="en-US" sz="1600" dirty="0"/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b="1" dirty="0"/>
              <a:t>Links: </a:t>
            </a:r>
            <a:r>
              <a:rPr lang="en-US" sz="1600" dirty="0" smtClean="0"/>
              <a:t>two </a:t>
            </a:r>
            <a:r>
              <a:rPr lang="en-US" sz="1600" dirty="0"/>
              <a:t>users </a:t>
            </a:r>
            <a:r>
              <a:rPr lang="en-US" sz="1600" dirty="0" smtClean="0"/>
              <a:t>will have a link in between if both mentioned </a:t>
            </a:r>
            <a:r>
              <a:rPr lang="en-US" sz="1600" dirty="0"/>
              <a:t>the same </a:t>
            </a:r>
            <a:r>
              <a:rPr lang="en-US" sz="1600" dirty="0" smtClean="0"/>
              <a:t>health condition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55" y="1787123"/>
            <a:ext cx="8542982" cy="28536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7675" y="4787201"/>
            <a:ext cx="8436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/>
              <a:t>According to the </a:t>
            </a:r>
            <a:r>
              <a:rPr lang="en-US" sz="1600" dirty="0" smtClean="0"/>
              <a:t>definition</a:t>
            </a:r>
            <a:r>
              <a:rPr lang="en-US" sz="1600" dirty="0"/>
              <a:t>, </a:t>
            </a:r>
            <a:r>
              <a:rPr lang="en-US" sz="1600" dirty="0" smtClean="0"/>
              <a:t>users who mentioned </a:t>
            </a:r>
            <a:r>
              <a:rPr lang="en-US" sz="1600" dirty="0"/>
              <a:t>the same health conditions </a:t>
            </a:r>
            <a:r>
              <a:rPr lang="en-US" sz="1600" dirty="0" smtClean="0"/>
              <a:t>will be related </a:t>
            </a:r>
            <a:r>
              <a:rPr lang="en-US" sz="1600" dirty="0"/>
              <a:t>to each </a:t>
            </a:r>
            <a:r>
              <a:rPr lang="en-US" sz="1600" dirty="0" smtClean="0"/>
              <a:t>other.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To </a:t>
            </a:r>
            <a:r>
              <a:rPr lang="en-US" sz="1600" dirty="0"/>
              <a:t>construct a network of a specific health condition if we consider </a:t>
            </a:r>
            <a:r>
              <a:rPr lang="en-US" sz="1600" b="1" i="1" dirty="0"/>
              <a:t>all</a:t>
            </a:r>
            <a:r>
              <a:rPr lang="en-US" sz="1600" dirty="0"/>
              <a:t> tweets </a:t>
            </a:r>
            <a:r>
              <a:rPr lang="en-US" sz="1600" dirty="0" smtClean="0"/>
              <a:t>in the collecting period of 60 day, </a:t>
            </a:r>
            <a:r>
              <a:rPr lang="en-US" sz="1600" dirty="0"/>
              <a:t>the network will be </a:t>
            </a:r>
            <a:r>
              <a:rPr lang="en-US" sz="1600" b="1" i="1" dirty="0"/>
              <a:t>too densely </a:t>
            </a:r>
            <a:r>
              <a:rPr lang="en-US" sz="1600" b="1" i="1" dirty="0" smtClean="0"/>
              <a:t>connected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>
            <a:stCxn id="20" idx="2"/>
            <a:endCxn id="21" idx="0"/>
          </p:cNvCxnSpPr>
          <p:nvPr/>
        </p:nvCxnSpPr>
        <p:spPr>
          <a:xfrm flipH="1">
            <a:off x="2883652" y="4661210"/>
            <a:ext cx="1607131" cy="630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0" idx="2"/>
            <a:endCxn id="24" idx="0"/>
          </p:cNvCxnSpPr>
          <p:nvPr/>
        </p:nvCxnSpPr>
        <p:spPr>
          <a:xfrm>
            <a:off x="4490783" y="4661210"/>
            <a:ext cx="1732280" cy="630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3466030" y="1134092"/>
            <a:ext cx="1957589" cy="7521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cs typeface="Cambria"/>
              </a:rPr>
              <a:t>Health &amp;</a:t>
            </a:r>
          </a:p>
          <a:p>
            <a:pPr algn="ctr"/>
            <a:r>
              <a:rPr lang="en-US" sz="1600" dirty="0" smtClean="0">
                <a:cs typeface="Cambria"/>
              </a:rPr>
              <a:t>Social Communities</a:t>
            </a:r>
            <a:endParaRPr lang="en-US" sz="1600" dirty="0">
              <a:cs typeface="Cambria"/>
            </a:endParaRPr>
          </a:p>
        </p:txBody>
      </p:sp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43270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Outlines / Thesis Structure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9595" y="2588077"/>
            <a:ext cx="1957589" cy="6936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cs typeface="Cambria"/>
              </a:rPr>
              <a:t>Collecting Data</a:t>
            </a:r>
            <a:endParaRPr lang="en-US" sz="1600" dirty="0">
              <a:cs typeface="Cambria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91289" y="2588077"/>
            <a:ext cx="1957589" cy="6936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cs typeface="Cambria"/>
              </a:rPr>
              <a:t>Filtering Process</a:t>
            </a:r>
            <a:endParaRPr lang="en-US" sz="1600" dirty="0">
              <a:cs typeface="Cambri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341942" y="2588077"/>
            <a:ext cx="1957589" cy="6936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cs typeface="Cambria"/>
              </a:rPr>
              <a:t>Building Networks</a:t>
            </a:r>
            <a:endParaRPr lang="en-US" sz="1600" dirty="0">
              <a:cs typeface="Cambria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11988" y="3983494"/>
            <a:ext cx="1957589" cy="6777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cs typeface="Cambria"/>
              </a:rPr>
              <a:t>Analyzing </a:t>
            </a:r>
            <a:r>
              <a:rPr lang="en-US" sz="1600" smtClean="0">
                <a:cs typeface="Cambria"/>
              </a:rPr>
              <a:t>the Networks </a:t>
            </a:r>
            <a:endParaRPr lang="en-US" sz="1600" dirty="0" smtClean="0">
              <a:cs typeface="Cambria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30166" y="5291834"/>
            <a:ext cx="1506971" cy="70180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cs typeface="Cambria"/>
              </a:rPr>
              <a:t>Degree Distribution</a:t>
            </a:r>
            <a:endParaRPr lang="en-US" sz="1200" dirty="0"/>
          </a:p>
        </p:txBody>
      </p:sp>
      <p:sp>
        <p:nvSpPr>
          <p:cNvPr id="23" name="Oval 22"/>
          <p:cNvSpPr/>
          <p:nvPr/>
        </p:nvSpPr>
        <p:spPr>
          <a:xfrm>
            <a:off x="3779422" y="5291834"/>
            <a:ext cx="1506971" cy="70180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cs typeface="Cambria"/>
              </a:rPr>
              <a:t>Average Path Length</a:t>
            </a:r>
            <a:endParaRPr lang="en-US" sz="1200" dirty="0"/>
          </a:p>
        </p:txBody>
      </p:sp>
      <p:sp>
        <p:nvSpPr>
          <p:cNvPr id="24" name="Oval 23"/>
          <p:cNvSpPr/>
          <p:nvPr/>
        </p:nvSpPr>
        <p:spPr>
          <a:xfrm>
            <a:off x="5469577" y="5291834"/>
            <a:ext cx="1506971" cy="70180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cs typeface="Cambria"/>
              </a:rPr>
              <a:t>Clustering Coefficient</a:t>
            </a:r>
            <a:endParaRPr lang="en-US" sz="1200" dirty="0"/>
          </a:p>
        </p:txBody>
      </p:sp>
      <p:sp>
        <p:nvSpPr>
          <p:cNvPr id="25" name="Oval 24"/>
          <p:cNvSpPr/>
          <p:nvPr/>
        </p:nvSpPr>
        <p:spPr>
          <a:xfrm>
            <a:off x="6799785" y="3565266"/>
            <a:ext cx="1041901" cy="55964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smtClean="0">
                <a:cs typeface="Cambria"/>
              </a:rPr>
              <a:t>Time Window</a:t>
            </a:r>
            <a:endParaRPr lang="en-US" sz="1200" dirty="0"/>
          </a:p>
        </p:txBody>
      </p:sp>
      <p:cxnSp>
        <p:nvCxnSpPr>
          <p:cNvPr id="27" name="Straight Connector 26"/>
          <p:cNvCxnSpPr>
            <a:stCxn id="19" idx="2"/>
          </p:cNvCxnSpPr>
          <p:nvPr/>
        </p:nvCxnSpPr>
        <p:spPr>
          <a:xfrm>
            <a:off x="7320737" y="3281687"/>
            <a:ext cx="0" cy="2835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0" idx="2"/>
          </p:cNvCxnSpPr>
          <p:nvPr/>
        </p:nvCxnSpPr>
        <p:spPr>
          <a:xfrm>
            <a:off x="4490783" y="4661210"/>
            <a:ext cx="0" cy="630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7" idx="3"/>
            <a:endCxn id="18" idx="1"/>
          </p:cNvCxnSpPr>
          <p:nvPr/>
        </p:nvCxnSpPr>
        <p:spPr>
          <a:xfrm>
            <a:off x="2587184" y="2934882"/>
            <a:ext cx="9041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37837" y="2979644"/>
            <a:ext cx="9041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7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20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2262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Time Window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730505"/>
            <a:ext cx="8436747" cy="536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Is </a:t>
            </a:r>
            <a:r>
              <a:rPr lang="en-US" sz="1600" dirty="0"/>
              <a:t>a predefined period of </a:t>
            </a:r>
            <a:r>
              <a:rPr lang="en-US" sz="1600" dirty="0" smtClean="0"/>
              <a:t>time.</a:t>
            </a:r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Restricts </a:t>
            </a:r>
            <a:r>
              <a:rPr lang="en-US" sz="1600" dirty="0"/>
              <a:t>defining </a:t>
            </a:r>
            <a:r>
              <a:rPr lang="en-US" sz="1600" dirty="0" smtClean="0"/>
              <a:t>relations among entities </a:t>
            </a:r>
            <a:r>
              <a:rPr lang="en-US" sz="1600" dirty="0"/>
              <a:t>in that limited </a:t>
            </a:r>
            <a:r>
              <a:rPr lang="en-US" sz="1600" dirty="0" smtClean="0"/>
              <a:t>interval.</a:t>
            </a:r>
            <a:endParaRPr lang="en-US" sz="1600" dirty="0"/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Two </a:t>
            </a:r>
            <a:r>
              <a:rPr lang="en-US" sz="1600" dirty="0"/>
              <a:t>issues </a:t>
            </a:r>
            <a:r>
              <a:rPr lang="en-US" sz="1600" dirty="0" smtClean="0"/>
              <a:t>should be addressed before utilizing the </a:t>
            </a:r>
            <a:r>
              <a:rPr lang="en-US" sz="1600" dirty="0"/>
              <a:t>time </a:t>
            </a:r>
            <a:r>
              <a:rPr lang="en-US" sz="1600" dirty="0" smtClean="0"/>
              <a:t>window concept:</a:t>
            </a:r>
          </a:p>
          <a:p>
            <a:pPr marL="460375">
              <a:lnSpc>
                <a:spcPct val="140000"/>
              </a:lnSpc>
            </a:pPr>
            <a:endParaRPr lang="en-US" sz="1600" dirty="0" smtClean="0"/>
          </a:p>
          <a:p>
            <a:pPr marL="460375">
              <a:lnSpc>
                <a:spcPct val="140000"/>
              </a:lnSpc>
            </a:pPr>
            <a:r>
              <a:rPr lang="en-US" sz="1600" dirty="0" smtClean="0"/>
              <a:t>1)</a:t>
            </a:r>
            <a:r>
              <a:rPr lang="en-US" sz="1600" b="1" i="1" dirty="0" smtClean="0"/>
              <a:t> </a:t>
            </a:r>
            <a:r>
              <a:rPr lang="en-US" sz="1600" b="1" i="1" dirty="0"/>
              <a:t>The size of the time window</a:t>
            </a:r>
            <a:r>
              <a:rPr lang="ar-SA" sz="1600" b="1" i="1" dirty="0"/>
              <a:t>:</a:t>
            </a:r>
          </a:p>
          <a:p>
            <a:pPr marL="460375">
              <a:lnSpc>
                <a:spcPct val="140000"/>
              </a:lnSpc>
            </a:pPr>
            <a:endParaRPr lang="en-US" sz="1600" b="1" dirty="0"/>
          </a:p>
          <a:p>
            <a:pPr marL="865188" indent="-254000">
              <a:buFont typeface="Arial" charset="0"/>
              <a:buChar char="•"/>
            </a:pPr>
            <a:r>
              <a:rPr lang="en-US" sz="1600" dirty="0"/>
              <a:t>If the size is too large or too small might not get useful information</a:t>
            </a:r>
          </a:p>
          <a:p>
            <a:pPr marL="865188" indent="-254000">
              <a:buFont typeface="Arial"/>
              <a:buChar char="•"/>
            </a:pPr>
            <a:endParaRPr lang="en-US" sz="1600" dirty="0"/>
          </a:p>
          <a:p>
            <a:pPr marL="865188" indent="-254000">
              <a:buFont typeface="Arial" charset="0"/>
              <a:buChar char="•"/>
            </a:pPr>
            <a:r>
              <a:rPr lang="en-US" sz="1600" dirty="0"/>
              <a:t>A </a:t>
            </a:r>
            <a:r>
              <a:rPr lang="en-US" sz="1600" b="1" i="1" dirty="0"/>
              <a:t>very large</a:t>
            </a:r>
            <a:r>
              <a:rPr lang="en-US" sz="1600" dirty="0"/>
              <a:t> time window’s size results in having fully connected clusters connected to each other. </a:t>
            </a:r>
          </a:p>
          <a:p>
            <a:pPr marL="1200150" lvl="2" indent="-254000"/>
            <a:r>
              <a:rPr lang="en-US" sz="1600" dirty="0"/>
              <a:t> -  if we assign the highest possible size to the time window we will have one big clique.</a:t>
            </a:r>
          </a:p>
          <a:p>
            <a:pPr marL="865188" lvl="2" indent="-254000">
              <a:buFont typeface="Courier New" charset="0"/>
              <a:buChar char="o"/>
            </a:pPr>
            <a:endParaRPr lang="en-US" sz="1600" dirty="0"/>
          </a:p>
          <a:p>
            <a:pPr marL="865188" indent="-254000">
              <a:buFont typeface="Arial" charset="0"/>
              <a:buChar char="•"/>
            </a:pPr>
            <a:r>
              <a:rPr lang="en-US" sz="1600" dirty="0"/>
              <a:t>A </a:t>
            </a:r>
            <a:r>
              <a:rPr lang="en-US" sz="1600" b="1" i="1" dirty="0"/>
              <a:t>very small</a:t>
            </a:r>
            <a:r>
              <a:rPr lang="en-US" sz="1600" dirty="0"/>
              <a:t> length may lead us to generate networks that most probably have many of disconnected nodes.</a:t>
            </a:r>
          </a:p>
          <a:p>
            <a:pPr marL="865188" indent="-254000">
              <a:buFont typeface="Arial" charset="0"/>
              <a:buChar char="•"/>
            </a:pPr>
            <a:endParaRPr lang="en-US" sz="1600" dirty="0"/>
          </a:p>
          <a:p>
            <a:pPr marL="865188" indent="-254000">
              <a:buFont typeface="Arial" charset="0"/>
              <a:buChar char="•"/>
            </a:pPr>
            <a:r>
              <a:rPr lang="en-US" sz="1600" dirty="0"/>
              <a:t>Hence we assigned 12 different lengths (1,2,3,4,</a:t>
            </a:r>
            <a:r>
              <a:rPr lang="is-IS" sz="1600" dirty="0"/>
              <a:t>…12) hours, to define the relations among Twitter users related to the same health condition.</a:t>
            </a:r>
          </a:p>
          <a:p>
            <a:pPr marL="865188" indent="-254000">
              <a:buFont typeface="Arial" charset="0"/>
              <a:buChar char="•"/>
            </a:pPr>
            <a:endParaRPr lang="is-IS" sz="1600" dirty="0"/>
          </a:p>
          <a:p>
            <a:pPr marL="865188" indent="-254000">
              <a:buFont typeface="Arial" charset="0"/>
              <a:buChar char="•"/>
            </a:pPr>
            <a:r>
              <a:rPr lang="is-IS" sz="1600" dirty="0"/>
              <a:t>That means we will have 12 different structures representing the same data set</a:t>
            </a:r>
            <a:r>
              <a:rPr lang="is-IS" sz="1600" dirty="0" smtClean="0"/>
              <a:t>.</a:t>
            </a:r>
            <a:endParaRPr lang="en-US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21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22621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Time Window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2055" y="730505"/>
            <a:ext cx="8436747" cy="3842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>
              <a:lnSpc>
                <a:spcPct val="140000"/>
              </a:lnSpc>
            </a:pPr>
            <a:r>
              <a:rPr lang="en-US" sz="1600" dirty="0" smtClean="0"/>
              <a:t>2)</a:t>
            </a:r>
            <a:r>
              <a:rPr lang="en-US" sz="1600" b="1" i="1" dirty="0" smtClean="0"/>
              <a:t> </a:t>
            </a:r>
            <a:r>
              <a:rPr lang="en-US" sz="1600" b="1" i="1" dirty="0"/>
              <a:t>How to move the time window over the data set ?</a:t>
            </a:r>
            <a:endParaRPr lang="en-US" sz="1600" b="1" dirty="0"/>
          </a:p>
          <a:p>
            <a:pPr marL="460375">
              <a:lnSpc>
                <a:spcPct val="140000"/>
              </a:lnSpc>
            </a:pPr>
            <a:r>
              <a:rPr lang="en-US" sz="1600" dirty="0"/>
              <a:t>	The simplest way is to move the time window event by event (tweet by tweet)</a:t>
            </a:r>
          </a:p>
          <a:p>
            <a:pPr>
              <a:lnSpc>
                <a:spcPct val="14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endParaRPr lang="en-US" sz="1100" dirty="0"/>
          </a:p>
          <a:p>
            <a:pPr>
              <a:lnSpc>
                <a:spcPct val="110000"/>
              </a:lnSpc>
            </a:pPr>
            <a:endParaRPr lang="en-US" sz="1100" dirty="0"/>
          </a:p>
          <a:p>
            <a:pPr>
              <a:lnSpc>
                <a:spcPct val="110000"/>
              </a:lnSpc>
            </a:pPr>
            <a:r>
              <a:rPr lang="en-US" sz="1100" dirty="0"/>
              <a:t>			Step 1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			</a:t>
            </a:r>
          </a:p>
          <a:p>
            <a:pPr>
              <a:lnSpc>
                <a:spcPct val="110000"/>
              </a:lnSpc>
            </a:pPr>
            <a:r>
              <a:rPr lang="en-US" sz="1100" dirty="0"/>
              <a:t>			Step 2</a:t>
            </a:r>
          </a:p>
          <a:p>
            <a:pPr>
              <a:lnSpc>
                <a:spcPct val="120000"/>
              </a:lnSpc>
            </a:pPr>
            <a:r>
              <a:rPr lang="en-US" sz="1100" dirty="0"/>
              <a:t>			</a:t>
            </a:r>
          </a:p>
          <a:p>
            <a:pPr>
              <a:lnSpc>
                <a:spcPct val="120000"/>
              </a:lnSpc>
            </a:pPr>
            <a:r>
              <a:rPr lang="en-US" sz="1100" dirty="0"/>
              <a:t>			Step 3</a:t>
            </a:r>
          </a:p>
          <a:p>
            <a:pPr>
              <a:lnSpc>
                <a:spcPct val="120000"/>
              </a:lnSpc>
            </a:pPr>
            <a:endParaRPr lang="en-US" sz="1100" dirty="0"/>
          </a:p>
          <a:p>
            <a:pPr>
              <a:lnSpc>
                <a:spcPct val="120000"/>
              </a:lnSpc>
            </a:pPr>
            <a:r>
              <a:rPr lang="en-US" sz="1100" dirty="0"/>
              <a:t>			Step 4</a:t>
            </a:r>
          </a:p>
          <a:p>
            <a:pPr>
              <a:lnSpc>
                <a:spcPct val="120000"/>
              </a:lnSpc>
            </a:pPr>
            <a:endParaRPr lang="en-US" sz="1100" dirty="0"/>
          </a:p>
          <a:p>
            <a:pPr>
              <a:lnSpc>
                <a:spcPct val="120000"/>
              </a:lnSpc>
            </a:pPr>
            <a:r>
              <a:rPr lang="en-US" sz="1100" dirty="0"/>
              <a:t>			Step 5</a:t>
            </a:r>
          </a:p>
          <a:p>
            <a:pPr>
              <a:lnSpc>
                <a:spcPct val="120000"/>
              </a:lnSpc>
            </a:pPr>
            <a:r>
              <a:rPr lang="en-US" sz="1100" dirty="0"/>
              <a:t>	</a:t>
            </a:r>
          </a:p>
          <a:p>
            <a:pPr>
              <a:lnSpc>
                <a:spcPct val="120000"/>
              </a:lnSpc>
            </a:pPr>
            <a:r>
              <a:rPr lang="en-US" sz="1100" dirty="0"/>
              <a:t>			Step 6</a:t>
            </a:r>
          </a:p>
          <a:p>
            <a:pPr>
              <a:lnSpc>
                <a:spcPct val="120000"/>
              </a:lnSpc>
            </a:pPr>
            <a:r>
              <a:rPr lang="en-US" sz="1100" dirty="0"/>
              <a:t>								              </a:t>
            </a:r>
            <a:r>
              <a:rPr lang="is-IS" sz="1100" dirty="0"/>
              <a:t>. . . </a:t>
            </a:r>
            <a:endParaRPr lang="en-US" sz="1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444" y="2100713"/>
            <a:ext cx="4483496" cy="218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22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32068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Weighted Networks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730505"/>
            <a:ext cx="8436747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/>
              <a:t>Due to using time window, we’ll have </a:t>
            </a:r>
            <a:r>
              <a:rPr lang="en-US" sz="1600" b="1" dirty="0"/>
              <a:t>weighted</a:t>
            </a:r>
            <a:r>
              <a:rPr lang="en-US" sz="1600" dirty="0"/>
              <a:t> </a:t>
            </a:r>
            <a:r>
              <a:rPr lang="en-US" sz="1600" dirty="0" smtClean="0"/>
              <a:t>networks</a:t>
            </a:r>
            <a:endParaRPr lang="en-US" sz="1600" dirty="0"/>
          </a:p>
          <a:p>
            <a:pPr marL="749300" indent="-254000">
              <a:lnSpc>
                <a:spcPct val="140000"/>
              </a:lnSpc>
              <a:buFont typeface="Arial" charset="0"/>
              <a:buChar char="•"/>
            </a:pPr>
            <a:r>
              <a:rPr lang="en-US" sz="1600" dirty="0"/>
              <a:t>Some tweets could be exist in the time window many times. That makes the link weighted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9300" indent="-254000">
              <a:lnSpc>
                <a:spcPct val="140000"/>
              </a:lnSpc>
              <a:buFont typeface="Arial" charset="0"/>
              <a:buChar char="•"/>
            </a:pPr>
            <a:r>
              <a:rPr lang="en-US" sz="1600" dirty="0"/>
              <a:t>As much as the two tweets be closer to each other (in time) they could appear in the time window </a:t>
            </a:r>
            <a:r>
              <a:rPr lang="en-US" sz="1600" dirty="0" smtClean="0"/>
              <a:t>for more than one </a:t>
            </a:r>
            <a:r>
              <a:rPr lang="en-US" sz="1600" dirty="0"/>
              <a:t>iteration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9300" indent="-254000">
              <a:lnSpc>
                <a:spcPct val="140000"/>
              </a:lnSpc>
              <a:buFont typeface="Arial" charset="0"/>
              <a:buChar char="•"/>
            </a:pPr>
            <a:r>
              <a:rPr lang="en-US" sz="1600" dirty="0"/>
              <a:t>Some tweets might be in the time window only few times. The links’ weights are less</a:t>
            </a:r>
            <a:r>
              <a:rPr lang="en-US" sz="1600" dirty="0" smtClean="0"/>
              <a:t>.</a:t>
            </a:r>
            <a:endParaRPr lang="en-US" sz="1600" dirty="0"/>
          </a:p>
          <a:p>
            <a:pPr marL="749300" indent="-254000">
              <a:lnSpc>
                <a:spcPct val="140000"/>
              </a:lnSpc>
              <a:buFont typeface="Arial" charset="0"/>
              <a:buChar char="•"/>
            </a:pPr>
            <a:r>
              <a:rPr lang="en-US" sz="1600" dirty="0"/>
              <a:t>Some other never happen to be in the same time window. That means no link in between.</a:t>
            </a:r>
            <a:endParaRPr lang="en-US" sz="16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204" y="3585381"/>
            <a:ext cx="3349592" cy="9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x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35" y="2929680"/>
            <a:ext cx="5157113" cy="36165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23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20189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An Example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3" name="Picture 12" descr="Screen Shot 2015-10-29 at 2.50.3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35" y="670263"/>
            <a:ext cx="3763450" cy="2091604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24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13372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Results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730505"/>
            <a:ext cx="8436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Due to very small amount of collected tweets, the health condition </a:t>
            </a:r>
            <a:r>
              <a:rPr lang="en-US" sz="1600" i="1" dirty="0" smtClean="0"/>
              <a:t>Pneumonitis due to solids and liquids</a:t>
            </a:r>
            <a:r>
              <a:rPr lang="en-US" sz="1600" dirty="0" smtClean="0"/>
              <a:t> was not considered in the analytical work. </a:t>
            </a:r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At the end of network building process we end up with </a:t>
            </a:r>
            <a:r>
              <a:rPr lang="en-US" sz="1600" b="1" dirty="0"/>
              <a:t>7344</a:t>
            </a:r>
            <a:r>
              <a:rPr lang="en-US" sz="1600" dirty="0"/>
              <a:t> </a:t>
            </a:r>
            <a:r>
              <a:rPr lang="en-US" sz="1600" dirty="0" smtClean="0"/>
              <a:t>constructed networks.</a:t>
            </a:r>
          </a:p>
          <a:p>
            <a:pPr>
              <a:lnSpc>
                <a:spcPct val="14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    (51 states × 12 time windows × 12 health condition)</a:t>
            </a:r>
          </a:p>
        </p:txBody>
      </p:sp>
    </p:spTree>
    <p:extLst>
      <p:ext uri="{BB962C8B-B14F-4D97-AF65-F5344CB8AC3E}">
        <p14:creationId xmlns:p14="http://schemas.microsoft.com/office/powerpoint/2010/main" val="6692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25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7" y="677484"/>
            <a:ext cx="6281641" cy="5784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91605" y="771429"/>
            <a:ext cx="41967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A sample of the networks the we generated.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State: </a:t>
            </a:r>
            <a:r>
              <a:rPr lang="en-US" sz="1600" i="1" dirty="0"/>
              <a:t>Florida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Health condition: </a:t>
            </a:r>
            <a:r>
              <a:rPr lang="en-US" sz="1600" i="1" dirty="0"/>
              <a:t>Diabetes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TW </a:t>
            </a:r>
            <a:r>
              <a:rPr lang="en-US" sz="1600" dirty="0" smtClean="0"/>
              <a:t>Size: </a:t>
            </a:r>
            <a:r>
              <a:rPr lang="en-US" sz="1600" i="1" dirty="0"/>
              <a:t>1 hour </a:t>
            </a:r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11,760 nodes   &amp;   160,664 </a:t>
            </a:r>
            <a:r>
              <a:rPr lang="en-US" sz="1600" dirty="0" smtClean="0"/>
              <a:t>edges</a:t>
            </a:r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Tools that was used:</a:t>
            </a: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r>
              <a:rPr lang="en-US" sz="1600" dirty="0" err="1" smtClean="0"/>
              <a:t>NetworkX</a:t>
            </a:r>
            <a:r>
              <a:rPr lang="en-US" sz="1600" dirty="0" smtClean="0"/>
              <a:t> (Python Library)</a:t>
            </a: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r>
              <a:rPr lang="en-US" sz="1600" dirty="0" err="1" smtClean="0"/>
              <a:t>Gephi</a:t>
            </a:r>
            <a:r>
              <a:rPr lang="en-US" sz="1600" dirty="0" smtClean="0"/>
              <a:t> (Network Visualization Tool)</a:t>
            </a: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0362" y="10155"/>
            <a:ext cx="5795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Samples of the Generated Networks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89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26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5795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Samples of the Generated Networks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0" name="Picture 9" descr="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95" y="641317"/>
            <a:ext cx="7247990" cy="56007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-551539" y="2968595"/>
            <a:ext cx="246882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dirty="0" smtClean="0"/>
              <a:t>Alabama – Heart Diseases </a:t>
            </a:r>
          </a:p>
        </p:txBody>
      </p:sp>
    </p:spTree>
    <p:extLst>
      <p:ext uri="{BB962C8B-B14F-4D97-AF65-F5344CB8AC3E}">
        <p14:creationId xmlns:p14="http://schemas.microsoft.com/office/powerpoint/2010/main" val="6692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27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362" y="10155"/>
            <a:ext cx="5795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Samples of the Generated Networks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4" name="Picture 13" descr="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32" y="767104"/>
            <a:ext cx="6861431" cy="5600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551539" y="2968595"/>
            <a:ext cx="2468825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dirty="0" smtClean="0"/>
              <a:t>Alabama – Heart Diseases </a:t>
            </a:r>
          </a:p>
        </p:txBody>
      </p:sp>
    </p:spTree>
    <p:extLst>
      <p:ext uri="{BB962C8B-B14F-4D97-AF65-F5344CB8AC3E}">
        <p14:creationId xmlns:p14="http://schemas.microsoft.com/office/powerpoint/2010/main" val="6692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9323" y="710377"/>
            <a:ext cx="84367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/>
              <a:t>Networks were analyzed using </a:t>
            </a:r>
            <a:r>
              <a:rPr lang="en-US" sz="1600" dirty="0" smtClean="0"/>
              <a:t>three general properties of networks</a:t>
            </a:r>
            <a:r>
              <a:rPr lang="en-US" sz="1600" dirty="0"/>
              <a:t>: </a:t>
            </a:r>
            <a:endParaRPr lang="en-US" sz="1600" dirty="0" smtClean="0"/>
          </a:p>
          <a:p>
            <a:pPr marL="742950" lvl="1" indent="-285750">
              <a:buFont typeface="Arial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Degree Distribution  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Average Path Length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1600" dirty="0" smtClean="0"/>
              <a:t>Clustering Coefficient </a:t>
            </a:r>
          </a:p>
        </p:txBody>
      </p:sp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28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2905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Network Analysis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2557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99323" y="710377"/>
            <a:ext cx="8436747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u="sng" dirty="0" smtClean="0"/>
              <a:t>Scale free networks : </a:t>
            </a:r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b="1" dirty="0" smtClean="0"/>
              <a:t>Degree distribution : </a:t>
            </a:r>
          </a:p>
          <a:p>
            <a:pPr marL="1257300" indent="-276225">
              <a:lnSpc>
                <a:spcPct val="140000"/>
              </a:lnSpc>
              <a:buFont typeface="Arial" charset="0"/>
              <a:buChar char="•"/>
            </a:pPr>
            <a:r>
              <a:rPr lang="en-US" sz="1600" dirty="0"/>
              <a:t>T</a:t>
            </a:r>
            <a:r>
              <a:rPr lang="en-US" sz="1600" dirty="0" smtClean="0"/>
              <a:t>he probability of having nodes with a certain degree.</a:t>
            </a:r>
          </a:p>
        </p:txBody>
      </p:sp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29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4594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Arial Black"/>
                <a:cs typeface="Arial Black"/>
              </a:rPr>
              <a:t>Degree Distribution Analysis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5737" y="5782535"/>
            <a:ext cx="8436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indent="-276225">
              <a:buFont typeface="Arial" charset="0"/>
              <a:buChar char="•"/>
            </a:pPr>
            <a:r>
              <a:rPr lang="en-US" sz="1600" smtClean="0"/>
              <a:t>Since </a:t>
            </a:r>
            <a:r>
              <a:rPr lang="en-US" sz="1600" dirty="0" smtClean="0"/>
              <a:t>the networks are weighted, considering </a:t>
            </a:r>
            <a:r>
              <a:rPr lang="en-US" sz="1600" dirty="0"/>
              <a:t>the weighted degrees can </a:t>
            </a:r>
            <a:r>
              <a:rPr lang="en-US" sz="1600" dirty="0" smtClean="0"/>
              <a:t>capture more information </a:t>
            </a:r>
            <a:r>
              <a:rPr lang="en-US" sz="1600" dirty="0"/>
              <a:t>about the structures </a:t>
            </a:r>
            <a:r>
              <a:rPr lang="en-US" sz="1600" dirty="0" smtClean="0"/>
              <a:t>of the networks.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33" y="2682005"/>
            <a:ext cx="2667000" cy="199644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04" y="2676094"/>
            <a:ext cx="2602992" cy="23622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68" y="2644090"/>
            <a:ext cx="2947416" cy="242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18095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Motivation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055" y="1031136"/>
            <a:ext cx="8436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cs typeface="Cambria"/>
              </a:rPr>
              <a:t>Health is an important aspect in one’s live.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>
              <a:cs typeface="Cambria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cs typeface="Cambria"/>
              </a:rPr>
              <a:t>Quality of health defines our general wellbeing.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>
              <a:cs typeface="Cambria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cs typeface="Cambria"/>
              </a:rPr>
              <a:t>In </a:t>
            </a:r>
            <a:r>
              <a:rPr lang="en-US" sz="1600" dirty="0">
                <a:cs typeface="Cambria"/>
              </a:rPr>
              <a:t>order to </a:t>
            </a:r>
            <a:r>
              <a:rPr lang="en-US" sz="1600" dirty="0" smtClean="0">
                <a:cs typeface="Cambria"/>
              </a:rPr>
              <a:t>be healthy</a:t>
            </a:r>
            <a:r>
              <a:rPr lang="en-US" sz="1600" dirty="0">
                <a:cs typeface="Cambria"/>
              </a:rPr>
              <a:t>, most of us try to be informed about the </a:t>
            </a:r>
            <a:r>
              <a:rPr lang="en-US" sz="1600" dirty="0" smtClean="0">
                <a:cs typeface="Cambria"/>
              </a:rPr>
              <a:t>latest developments</a:t>
            </a:r>
            <a:r>
              <a:rPr lang="en-US" sz="1600" dirty="0">
                <a:cs typeface="Cambria"/>
              </a:rPr>
              <a:t>, medical practices, treatments, drugs, etc</a:t>
            </a:r>
            <a:r>
              <a:rPr lang="en-US" sz="1600" dirty="0" smtClean="0">
                <a:cs typeface="Cambria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03" y="2823947"/>
            <a:ext cx="3525194" cy="352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30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055" y="730505"/>
            <a:ext cx="84367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In </a:t>
            </a:r>
            <a:r>
              <a:rPr lang="en-US" sz="1600" dirty="0"/>
              <a:t>scale-free </a:t>
            </a:r>
            <a:r>
              <a:rPr lang="en-US" sz="1600" dirty="0" smtClean="0"/>
              <a:t>networks the </a:t>
            </a:r>
            <a:r>
              <a:rPr lang="en-US" sz="1600" dirty="0"/>
              <a:t>degree distribution of nodes </a:t>
            </a:r>
            <a:r>
              <a:rPr lang="en-US" sz="1600" dirty="0" smtClean="0"/>
              <a:t>is </a:t>
            </a:r>
            <a:r>
              <a:rPr lang="en-US" sz="1600" dirty="0"/>
              <a:t>a </a:t>
            </a:r>
            <a:r>
              <a:rPr lang="en-US" sz="1600" dirty="0" smtClean="0"/>
              <a:t>power-law distribution and follows the function: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where </a:t>
            </a:r>
            <a:r>
              <a:rPr lang="en-US" sz="1600" dirty="0"/>
              <a:t>the exponent value (alpha) in most cases falls in the range </a:t>
            </a:r>
          </a:p>
          <a:p>
            <a:pPr marL="285750" indent="-285750">
              <a:buFont typeface="Courier New" charset="0"/>
              <a:buChar char="o"/>
            </a:pPr>
            <a:endParaRPr lang="en-US" sz="1600" b="1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A </a:t>
            </a:r>
            <a:r>
              <a:rPr lang="en-US" sz="1600" dirty="0"/>
              <a:t>few number of nodes are highly connected (hubs)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A large number of nodes have low </a:t>
            </a:r>
            <a:r>
              <a:rPr lang="en-US" sz="1600" dirty="0" smtClean="0"/>
              <a:t>degrees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17" y="2301906"/>
            <a:ext cx="3531347" cy="22541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04" y="1194862"/>
            <a:ext cx="1397848" cy="321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17" y="1716194"/>
            <a:ext cx="1107238" cy="314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362" y="10155"/>
            <a:ext cx="4594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Arial Black"/>
                <a:cs typeface="Arial Black"/>
              </a:rPr>
              <a:t>Degree Distribution Analysis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396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31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pic>
        <p:nvPicPr>
          <p:cNvPr id="10" name="Picture 9" descr="WDDL5al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1427"/>
            <a:ext cx="9144000" cy="36951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2055" y="730505"/>
            <a:ext cx="8436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/>
              <a:t>The distribution is </a:t>
            </a:r>
            <a:r>
              <a:rPr lang="en-US" sz="1600" dirty="0" smtClean="0"/>
              <a:t>displayed as </a:t>
            </a:r>
            <a:r>
              <a:rPr lang="en-US" sz="1600" dirty="0"/>
              <a:t>a box </a:t>
            </a:r>
            <a:r>
              <a:rPr lang="en-US" sz="1600" dirty="0" smtClean="0"/>
              <a:t>plot.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Each </a:t>
            </a:r>
            <a:r>
              <a:rPr lang="en-US" sz="1600" dirty="0"/>
              <a:t>box </a:t>
            </a:r>
            <a:r>
              <a:rPr lang="en-US" sz="1600" dirty="0" smtClean="0"/>
              <a:t>plot shows </a:t>
            </a:r>
            <a:r>
              <a:rPr lang="en-US" sz="1600" b="1" i="1" dirty="0"/>
              <a:t>the distributions of the weighted degree distribution’s exponent</a:t>
            </a:r>
            <a:r>
              <a:rPr lang="en-US" sz="1600" dirty="0"/>
              <a:t> of all the networks related to one </a:t>
            </a:r>
            <a:r>
              <a:rPr lang="en-US" sz="1600" dirty="0" smtClean="0"/>
              <a:t>health condition </a:t>
            </a:r>
            <a:r>
              <a:rPr lang="en-US" sz="1600" dirty="0"/>
              <a:t>and generated using the same time window size.</a:t>
            </a:r>
            <a:endParaRPr lang="en-US" sz="1600" dirty="0" smtClean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12513" y="4560426"/>
            <a:ext cx="81040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9363" y="3891024"/>
            <a:ext cx="81388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362" y="10155"/>
            <a:ext cx="4594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Arial Black"/>
                <a:cs typeface="Arial Black"/>
              </a:rPr>
              <a:t>Degree Distribution Analysis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43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32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055" y="730505"/>
            <a:ext cx="8436747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However, in our networks, the exponent might be between 2 and 3, but </a:t>
            </a:r>
            <a:r>
              <a:rPr lang="en-US" sz="1600" dirty="0"/>
              <a:t>it does not mean that the correspondent </a:t>
            </a:r>
            <a:r>
              <a:rPr lang="en-US" sz="1600" dirty="0" smtClean="0"/>
              <a:t>degree distribution </a:t>
            </a:r>
            <a:r>
              <a:rPr lang="en-US" sz="1600" dirty="0"/>
              <a:t>is a power law</a:t>
            </a:r>
            <a:r>
              <a:rPr lang="en-US" sz="1600" dirty="0" smtClean="0"/>
              <a:t>.</a:t>
            </a:r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endParaRPr lang="en-US" sz="1600" b="1" dirty="0"/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According to </a:t>
            </a:r>
            <a:r>
              <a:rPr lang="en-US" sz="1600" dirty="0" err="1" smtClean="0"/>
              <a:t>Clauset</a:t>
            </a:r>
            <a:r>
              <a:rPr lang="en-US" sz="1600" dirty="0" smtClean="0"/>
              <a:t> et al. (2009) “</a:t>
            </a:r>
            <a:r>
              <a:rPr lang="en-US" sz="1600" b="1" i="1" dirty="0" smtClean="0"/>
              <a:t>Power law Distribution in empirical data</a:t>
            </a:r>
            <a:r>
              <a:rPr lang="en-US" sz="1600" dirty="0" smtClean="0"/>
              <a:t>” Due </a:t>
            </a:r>
            <a:r>
              <a:rPr lang="en-US" sz="1600" dirty="0"/>
              <a:t>to occurring fluctuations in </a:t>
            </a:r>
            <a:r>
              <a:rPr lang="en-US" sz="1600" dirty="0" smtClean="0"/>
              <a:t>the degree </a:t>
            </a:r>
            <a:r>
              <a:rPr lang="en-US" sz="1600" dirty="0"/>
              <a:t>distributions, the power law behavior is not easy to be </a:t>
            </a:r>
            <a:r>
              <a:rPr lang="en-US" sz="1600" dirty="0" smtClean="0"/>
              <a:t>understood.</a:t>
            </a:r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err="1" smtClean="0"/>
              <a:t>Clauset</a:t>
            </a:r>
            <a:r>
              <a:rPr lang="en-US" sz="1600" dirty="0" smtClean="0"/>
              <a:t> et al. introduced an approach to compare between the power law and other distributions.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62" y="10155"/>
            <a:ext cx="4594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Arial Black"/>
                <a:cs typeface="Arial Black"/>
              </a:rPr>
              <a:t>Degree Distribution Analysis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157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33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2055" y="730505"/>
            <a:ext cx="8436747" cy="565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Using the package power-law performed comparison between power law and :</a:t>
            </a: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r>
              <a:rPr lang="en-US" sz="1600" dirty="0" smtClean="0"/>
              <a:t>exponential distribution</a:t>
            </a: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r>
              <a:rPr lang="en-US" sz="1600" dirty="0" smtClean="0"/>
              <a:t>log normal distribution</a:t>
            </a: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r>
              <a:rPr lang="en-US" sz="1600" dirty="0" smtClean="0"/>
              <a:t>truncated power law distribution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By having </a:t>
            </a:r>
            <a:r>
              <a:rPr lang="en-US" sz="1600" dirty="0" smtClean="0"/>
              <a:t>the process </a:t>
            </a:r>
            <a:r>
              <a:rPr lang="en-US" sz="1600" dirty="0"/>
              <a:t>of comparison done, we retrieved the values </a:t>
            </a:r>
            <a:r>
              <a:rPr lang="en-US" sz="1600" b="1" dirty="0" smtClean="0"/>
              <a:t>R</a:t>
            </a:r>
            <a:r>
              <a:rPr lang="en-US" sz="1600" dirty="0" smtClean="0"/>
              <a:t> </a:t>
            </a:r>
            <a:r>
              <a:rPr lang="en-US" sz="1600" dirty="0"/>
              <a:t>and </a:t>
            </a:r>
            <a:r>
              <a:rPr lang="en-US" sz="1600" b="1" dirty="0" smtClean="0"/>
              <a:t>p</a:t>
            </a:r>
            <a:r>
              <a:rPr lang="en-US" sz="1600" dirty="0"/>
              <a:t> </a:t>
            </a:r>
            <a:r>
              <a:rPr lang="en-US" sz="1600" dirty="0" smtClean="0"/>
              <a:t>:</a:t>
            </a: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endParaRPr lang="en-US" sz="1600" i="1" dirty="0" smtClean="0"/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endParaRPr lang="en-US" sz="1600" i="1" dirty="0" smtClean="0"/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r>
              <a:rPr lang="en-US" sz="1600" i="1" dirty="0" err="1" smtClean="0"/>
              <a:t>distribution_compare</a:t>
            </a:r>
            <a:r>
              <a:rPr lang="en-US" sz="1600" dirty="0" smtClean="0"/>
              <a:t>  </a:t>
            </a:r>
            <a:r>
              <a:rPr lang="en-US" sz="1600" dirty="0"/>
              <a:t>(  </a:t>
            </a:r>
            <a:r>
              <a:rPr lang="en-US" sz="1600" b="1" dirty="0">
                <a:solidFill>
                  <a:srgbClr val="FE9F28"/>
                </a:solidFill>
              </a:rPr>
              <a:t>’dist_1’  </a:t>
            </a:r>
            <a:r>
              <a:rPr lang="en-US" sz="1600" dirty="0"/>
              <a:t>,  </a:t>
            </a:r>
            <a:r>
              <a:rPr lang="en-US" sz="1600" b="1" dirty="0">
                <a:solidFill>
                  <a:srgbClr val="7030A0"/>
                </a:solidFill>
              </a:rPr>
              <a:t>’dist_2</a:t>
            </a:r>
            <a:r>
              <a:rPr lang="en-US" sz="1600" dirty="0"/>
              <a:t>’  </a:t>
            </a:r>
            <a:r>
              <a:rPr lang="en-US" sz="1600" dirty="0" smtClean="0"/>
              <a:t>)</a:t>
            </a: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endParaRPr lang="en-US" sz="1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endParaRPr lang="ar-SA" sz="1600" dirty="0"/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r>
              <a:rPr lang="en-US" sz="1600" dirty="0" smtClean="0"/>
              <a:t>if   (</a:t>
            </a:r>
            <a:r>
              <a:rPr lang="en-US" sz="1600" b="1" i="1" dirty="0" smtClean="0"/>
              <a:t>R</a:t>
            </a:r>
            <a:r>
              <a:rPr lang="en-US" sz="1600" dirty="0" smtClean="0"/>
              <a:t> &gt; 0) &amp; (</a:t>
            </a:r>
            <a:r>
              <a:rPr lang="en-US" sz="1600" b="1" i="1" dirty="0" smtClean="0"/>
              <a:t>p</a:t>
            </a:r>
            <a:r>
              <a:rPr lang="en-US" sz="1600" dirty="0" smtClean="0"/>
              <a:t> </a:t>
            </a:r>
            <a:r>
              <a:rPr lang="en-US" sz="1600" dirty="0"/>
              <a:t>was </a:t>
            </a:r>
            <a:r>
              <a:rPr lang="en-US" sz="1600" dirty="0" smtClean="0"/>
              <a:t>significant; p &lt; 0.05) =&gt; </a:t>
            </a:r>
            <a:r>
              <a:rPr lang="en-US" sz="1600" dirty="0"/>
              <a:t>the distribution behaves more as </a:t>
            </a:r>
            <a:r>
              <a:rPr lang="en-US" sz="1600" dirty="0" smtClean="0"/>
              <a:t>the first </a:t>
            </a:r>
          </a:p>
          <a:p>
            <a:pPr lvl="1">
              <a:lnSpc>
                <a:spcPct val="140000"/>
              </a:lnSpc>
            </a:pPr>
            <a:r>
              <a:rPr lang="en-US" sz="1600" dirty="0"/>
              <a:t>	</a:t>
            </a:r>
            <a:r>
              <a:rPr lang="en-US" sz="1600" dirty="0" smtClean="0"/>
              <a:t>							       distribution.</a:t>
            </a:r>
            <a:endParaRPr lang="en-US" sz="1600" dirty="0"/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endParaRPr lang="en-US" sz="1600" dirty="0" smtClean="0"/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r>
              <a:rPr lang="en-US" sz="1600" dirty="0" smtClean="0"/>
              <a:t>if  (</a:t>
            </a:r>
            <a:r>
              <a:rPr lang="en-US" sz="1600" b="1" i="1" dirty="0" smtClean="0"/>
              <a:t>R </a:t>
            </a:r>
            <a:r>
              <a:rPr lang="en-US" sz="1600" dirty="0" smtClean="0"/>
              <a:t>&lt; 0 ) &amp; ( </a:t>
            </a:r>
            <a:r>
              <a:rPr lang="en-US" sz="1600" b="1" i="1" dirty="0" smtClean="0"/>
              <a:t>p</a:t>
            </a:r>
            <a:r>
              <a:rPr lang="en-US" sz="1600" dirty="0" smtClean="0"/>
              <a:t> was significant; </a:t>
            </a:r>
            <a:r>
              <a:rPr lang="en-US" sz="1600" dirty="0"/>
              <a:t>p &lt; </a:t>
            </a:r>
            <a:r>
              <a:rPr lang="en-US" sz="1600" dirty="0" smtClean="0"/>
              <a:t>0.05) =&gt; the </a:t>
            </a:r>
            <a:r>
              <a:rPr lang="en-US" sz="1600" dirty="0"/>
              <a:t>second distribution is favored</a:t>
            </a:r>
            <a:r>
              <a:rPr lang="en-US" sz="1600" dirty="0" smtClean="0"/>
              <a:t>.</a:t>
            </a:r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endParaRPr lang="en-US" sz="1600" dirty="0"/>
          </a:p>
          <a:p>
            <a:pPr marL="742950" lvl="1" indent="-285750">
              <a:lnSpc>
                <a:spcPct val="140000"/>
              </a:lnSpc>
              <a:buFont typeface="Arial" charset="0"/>
              <a:buChar char="•"/>
            </a:pPr>
            <a:r>
              <a:rPr lang="en-US" sz="1600" dirty="0" smtClean="0"/>
              <a:t>else the behavior of the distribution is unclear.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38261" y="3251675"/>
                <a:ext cx="3254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261" y="3251675"/>
                <a:ext cx="32541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3208" r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>
          <a:xfrm>
            <a:off x="5143699" y="2847483"/>
            <a:ext cx="251054" cy="1104918"/>
          </a:xfrm>
          <a:prstGeom prst="leftBrace">
            <a:avLst>
              <a:gd name="adj1" fmla="val 31167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61333" y="2834659"/>
            <a:ext cx="26759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R</a:t>
            </a:r>
            <a:r>
              <a:rPr lang="en-US" sz="1400" dirty="0" smtClean="0"/>
              <a:t> : the </a:t>
            </a:r>
            <a:r>
              <a:rPr lang="en-US" sz="1400" dirty="0"/>
              <a:t>likelihood ratio between </a:t>
            </a:r>
            <a:r>
              <a:rPr lang="en-US" sz="1400" dirty="0" smtClean="0"/>
              <a:t>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the distributions</a:t>
            </a:r>
          </a:p>
          <a:p>
            <a:endParaRPr lang="en-US" sz="1400" dirty="0" smtClean="0"/>
          </a:p>
          <a:p>
            <a:r>
              <a:rPr lang="en-US" sz="1400" b="1" i="1" dirty="0" smtClean="0"/>
              <a:t>p</a:t>
            </a:r>
            <a:r>
              <a:rPr lang="en-US" sz="1400" dirty="0" smtClean="0"/>
              <a:t>: represents how much the result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is significant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0362" y="10155"/>
            <a:ext cx="4594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Arial Black"/>
                <a:cs typeface="Arial Black"/>
              </a:rPr>
              <a:t>Degree Distribution Analysis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958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4" y="4162307"/>
            <a:ext cx="7592992" cy="2332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34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87317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Example of Comparison between different distributions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9" name="Picture 18" descr="Untitled-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5" y="588028"/>
            <a:ext cx="8404298" cy="35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46" y="2546972"/>
            <a:ext cx="5647764" cy="2603252"/>
          </a:xfrm>
          <a:prstGeom prst="rect">
            <a:avLst/>
          </a:prstGeom>
        </p:spPr>
      </p:pic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35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055" y="835092"/>
            <a:ext cx="8436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smtClean="0"/>
              <a:t>Only 117 </a:t>
            </a:r>
            <a:r>
              <a:rPr lang="en-US" sz="1600" dirty="0" smtClean="0"/>
              <a:t>out of 7344 Networks have a power-law distribution. (</a:t>
            </a:r>
            <a:r>
              <a:rPr lang="en-US" sz="1600" b="1" dirty="0" smtClean="0"/>
              <a:t>2.3</a:t>
            </a:r>
            <a:r>
              <a:rPr lang="en-US" sz="1600" dirty="0" smtClean="0"/>
              <a:t>% of all the networks)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Among the 117 </a:t>
            </a:r>
            <a:r>
              <a:rPr lang="en-US" sz="1600" dirty="0"/>
              <a:t>networks that follow a power-law, </a:t>
            </a:r>
            <a:r>
              <a:rPr lang="en-US" sz="1600" dirty="0" smtClean="0"/>
              <a:t>the number </a:t>
            </a:r>
            <a:r>
              <a:rPr lang="en-US" sz="1600" dirty="0"/>
              <a:t>of networks that was generated using the time window of </a:t>
            </a:r>
            <a:r>
              <a:rPr lang="en-US" sz="1600" b="1" i="1" dirty="0"/>
              <a:t>one hour</a:t>
            </a:r>
            <a:r>
              <a:rPr lang="en-US" sz="1600" dirty="0"/>
              <a:t> was </a:t>
            </a:r>
            <a:r>
              <a:rPr lang="en-US" sz="1600" dirty="0" smtClean="0"/>
              <a:t>larger than </a:t>
            </a:r>
            <a:r>
              <a:rPr lang="en-US" sz="1600" dirty="0"/>
              <a:t>the other networks</a:t>
            </a:r>
            <a:r>
              <a:rPr lang="en-US" sz="1600" dirty="0" smtClean="0"/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62" y="10155"/>
            <a:ext cx="4594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Arial Black"/>
                <a:cs typeface="Arial Black"/>
              </a:rPr>
              <a:t>Degree Distribution Analysis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321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055" y="730505"/>
            <a:ext cx="8436747" cy="545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1600" b="1" u="sng" dirty="0" smtClean="0"/>
              <a:t>Small – World :</a:t>
            </a:r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b="1" dirty="0" smtClean="0"/>
              <a:t>Average path length</a:t>
            </a:r>
            <a:r>
              <a:rPr lang="en-US" sz="1600" dirty="0" smtClean="0"/>
              <a:t>: 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	- determines </a:t>
            </a:r>
            <a:r>
              <a:rPr lang="en-US" sz="1600" dirty="0"/>
              <a:t>the average number </a:t>
            </a:r>
            <a:r>
              <a:rPr lang="en-US" sz="1600" dirty="0" smtClean="0"/>
              <a:t>of hops </a:t>
            </a:r>
            <a:r>
              <a:rPr lang="en-US" sz="1600" dirty="0"/>
              <a:t>between </a:t>
            </a:r>
            <a:r>
              <a:rPr lang="en-US" sz="1600" dirty="0" smtClean="0"/>
              <a:t>a pair of nodes.</a:t>
            </a:r>
          </a:p>
          <a:p>
            <a:pPr lvl="1">
              <a:lnSpc>
                <a:spcPct val="140000"/>
              </a:lnSpc>
            </a:pPr>
            <a:endParaRPr lang="en-US" sz="1600" dirty="0" smtClean="0"/>
          </a:p>
          <a:p>
            <a:pPr lvl="1">
              <a:lnSpc>
                <a:spcPct val="140000"/>
              </a:lnSpc>
            </a:pPr>
            <a:r>
              <a:rPr lang="en-US" sz="1600" dirty="0"/>
              <a:t>	</a:t>
            </a:r>
            <a:r>
              <a:rPr lang="en-US" sz="1600" dirty="0" smtClean="0"/>
              <a:t>- defined as follows: </a:t>
            </a:r>
          </a:p>
          <a:p>
            <a:pPr lvl="1">
              <a:lnSpc>
                <a:spcPct val="140000"/>
              </a:lnSpc>
            </a:pPr>
            <a:endParaRPr lang="en-US" sz="1600" dirty="0" smtClean="0"/>
          </a:p>
          <a:p>
            <a:pPr lvl="1">
              <a:lnSpc>
                <a:spcPct val="140000"/>
              </a:lnSpc>
            </a:pPr>
            <a:r>
              <a:rPr lang="en-US" sz="1600" dirty="0"/>
              <a:t>	</a:t>
            </a:r>
            <a:r>
              <a:rPr lang="en-US" sz="1600" dirty="0" smtClean="0"/>
              <a:t>- </a:t>
            </a:r>
            <a:r>
              <a:rPr lang="en-US" sz="1600" i="1" dirty="0" smtClean="0"/>
              <a:t>d</a:t>
            </a:r>
            <a:r>
              <a:rPr lang="en-US" sz="1050" dirty="0"/>
              <a:t> </a:t>
            </a:r>
            <a:r>
              <a:rPr lang="en-US" sz="1050" dirty="0" smtClean="0"/>
              <a:t>(</a:t>
            </a:r>
            <a:r>
              <a:rPr lang="en-US" sz="1600" i="1" dirty="0" err="1" smtClean="0"/>
              <a:t>i</a:t>
            </a:r>
            <a:r>
              <a:rPr lang="en-US" sz="1600" dirty="0" err="1" smtClean="0"/>
              <a:t>,</a:t>
            </a:r>
            <a:r>
              <a:rPr lang="en-US" sz="1600" i="1" dirty="0" err="1" smtClean="0"/>
              <a:t>j</a:t>
            </a:r>
            <a:r>
              <a:rPr lang="en-US" sz="1050" dirty="0" smtClean="0"/>
              <a:t>)</a:t>
            </a:r>
            <a:r>
              <a:rPr lang="en-US" sz="1600" dirty="0" smtClean="0"/>
              <a:t> is the shortest path between nodes </a:t>
            </a:r>
            <a:r>
              <a:rPr lang="en-US" sz="1600" dirty="0" err="1" smtClean="0"/>
              <a:t>i</a:t>
            </a:r>
            <a:r>
              <a:rPr lang="en-US" sz="1600" dirty="0" smtClean="0"/>
              <a:t> and j</a:t>
            </a:r>
            <a:endParaRPr lang="en-US" sz="1600" b="1" dirty="0" smtClean="0"/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endParaRPr lang="en-US" sz="1600" b="1" dirty="0" smtClean="0"/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b="1" dirty="0" smtClean="0"/>
              <a:t>Clustering </a:t>
            </a:r>
            <a:r>
              <a:rPr lang="en-US" sz="1600" b="1" dirty="0"/>
              <a:t>coefficient :</a:t>
            </a:r>
            <a:r>
              <a:rPr lang="en-US" sz="1600" dirty="0"/>
              <a:t> </a:t>
            </a:r>
          </a:p>
          <a:p>
            <a:pPr lvl="1">
              <a:lnSpc>
                <a:spcPct val="140000"/>
              </a:lnSpc>
            </a:pPr>
            <a:r>
              <a:rPr lang="en-US" sz="1600" i="1" dirty="0"/>
              <a:t>	- measures how tightly the nodes are connected to each other. </a:t>
            </a:r>
            <a:endParaRPr lang="en-US" sz="1600" i="1" dirty="0" smtClean="0"/>
          </a:p>
          <a:p>
            <a:endParaRPr lang="en-US" sz="1600" i="1" dirty="0" smtClean="0"/>
          </a:p>
          <a:p>
            <a:r>
              <a:rPr lang="en-US" sz="1600" i="1" dirty="0"/>
              <a:t>	</a:t>
            </a:r>
            <a:r>
              <a:rPr lang="en-US" sz="1600" i="1" dirty="0" smtClean="0"/>
              <a:t>	- </a:t>
            </a:r>
            <a:r>
              <a:rPr lang="en-US" sz="1600" dirty="0" smtClean="0"/>
              <a:t>defined </a:t>
            </a:r>
            <a:r>
              <a:rPr lang="en-US" sz="1600" dirty="0"/>
              <a:t>as </a:t>
            </a:r>
            <a:r>
              <a:rPr lang="en-US" sz="1600" dirty="0" smtClean="0"/>
              <a:t>follows: </a:t>
            </a:r>
          </a:p>
          <a:p>
            <a:endParaRPr lang="en-US" sz="1600" i="1" dirty="0" smtClean="0"/>
          </a:p>
          <a:p>
            <a:r>
              <a:rPr lang="en-US" sz="1600" i="1" dirty="0"/>
              <a:t>		- </a:t>
            </a:r>
            <a:r>
              <a:rPr lang="en-US" sz="1600" dirty="0"/>
              <a:t>it </a:t>
            </a:r>
            <a:r>
              <a:rPr lang="en-US" sz="1600" dirty="0" smtClean="0"/>
              <a:t>calculates </a:t>
            </a:r>
            <a:r>
              <a:rPr lang="en-US" sz="1600" dirty="0"/>
              <a:t>the tendency of nodes to cluster with each other.</a:t>
            </a:r>
          </a:p>
          <a:p>
            <a:endParaRPr lang="en-US" sz="1600" i="1" dirty="0"/>
          </a:p>
          <a:p>
            <a:pPr lvl="1">
              <a:lnSpc>
                <a:spcPct val="140000"/>
              </a:lnSpc>
            </a:pPr>
            <a:endParaRPr lang="en-US" sz="1600" dirty="0" smtClean="0"/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In small world networks </a:t>
            </a:r>
            <a:r>
              <a:rPr lang="en-US" sz="1600" i="1" u="sng" dirty="0" smtClean="0"/>
              <a:t>average path length is </a:t>
            </a:r>
            <a:r>
              <a:rPr lang="en-US" sz="1600" b="1" i="1" u="sng" dirty="0" smtClean="0"/>
              <a:t>low</a:t>
            </a:r>
            <a:r>
              <a:rPr lang="en-US" sz="1600" dirty="0" smtClean="0"/>
              <a:t> and </a:t>
            </a:r>
            <a:r>
              <a:rPr lang="en-US" sz="1600" i="1" u="sng" dirty="0"/>
              <a:t>clustering coefficient is </a:t>
            </a:r>
            <a:r>
              <a:rPr lang="en-US" sz="1600" b="1" i="1" u="sng" dirty="0" smtClean="0"/>
              <a:t>high</a:t>
            </a:r>
            <a:r>
              <a:rPr lang="en-US" sz="16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99" y="2042847"/>
            <a:ext cx="1828800" cy="639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36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2905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Network Analysis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74" y="4282651"/>
            <a:ext cx="3236401" cy="5075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8203892" y="3265810"/>
            <a:ext cx="378993" cy="1266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582885" y="2524125"/>
            <a:ext cx="122965" cy="867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03893" y="2524125"/>
            <a:ext cx="501957" cy="7399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763866" y="4675031"/>
            <a:ext cx="523689" cy="95015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476314" y="4675030"/>
            <a:ext cx="800020" cy="45905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61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37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5120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Average Path Length Evaluation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0" name="Picture 9" descr="Path Length 1-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883"/>
            <a:ext cx="9144000" cy="36206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9312" y="959891"/>
            <a:ext cx="72349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The </a:t>
            </a:r>
            <a:r>
              <a:rPr lang="en-US" sz="1600" i="1" dirty="0"/>
              <a:t>distributions of the </a:t>
            </a:r>
            <a:r>
              <a:rPr lang="en-US" sz="1600" i="1" dirty="0" smtClean="0"/>
              <a:t>Networks’ Average Path Length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14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38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33961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Average Path Length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730505"/>
            <a:ext cx="8436747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Why do we observe that by increasing the time window the average path length is also increasing ?</a:t>
            </a:r>
          </a:p>
          <a:p>
            <a:pPr lvl="2">
              <a:lnSpc>
                <a:spcPct val="140000"/>
              </a:lnSpc>
            </a:pPr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i="1" dirty="0" err="1" smtClean="0"/>
              <a:t>i</a:t>
            </a:r>
            <a:r>
              <a:rPr lang="en-US" sz="1600" i="1" dirty="0" smtClean="0"/>
              <a:t>					        ii	           			iii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5" y="1985071"/>
            <a:ext cx="1787803" cy="1695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87" y="1985071"/>
            <a:ext cx="1811051" cy="1726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90" y="1985071"/>
            <a:ext cx="1821752" cy="17269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>
                <a:spLocks/>
              </p:cNvSpPr>
              <p:nvPr/>
            </p:nvSpPr>
            <p:spPr>
              <a:xfrm>
                <a:off x="504455" y="4046128"/>
                <a:ext cx="8436747" cy="2360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0" lvl="6" indent="-285750">
                  <a:lnSpc>
                    <a:spcPct val="140000"/>
                  </a:lnSpc>
                  <a:buFont typeface="Courier New" charset="0"/>
                  <a:buChar char="o"/>
                </a:pPr>
                <a:r>
                  <a:rPr lang="en-US" sz="1600" dirty="0" smtClean="0"/>
                  <a:t>i)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 </m:t>
                    </m:r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ℓ</m:t>
                    </m:r>
                    <m:r>
                      <a:rPr lang="en-US" sz="16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6</m:t>
                            </m:r>
                          </m:e>
                        </m:d>
                      </m:den>
                    </m:f>
                    <m:d>
                      <m:d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8</m:t>
                        </m:r>
                      </m:e>
                    </m:d>
                    <m:r>
                      <a:rPr lang="en-US" sz="16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bg-BG" sz="16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charset="0"/>
                          </a:rPr>
                          <m:t>   10   </m:t>
                        </m:r>
                      </m:num>
                      <m:den>
                        <m:r>
                          <a:rPr lang="en-US" sz="1600" b="0" i="1" smtClean="0">
                            <a:latin typeface="Cambria Math" charset="0"/>
                          </a:rPr>
                          <m:t>8</m:t>
                        </m:r>
                      </m:den>
                    </m:f>
                    <m:r>
                      <a:rPr lang="en-US" sz="1600" b="0" i="1" smtClean="0">
                        <a:latin typeface="Cambria Math" charset="0"/>
                      </a:rPr>
                      <m:t>=1.25</m:t>
                    </m:r>
                  </m:oMath>
                </a14:m>
                <a:endParaRPr lang="en-US" sz="1600" dirty="0" smtClean="0"/>
              </a:p>
              <a:p>
                <a:pPr marL="285750" indent="-285750">
                  <a:lnSpc>
                    <a:spcPct val="140000"/>
                  </a:lnSpc>
                  <a:buFont typeface="Courier New" charset="0"/>
                  <a:buChar char="o"/>
                </a:pPr>
                <a:endParaRPr lang="en-US" sz="1600" i="1" dirty="0"/>
              </a:p>
              <a:p>
                <a:pPr marL="2571750" lvl="6" indent="-285750">
                  <a:lnSpc>
                    <a:spcPct val="140000"/>
                  </a:lnSpc>
                  <a:buFont typeface="Courier New" charset="0"/>
                  <a:buChar char="o"/>
                </a:pPr>
                <a:r>
                  <a:rPr lang="en-US" sz="1600" i="1" dirty="0" smtClean="0"/>
                  <a:t>ii)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 </m:t>
                    </m:r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ℓ</m:t>
                    </m:r>
                    <m:r>
                      <a:rPr lang="en-US" sz="16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6</m:t>
                            </m:r>
                            <m:r>
                              <a:rPr lang="en-US" sz="1600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6</m:t>
                            </m:r>
                          </m:e>
                        </m:d>
                      </m:den>
                    </m:f>
                    <m:d>
                      <m:dPr>
                        <m:ctrlPr>
                          <a:rPr lang="en-US" sz="16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8</m:t>
                        </m:r>
                        <m:r>
                          <a:rPr lang="en-US" sz="1600" i="1">
                            <a:latin typeface="Cambria Math" charset="0"/>
                          </a:rPr>
                          <m:t>+</m:t>
                        </m:r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8</m:t>
                        </m:r>
                      </m:e>
                    </m:d>
                    <m:r>
                      <a:rPr lang="en-US" sz="1600" i="1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bg-BG" sz="16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charset="0"/>
                          </a:rPr>
                          <m:t>   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18</m:t>
                        </m:r>
                        <m:r>
                          <a:rPr lang="en-US" sz="1600" i="1">
                            <a:latin typeface="Cambria Math" charset="0"/>
                          </a:rPr>
                          <m:t>   </m:t>
                        </m:r>
                      </m:num>
                      <m:den>
                        <m:r>
                          <a:rPr lang="en-US" sz="1600" b="0" i="1" smtClean="0">
                            <a:latin typeface="Cambria Math" charset="0"/>
                          </a:rPr>
                          <m:t>12</m:t>
                        </m:r>
                      </m:den>
                    </m:f>
                    <m:r>
                      <a:rPr lang="en-US" sz="1600" i="1">
                        <a:latin typeface="Cambria Math" charset="0"/>
                      </a:rPr>
                      <m:t>=1.</m:t>
                    </m:r>
                    <m:r>
                      <a:rPr lang="en-US" sz="1600" b="0" i="1" smtClean="0">
                        <a:latin typeface="Cambria Math" charset="0"/>
                      </a:rPr>
                      <m:t>33</m:t>
                    </m:r>
                  </m:oMath>
                </a14:m>
                <a:endParaRPr lang="en-US" sz="1600" i="1" dirty="0" smtClean="0"/>
              </a:p>
              <a:p>
                <a:pPr marL="285750" indent="-285750">
                  <a:lnSpc>
                    <a:spcPct val="140000"/>
                  </a:lnSpc>
                  <a:buFont typeface="Courier New" charset="0"/>
                  <a:buChar char="o"/>
                </a:pPr>
                <a:endParaRPr lang="en-US" sz="1600" i="1" dirty="0" smtClean="0"/>
              </a:p>
              <a:p>
                <a:pPr marL="2571750" lvl="6" indent="-285750">
                  <a:lnSpc>
                    <a:spcPct val="140000"/>
                  </a:lnSpc>
                  <a:buFont typeface="Courier New" charset="0"/>
                  <a:buChar char="o"/>
                </a:pPr>
                <a:r>
                  <a:rPr lang="en-US" sz="1600" i="1" dirty="0" smtClean="0"/>
                  <a:t>iii)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 </m:t>
                    </m:r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ℓ</m:t>
                    </m:r>
                    <m:r>
                      <a:rPr lang="en-US" sz="16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bg-BG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16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30</m:t>
                            </m:r>
                          </m:e>
                        </m:d>
                      </m:den>
                    </m:f>
                    <m:d>
                      <m:dPr>
                        <m:ctrlPr>
                          <a:rPr lang="en-US" sz="16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58</m:t>
                        </m:r>
                      </m:e>
                    </m:d>
                    <m:r>
                      <a:rPr lang="en-US" sz="1600" i="1">
                        <a:latin typeface="Cambria Math" charset="0"/>
                      </a:rPr>
                      <m:t>=1.</m:t>
                    </m:r>
                    <m:r>
                      <a:rPr lang="en-US" sz="1600" b="0" i="1" smtClean="0">
                        <a:latin typeface="Cambria Math" charset="0"/>
                      </a:rPr>
                      <m:t>933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55" y="4046128"/>
                <a:ext cx="8436747" cy="2360967"/>
              </a:xfrm>
              <a:prstGeom prst="rect">
                <a:avLst/>
              </a:prstGeom>
              <a:blipFill rotWithShape="0">
                <a:blip r:embed="rId10"/>
                <a:stretch>
                  <a:fillRect t="-5943" b="-10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4" y="4906870"/>
            <a:ext cx="1828800" cy="639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46862" y="1527818"/>
                <a:ext cx="1981013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ℓ</m:t>
                      </m:r>
                      <m:r>
                        <a:rPr lang="en-US" sz="1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000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sz="1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sz="1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1+1+1+2+1+2</m:t>
                          </m:r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FF0000"/>
                  </a:solidFill>
                </a:endParaRPr>
              </a:p>
              <a:p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62" y="1527818"/>
                <a:ext cx="1981013" cy="55720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7557" y="3553391"/>
                <a:ext cx="1164635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solidFill>
                            <a:srgbClr val="00B05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ℓ</m:t>
                      </m:r>
                      <m:r>
                        <a:rPr lang="en-US" sz="10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000" i="1">
                              <a:solidFill>
                                <a:srgbClr val="00B05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0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sz="10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0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1+1</m:t>
                          </m:r>
                        </m:e>
                      </m:d>
                    </m:oMath>
                  </m:oMathPara>
                </a14:m>
                <a:endParaRPr lang="en-US" sz="1000" dirty="0">
                  <a:solidFill>
                    <a:srgbClr val="00B050"/>
                  </a:solidFill>
                </a:endParaRPr>
              </a:p>
              <a:p>
                <a:endParaRPr lang="en-US" sz="1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7" y="3553391"/>
                <a:ext cx="1164635" cy="55720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urved Connector 18"/>
          <p:cNvCxnSpPr/>
          <p:nvPr/>
        </p:nvCxnSpPr>
        <p:spPr>
          <a:xfrm rot="5400000">
            <a:off x="547041" y="3056638"/>
            <a:ext cx="454001" cy="41668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5400000" flipH="1" flipV="1">
            <a:off x="2244596" y="2009601"/>
            <a:ext cx="419588" cy="31949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1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39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5453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Clustering Coefficients Evaluation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0" name="Picture 9" descr="clustering1-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671"/>
            <a:ext cx="9144000" cy="36836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9312" y="959891"/>
            <a:ext cx="72349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The </a:t>
            </a:r>
            <a:r>
              <a:rPr lang="en-US" sz="1600" i="1" dirty="0"/>
              <a:t>distributions of the </a:t>
            </a:r>
            <a:r>
              <a:rPr lang="en-US" sz="1600" i="1" dirty="0" smtClean="0"/>
              <a:t>Networks’ </a:t>
            </a:r>
            <a:r>
              <a:rPr lang="en-US" sz="1600" i="1" smtClean="0"/>
              <a:t>Clustering Coefficients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92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4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18095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Motivation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055" y="1031136"/>
            <a:ext cx="84367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cs typeface="Cambria"/>
              </a:rPr>
              <a:t>The </a:t>
            </a:r>
            <a:r>
              <a:rPr lang="en-US" sz="1600" dirty="0">
                <a:cs typeface="Cambria"/>
              </a:rPr>
              <a:t>acquisition of knowledge is more prominent </a:t>
            </a:r>
            <a:r>
              <a:rPr lang="en-US" sz="1600" dirty="0" smtClean="0">
                <a:cs typeface="Cambria"/>
              </a:rPr>
              <a:t>with individuals </a:t>
            </a:r>
            <a:r>
              <a:rPr lang="en-US" sz="1600" dirty="0">
                <a:cs typeface="Cambria"/>
              </a:rPr>
              <a:t>who are already </a:t>
            </a:r>
            <a:r>
              <a:rPr lang="en-US" sz="1600" dirty="0" smtClean="0">
                <a:cs typeface="Cambria"/>
              </a:rPr>
              <a:t>suffering </a:t>
            </a:r>
            <a:r>
              <a:rPr lang="en-US" sz="1600" dirty="0">
                <a:cs typeface="Cambria"/>
              </a:rPr>
              <a:t>from serious </a:t>
            </a:r>
            <a:r>
              <a:rPr lang="en-US" sz="1600" dirty="0" smtClean="0">
                <a:cs typeface="Cambria"/>
              </a:rPr>
              <a:t>health conditions</a:t>
            </a:r>
            <a:r>
              <a:rPr lang="en-US" sz="1600" dirty="0">
                <a:cs typeface="Cambria"/>
              </a:rPr>
              <a:t>, particularly the ones that may lead to death</a:t>
            </a:r>
            <a:r>
              <a:rPr lang="en-US" sz="1600" dirty="0" smtClean="0">
                <a:cs typeface="Cambria"/>
              </a:rPr>
              <a:t>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>
              <a:cs typeface="Cambria"/>
            </a:endParaRPr>
          </a:p>
          <a:p>
            <a:pPr marL="285750" indent="-285750">
              <a:buFont typeface="Courier New" charset="0"/>
              <a:buChar char="o"/>
            </a:pPr>
            <a:endParaRPr lang="en-US" sz="1600" dirty="0" smtClean="0">
              <a:cs typeface="Cambria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cs typeface="Cambria"/>
              </a:rPr>
              <a:t>People who have been diagnosed with serious health conditions may suffer the symptoms of their condition for a considerable period of time.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>
              <a:cs typeface="Cambria"/>
            </a:endParaRPr>
          </a:p>
          <a:p>
            <a:pPr marL="285750" indent="-285750">
              <a:buFont typeface="Courier New" charset="0"/>
              <a:buChar char="o"/>
            </a:pPr>
            <a:endParaRPr lang="en-US" sz="1600" dirty="0">
              <a:cs typeface="Cambria"/>
            </a:endParaRPr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>
                <a:cs typeface="Cambria"/>
              </a:rPr>
              <a:t>These people naturally form </a:t>
            </a:r>
            <a:r>
              <a:rPr lang="en-US" sz="1600" dirty="0">
                <a:cs typeface="Cambria"/>
              </a:rPr>
              <a:t>support groups to share </a:t>
            </a:r>
            <a:r>
              <a:rPr lang="en-US" sz="1600" dirty="0" smtClean="0">
                <a:cs typeface="Cambria"/>
              </a:rPr>
              <a:t>their feelings </a:t>
            </a:r>
            <a:r>
              <a:rPr lang="en-US" sz="1600" dirty="0">
                <a:cs typeface="Cambria"/>
              </a:rPr>
              <a:t>as well as share their daily experiences </a:t>
            </a:r>
            <a:r>
              <a:rPr lang="en-US" sz="1600" dirty="0" smtClean="0">
                <a:cs typeface="Cambria"/>
              </a:rPr>
              <a:t>through. </a:t>
            </a:r>
            <a:r>
              <a:rPr lang="en-US" sz="1600" dirty="0">
                <a:cs typeface="Cambria"/>
              </a:rPr>
              <a:t>(like </a:t>
            </a:r>
            <a:r>
              <a:rPr lang="en-US" sz="1600" dirty="0" smtClean="0">
                <a:cs typeface="Cambria"/>
              </a:rPr>
              <a:t>contributing </a:t>
            </a:r>
            <a:r>
              <a:rPr lang="en-US" sz="1600" dirty="0">
                <a:cs typeface="Cambria"/>
              </a:rPr>
              <a:t>to social communities)</a:t>
            </a:r>
            <a:endParaRPr lang="en-US" sz="1600" dirty="0" smtClean="0"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7511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40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18848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Conclusion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835092"/>
            <a:ext cx="84367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charset="0"/>
              <a:buChar char="o"/>
            </a:pPr>
            <a:r>
              <a:rPr lang="en-US" sz="1600" dirty="0" smtClean="0"/>
              <a:t>Since only 2.3% of the networks’ WDD follow power-law; the majority of the generated networks do not have characteristics of scale-free networks.</a:t>
            </a:r>
          </a:p>
          <a:p>
            <a:pPr marL="742950" lvl="1" indent="-285750">
              <a:buFont typeface="Courier New" charset="0"/>
              <a:buChar char="o"/>
            </a:pPr>
            <a:endParaRPr lang="en-US" sz="1600" dirty="0" smtClean="0"/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 smtClean="0"/>
              <a:t>However</a:t>
            </a:r>
            <a:r>
              <a:rPr lang="en-US" sz="1600" dirty="0"/>
              <a:t>, a power-law DD is not a necessary condition in social networks</a:t>
            </a:r>
            <a:r>
              <a:rPr lang="en-US" sz="1600" dirty="0" smtClean="0"/>
              <a:t>. </a:t>
            </a:r>
          </a:p>
          <a:p>
            <a:pPr marL="742950" lvl="1" indent="-285750">
              <a:buFont typeface="Courier New" charset="0"/>
              <a:buChar char="o"/>
            </a:pPr>
            <a:endParaRPr lang="en-US" sz="1600" dirty="0" smtClean="0"/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 smtClean="0"/>
              <a:t>The </a:t>
            </a:r>
            <a:r>
              <a:rPr lang="en-US" sz="1600" dirty="0"/>
              <a:t>networks that were generated using the </a:t>
            </a:r>
            <a:r>
              <a:rPr lang="en-US" sz="1600" dirty="0" smtClean="0"/>
              <a:t>time window </a:t>
            </a:r>
            <a:r>
              <a:rPr lang="en-US" sz="1600" dirty="0"/>
              <a:t>of one hour have the lower value of average path </a:t>
            </a:r>
            <a:r>
              <a:rPr lang="en-US" sz="1600" dirty="0" smtClean="0"/>
              <a:t>length.</a:t>
            </a:r>
          </a:p>
          <a:p>
            <a:pPr marL="742950" lvl="1" indent="-285750">
              <a:buFont typeface="Courier New" charset="0"/>
              <a:buChar char="o"/>
            </a:pPr>
            <a:endParaRPr lang="en-US" sz="1600" dirty="0" smtClean="0"/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 smtClean="0"/>
              <a:t>Despite </a:t>
            </a:r>
            <a:r>
              <a:rPr lang="en-US" sz="1600" dirty="0"/>
              <a:t>the time window’s size, the </a:t>
            </a:r>
            <a:r>
              <a:rPr lang="en-US" sz="1600" dirty="0" smtClean="0"/>
              <a:t>majority of </a:t>
            </a:r>
            <a:r>
              <a:rPr lang="en-US" sz="1600" dirty="0"/>
              <a:t>the networks have a high clustering </a:t>
            </a:r>
            <a:r>
              <a:rPr lang="en-US" sz="1600" dirty="0" smtClean="0"/>
              <a:t>coefficient.</a:t>
            </a:r>
          </a:p>
          <a:p>
            <a:pPr marL="742950" lvl="1" indent="-285750">
              <a:buFont typeface="Courier New" charset="0"/>
              <a:buChar char="o"/>
            </a:pPr>
            <a:endParaRPr lang="en-US" sz="1600" dirty="0"/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 smtClean="0"/>
              <a:t>The TW </a:t>
            </a:r>
            <a:r>
              <a:rPr lang="en-US" sz="1600" dirty="0"/>
              <a:t>approach retrieved the properties of small-world networks in which the average path length is low and the clustering coefficient is high</a:t>
            </a:r>
            <a:r>
              <a:rPr lang="en-US" sz="1600" dirty="0" smtClean="0"/>
              <a:t>. </a:t>
            </a:r>
            <a:endParaRPr lang="en-US" sz="1600" dirty="0"/>
          </a:p>
          <a:p>
            <a:pPr marL="742950" lvl="1" indent="-285750">
              <a:buFont typeface="Courier New" charset="0"/>
              <a:buChar char="o"/>
            </a:pPr>
            <a:endParaRPr lang="en-US" sz="1600" dirty="0"/>
          </a:p>
          <a:p>
            <a:pPr marL="742950" lvl="1" indent="-285750">
              <a:buFont typeface="Courier New" charset="0"/>
              <a:buChar char="o"/>
            </a:pPr>
            <a:r>
              <a:rPr lang="en-US" sz="1600" dirty="0" smtClean="0"/>
              <a:t>The </a:t>
            </a:r>
            <a:r>
              <a:rPr lang="en-US" sz="1600" dirty="0"/>
              <a:t>level of awareness about the diseases does not lead </a:t>
            </a:r>
            <a:r>
              <a:rPr lang="en-US" sz="1600" dirty="0" smtClean="0"/>
              <a:t>to having </a:t>
            </a:r>
            <a:r>
              <a:rPr lang="en-US" sz="1600" dirty="0"/>
              <a:t>more clustered networks.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9636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41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1318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Thanks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1933" y="3212076"/>
            <a:ext cx="250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Thank you</a:t>
            </a:r>
            <a:endParaRPr lang="ar-SA" sz="2800" dirty="0" smtClean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5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32568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Social Communities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1031136"/>
            <a:ext cx="84367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The benefits of being in a social community :</a:t>
            </a:r>
            <a:endParaRPr lang="en-US" sz="1600" dirty="0"/>
          </a:p>
          <a:p>
            <a:pPr marL="801688" indent="-279400">
              <a:lnSpc>
                <a:spcPct val="140000"/>
              </a:lnSpc>
              <a:buFont typeface="Arial"/>
              <a:buChar char="•"/>
            </a:pPr>
            <a:r>
              <a:rPr lang="en-US" sz="1600" dirty="0" smtClean="0"/>
              <a:t>help </a:t>
            </a:r>
            <a:r>
              <a:rPr lang="en-US" sz="1600" dirty="0"/>
              <a:t>to get support</a:t>
            </a:r>
          </a:p>
          <a:p>
            <a:pPr marL="801688" indent="-279400">
              <a:lnSpc>
                <a:spcPct val="140000"/>
              </a:lnSpc>
              <a:buFont typeface="Arial"/>
              <a:buChar char="•"/>
            </a:pPr>
            <a:r>
              <a:rPr lang="en-US" sz="1600" dirty="0" smtClean="0"/>
              <a:t>prevent </a:t>
            </a:r>
            <a:r>
              <a:rPr lang="en-US" sz="1600" dirty="0"/>
              <a:t>the loneliness</a:t>
            </a:r>
          </a:p>
          <a:p>
            <a:pPr marL="801688" indent="-279400">
              <a:lnSpc>
                <a:spcPct val="140000"/>
              </a:lnSpc>
              <a:buFont typeface="Arial"/>
              <a:buChar char="•"/>
            </a:pPr>
            <a:r>
              <a:rPr lang="en-US" sz="1600" dirty="0" smtClean="0"/>
              <a:t>eliminate </a:t>
            </a:r>
            <a:r>
              <a:rPr lang="en-US" sz="1600" dirty="0"/>
              <a:t>behavioral risks</a:t>
            </a:r>
          </a:p>
          <a:p>
            <a:pPr marL="801688" indent="-279400">
              <a:lnSpc>
                <a:spcPct val="140000"/>
              </a:lnSpc>
              <a:buFont typeface="Arial"/>
              <a:buChar char="•"/>
            </a:pPr>
            <a:r>
              <a:rPr lang="en-US" sz="1600" dirty="0" smtClean="0"/>
              <a:t>help </a:t>
            </a:r>
            <a:r>
              <a:rPr lang="en-US" sz="1600" dirty="0"/>
              <a:t>to exchange and share the experiences</a:t>
            </a:r>
          </a:p>
          <a:p>
            <a:pPr marL="801688" indent="-279400">
              <a:lnSpc>
                <a:spcPct val="140000"/>
              </a:lnSpc>
              <a:buFont typeface="Arial"/>
              <a:buChar char="•"/>
            </a:pPr>
            <a:r>
              <a:rPr lang="en-US" sz="1600" dirty="0" smtClean="0"/>
              <a:t>can </a:t>
            </a:r>
            <a:r>
              <a:rPr lang="en-US" sz="1600" dirty="0"/>
              <a:t>improve the knowledge and health </a:t>
            </a:r>
            <a:r>
              <a:rPr lang="en-US" sz="1600" dirty="0" smtClean="0"/>
              <a:t>education faster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5055" y="3439978"/>
            <a:ext cx="2891786" cy="28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6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38096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Online Social Networks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1031136"/>
            <a:ext cx="84367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Many </a:t>
            </a:r>
            <a:r>
              <a:rPr lang="en-US" sz="1600" dirty="0"/>
              <a:t>ways to communicate with </a:t>
            </a:r>
            <a:r>
              <a:rPr lang="en-US" sz="1600" dirty="0" smtClean="0"/>
              <a:t>social</a:t>
            </a:r>
            <a:r>
              <a:rPr lang="en-US" sz="1600" dirty="0"/>
              <a:t>.</a:t>
            </a:r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A </a:t>
            </a:r>
            <a:r>
              <a:rPr lang="en-US" sz="1600" dirty="0"/>
              <a:t>common way is using</a:t>
            </a:r>
            <a:r>
              <a:rPr lang="en-US" sz="1600" b="1" dirty="0"/>
              <a:t> Online Social Networks</a:t>
            </a:r>
            <a:r>
              <a:rPr lang="en-US" sz="1600" dirty="0" smtClean="0"/>
              <a:t>.</a:t>
            </a:r>
          </a:p>
          <a:p>
            <a:pPr marL="857250" indent="-279400">
              <a:lnSpc>
                <a:spcPct val="140000"/>
              </a:lnSpc>
              <a:buFont typeface="Arial"/>
              <a:buChar char="•"/>
            </a:pPr>
            <a:r>
              <a:rPr lang="en-US" sz="1600" dirty="0" smtClean="0"/>
              <a:t>They </a:t>
            </a:r>
            <a:r>
              <a:rPr lang="en-US" sz="1600" dirty="0"/>
              <a:t>become part of our lives </a:t>
            </a:r>
          </a:p>
          <a:p>
            <a:pPr marL="857250" indent="-279400">
              <a:lnSpc>
                <a:spcPct val="140000"/>
              </a:lnSpc>
              <a:buFont typeface="Arial"/>
              <a:buChar char="•"/>
            </a:pPr>
            <a:r>
              <a:rPr lang="en-US" sz="1600" dirty="0" smtClean="0"/>
              <a:t>Easy </a:t>
            </a:r>
            <a:r>
              <a:rPr lang="en-US" sz="1600" dirty="0"/>
              <a:t>to </a:t>
            </a:r>
            <a:r>
              <a:rPr lang="en-US" sz="1600" dirty="0" smtClean="0"/>
              <a:t>access</a:t>
            </a:r>
          </a:p>
          <a:p>
            <a:pPr marL="857250" indent="-279400">
              <a:lnSpc>
                <a:spcPct val="140000"/>
              </a:lnSpc>
              <a:buFont typeface="Arial"/>
              <a:buChar char="•"/>
            </a:pPr>
            <a:r>
              <a:rPr lang="en-US" sz="1600" dirty="0" smtClean="0"/>
              <a:t>Ease the process of finding and connecting individuals that have the same interest</a:t>
            </a:r>
            <a:endParaRPr lang="en-US" sz="1600" dirty="0"/>
          </a:p>
          <a:p>
            <a:endParaRPr lang="en-US" sz="16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r="63966"/>
          <a:stretch/>
        </p:blipFill>
        <p:spPr>
          <a:xfrm>
            <a:off x="3250430" y="3332305"/>
            <a:ext cx="2639996" cy="30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7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1326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Twitter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1031136"/>
            <a:ext cx="843674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/>
              <a:t>One of the most popular social networking </a:t>
            </a:r>
            <a:r>
              <a:rPr lang="en-US" sz="1600" dirty="0" smtClean="0"/>
              <a:t>applications</a:t>
            </a:r>
          </a:p>
          <a:p>
            <a:pPr marL="285750" indent="-285750">
              <a:lnSpc>
                <a:spcPct val="140000"/>
              </a:lnSpc>
              <a:buFont typeface="Courier New" charset="0"/>
              <a:buChar char="o"/>
            </a:pPr>
            <a:r>
              <a:rPr lang="en-US" sz="1600" dirty="0" smtClean="0"/>
              <a:t>Last </a:t>
            </a:r>
            <a:r>
              <a:rPr lang="en-US" sz="1600" dirty="0"/>
              <a:t>statistic : </a:t>
            </a:r>
            <a:r>
              <a:rPr lang="en-US" sz="1600" b="1" dirty="0" smtClean="0"/>
              <a:t>316</a:t>
            </a:r>
            <a:r>
              <a:rPr lang="en-US" sz="1600" dirty="0" smtClean="0"/>
              <a:t> </a:t>
            </a:r>
            <a:r>
              <a:rPr lang="en-US" sz="1600" dirty="0"/>
              <a:t>million active users </a:t>
            </a:r>
            <a:r>
              <a:rPr lang="en-US" sz="1600" dirty="0" smtClean="0"/>
              <a:t>by the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quarter of 2015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817" y="868362"/>
            <a:ext cx="1256158" cy="1250370"/>
          </a:xfrm>
          <a:prstGeom prst="rect">
            <a:avLst/>
          </a:prstGeom>
        </p:spPr>
      </p:pic>
      <p:pic>
        <p:nvPicPr>
          <p:cNvPr id="14" name="Picture 13" descr="Twitter_Active_users_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41" y="2281506"/>
            <a:ext cx="5367574" cy="39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8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15717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The Goal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5" y="1031136"/>
            <a:ext cx="84367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In this work we tried to collect the tweets that mentioned one of the top leading causes of death in the U.S.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Generating networks </a:t>
            </a:r>
            <a:r>
              <a:rPr lang="en-US" sz="1600" dirty="0"/>
              <a:t>from term co-occurrence in Twitter to form social communities related to top causes of death in the USA.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We reconstruct the structures using the concept of </a:t>
            </a:r>
            <a:r>
              <a:rPr lang="en-US" sz="1600" b="1" i="1" dirty="0"/>
              <a:t>time window</a:t>
            </a:r>
            <a:r>
              <a:rPr lang="en-US" sz="1600" dirty="0"/>
              <a:t>.</a:t>
            </a:r>
          </a:p>
          <a:p>
            <a:r>
              <a:rPr lang="en-US" sz="1200" dirty="0" smtClean="0"/>
              <a:t>	</a:t>
            </a:r>
            <a:r>
              <a:rPr lang="en-US" sz="1200" dirty="0"/>
              <a:t>	-</a:t>
            </a:r>
            <a:r>
              <a:rPr lang="en-US" sz="1200" i="1" dirty="0"/>
              <a:t> Ferreira et al. “The small world of seismic events”</a:t>
            </a:r>
          </a:p>
          <a:p>
            <a:r>
              <a:rPr lang="en-US" sz="1200" i="1" dirty="0"/>
              <a:t>		- </a:t>
            </a:r>
            <a:r>
              <a:rPr lang="en-US" sz="1200" i="1" dirty="0" err="1"/>
              <a:t>Meng</a:t>
            </a:r>
            <a:r>
              <a:rPr lang="en-US" sz="1200" i="1" dirty="0"/>
              <a:t> et al. “Systematic dynamic and heterogeneous analysis of rich </a:t>
            </a:r>
            <a:r>
              <a:rPr lang="en-US" sz="1200" i="1" dirty="0" smtClean="0"/>
              <a:t>social </a:t>
            </a:r>
            <a:r>
              <a:rPr lang="en-US" sz="1200" i="1" dirty="0"/>
              <a:t>network data”</a:t>
            </a:r>
            <a:endParaRPr lang="en-US" sz="1200" i="1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587" y="1737310"/>
            <a:ext cx="6469592" cy="221022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-2.png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498" y="0"/>
            <a:ext cx="215511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53000"/>
          </a:blip>
          <a:stretch>
            <a:fillRect/>
          </a:stretch>
        </p:blipFill>
        <p:spPr>
          <a:xfrm>
            <a:off x="0" y="6432616"/>
            <a:ext cx="9144000" cy="425383"/>
          </a:xfrm>
          <a:prstGeom prst="rect">
            <a:avLst/>
          </a:prstGeom>
          <a:solidFill>
            <a:srgbClr val="800000">
              <a:alpha val="15000"/>
            </a:srgbClr>
          </a:solidFill>
          <a:ln>
            <a:noFill/>
          </a:ln>
          <a:effectLst>
            <a:softEdge rad="1125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86909" y="6471100"/>
            <a:ext cx="570183" cy="353651"/>
          </a:xfrm>
        </p:spPr>
        <p:txBody>
          <a:bodyPr/>
          <a:lstStyle/>
          <a:p>
            <a:pPr algn="ctr"/>
            <a:fld id="{0604CB38-1F46-9241-B453-9FAC0AA9ABA6}" type="slidenum">
              <a:rPr lang="en-US" sz="1300" smtClean="0">
                <a:solidFill>
                  <a:schemeClr val="accent2">
                    <a:lumMod val="75000"/>
                  </a:schemeClr>
                </a:solidFill>
                <a:latin typeface="+mj-lt"/>
                <a:cs typeface="Calisto MT"/>
              </a:rPr>
              <a:pPr algn="ctr"/>
              <a:t>9</a:t>
            </a:fld>
            <a:endParaRPr lang="en-US" sz="1300" dirty="0">
              <a:solidFill>
                <a:schemeClr val="accent2">
                  <a:lumMod val="75000"/>
                </a:schemeClr>
              </a:solidFill>
              <a:latin typeface="+mj-lt"/>
              <a:cs typeface="Calisto MT"/>
            </a:endParaRPr>
          </a:p>
        </p:txBody>
      </p:sp>
      <p:pic>
        <p:nvPicPr>
          <p:cNvPr id="6" name="Picture 5" descr="biocompl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384" y="5934695"/>
            <a:ext cx="383603" cy="1437356"/>
          </a:xfrm>
          <a:prstGeom prst="rect">
            <a:avLst/>
          </a:prstGeom>
        </p:spPr>
      </p:pic>
      <p:pic>
        <p:nvPicPr>
          <p:cNvPr id="7" name="Picture 6" descr="FIT_Seal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81" y="6400558"/>
            <a:ext cx="457441" cy="457441"/>
          </a:xfrm>
          <a:prstGeom prst="rect">
            <a:avLst/>
          </a:prstGeom>
        </p:spPr>
      </p:pic>
      <p:pic>
        <p:nvPicPr>
          <p:cNvPr id="11" name="Picture 10" descr="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6" y="0"/>
            <a:ext cx="9192263" cy="502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62" y="10155"/>
            <a:ext cx="15717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Arial Black"/>
                <a:cs typeface="Arial Black"/>
              </a:rPr>
              <a:t>The Goal</a:t>
            </a:r>
            <a:endParaRPr lang="en-US" sz="2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056" y="855945"/>
            <a:ext cx="8307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Retrieving networks </a:t>
            </a:r>
            <a:r>
              <a:rPr lang="en-US" sz="1600" dirty="0"/>
              <a:t>out of conversations between Twitter </a:t>
            </a:r>
            <a:r>
              <a:rPr lang="en-US" sz="1600" dirty="0" smtClean="0"/>
              <a:t>users; </a:t>
            </a:r>
            <a:r>
              <a:rPr lang="en-US" sz="1600" dirty="0"/>
              <a:t>Even where users are not talking directly.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Finding if these networks have social networks </a:t>
            </a:r>
            <a:r>
              <a:rPr lang="en-US" sz="1600" dirty="0" smtClean="0"/>
              <a:t>characteristic.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/>
          </a:p>
          <a:p>
            <a:pPr marL="285750" indent="-285750">
              <a:buFont typeface="Courier New" charset="0"/>
              <a:buChar char="o"/>
            </a:pPr>
            <a:r>
              <a:rPr lang="en-US" sz="1600" dirty="0"/>
              <a:t>Is the time window a good tool to unveil social structures from Twitter timeline conversations </a:t>
            </a:r>
            <a:r>
              <a:rPr lang="en-US" sz="1600" dirty="0" smtClean="0"/>
              <a:t>?</a:t>
            </a:r>
          </a:p>
          <a:p>
            <a:pPr marL="285750" indent="-285750">
              <a:buFont typeface="Courier New" charset="0"/>
              <a:buChar char="o"/>
            </a:pPr>
            <a:endParaRPr lang="en-US" sz="1600" dirty="0" smtClean="0"/>
          </a:p>
          <a:p>
            <a:pPr marL="285750" indent="-285750">
              <a:buFont typeface="Courier New" charset="0"/>
              <a:buChar char="o"/>
            </a:pPr>
            <a:r>
              <a:rPr lang="en-US" sz="1600" dirty="0" smtClean="0"/>
              <a:t>Find </a:t>
            </a:r>
            <a:r>
              <a:rPr lang="en-US" sz="1600" dirty="0"/>
              <a:t>if there is any specific time </a:t>
            </a:r>
            <a:r>
              <a:rPr lang="en-US" sz="1600" dirty="0" smtClean="0"/>
              <a:t>window’s </a:t>
            </a:r>
            <a:r>
              <a:rPr lang="en-US" sz="1600" dirty="0"/>
              <a:t>length at which the tweet conversations better </a:t>
            </a:r>
            <a:r>
              <a:rPr lang="en-US" sz="1600" dirty="0" smtClean="0"/>
              <a:t>appear </a:t>
            </a:r>
            <a:r>
              <a:rPr lang="en-US" sz="1600" dirty="0"/>
              <a:t>to be a typical social network conversations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99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3976</TotalTime>
  <Words>1930</Words>
  <Application>Microsoft Macintosh PowerPoint</Application>
  <PresentationFormat>On-screen Show (4:3)</PresentationFormat>
  <Paragraphs>388</Paragraphs>
  <Slides>41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Abadi MT Condensed Extra Bold</vt:lpstr>
      <vt:lpstr>Arial</vt:lpstr>
      <vt:lpstr>Arial Black</vt:lpstr>
      <vt:lpstr>Calibri</vt:lpstr>
      <vt:lpstr>Calibri Light</vt:lpstr>
      <vt:lpstr>Calisto MT</vt:lpstr>
      <vt:lpstr>Cambria</vt:lpstr>
      <vt:lpstr>Cambria Math</vt:lpstr>
      <vt:lpstr>Courier New</vt:lpstr>
      <vt:lpstr>Times New Roman</vt:lpstr>
      <vt:lpstr>Office Theme</vt:lpstr>
      <vt:lpstr>Equation</vt:lpstr>
      <vt:lpstr>Extracting Health-related  Social Structures  from Conversations in Twitter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AmirCo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Extracting Health-related  Social Structures  from Conversations  in Twitter</dc:title>
  <dc:creator>Amir Amiri</dc:creator>
  <cp:lastModifiedBy>Abdul Rubaye</cp:lastModifiedBy>
  <cp:revision>470</cp:revision>
  <cp:lastPrinted>2016-02-29T14:23:10Z</cp:lastPrinted>
  <dcterms:created xsi:type="dcterms:W3CDTF">2016-02-01T15:47:52Z</dcterms:created>
  <dcterms:modified xsi:type="dcterms:W3CDTF">2016-03-08T17:48:22Z</dcterms:modified>
</cp:coreProperties>
</file>