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6" r:id="rId4"/>
    <p:sldMasterId id="2147483807" r:id="rId5"/>
    <p:sldMasterId id="2147483858" r:id="rId6"/>
    <p:sldMasterId id="2147483873" r:id="rId7"/>
    <p:sldMasterId id="2147483887" r:id="rId8"/>
    <p:sldMasterId id="2147483904" r:id="rId9"/>
    <p:sldMasterId id="2147483917" r:id="rId10"/>
    <p:sldMasterId id="2147483936" r:id="rId11"/>
    <p:sldMasterId id="2147483951" r:id="rId12"/>
    <p:sldMasterId id="2147484047" r:id="rId13"/>
  </p:sldMasterIdLst>
  <p:notesMasterIdLst>
    <p:notesMasterId r:id="rId69"/>
  </p:notesMasterIdLst>
  <p:handoutMasterIdLst>
    <p:handoutMasterId r:id="rId70"/>
  </p:handoutMasterIdLst>
  <p:sldIdLst>
    <p:sldId id="5962" r:id="rId14"/>
    <p:sldId id="5501" r:id="rId15"/>
    <p:sldId id="5396" r:id="rId16"/>
    <p:sldId id="5502" r:id="rId17"/>
    <p:sldId id="258" r:id="rId18"/>
    <p:sldId id="5901" r:id="rId19"/>
    <p:sldId id="5912" r:id="rId20"/>
    <p:sldId id="282" r:id="rId21"/>
    <p:sldId id="5913" r:id="rId22"/>
    <p:sldId id="5914" r:id="rId23"/>
    <p:sldId id="5915" r:id="rId24"/>
    <p:sldId id="5916" r:id="rId25"/>
    <p:sldId id="5917" r:id="rId26"/>
    <p:sldId id="5918" r:id="rId27"/>
    <p:sldId id="5919" r:id="rId28"/>
    <p:sldId id="5920" r:id="rId29"/>
    <p:sldId id="5649" r:id="rId30"/>
    <p:sldId id="298" r:id="rId31"/>
    <p:sldId id="299" r:id="rId32"/>
    <p:sldId id="5921" r:id="rId33"/>
    <p:sldId id="5922" r:id="rId34"/>
    <p:sldId id="1472" r:id="rId35"/>
    <p:sldId id="741" r:id="rId36"/>
    <p:sldId id="5758" r:id="rId37"/>
    <p:sldId id="5923" r:id="rId38"/>
    <p:sldId id="742" r:id="rId39"/>
    <p:sldId id="5924" r:id="rId40"/>
    <p:sldId id="5934" r:id="rId41"/>
    <p:sldId id="5935" r:id="rId42"/>
    <p:sldId id="5936" r:id="rId43"/>
    <p:sldId id="5781" r:id="rId44"/>
    <p:sldId id="5782" r:id="rId45"/>
    <p:sldId id="5783" r:id="rId46"/>
    <p:sldId id="5937" r:id="rId47"/>
    <p:sldId id="5938" r:id="rId48"/>
    <p:sldId id="5955" r:id="rId49"/>
    <p:sldId id="5784" r:id="rId50"/>
    <p:sldId id="5156" r:id="rId51"/>
    <p:sldId id="5652" r:id="rId52"/>
    <p:sldId id="5927" r:id="rId53"/>
    <p:sldId id="5928" r:id="rId54"/>
    <p:sldId id="5929" r:id="rId55"/>
    <p:sldId id="5930" r:id="rId56"/>
    <p:sldId id="5931" r:id="rId57"/>
    <p:sldId id="5932" r:id="rId58"/>
    <p:sldId id="5933" r:id="rId59"/>
    <p:sldId id="5956" r:id="rId60"/>
    <p:sldId id="5957" r:id="rId61"/>
    <p:sldId id="5958" r:id="rId62"/>
    <p:sldId id="5959" r:id="rId63"/>
    <p:sldId id="5960" r:id="rId64"/>
    <p:sldId id="414" r:id="rId65"/>
    <p:sldId id="5961" r:id="rId66"/>
    <p:sldId id="5861" r:id="rId67"/>
    <p:sldId id="266" r:id="rId6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F0"/>
    <a:srgbClr val="FF991A"/>
    <a:srgbClr val="29A1BD"/>
    <a:srgbClr val="FFFF00"/>
    <a:srgbClr val="70AD47"/>
    <a:srgbClr val="CCE2E8"/>
    <a:srgbClr val="84B641"/>
    <a:srgbClr val="DA1F28"/>
    <a:srgbClr val="30B7D4"/>
    <a:srgbClr val="00A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6018" autoAdjust="0"/>
  </p:normalViewPr>
  <p:slideViewPr>
    <p:cSldViewPr snapToGrid="0" showGuides="1">
      <p:cViewPr varScale="1">
        <p:scale>
          <a:sx n="127" d="100"/>
          <a:sy n="127" d="100"/>
        </p:scale>
        <p:origin x="344" y="192"/>
      </p:cViewPr>
      <p:guideLst/>
    </p:cSldViewPr>
  </p:slideViewPr>
  <p:outlineViewPr>
    <p:cViewPr>
      <p:scale>
        <a:sx n="33" d="100"/>
        <a:sy n="33" d="100"/>
      </p:scale>
      <p:origin x="0" y="-142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9" d="100"/>
        <a:sy n="199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4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2/26/25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2/26/25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3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38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91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180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83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66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6904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35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6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13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6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>
          <a:extLst>
            <a:ext uri="{FF2B5EF4-FFF2-40B4-BE49-F238E27FC236}">
              <a16:creationId xmlns:a16="http://schemas.microsoft.com/office/drawing/2014/main" id="{3B46A844-1912-1F61-F0D5-6B7356E9D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>
            <a:extLst>
              <a:ext uri="{FF2B5EF4-FFF2-40B4-BE49-F238E27FC236}">
                <a16:creationId xmlns:a16="http://schemas.microsoft.com/office/drawing/2014/main" id="{61D3F964-9B96-409A-5012-E16C4452AF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>
            <a:extLst>
              <a:ext uri="{FF2B5EF4-FFF2-40B4-BE49-F238E27FC236}">
                <a16:creationId xmlns:a16="http://schemas.microsoft.com/office/drawing/2014/main" id="{E61A2112-37FD-798B-93B4-DD409DAD74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007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457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457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B05186-1EE6-8144-9C38-E30223F273F5}" type="slidenum">
              <a:rPr lang="en-US" sz="1300"/>
              <a:pPr eaLnBrk="1" hangingPunct="1"/>
              <a:t>40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5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41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60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42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83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43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54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44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82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45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80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65471-36D4-E047-AABC-51F794006960}" type="slidenum">
              <a:rPr lang="en-US" sz="1300"/>
              <a:pPr eaLnBrk="1" hangingPunct="1"/>
              <a:t>46</a:t>
            </a:fld>
            <a:endParaRPr lang="en-US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1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LOCAL LAB POC: </a:t>
            </a:r>
            <a:r>
              <a:rPr lang="en-US" u="none"/>
              <a:t>Michael Heroux (maherou@sandia.gov) </a:t>
            </a: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TALKING POINTS: 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PESO is a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five-year post-ECP software-ecosystem stewardship and advancement project. In partnership with the Consortium for the Advancement of Scientific Software (CASS), PESO will establish and steward a sustainable scientific software ecosystem comprising libraries and tools that deliver the latest high-performance algorithms and capabilities for DOE mission-critical applications.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PESO will enable applications to realize 100X improvement in both high-end capabilities and energy efficiency by leveraging accelerator devices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PESO will emphasize software product quality, the continued fostering of software product communities, and the delivery of products, working with CASS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METADATA: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Name of the associated awarded project: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PI name(s):  Michael Heroux (Sandia), Lois Curfman McInnes (Argonne)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Name of the program manager: William Spotz, Software Stewardship and Advancement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CITATIONS:</a:t>
            </a: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The notes section should also include full citations (including the DOI) to any important and associated publications, datasets or code developed as part this work. 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N/A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AWARDS: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none"/>
              <a:t>N/A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REPRODUCIBILITY:</a:t>
            </a:r>
            <a:r>
              <a:rPr lang="en-US"/>
              <a:t>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N/A.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BACKGROUND AND CONTEXT INFORMATION:</a:t>
            </a:r>
            <a:r>
              <a:rPr lang="en-US"/>
              <a:t>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N/A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83" name="Google Shape;3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1A808DA3-6DD6-848D-B367-7460F45BE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36cf134ce_6_18:notes">
            <a:extLst>
              <a:ext uri="{FF2B5EF4-FFF2-40B4-BE49-F238E27FC236}">
                <a16:creationId xmlns:a16="http://schemas.microsoft.com/office/drawing/2014/main" id="{9C0A7E29-A9B7-9CCC-9977-C7BFE6C02E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93" cy="3660915"/>
          </a:xfrm>
          <a:prstGeom prst="rect">
            <a:avLst/>
          </a:prstGeom>
        </p:spPr>
        <p:txBody>
          <a:bodyPr spcFirstLastPara="1" wrap="square" lIns="91302" tIns="91302" rIns="91302" bIns="91302" anchor="t" anchorCtr="0">
            <a:noAutofit/>
          </a:bodyPr>
          <a:lstStyle/>
          <a:p>
            <a:endParaRPr dirty="0"/>
          </a:p>
        </p:txBody>
      </p:sp>
      <p:sp>
        <p:nvSpPr>
          <p:cNvPr id="218" name="Google Shape;218;g636cf134ce_6_18:notes">
            <a:extLst>
              <a:ext uri="{FF2B5EF4-FFF2-40B4-BE49-F238E27FC236}">
                <a16:creationId xmlns:a16="http://schemas.microsoft.com/office/drawing/2014/main" id="{ABC162D8-5690-F1D7-65C3-5C34D075B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940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062BD-9B4E-F3EB-E23A-353742AF3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568B8-0C68-B519-9507-4F1B4B7D4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20341-C463-1E51-F0E0-3C10F8DA7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9E599-17BD-F3EA-8A3C-9460DAC28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64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B0AAB-1A6A-D5A3-8A0E-390306E6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2D2CD-D345-52B4-4E43-0186F4193C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1AC81-5845-F1F3-979A-BF360DDFC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8E984-0971-B0C2-462B-A14450F26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64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8602-DDF4-0FF1-501E-A9819D488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A6D2A-4CD3-360F-CA1B-414A3FD6E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F06DF-F3C9-4B88-53B0-F40AC3434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192F3-DF1C-CF26-D1F8-B8399B9C0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84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5F15-34C1-9BC0-0EF2-F75435A1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64CD2-9883-2E7C-93DE-976E502F7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E2020-5E22-8901-28A1-A820DD5EA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B8E5E-6302-3FB4-549A-012367664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40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62FE04-74AB-394E-B45B-8D5BA4F43CA4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677863"/>
            <a:ext cx="6300788" cy="3544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9589" y="4448069"/>
            <a:ext cx="5160433" cy="414625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35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d3524a268_3_0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6d3524a26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54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2BF79-07F9-4EA0-815E-0DF390AFB032}" type="slidenum">
              <a:rPr lang="en-US" altLang="de-DE" smtClean="0"/>
              <a:pPr>
                <a:defRPr/>
              </a:pPr>
              <a:t>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4343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6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3" name="Google Shape;903;p2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4" name="Google Shape;904;p25:notes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1069" name="Google Shape;10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6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9" name="Google Shape;107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20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239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954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5684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71041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4325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01072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3619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036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9218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2603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7221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266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78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6338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66911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69289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23225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5864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3754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53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19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840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F77C-2CE4-1C4E-9506-8ED685DF02D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4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56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4320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838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8232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777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3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7469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13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ion_slide">
  <p:cSld name="Discussion_slid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0500" y="237744"/>
            <a:ext cx="117729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/>
          <p:nvPr/>
        </p:nvSpPr>
        <p:spPr>
          <a:xfrm flipH="1">
            <a:off x="11848263" y="6588336"/>
            <a:ext cx="280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8972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31639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3323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232055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856" y="1076960"/>
            <a:ext cx="11372771" cy="49112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31057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7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069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6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771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90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16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240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48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373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7229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196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0478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5110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9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011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54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7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50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682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608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4434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6304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5955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64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-10633" y="-2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12" name="Google Shape;16;p29">
            <a:extLst>
              <a:ext uri="{FF2B5EF4-FFF2-40B4-BE49-F238E27FC236}">
                <a16:creationId xmlns:a16="http://schemas.microsoft.com/office/drawing/2014/main" id="{019D6F2B-7196-624E-82B0-AE48639B60E7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636" y="2509708"/>
            <a:ext cx="2573413" cy="695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67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940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48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196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92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68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216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28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3737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1497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44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69845" cy="69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Approved for public release</a:t>
            </a:r>
          </a:p>
        </p:txBody>
      </p:sp>
    </p:spTree>
    <p:extLst>
      <p:ext uri="{BB962C8B-B14F-4D97-AF65-F5344CB8AC3E}">
        <p14:creationId xmlns:p14="http://schemas.microsoft.com/office/powerpoint/2010/main" val="18944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108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835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7729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7729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085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9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772900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779008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767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42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93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" y="2268990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76072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76072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964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34" y="1452618"/>
            <a:ext cx="37570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634" y="2273808"/>
            <a:ext cx="37570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6622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6622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75493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75493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7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376098"/>
            <a:ext cx="2874807" cy="5260421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20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2620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309114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309114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43909" y="1376098"/>
            <a:ext cx="3848089" cy="5260421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43910" y="948037"/>
            <a:ext cx="3848089" cy="44373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61234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61234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26719" y="371052"/>
            <a:ext cx="11750331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1317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274320" y="320039"/>
            <a:ext cx="11917681" cy="919959"/>
            <a:chOff x="274320" y="320040"/>
            <a:chExt cx="11917681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274320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8" y="1384275"/>
            <a:ext cx="11917682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719" y="320040"/>
            <a:ext cx="11750331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288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6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82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3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22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obj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30685" y="255354"/>
            <a:ext cx="11130627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939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311F-26F7-974A-9192-96B77D15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1BCA-460B-834F-B3A1-10EBC54DF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3727-6C21-FC48-BAE7-E3EC56C8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F77C-2CE4-1C4E-9506-8ED685DF02DB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A0F-D237-7149-A3F5-C1FD3EA3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AC3C-DAD6-3641-9B30-37719930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25A7A-63CA-5248-A7DF-24F38BEA1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18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5" name="Picture 4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5DBA1A22-5A63-D066-3FFF-BB59EA51E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-587"/>
          <a:stretch/>
        </p:blipFill>
        <p:spPr>
          <a:xfrm>
            <a:off x="9302263" y="3570342"/>
            <a:ext cx="2699238" cy="1750958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4C17625D-B1BF-36CD-BEEE-90AFABC927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0783" y="3609391"/>
            <a:ext cx="2771361" cy="19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132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6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1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057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21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872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208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8437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678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1354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9915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65855" y="353880"/>
            <a:ext cx="6963613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09279" y="1604520"/>
            <a:ext cx="10972357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731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35" cy="5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71" cy="491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846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9dce5f6d8_0_49"/>
          <p:cNvSpPr txBox="1">
            <a:spLocks noGrp="1"/>
          </p:cNvSpPr>
          <p:nvPr>
            <p:ph type="title"/>
          </p:nvPr>
        </p:nvSpPr>
        <p:spPr>
          <a:xfrm>
            <a:off x="365855" y="411480"/>
            <a:ext cx="11378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607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9dce5f6d8_0_62"/>
          <p:cNvSpPr txBox="1">
            <a:spLocks noGrp="1"/>
          </p:cNvSpPr>
          <p:nvPr>
            <p:ph type="title"/>
          </p:nvPr>
        </p:nvSpPr>
        <p:spPr>
          <a:xfrm>
            <a:off x="365856" y="0"/>
            <a:ext cx="11375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C3A"/>
              </a:buClr>
              <a:buSzPts val="1400"/>
              <a:buFont typeface="Arial Black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309dce5f6d8_0_62"/>
          <p:cNvSpPr txBox="1">
            <a:spLocks noGrp="1"/>
          </p:cNvSpPr>
          <p:nvPr>
            <p:ph type="body" idx="1"/>
          </p:nvPr>
        </p:nvSpPr>
        <p:spPr>
          <a:xfrm>
            <a:off x="365856" y="1076960"/>
            <a:ext cx="11372700" cy="4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83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94833" y="1449475"/>
            <a:ext cx="11654267" cy="460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4860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20"/>
              <a:buChar char="–"/>
              <a:defRPr/>
            </a:lvl2pPr>
            <a:lvl3pPr marL="1028700" lvl="2" indent="-2400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19516"/>
            <a:ext cx="10972800" cy="100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99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304800"/>
            <a:ext cx="11125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3" y="1460500"/>
            <a:ext cx="5461001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21402" y="146050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21402" y="3613150"/>
            <a:ext cx="5461001" cy="200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http://tau.uoregon.edu/TAU_LLNL23.pdf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0858500" y="6597651"/>
            <a:ext cx="1314451" cy="149225"/>
          </a:xfrm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fld id="{A5B7ADFF-E941-5842-9497-732693526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07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59CF4-F91D-442C-8F8F-9A25967A871A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996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344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63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5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0285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060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4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1241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21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05106" y="1154244"/>
            <a:ext cx="11877340" cy="5560755"/>
            <a:chOff x="274319" y="697174"/>
            <a:chExt cx="11917681" cy="593934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715319"/>
              <a:ext cx="2874807" cy="6764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697174"/>
              <a:ext cx="2874807" cy="6945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154244"/>
            <a:ext cx="2861458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938528"/>
            <a:ext cx="2861459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378131" y="1154244"/>
            <a:ext cx="2874807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938528"/>
            <a:ext cx="2874807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154244"/>
            <a:ext cx="2864755" cy="6333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171232"/>
            <a:ext cx="2864755" cy="61634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938528"/>
            <a:ext cx="2864755" cy="4664240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571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095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73475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6648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6618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D1440-F9B4-714D-93F9-292CD649F95F}"/>
              </a:ext>
            </a:extLst>
          </p:cNvPr>
          <p:cNvSpPr txBox="1"/>
          <p:nvPr userDrawn="1"/>
        </p:nvSpPr>
        <p:spPr>
          <a:xfrm>
            <a:off x="190500" y="3103594"/>
            <a:ext cx="351076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Business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Sensitive Information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0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2FB6BAC-57DC-470D-AA27-6E916BEEC9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" y="6271008"/>
            <a:ext cx="1317366" cy="398982"/>
          </a:xfrm>
          <a:prstGeom prst="rect">
            <a:avLst/>
          </a:prstGeom>
        </p:spPr>
      </p:pic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0AA35-7ACE-4657-BBD7-03E3A55B64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44" y="6271008"/>
            <a:ext cx="2389905" cy="398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124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6956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54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879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1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184ECDA6-B063-8825-C47F-5CEBD6A6E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3" r:id="rId5"/>
    <p:sldLayoutId id="2147483774" r:id="rId6"/>
    <p:sldLayoutId id="2147483775" r:id="rId7"/>
    <p:sldLayoutId id="2147483776" r:id="rId8"/>
    <p:sldLayoutId id="2147483780" r:id="rId9"/>
    <p:sldLayoutId id="2147483781" r:id="rId10"/>
    <p:sldLayoutId id="2147483782" r:id="rId11"/>
    <p:sldLayoutId id="2147483804" r:id="rId12"/>
    <p:sldLayoutId id="21474840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64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8" orient="horz" pos="912" userDrawn="1">
          <p15:clr>
            <a:srgbClr val="F26B43"/>
          </p15:clr>
        </p15:guide>
        <p15:guide id="9" orient="horz" pos="72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7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0A6369C1-5F9A-1653-8C23-60FC9B928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9671AD67-45AF-E38E-0300-9769DF698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F329EC11-353F-8FAC-F5E8-2A7B7E6D7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baseline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baseline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BEF0CBD1-25CF-C1D4-3161-D1C5499F5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  <p:pic>
        <p:nvPicPr>
          <p:cNvPr id="2" name="Picture 1" descr="A picture containing graphics, logo, font, symbol&#10;&#10;Description automatically generated">
            <a:extLst>
              <a:ext uri="{FF2B5EF4-FFF2-40B4-BE49-F238E27FC236}">
                <a16:creationId xmlns:a16="http://schemas.microsoft.com/office/drawing/2014/main" id="{67E7419F-785A-C198-3E5B-F01DB6F0F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r="-587"/>
          <a:stretch/>
        </p:blipFill>
        <p:spPr>
          <a:xfrm>
            <a:off x="194833" y="6182251"/>
            <a:ext cx="831141" cy="5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4076" r:id="rId12"/>
    <p:sldLayoutId id="2147484079" r:id="rId13"/>
    <p:sldLayoutId id="2147484080" r:id="rId14"/>
    <p:sldLayoutId id="2147484081" r:id="rId15"/>
    <p:sldLayoutId id="2147484082" r:id="rId16"/>
    <p:sldLayoutId id="214748408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61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1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897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6DE45-8FAB-4A30-B928-C1E44BA1309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507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192">
          <p15:clr>
            <a:srgbClr val="F26B43"/>
          </p15:clr>
        </p15:guide>
        <p15:guide id="5" pos="7464">
          <p15:clr>
            <a:srgbClr val="F26B43"/>
          </p15:clr>
        </p15:guide>
        <p15:guide id="6" orient="horz" pos="192">
          <p15:clr>
            <a:srgbClr val="F26B43"/>
          </p15:clr>
        </p15:guide>
        <p15:guide id="8" orient="horz" pos="912">
          <p15:clr>
            <a:srgbClr val="F26B43"/>
          </p15:clr>
        </p15:guide>
        <p15:guide id="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7.png"/><Relationship Id="rId4" Type="http://schemas.openxmlformats.org/officeDocument/2006/relationships/hyperlink" Target="https://e4s-project.github.io/DocPortal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e4s-project.github.io/DocPortal.html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e4s-project.github.io/policies.html" TargetMode="Externa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tools.adaptivecomputing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Relationship Id="rId4" Type="http://schemas.openxmlformats.org/officeDocument/2006/relationships/hyperlink" Target="https://aws.amazon.com/marketplac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ivecomputing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hyperlink" Target="https://e4s.io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ircuitdesign.com/irsi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io/ed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jpe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8.gif"/><Relationship Id="rId20" Type="http://schemas.openxmlformats.org/officeDocument/2006/relationships/image" Target="../media/image112.jp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jp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hyperlink" Target="https://pesoproject.org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science.osti.gov/ascr" TargetMode="External"/><Relationship Id="rId1" Type="http://schemas.openxmlformats.org/officeDocument/2006/relationships/slideLayout" Target="../slideLayouts/slideLayout78.xml"/><Relationship Id="rId6" Type="http://schemas.openxmlformats.org/officeDocument/2006/relationships/hyperlink" Target="https://www.energy.gov/technologytransitions/sbirsttr" TargetMode="External"/><Relationship Id="rId5" Type="http://schemas.openxmlformats.org/officeDocument/2006/relationships/hyperlink" Target="https://hpsf.io/" TargetMode="External"/><Relationship Id="rId4" Type="http://schemas.openxmlformats.org/officeDocument/2006/relationships/hyperlink" Target="https://ascr-step.org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ivecomputing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hyperlink" Target="https://paratoolspro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1.jpg"/><Relationship Id="rId11" Type="http://schemas.openxmlformats.org/officeDocument/2006/relationships/hyperlink" Target="https://e4s.io/" TargetMode="External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8.jpg"/><Relationship Id="rId4" Type="http://schemas.openxmlformats.org/officeDocument/2006/relationships/hyperlink" Target="https://e4s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90499" y="100853"/>
            <a:ext cx="11284719" cy="248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Performance Evaluation of GPU-accelerated HPC and AI applications using </a:t>
            </a:r>
            <a:r>
              <a:rPr lang="en-US" dirty="0" err="1"/>
              <a:t>HPCToolkit</a:t>
            </a:r>
            <a:r>
              <a:rPr lang="en-US" dirty="0"/>
              <a:t>, TAU, and </a:t>
            </a:r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endParaRPr baseline="300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90499" y="3609391"/>
            <a:ext cx="8753475" cy="248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Sameer Shende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</a:pPr>
            <a:r>
              <a:rPr lang="en-US" sz="1800" dirty="0"/>
              <a:t>Research Professor, University of Oregon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President and Director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 err="1"/>
              <a:t>ParaTools</a:t>
            </a:r>
            <a:r>
              <a:rPr lang="en-US" sz="1800" dirty="0"/>
              <a:t>, Inc.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Presentation at </a:t>
            </a:r>
            <a:r>
              <a:rPr lang="en-US" sz="1800" dirty="0" err="1"/>
              <a:t>EnergyHPC</a:t>
            </a:r>
            <a:r>
              <a:rPr lang="en-US" sz="1800" dirty="0"/>
              <a:t> conference, Rice U., Houston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</a:pPr>
            <a:r>
              <a:rPr lang="en-US" sz="1800" dirty="0"/>
              <a:t>February 27,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A3203-EBFC-39FC-6CD0-666E89080554}"/>
              </a:ext>
            </a:extLst>
          </p:cNvPr>
          <p:cNvSpPr txBox="1"/>
          <p:nvPr/>
        </p:nvSpPr>
        <p:spPr>
          <a:xfrm>
            <a:off x="3471966" y="5776171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https://</a:t>
            </a:r>
            <a:r>
              <a:rPr lang="en-US" sz="3600" b="1" dirty="0" err="1"/>
              <a:t>tinyurl.com</a:t>
            </a:r>
            <a:r>
              <a:rPr lang="en-US" sz="3600" b="1" dirty="0"/>
              <a:t>/e4stut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927-D7E2-1C4C-94E8-6466AE78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E4S Download from https://e4s.io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4A4B2EA-13D3-64C4-0FE9-644F8FF90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3" y="693335"/>
            <a:ext cx="6296012" cy="56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4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2927-D7E2-1C4C-94E8-6466AE78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E4S Container Download from https://e4s.io</a:t>
            </a:r>
          </a:p>
        </p:txBody>
      </p:sp>
      <p:sp>
        <p:nvSpPr>
          <p:cNvPr id="6" name="Google Shape;339;p45">
            <a:extLst>
              <a:ext uri="{FF2B5EF4-FFF2-40B4-BE49-F238E27FC236}">
                <a16:creationId xmlns:a16="http://schemas.microsoft.com/office/drawing/2014/main" id="{3A28DFA0-0D3B-E16C-4C35-8E23BF45C99B}"/>
              </a:ext>
            </a:extLst>
          </p:cNvPr>
          <p:cNvSpPr txBox="1">
            <a:spLocks/>
          </p:cNvSpPr>
          <p:nvPr/>
        </p:nvSpPr>
        <p:spPr bwMode="auto">
          <a:xfrm>
            <a:off x="9395175" y="1460425"/>
            <a:ext cx="2644614" cy="231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Separate full featured Singularity images for 3 GPU architectures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GPU full featured images for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x86_64 (Intel, AMD, NVIDIA)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ppc64le (NVIDIA)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aarch64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1400" dirty="0"/>
              <a:t>NVIDIA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dirty="0"/>
              <a:t>Full featured images available</a:t>
            </a:r>
            <a:br>
              <a:rPr lang="en-US" sz="1800" dirty="0"/>
            </a:br>
            <a:r>
              <a:rPr lang="en-US" sz="1800" dirty="0"/>
              <a:t>on </a:t>
            </a:r>
            <a:r>
              <a:rPr lang="en-US" sz="1800" dirty="0" err="1"/>
              <a:t>Dockerhub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132+ products on 3 architectures </a:t>
            </a:r>
            <a:endParaRPr lang="en-US" sz="1400" dirty="0"/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7F3D2E2D-A9E3-6958-D463-BAEDB8A9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81" y="684127"/>
            <a:ext cx="6318304" cy="5503623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7B8BAD0-26FB-E180-3DC6-2F2CB401B040}"/>
              </a:ext>
            </a:extLst>
          </p:cNvPr>
          <p:cNvSpPr/>
          <p:nvPr/>
        </p:nvSpPr>
        <p:spPr>
          <a:xfrm>
            <a:off x="3991065" y="3352705"/>
            <a:ext cx="1276142" cy="301451"/>
          </a:xfrm>
          <a:prstGeom prst="frame">
            <a:avLst>
              <a:gd name="adj1" fmla="val 103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4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6334FA6-8546-7151-9722-BCBC4D643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1" y="896730"/>
            <a:ext cx="6908023" cy="5290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744"/>
            <a:ext cx="12301870" cy="905256"/>
          </a:xfrm>
        </p:spPr>
        <p:txBody>
          <a:bodyPr/>
          <a:lstStyle/>
          <a:p>
            <a:r>
              <a:rPr lang="en-US" dirty="0"/>
              <a:t>24.11 Release: 132+ Official Products + dependencies (gcc,x86_64)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47414-FB43-8D41-820F-318F76828722}"/>
              </a:ext>
            </a:extLst>
          </p:cNvPr>
          <p:cNvSpPr txBox="1"/>
          <p:nvPr/>
        </p:nvSpPr>
        <p:spPr>
          <a:xfrm>
            <a:off x="10008704" y="1800470"/>
            <a:ext cx="2183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GPU runtimes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AMD (</a:t>
            </a:r>
            <a:r>
              <a:rPr lang="en-US" dirty="0" err="1">
                <a:latin typeface="+mn-lt"/>
              </a:rPr>
              <a:t>ROCm</a:t>
            </a:r>
            <a:r>
              <a:rPr lang="en-US" dirty="0">
                <a:latin typeface="+mn-lt"/>
              </a:rPr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6.2.1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NVIDIA (CUDA)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12.2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NVHPC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24.9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Intel </a:t>
            </a:r>
            <a:r>
              <a:rPr lang="en-US" dirty="0" err="1">
                <a:latin typeface="+mn-lt"/>
              </a:rPr>
              <a:t>oneAPI</a:t>
            </a:r>
            <a:endParaRPr lang="en-US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2024.2.0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4" y="895213"/>
            <a:ext cx="1430299" cy="529191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4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3D61EDC-24B3-A895-A549-8329CC2E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10" y="690372"/>
            <a:ext cx="7163519" cy="5486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24.11 Release: 132+ Official Products + dependencies (</a:t>
            </a:r>
            <a:r>
              <a:rPr lang="en-US" sz="2800" dirty="0" err="1"/>
              <a:t>gcc</a:t>
            </a:r>
            <a:r>
              <a:rPr lang="en-US" sz="2800" dirty="0"/>
              <a:t>, x86_64)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2" y="690421"/>
            <a:ext cx="1508959" cy="547720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0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A658912A-1DE0-791D-63EA-7C0260225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03" y="983597"/>
            <a:ext cx="6736169" cy="5158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82548-D92F-8C20-05F2-DDFDCB575A39}"/>
              </a:ext>
            </a:extLst>
          </p:cNvPr>
          <p:cNvSpPr txBox="1"/>
          <p:nvPr/>
        </p:nvSpPr>
        <p:spPr>
          <a:xfrm>
            <a:off x="9061558" y="690372"/>
            <a:ext cx="3145483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Languages: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Chapel, Rust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Julia with support for MPI, and CUDA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AI products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NVIDIA </a:t>
            </a:r>
            <a:r>
              <a:rPr lang="en-US" dirty="0" err="1">
                <a:latin typeface="+mn-lt"/>
              </a:rPr>
              <a:t>NeMo</a:t>
            </a:r>
            <a:r>
              <a:rPr lang="en-US" baseline="30000" dirty="0" err="1">
                <a:latin typeface="+mn-lt"/>
              </a:rPr>
              <a:t>TM</a:t>
            </a:r>
            <a:endParaRPr lang="en-US" baseline="30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TensorBraid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DeepHyper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OpenAI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Tensorflow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Pytorch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JAX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Horovod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LBANN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EDA Tools: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Xyce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3D Visualization</a:t>
            </a:r>
            <a:endParaRPr lang="en-US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sym typeface="Wingdings" pitchFamily="2" charset="2"/>
              </a:rPr>
              <a:t>Paraview</a:t>
            </a:r>
            <a:endParaRPr lang="en-US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sym typeface="Wingdings" pitchFamily="2" charset="2"/>
              </a:rPr>
              <a:t>VisIt</a:t>
            </a:r>
            <a:endParaRPr lang="en-US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TAU’s </a:t>
            </a:r>
            <a:r>
              <a:rPr lang="en-US" dirty="0" err="1">
                <a:latin typeface="+mn-lt"/>
                <a:sym typeface="Wingdings" pitchFamily="2" charset="2"/>
              </a:rPr>
              <a:t>paraprof</a:t>
            </a:r>
            <a:endParaRPr lang="en-US" dirty="0">
              <a:latin typeface="+mn-lt"/>
              <a:sym typeface="Wingdings" pitchFamily="2" charset="2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Jupyter</a:t>
            </a:r>
            <a:r>
              <a:rPr lang="en-US" dirty="0">
                <a:latin typeface="+mn-lt"/>
              </a:rPr>
              <a:t> notebook</a:t>
            </a:r>
            <a:r>
              <a:rPr lang="en-US" dirty="0">
                <a:latin typeface="+mn-lt"/>
                <a:sym typeface="Wingdings" pitchFamily="2" charset="2"/>
              </a:rPr>
              <a:t> … </a:t>
            </a:r>
            <a:endParaRPr lang="en-US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342899" y="983597"/>
            <a:ext cx="1515717" cy="515878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31FBBB-8DCD-03EA-4D7B-2DFE47DD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744"/>
            <a:ext cx="12301870" cy="905256"/>
          </a:xfrm>
        </p:spPr>
        <p:txBody>
          <a:bodyPr/>
          <a:lstStyle/>
          <a:p>
            <a:r>
              <a:rPr lang="en-US" dirty="0"/>
              <a:t>24.11 Release: 132+ Official Products + dependencies (gcc,x86_64)</a:t>
            </a:r>
          </a:p>
        </p:txBody>
      </p:sp>
    </p:spTree>
    <p:extLst>
      <p:ext uri="{BB962C8B-B14F-4D97-AF65-F5344CB8AC3E}">
        <p14:creationId xmlns:p14="http://schemas.microsoft.com/office/powerpoint/2010/main" val="256400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9BA1C-C02B-D670-B7EB-A512F99E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A901F6-0A8D-6A66-EF0B-0F6A005D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925300" cy="908221"/>
          </a:xfrm>
        </p:spPr>
        <p:txBody>
          <a:bodyPr/>
          <a:lstStyle/>
          <a:p>
            <a:r>
              <a:rPr lang="en-US" dirty="0"/>
              <a:t>E4S Tools: e4s-chain-spack.sh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B2197-A0F7-21EE-08F7-44114CE513A2}"/>
              </a:ext>
            </a:extLst>
          </p:cNvPr>
          <p:cNvSpPr txBox="1"/>
          <p:nvPr/>
        </p:nvSpPr>
        <p:spPr>
          <a:xfrm>
            <a:off x="1508847" y="5951339"/>
            <a:ext cx="895629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e4s-chain-spack.sh allows a user to extend and add new tools to an existing </a:t>
            </a:r>
            <a:r>
              <a:rPr lang="en-US" dirty="0" err="1">
                <a:latin typeface="+mn-lt"/>
              </a:rPr>
              <a:t>Spack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installation in a read-only filesystem in a container and chain both </a:t>
            </a:r>
            <a:r>
              <a:rPr lang="en-US" dirty="0" err="1">
                <a:latin typeface="+mn-lt"/>
              </a:rPr>
              <a:t>Spack</a:t>
            </a:r>
            <a:r>
              <a:rPr lang="en-US" dirty="0">
                <a:latin typeface="+mn-lt"/>
              </a:rPr>
              <a:t> installations! 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F8BE4A8-B46A-9524-B9E6-EFF16F9B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44" y="738424"/>
            <a:ext cx="8261611" cy="51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46D2-D1EB-17C1-00BF-ED8AE93B2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4F6F7BD-04B0-0CFD-3592-F67D6F0A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E4S Support for AI/ML and Python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1C1AA-1052-8306-B683-2F6B8BF15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55" y="684127"/>
            <a:ext cx="5845508" cy="5943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359F0-4AFE-E881-A753-B8EF8A9BADA5}"/>
              </a:ext>
            </a:extLst>
          </p:cNvPr>
          <p:cNvSpPr txBox="1"/>
          <p:nvPr/>
        </p:nvSpPr>
        <p:spPr>
          <a:xfrm>
            <a:off x="9334919" y="2260879"/>
            <a:ext cx="2815194" cy="2557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3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Updated:</a:t>
            </a:r>
          </a:p>
          <a:p>
            <a:pPr marL="285750" indent="-28575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2.16.1</a:t>
            </a:r>
          </a:p>
          <a:p>
            <a:pPr marL="285750" indent="-28575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2.3.0</a:t>
            </a:r>
          </a:p>
          <a:p>
            <a:pPr marL="285750" indent="-28575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NVIDIA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2.0.0rc1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NVHPC 24.9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CUDA 12.2.2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CuDNN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8.9.7.29, 9.5.0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NCCL 2.20.3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TensorRT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8.6.1.6</a:t>
            </a:r>
          </a:p>
          <a:p>
            <a:pPr algn="l">
              <a:lnSpc>
                <a:spcPct val="90000"/>
              </a:lnSpc>
              <a:spcBef>
                <a:spcPts val="30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109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131562-783F-EDB6-1B0C-B7A9D0D9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30017"/>
            <a:ext cx="11925300" cy="908221"/>
          </a:xfrm>
        </p:spPr>
        <p:txBody>
          <a:bodyPr/>
          <a:lstStyle/>
          <a:p>
            <a:r>
              <a:rPr lang="en-US" dirty="0"/>
              <a:t>E4S 24.11 Support for GPUs: NVIDIA</a:t>
            </a:r>
          </a:p>
        </p:txBody>
      </p:sp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3D435BC-98A5-76EE-F063-F3BE56F4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04" y="738446"/>
            <a:ext cx="9807191" cy="53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5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713" y="-42801"/>
            <a:ext cx="64388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3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E4S DocPortal</a:t>
            </a:r>
            <a:endParaRPr/>
          </a:p>
        </p:txBody>
      </p:sp>
      <p:sp>
        <p:nvSpPr>
          <p:cNvPr id="1073" name="Google Shape;1073;p35"/>
          <p:cNvSpPr txBox="1">
            <a:spLocks noGrp="1"/>
          </p:cNvSpPr>
          <p:nvPr>
            <p:ph type="body" idx="1"/>
          </p:nvPr>
        </p:nvSpPr>
        <p:spPr>
          <a:xfrm>
            <a:off x="190500" y="1450072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Single point of access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All E4S products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Summary Info</a:t>
            </a:r>
            <a:endParaRPr dirty="0"/>
          </a:p>
          <a:p>
            <a:pPr marL="5715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</a:pPr>
            <a:r>
              <a:rPr lang="en-US" dirty="0"/>
              <a:t>Name</a:t>
            </a:r>
            <a:endParaRPr dirty="0"/>
          </a:p>
          <a:p>
            <a:pPr marL="5715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</a:pPr>
            <a:r>
              <a:rPr lang="en-US" dirty="0"/>
              <a:t>Functional Area</a:t>
            </a:r>
            <a:endParaRPr dirty="0"/>
          </a:p>
          <a:p>
            <a:pPr marL="5715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</a:pPr>
            <a:r>
              <a:rPr lang="en-US" dirty="0"/>
              <a:t>Description</a:t>
            </a:r>
            <a:endParaRPr dirty="0"/>
          </a:p>
          <a:p>
            <a:pPr marL="5715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Char char="–"/>
            </a:pPr>
            <a:r>
              <a:rPr lang="en-US" dirty="0"/>
              <a:t>License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Searchable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Sortable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dirty="0"/>
              <a:t>Rendered daily from repos</a:t>
            </a:r>
            <a:endParaRPr dirty="0"/>
          </a:p>
        </p:txBody>
      </p:sp>
      <p:sp>
        <p:nvSpPr>
          <p:cNvPr id="1074" name="Google Shape;1074;p35"/>
          <p:cNvSpPr txBox="1"/>
          <p:nvPr/>
        </p:nvSpPr>
        <p:spPr>
          <a:xfrm>
            <a:off x="4563388" y="6229335"/>
            <a:ext cx="3607078" cy="307777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https://e4s-project.github.io/DocPortal.html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5" name="Google Shape;1075;p35"/>
          <p:cNvPicPr preferRelativeResize="0"/>
          <p:nvPr/>
        </p:nvPicPr>
        <p:blipFill rotWithShape="1">
          <a:blip r:embed="rId5">
            <a:alphaModFix/>
          </a:blip>
          <a:srcRect l="71494" t="25983" r="2133" b="66183"/>
          <a:stretch/>
        </p:blipFill>
        <p:spPr>
          <a:xfrm>
            <a:off x="7550636" y="1004554"/>
            <a:ext cx="3260572" cy="81300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0784"/>
              </a:srgbClr>
            </a:outerShdw>
          </a:effectLst>
        </p:spPr>
      </p:pic>
      <p:pic>
        <p:nvPicPr>
          <p:cNvPr id="1076" name="Google Shape;1076;p35"/>
          <p:cNvPicPr preferRelativeResize="0"/>
          <p:nvPr/>
        </p:nvPicPr>
        <p:blipFill rotWithShape="1">
          <a:blip r:embed="rId5">
            <a:alphaModFix/>
          </a:blip>
          <a:srcRect l="10201" t="31859" r="51989" b="62688"/>
          <a:stretch/>
        </p:blipFill>
        <p:spPr>
          <a:xfrm>
            <a:off x="3396220" y="1502359"/>
            <a:ext cx="3876775" cy="46954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015" y="1008703"/>
            <a:ext cx="5489984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36"/>
          <p:cNvSpPr txBox="1">
            <a:spLocks noGrp="1"/>
          </p:cNvSpPr>
          <p:nvPr>
            <p:ph type="title"/>
          </p:nvPr>
        </p:nvSpPr>
        <p:spPr>
          <a:xfrm>
            <a:off x="248897" y="142682"/>
            <a:ext cx="11658600" cy="9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Goal: All E4S product documentation accessible from single portal on E4S.io (working mock webpage below)</a:t>
            </a:r>
            <a:endParaRPr/>
          </a:p>
        </p:txBody>
      </p:sp>
      <p:grpSp>
        <p:nvGrpSpPr>
          <p:cNvPr id="1083" name="Google Shape;1083;p36"/>
          <p:cNvGrpSpPr/>
          <p:nvPr/>
        </p:nvGrpSpPr>
        <p:grpSpPr>
          <a:xfrm>
            <a:off x="1471556" y="1899138"/>
            <a:ext cx="4775726" cy="3771291"/>
            <a:chOff x="1471556" y="1899138"/>
            <a:chExt cx="4775726" cy="3771291"/>
          </a:xfrm>
        </p:grpSpPr>
        <p:pic>
          <p:nvPicPr>
            <p:cNvPr id="1084" name="Google Shape;1084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34575" y="1899139"/>
              <a:ext cx="4112706" cy="3719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5" name="Google Shape;1085;p36"/>
            <p:cNvSpPr/>
            <p:nvPr/>
          </p:nvSpPr>
          <p:spPr>
            <a:xfrm rot="-5400000">
              <a:off x="-82580" y="3453274"/>
              <a:ext cx="3771291" cy="663020"/>
            </a:xfrm>
            <a:prstGeom prst="triangle">
              <a:avLst>
                <a:gd name="adj" fmla="val 75186"/>
              </a:avLst>
            </a:prstGeom>
            <a:gradFill>
              <a:gsLst>
                <a:gs pos="0">
                  <a:srgbClr val="EFF8FC">
                    <a:alpha val="31764"/>
                  </a:srgbClr>
                </a:gs>
                <a:gs pos="74000">
                  <a:srgbClr val="86C0E7"/>
                </a:gs>
                <a:gs pos="83000">
                  <a:srgbClr val="86C0E7"/>
                </a:gs>
                <a:gs pos="100000">
                  <a:srgbClr val="ADD5EF"/>
                </a:gs>
              </a:gsLst>
              <a:lin ang="8100000" scaled="0"/>
            </a:gradFill>
            <a:ln w="19050" cap="flat" cmpd="sng">
              <a:solidFill>
                <a:srgbClr val="3333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36"/>
          <p:cNvGrpSpPr/>
          <p:nvPr/>
        </p:nvGrpSpPr>
        <p:grpSpPr>
          <a:xfrm>
            <a:off x="3651849" y="925900"/>
            <a:ext cx="7636001" cy="4105250"/>
            <a:chOff x="3651849" y="925900"/>
            <a:chExt cx="7636001" cy="4105250"/>
          </a:xfrm>
        </p:grpSpPr>
        <p:pic>
          <p:nvPicPr>
            <p:cNvPr id="1087" name="Google Shape;1087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14557" y="925900"/>
              <a:ext cx="4473292" cy="4045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8" name="Google Shape;1088;p36"/>
            <p:cNvSpPr/>
            <p:nvPr/>
          </p:nvSpPr>
          <p:spPr>
            <a:xfrm rot="-5400000">
              <a:off x="3281398" y="1497990"/>
              <a:ext cx="3903610" cy="3162709"/>
            </a:xfrm>
            <a:prstGeom prst="triangle">
              <a:avLst>
                <a:gd name="adj" fmla="val 40692"/>
              </a:avLst>
            </a:prstGeom>
            <a:gradFill>
              <a:gsLst>
                <a:gs pos="0">
                  <a:srgbClr val="EFF8FC">
                    <a:alpha val="31764"/>
                  </a:srgbClr>
                </a:gs>
                <a:gs pos="74000">
                  <a:srgbClr val="86C0E7"/>
                </a:gs>
                <a:gs pos="83000">
                  <a:srgbClr val="86C0E7"/>
                </a:gs>
                <a:gs pos="100000">
                  <a:srgbClr val="ADD5EF"/>
                </a:gs>
              </a:gsLst>
              <a:lin ang="8100000" scaled="0"/>
            </a:gradFill>
            <a:ln w="19050" cap="flat" cmpd="sng">
              <a:solidFill>
                <a:srgbClr val="3333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9" name="Google Shape;1089;p36"/>
          <p:cNvSpPr txBox="1"/>
          <p:nvPr/>
        </p:nvSpPr>
        <p:spPr>
          <a:xfrm>
            <a:off x="4563388" y="6229335"/>
            <a:ext cx="3607078" cy="307777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https://e4s-project.github.io/DocPortal.html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63F041-C732-4B08-9A81-4D2D6F745F12}"/>
              </a:ext>
            </a:extLst>
          </p:cNvPr>
          <p:cNvGrpSpPr/>
          <p:nvPr/>
        </p:nvGrpSpPr>
        <p:grpSpPr>
          <a:xfrm>
            <a:off x="367301" y="2674476"/>
            <a:ext cx="11353524" cy="356367"/>
            <a:chOff x="367301" y="2668515"/>
            <a:chExt cx="11353524" cy="482327"/>
          </a:xfrm>
        </p:grpSpPr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3CC7698-1508-451E-A612-B61C59FFB3E2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599275" y="29291"/>
              <a:ext cx="463040" cy="5780061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 rot="5400000">
              <a:off x="5844934" y="1075622"/>
              <a:ext cx="482327" cy="3668114"/>
            </a:xfrm>
            <a:custGeom>
              <a:avLst/>
              <a:gdLst>
                <a:gd name="T0" fmla="*/ 0 w 992"/>
                <a:gd name="T1" fmla="*/ 533400 h 674"/>
                <a:gd name="T2" fmla="*/ 1574800 w 992"/>
                <a:gd name="T3" fmla="*/ 0 h 674"/>
                <a:gd name="T4" fmla="*/ 1574800 w 992"/>
                <a:gd name="T5" fmla="*/ 1069975 h 674"/>
                <a:gd name="T6" fmla="*/ 0 w 992"/>
                <a:gd name="T7" fmla="*/ 533400 h 674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0 w 10000"/>
                <a:gd name="connsiteY0" fmla="*/ 4985 h 13011"/>
                <a:gd name="connsiteX1" fmla="*/ 10000 w 10000"/>
                <a:gd name="connsiteY1" fmla="*/ 0 h 13011"/>
                <a:gd name="connsiteX2" fmla="*/ 10000 w 10000"/>
                <a:gd name="connsiteY2" fmla="*/ 13011 h 13011"/>
                <a:gd name="connsiteX3" fmla="*/ 0 w 10000"/>
                <a:gd name="connsiteY3" fmla="*/ 4985 h 13011"/>
                <a:gd name="connsiteX0" fmla="*/ 0 w 10000"/>
                <a:gd name="connsiteY0" fmla="*/ 7904 h 15930"/>
                <a:gd name="connsiteX1" fmla="*/ 10000 w 10000"/>
                <a:gd name="connsiteY1" fmla="*/ 0 h 15930"/>
                <a:gd name="connsiteX2" fmla="*/ 10000 w 10000"/>
                <a:gd name="connsiteY2" fmla="*/ 15930 h 15930"/>
                <a:gd name="connsiteX3" fmla="*/ 0 w 10000"/>
                <a:gd name="connsiteY3" fmla="*/ 7904 h 1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5930">
                  <a:moveTo>
                    <a:pt x="0" y="7904"/>
                  </a:moveTo>
                  <a:lnTo>
                    <a:pt x="10000" y="0"/>
                  </a:lnTo>
                  <a:lnTo>
                    <a:pt x="10000" y="15930"/>
                  </a:lnTo>
                  <a:lnTo>
                    <a:pt x="0" y="790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40000">
                  <a:schemeClr val="accent3">
                    <a:lumMod val="0"/>
                    <a:lumOff val="100000"/>
                    <a:alpha val="67000"/>
                  </a:schemeClr>
                </a:gs>
                <a:gs pos="100000">
                  <a:schemeClr val="accent3">
                    <a:lumMod val="100000"/>
                    <a:alpha val="83000"/>
                  </a:schemeClr>
                </a:gs>
              </a:gsLst>
              <a:lin ang="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 rot="5400000">
              <a:off x="3025813" y="29290"/>
              <a:ext cx="463040" cy="5780063"/>
            </a:xfrm>
            <a:custGeom>
              <a:avLst/>
              <a:gdLst>
                <a:gd name="T0" fmla="*/ 0 w 992"/>
                <a:gd name="T1" fmla="*/ 0 h 1682"/>
                <a:gd name="T2" fmla="*/ 992 w 992"/>
                <a:gd name="T3" fmla="*/ 1008 h 1682"/>
                <a:gd name="T4" fmla="*/ 992 w 992"/>
                <a:gd name="T5" fmla="*/ 1682 h 1682"/>
                <a:gd name="T6" fmla="*/ 489 w 992"/>
                <a:gd name="T7" fmla="*/ 829 h 1682"/>
                <a:gd name="T8" fmla="*/ 0 w 992"/>
                <a:gd name="T9" fmla="*/ 0 h 1682"/>
                <a:gd name="connsiteX0" fmla="*/ 0 w 10000"/>
                <a:gd name="connsiteY0" fmla="*/ 0 h 9506"/>
                <a:gd name="connsiteX1" fmla="*/ 10000 w 10000"/>
                <a:gd name="connsiteY1" fmla="*/ 5993 h 9506"/>
                <a:gd name="connsiteX2" fmla="*/ 10000 w 10000"/>
                <a:gd name="connsiteY2" fmla="*/ 9506 h 9506"/>
                <a:gd name="connsiteX3" fmla="*/ 4929 w 10000"/>
                <a:gd name="connsiteY3" fmla="*/ 4929 h 9506"/>
                <a:gd name="connsiteX4" fmla="*/ 0 w 10000"/>
                <a:gd name="connsiteY4" fmla="*/ 0 h 9506"/>
                <a:gd name="connsiteX0" fmla="*/ 0 w 10000"/>
                <a:gd name="connsiteY0" fmla="*/ 0 h 10000"/>
                <a:gd name="connsiteX1" fmla="*/ 10000 w 10000"/>
                <a:gd name="connsiteY1" fmla="*/ 3650 h 10000"/>
                <a:gd name="connsiteX2" fmla="*/ 10000 w 10000"/>
                <a:gd name="connsiteY2" fmla="*/ 10000 h 10000"/>
                <a:gd name="connsiteX3" fmla="*/ 4929 w 10000"/>
                <a:gd name="connsiteY3" fmla="*/ 5185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3650"/>
                  </a:lnTo>
                  <a:lnTo>
                    <a:pt x="10000" y="10000"/>
                  </a:lnTo>
                  <a:lnTo>
                    <a:pt x="4929" y="5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2700000" scaled="1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2518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Application Development (AD)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43733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Software Technology (ST)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59361" y="3045897"/>
            <a:ext cx="3668112" cy="39511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Hardware and Integration (HI)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66630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Integrated delivery of ECP products on targeted systems at leading DOE HPC facilities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US HPC vendors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focused on exascale node and system design; application integration and software deployment to Facilities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45906" y="3441007"/>
            <a:ext cx="3668112" cy="2387543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Deliver expanded and vertically integrated software stack to achieve full potential of exascale computing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71 unique software products </a:t>
            </a:r>
            <a:r>
              <a:rPr lang="en-US" sz="1600" dirty="0">
                <a:latin typeface="+mn-lt"/>
              </a:rPr>
              <a:t>spanning programming models and run times,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math libraries,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data and visualization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25181" y="3453364"/>
            <a:ext cx="3668112" cy="2792577"/>
          </a:xfrm>
          <a:prstGeom prst="rect">
            <a:avLst/>
          </a:prstGeom>
          <a:ln w="127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tIns="13716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latin typeface="+mn-lt"/>
              </a:rPr>
              <a:t>Develop and enhance the predictive capability of applications critical to DOE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24 applications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National security, energy,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Earth systems, economic security, materials, data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latin typeface="+mn-lt"/>
              </a:rPr>
              <a:t>6 Co-Design Centers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Machine learning, graph analytics, mesh refinement, PDE discretization, particles, online data analytics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ECP’s holistic approach uses co-design and integration to achieve </a:t>
            </a:r>
            <a:r>
              <a:rPr lang="en-US" sz="3200" dirty="0" err="1"/>
              <a:t>exascale</a:t>
            </a:r>
            <a:r>
              <a:rPr lang="en-US" sz="3200" dirty="0"/>
              <a:t> computing</a:t>
            </a:r>
            <a:endParaRPr lang="en-US" sz="20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D2EFB8-09B8-4761-8360-664E09243644}"/>
              </a:ext>
            </a:extLst>
          </p:cNvPr>
          <p:cNvGrpSpPr/>
          <p:nvPr/>
        </p:nvGrpSpPr>
        <p:grpSpPr>
          <a:xfrm>
            <a:off x="1561132" y="2554912"/>
            <a:ext cx="9049561" cy="227207"/>
            <a:chOff x="1432617" y="2292265"/>
            <a:chExt cx="9049561" cy="327677"/>
          </a:xfrm>
          <a:gradFill flip="none" rotWithShape="1">
            <a:gsLst>
              <a:gs pos="97000">
                <a:schemeClr val="bg1">
                  <a:alpha val="67000"/>
                </a:schemeClr>
              </a:gs>
              <a:gs pos="73000">
                <a:schemeClr val="bg1">
                  <a:lumMod val="85000"/>
                  <a:alpha val="57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</p:grpSpPr>
        <p:sp>
          <p:nvSpPr>
            <p:cNvPr id="44" name="Line 19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 rot="5400000">
              <a:off x="8006720" y="190755"/>
              <a:ext cx="327666" cy="4530707"/>
            </a:xfrm>
            <a:custGeom>
              <a:avLst/>
              <a:gdLst>
                <a:gd name="T0" fmla="*/ 1571625 w 990"/>
                <a:gd name="T1" fmla="*/ 1781175 h 1122"/>
                <a:gd name="T2" fmla="*/ 1571625 w 990"/>
                <a:gd name="T3" fmla="*/ 1781175 h 1122"/>
                <a:gd name="T4" fmla="*/ 0 w 990"/>
                <a:gd name="T5" fmla="*/ 892175 h 1122"/>
                <a:gd name="T6" fmla="*/ 0 w 990"/>
                <a:gd name="T7" fmla="*/ 0 h 1122"/>
                <a:gd name="T8" fmla="*/ 1571625 w 990"/>
                <a:gd name="T9" fmla="*/ 1781175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1122"/>
                  </a:moveTo>
                  <a:lnTo>
                    <a:pt x="990" y="1122"/>
                  </a:lnTo>
                  <a:lnTo>
                    <a:pt x="0" y="562"/>
                  </a:lnTo>
                  <a:lnTo>
                    <a:pt x="0" y="0"/>
                  </a:lnTo>
                  <a:lnTo>
                    <a:pt x="990" y="112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 rot="5400000">
              <a:off x="4659686" y="1325993"/>
              <a:ext cx="327659" cy="2260238"/>
            </a:xfrm>
            <a:custGeom>
              <a:avLst/>
              <a:gdLst>
                <a:gd name="T0" fmla="*/ 1571625 w 990"/>
                <a:gd name="T1" fmla="*/ 0 h 560"/>
                <a:gd name="T2" fmla="*/ 1571625 w 990"/>
                <a:gd name="T3" fmla="*/ 0 h 560"/>
                <a:gd name="T4" fmla="*/ 1571625 w 990"/>
                <a:gd name="T5" fmla="*/ 0 h 560"/>
                <a:gd name="T6" fmla="*/ 0 w 990"/>
                <a:gd name="T7" fmla="*/ 889000 h 560"/>
                <a:gd name="T8" fmla="*/ 0 w 990"/>
                <a:gd name="T9" fmla="*/ 0 h 560"/>
                <a:gd name="T10" fmla="*/ 1571625 w 990"/>
                <a:gd name="T11" fmla="*/ 0 h 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0" h="560">
                  <a:moveTo>
                    <a:pt x="990" y="0"/>
                  </a:moveTo>
                  <a:lnTo>
                    <a:pt x="990" y="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 rot="5400000">
              <a:off x="6919917" y="1325984"/>
              <a:ext cx="327676" cy="2260238"/>
            </a:xfrm>
            <a:custGeom>
              <a:avLst/>
              <a:gdLst>
                <a:gd name="T0" fmla="*/ 1571625 w 990"/>
                <a:gd name="T1" fmla="*/ 889000 h 560"/>
                <a:gd name="T2" fmla="*/ 1571625 w 990"/>
                <a:gd name="T3" fmla="*/ 889000 h 560"/>
                <a:gd name="T4" fmla="*/ 0 w 990"/>
                <a:gd name="T5" fmla="*/ 889000 h 560"/>
                <a:gd name="T6" fmla="*/ 0 w 990"/>
                <a:gd name="T7" fmla="*/ 0 h 560"/>
                <a:gd name="T8" fmla="*/ 1571625 w 990"/>
                <a:gd name="T9" fmla="*/ 889000 h 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560">
                  <a:moveTo>
                    <a:pt x="990" y="560"/>
                  </a:moveTo>
                  <a:lnTo>
                    <a:pt x="990" y="560"/>
                  </a:lnTo>
                  <a:lnTo>
                    <a:pt x="0" y="560"/>
                  </a:lnTo>
                  <a:lnTo>
                    <a:pt x="0" y="0"/>
                  </a:lnTo>
                  <a:lnTo>
                    <a:pt x="990" y="56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 rot="5400000">
              <a:off x="3533333" y="191567"/>
              <a:ext cx="327659" cy="4529091"/>
            </a:xfrm>
            <a:custGeom>
              <a:avLst/>
              <a:gdLst>
                <a:gd name="T0" fmla="*/ 1571625 w 990"/>
                <a:gd name="T1" fmla="*/ 0 h 1122"/>
                <a:gd name="T2" fmla="*/ 1571625 w 990"/>
                <a:gd name="T3" fmla="*/ 3175 h 1122"/>
                <a:gd name="T4" fmla="*/ 0 w 990"/>
                <a:gd name="T5" fmla="*/ 1781175 h 1122"/>
                <a:gd name="T6" fmla="*/ 0 w 990"/>
                <a:gd name="T7" fmla="*/ 889000 h 1122"/>
                <a:gd name="T8" fmla="*/ 1571625 w 990"/>
                <a:gd name="T9" fmla="*/ 0 h 1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122">
                  <a:moveTo>
                    <a:pt x="990" y="0"/>
                  </a:moveTo>
                  <a:lnTo>
                    <a:pt x="990" y="2"/>
                  </a:lnTo>
                  <a:lnTo>
                    <a:pt x="0" y="1122"/>
                  </a:lnTo>
                  <a:lnTo>
                    <a:pt x="0" y="560"/>
                  </a:lnTo>
                  <a:lnTo>
                    <a:pt x="99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cs typeface="+mn-cs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rot="5400000">
              <a:off x="10482178" y="2292276"/>
              <a:ext cx="0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cs typeface="+mn-cs"/>
              </a:endParaRPr>
            </a:p>
          </p:txBody>
        </p:sp>
      </p:grpSp>
      <p:sp>
        <p:nvSpPr>
          <p:cNvPr id="52" name="Left-Right Arrow 51"/>
          <p:cNvSpPr/>
          <p:nvPr/>
        </p:nvSpPr>
        <p:spPr>
          <a:xfrm>
            <a:off x="417205" y="1397868"/>
            <a:ext cx="11338560" cy="631968"/>
          </a:xfrm>
          <a:prstGeom prst="leftRightArrow">
            <a:avLst/>
          </a:prstGeom>
          <a:solidFill>
            <a:schemeClr val="accent3"/>
          </a:solidFill>
          <a:ln w="12700">
            <a:solidFill>
              <a:schemeClr val="bg2">
                <a:lumMod val="65000"/>
              </a:schemeClr>
            </a:solidFill>
          </a:ln>
        </p:spPr>
        <p:txBody>
          <a:bodyPr lIns="45720" tIns="41061" rIns="45720" bIns="41061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  <a:cs typeface="Arial" charset="0"/>
              </a:rPr>
              <a:t>Performant mission and science applications at scale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86884-BEB5-D44B-A390-B6341521BC07}"/>
              </a:ext>
            </a:extLst>
          </p:cNvPr>
          <p:cNvGrpSpPr/>
          <p:nvPr/>
        </p:nvGrpSpPr>
        <p:grpSpPr>
          <a:xfrm>
            <a:off x="825505" y="1926911"/>
            <a:ext cx="10515600" cy="631968"/>
            <a:chOff x="1648034" y="1926911"/>
            <a:chExt cx="8922216" cy="631968"/>
          </a:xfrm>
        </p:grpSpPr>
        <p:sp>
          <p:nvSpPr>
            <p:cNvPr id="53" name="Rectangle 52"/>
            <p:cNvSpPr/>
            <p:nvPr/>
          </p:nvSpPr>
          <p:spPr>
            <a:xfrm>
              <a:off x="1648034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Aggressive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RD&amp;D project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86875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Mission apps; integrated S/W stack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125716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Deployment to DOE HPC Facilities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64557" y="1926911"/>
              <a:ext cx="2205693" cy="6319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45720" tIns="41061" rIns="45720" bIns="41061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latin typeface="+mn-lt"/>
                </a:rPr>
                <a:t>Hardware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technology advances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759CD1D-6417-8C49-80F9-0D59C7930665}"/>
              </a:ext>
            </a:extLst>
          </p:cNvPr>
          <p:cNvSpPr/>
          <p:nvPr/>
        </p:nvSpPr>
        <p:spPr>
          <a:xfrm>
            <a:off x="4156416" y="2544341"/>
            <a:ext cx="3853305" cy="3670935"/>
          </a:xfrm>
          <a:prstGeom prst="ellipse">
            <a:avLst/>
          </a:prstGeom>
          <a:noFill/>
          <a:ln w="34925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5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</a:t>
            </a:r>
            <a:r>
              <a:rPr lang="en-US" dirty="0" err="1"/>
              <a:t>DocPortal</a:t>
            </a:r>
            <a:r>
              <a:rPr lang="en-US" dirty="0"/>
              <a:t> updated with new applications and AI/ML tools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8E05905-16F7-B4C5-3047-5AA38893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030" y="684067"/>
            <a:ext cx="7191940" cy="56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537518" y="430873"/>
            <a:ext cx="11031629" cy="6810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e4s-cl: A tool to simplify the launch of MPI jobs in E4S containers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6751" y="5876328"/>
            <a:ext cx="430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/E4S-Project/e4s-cl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1B831F-DD54-3342-84B9-2BA1C683404B}"/>
              </a:ext>
            </a:extLst>
          </p:cNvPr>
          <p:cNvSpPr txBox="1">
            <a:spLocks/>
          </p:cNvSpPr>
          <p:nvPr/>
        </p:nvSpPr>
        <p:spPr>
          <a:xfrm>
            <a:off x="388202" y="1114425"/>
            <a:ext cx="11727598" cy="345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E4S containers support replacement of MPI libraries using MPICH ABI compatibility layer and Wi4MPI [CEA] for </a:t>
            </a:r>
            <a:r>
              <a:rPr lang="en-US" sz="1800" dirty="0" err="1"/>
              <a:t>OpenMPI</a:t>
            </a:r>
            <a:r>
              <a:rPr lang="en-US" sz="1800" dirty="0"/>
              <a:t> replacement. </a:t>
            </a:r>
          </a:p>
          <a:p>
            <a:r>
              <a:rPr lang="en-US" sz="1800" dirty="0"/>
              <a:t>Applications binaries built using E4S can be launched with Singularity using MPI library substitution for efficient inter-node communications. </a:t>
            </a:r>
          </a:p>
          <a:p>
            <a:r>
              <a:rPr lang="en-US" sz="1800" dirty="0"/>
              <a:t>e4s-cl is a new tool that simplifies the launch and MPI replacement.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init</a:t>
            </a:r>
            <a:r>
              <a:rPr lang="en-US" sz="1600" dirty="0"/>
              <a:t> --backend [</a:t>
            </a:r>
            <a:r>
              <a:rPr lang="en-US" sz="1600" dirty="0" err="1"/>
              <a:t>singularity|shifter|docker</a:t>
            </a:r>
            <a:r>
              <a:rPr lang="en-US" sz="1600" dirty="0"/>
              <a:t>] --image &lt;file&gt; --source &lt;</a:t>
            </a:r>
            <a:r>
              <a:rPr lang="en-US" sz="1600" dirty="0" err="1"/>
              <a:t>startup_cmds.sh</a:t>
            </a:r>
            <a:r>
              <a:rPr lang="en-US" sz="1600" dirty="0"/>
              <a:t>&gt; 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mpirun</a:t>
            </a:r>
            <a:r>
              <a:rPr lang="en-US" sz="1600" dirty="0"/>
              <a:t> -np &lt;N&gt; &lt;command&gt;</a:t>
            </a:r>
            <a:endParaRPr lang="en-US" dirty="0"/>
          </a:p>
          <a:p>
            <a:r>
              <a:rPr lang="en-US" sz="1800" dirty="0"/>
              <a:t>Usage:</a:t>
            </a:r>
          </a:p>
          <a:p>
            <a:pPr marL="428625" lvl="1" indent="0">
              <a:buNone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e4s-cl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--backend singularity --image ~/images/e4s-gpu-x86.sif --source ~/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source.sh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28625" lvl="1" indent="0">
              <a:buNone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cat ~/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source.sh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685800" indent="0">
              <a:spcBef>
                <a:spcPts val="0"/>
              </a:spcBef>
              <a:buNone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/share/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/setup-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env.sh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685800" indent="0">
              <a:spcBef>
                <a:spcPts val="0"/>
              </a:spcBef>
              <a:buNone/>
            </a:pP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load trilinos@13.0.1</a:t>
            </a:r>
          </a:p>
          <a:p>
            <a:pPr marL="428625" lvl="1" indent="0">
              <a:buNone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e4s-cl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mpirun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-np 4 ./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a.out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690F2-678C-63C0-FFB3-78A98D99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572000"/>
            <a:ext cx="2103738" cy="7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1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C56F-AAA1-8F43-8ED2-E2BF19CC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30019"/>
            <a:ext cx="8201025" cy="908221"/>
          </a:xfrm>
        </p:spPr>
        <p:txBody>
          <a:bodyPr/>
          <a:lstStyle/>
          <a:p>
            <a:r>
              <a:rPr lang="en-US" dirty="0"/>
              <a:t>E4S Community Policies Version 1</a:t>
            </a:r>
            <a:br>
              <a:rPr lang="en-US" dirty="0"/>
            </a:br>
            <a:r>
              <a:rPr lang="en-US" sz="1800" i="1" dirty="0"/>
              <a:t>A Commitment to Quality Improvement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1D33-B83B-854F-AD78-2CE71D9EC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33" y="1029152"/>
            <a:ext cx="6147179" cy="3285063"/>
          </a:xfrm>
        </p:spPr>
        <p:txBody>
          <a:bodyPr/>
          <a:lstStyle/>
          <a:p>
            <a:r>
              <a:rPr lang="en-US" dirty="0"/>
              <a:t>Will serve as membership criteria for E4S</a:t>
            </a:r>
          </a:p>
          <a:p>
            <a:pPr lvl="1"/>
            <a:r>
              <a:rPr lang="en-US" dirty="0"/>
              <a:t>Membership is not required for </a:t>
            </a:r>
            <a:r>
              <a:rPr lang="en-US" i="1" dirty="0"/>
              <a:t>inclusion</a:t>
            </a:r>
            <a:r>
              <a:rPr lang="en-US" dirty="0"/>
              <a:t> in E4S</a:t>
            </a:r>
          </a:p>
          <a:p>
            <a:pPr lvl="1"/>
            <a:r>
              <a:rPr lang="en-US" dirty="0"/>
              <a:t>Also includes forward-looking draft policies</a:t>
            </a:r>
          </a:p>
          <a:p>
            <a:r>
              <a:rPr lang="en-US" dirty="0"/>
              <a:t>Purpose: enhance sustainability and interoperability</a:t>
            </a:r>
          </a:p>
          <a:p>
            <a:r>
              <a:rPr lang="en-US" dirty="0"/>
              <a:t>Topics cover building, testing, documentation, accessibility, error handling and more</a:t>
            </a:r>
          </a:p>
          <a:p>
            <a:r>
              <a:rPr lang="en-US" dirty="0"/>
              <a:t>Multi-year effort led by SDK team</a:t>
            </a:r>
          </a:p>
          <a:p>
            <a:pPr lvl="1"/>
            <a:r>
              <a:rPr lang="en-US" dirty="0"/>
              <a:t>Included representation from across ST</a:t>
            </a:r>
          </a:p>
          <a:p>
            <a:pPr lvl="1"/>
            <a:r>
              <a:rPr lang="en-US" dirty="0"/>
              <a:t>Multiple rounds of feedback incorporated from ST leadership and membership</a:t>
            </a:r>
          </a:p>
          <a:p>
            <a:r>
              <a:rPr lang="en-US" dirty="0"/>
              <a:t>Modeled after </a:t>
            </a:r>
            <a:r>
              <a:rPr lang="en-US" dirty="0" err="1"/>
              <a:t>xSDK</a:t>
            </a:r>
            <a:r>
              <a:rPr lang="en-US" dirty="0"/>
              <a:t> Community Policies</a:t>
            </a:r>
          </a:p>
          <a:p>
            <a:r>
              <a:rPr lang="en-US" dirty="0">
                <a:hlinkClick r:id="rId2"/>
              </a:rPr>
              <a:t>https://e4s-project.github.io/policies.html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97976-6859-7C40-AA0A-BFE542204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827" y="1370345"/>
            <a:ext cx="4037999" cy="4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92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 err="1"/>
              <a:t>Spack</a:t>
            </a:r>
            <a:r>
              <a:rPr lang="en-GB" alt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56" y="1210339"/>
            <a:ext cx="11826144" cy="404777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E4S uses the </a:t>
            </a: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Spack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package manager for software delivery</a:t>
            </a:r>
          </a:p>
          <a:p>
            <a:pPr>
              <a:buFont typeface="Arial"/>
              <a:buChar char="•"/>
            </a:pP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Spack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provides the ability to specify versions of software packages that are and are not interoperable. </a:t>
            </a:r>
          </a:p>
          <a:p>
            <a:pPr>
              <a:buFont typeface="Arial"/>
              <a:buChar char="•"/>
            </a:pP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Spack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is a build layer for not only E4S software, but also a large collection of software tools and libraries outside of ECP ST. </a:t>
            </a:r>
          </a:p>
          <a:p>
            <a:pPr>
              <a:buFont typeface="Arial"/>
              <a:buChar char="•"/>
            </a:pP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Spack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supports achieving and maintaining interoperability between ST software packages.</a:t>
            </a:r>
          </a:p>
        </p:txBody>
      </p:sp>
      <p:pic>
        <p:nvPicPr>
          <p:cNvPr id="5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730" y="19641963"/>
            <a:ext cx="7969627" cy="651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060" y="19794363"/>
            <a:ext cx="7969627" cy="651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9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xmlns:p14="http://schemas.microsoft.com/office/powerpoint/2010/main" advClick="0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8245582" cy="625200"/>
          </a:xfrm>
        </p:spPr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/>
              <a:t>Managing large software installations: E4S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35698" y="4038600"/>
            <a:ext cx="8089403" cy="1906778"/>
          </a:xfrm>
        </p:spPr>
        <p:txBody>
          <a:bodyPr/>
          <a:lstStyle/>
          <a:p>
            <a:pPr defTabSz="914103">
              <a:buFont typeface="Arial" panose="020B0604020202020204" pitchFamily="34" charset="0"/>
              <a:buChar char="•"/>
            </a:pPr>
            <a:r>
              <a:rPr lang="en-US" dirty="0"/>
              <a:t>Red boxes are the packages in it (about 100)</a:t>
            </a:r>
          </a:p>
          <a:p>
            <a:pPr defTabSz="914103">
              <a:buFont typeface="Arial" panose="020B0604020202020204" pitchFamily="34" charset="0"/>
              <a:buChar char="•"/>
            </a:pPr>
            <a:r>
              <a:rPr lang="en-US" dirty="0"/>
              <a:t>Blue boxes are what </a:t>
            </a:r>
            <a:r>
              <a:rPr lang="en-US" i="1" dirty="0"/>
              <a:t>else </a:t>
            </a:r>
            <a:r>
              <a:rPr lang="en-US" dirty="0"/>
              <a:t>you need to build it (about 600)</a:t>
            </a:r>
          </a:p>
          <a:p>
            <a:pPr defTabSz="914103">
              <a:buFont typeface="Arial" panose="020B0604020202020204" pitchFamily="34" charset="0"/>
              <a:buChar char="•"/>
            </a:pPr>
            <a:r>
              <a:rPr lang="en-US" dirty="0"/>
              <a:t>It’s infeasible to build and integrate all of this manually</a:t>
            </a:r>
          </a:p>
          <a:p>
            <a:pPr lvl="1" defTabSz="914103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20004-ACF6-53D2-AE74-44C9AD63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2" y="1061720"/>
            <a:ext cx="11707821" cy="29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xmlns:p14="http://schemas.microsoft.com/office/powerpoint/2010/main" advClick="0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9526" y="3627897"/>
            <a:ext cx="8227457" cy="155459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Each expression is a </a:t>
            </a:r>
            <a:r>
              <a:rPr lang="en-US" b="1" i="1" dirty="0"/>
              <a:t>spec </a:t>
            </a:r>
            <a:r>
              <a:rPr lang="en-US" dirty="0"/>
              <a:t>for a particular configuration</a:t>
            </a:r>
          </a:p>
          <a:p>
            <a:pPr lvl="1"/>
            <a:r>
              <a:rPr lang="en-US" dirty="0"/>
              <a:t>Each clause adds a constraint to the spec</a:t>
            </a:r>
          </a:p>
          <a:p>
            <a:pPr lvl="1"/>
            <a:r>
              <a:rPr lang="en-US" dirty="0"/>
              <a:t>Constraints are optional – specify only what you need.</a:t>
            </a:r>
          </a:p>
          <a:p>
            <a:pPr lvl="1"/>
            <a:r>
              <a:rPr lang="en-US" dirty="0"/>
              <a:t>Customize install on the command line!</a:t>
            </a:r>
          </a:p>
          <a:p>
            <a:r>
              <a:rPr lang="en-US" dirty="0"/>
              <a:t>Spec syntax is recursive</a:t>
            </a:r>
          </a:p>
          <a:p>
            <a:pPr lvl="1"/>
            <a:r>
              <a:rPr lang="en-US" dirty="0"/>
              <a:t>Full control over the combinatorial build space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9111" y="328340"/>
            <a:ext cx="8456064" cy="756578"/>
          </a:xfrm>
        </p:spPr>
        <p:txBody>
          <a:bodyPr/>
          <a:lstStyle/>
          <a:p>
            <a:r>
              <a:rPr lang="en-US" dirty="0" err="1"/>
              <a:t>Spack</a:t>
            </a:r>
            <a:r>
              <a:rPr lang="en-US" dirty="0"/>
              <a:t> enables software distribution for HPC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741" y="2380605"/>
            <a:ext cx="9483780" cy="12147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274249" tIns="91416" rIns="274249" bIns="91416" rtlCol="0">
            <a:spAutoFit/>
          </a:bodyPr>
          <a:lstStyle/>
          <a:p>
            <a:pPr defTabSz="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198933" algn="l"/>
              </a:tabLst>
            </a:pP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$ </a:t>
            </a:r>
            <a:r>
              <a:rPr lang="en-US" sz="1050" b="1" dirty="0" err="1">
                <a:solidFill>
                  <a:srgbClr val="000000"/>
                </a:solidFill>
                <a:latin typeface="Monaco" pitchFamily="2" charset="0"/>
                <a:cs typeface="Menlo Regular"/>
              </a:rPr>
              <a:t>spack</a:t>
            </a: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 install tau		 	</a:t>
            </a:r>
            <a:r>
              <a:rPr lang="en-US" sz="1050" b="1" dirty="0">
                <a:solidFill>
                  <a:srgbClr val="C0504D"/>
                </a:solidFill>
                <a:latin typeface="Monaco" pitchFamily="2" charset="0"/>
                <a:cs typeface="Menlo Regular"/>
              </a:rPr>
              <a:t>unconstrained</a:t>
            </a:r>
            <a:endParaRPr lang="en-US" sz="1050" b="1" dirty="0">
              <a:solidFill>
                <a:srgbClr val="000000"/>
              </a:solidFill>
              <a:latin typeface="Monaco" pitchFamily="2" charset="0"/>
              <a:cs typeface="Menlo Regular"/>
            </a:endParaRPr>
          </a:p>
          <a:p>
            <a:pPr defTabSz="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198933" algn="l"/>
              </a:tabLst>
            </a:pPr>
            <a:r>
              <a:rPr lang="en-US" sz="1050" b="1" dirty="0">
                <a:solidFill>
                  <a:srgbClr val="1F497D">
                    <a:lumMod val="75000"/>
                  </a:srgbClr>
                </a:solidFill>
                <a:latin typeface="Monaco" pitchFamily="2" charset="0"/>
                <a:cs typeface="Menlo Regular"/>
              </a:rPr>
              <a:t>$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spack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install </a:t>
            </a: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tau@2.34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		 	</a:t>
            </a:r>
            <a:r>
              <a:rPr lang="en-US" sz="1050" b="1" dirty="0">
                <a:solidFill>
                  <a:srgbClr val="C0504D"/>
                </a:solidFill>
                <a:latin typeface="Monaco" pitchFamily="2" charset="0"/>
                <a:cs typeface="Menlo Regular"/>
              </a:rPr>
              <a:t>@ custom version</a:t>
            </a:r>
            <a:endParaRPr lang="en-US" sz="1050" dirty="0">
              <a:solidFill>
                <a:prstClr val="black"/>
              </a:solidFill>
              <a:latin typeface="Monaco" pitchFamily="2" charset="0"/>
              <a:cs typeface="Menlo Regular"/>
            </a:endParaRPr>
          </a:p>
          <a:p>
            <a:pPr defTabSz="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198933" algn="l"/>
              </a:tabLst>
            </a:pPr>
            <a:r>
              <a:rPr lang="en-US" sz="1050" b="1" dirty="0">
                <a:solidFill>
                  <a:srgbClr val="03495C"/>
                </a:solidFill>
                <a:latin typeface="Monaco" pitchFamily="2" charset="0"/>
                <a:cs typeface="Menlo Regular"/>
              </a:rPr>
              <a:t>$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spack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install </a:t>
            </a: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tau@2.34</a:t>
            </a:r>
            <a:r>
              <a:rPr lang="en-US" sz="1050" b="1" dirty="0">
                <a:solidFill>
                  <a:srgbClr val="009DD9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>
                <a:solidFill>
                  <a:srgbClr val="D31A17"/>
                </a:solidFill>
                <a:latin typeface="Monaco" pitchFamily="2" charset="0"/>
                <a:cs typeface="Menlo Regular"/>
              </a:rPr>
              <a:t>%gcc@11.2.0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		 	</a:t>
            </a:r>
            <a:r>
              <a:rPr lang="en-US" sz="1050" b="1" dirty="0">
                <a:solidFill>
                  <a:srgbClr val="C0504D"/>
                </a:solidFill>
                <a:latin typeface="Monaco" pitchFamily="2" charset="0"/>
                <a:cs typeface="Menlo Regular"/>
              </a:rPr>
              <a:t>% custom compiler</a:t>
            </a:r>
            <a:endParaRPr lang="en-US" sz="1050" dirty="0">
              <a:solidFill>
                <a:prstClr val="black"/>
              </a:solidFill>
              <a:latin typeface="Monaco" pitchFamily="2" charset="0"/>
              <a:cs typeface="Menlo Regular"/>
            </a:endParaRPr>
          </a:p>
          <a:p>
            <a:pPr defTabSz="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198933" algn="l"/>
              </a:tabLst>
            </a:pPr>
            <a:r>
              <a:rPr lang="en-US" sz="1050" b="1" dirty="0">
                <a:solidFill>
                  <a:srgbClr val="03495C"/>
                </a:solidFill>
                <a:latin typeface="Monaco" pitchFamily="2" charset="0"/>
                <a:cs typeface="Menlo Regular"/>
              </a:rPr>
              <a:t>$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spack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install </a:t>
            </a: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tau@2.34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>
                <a:solidFill>
                  <a:srgbClr val="D31A17"/>
                </a:solidFill>
                <a:latin typeface="Monaco" pitchFamily="2" charset="0"/>
                <a:cs typeface="Menlo Regular"/>
              </a:rPr>
              <a:t>%gcc@11.2.0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+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mpi+python+pthreads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Monaco" pitchFamily="2" charset="0"/>
                <a:cs typeface="Menlo Regular"/>
              </a:rPr>
              <a:t>		 	</a:t>
            </a:r>
            <a:r>
              <a:rPr lang="en-US" sz="1050" b="1" dirty="0">
                <a:solidFill>
                  <a:srgbClr val="C0504D"/>
                </a:solidFill>
                <a:latin typeface="Monaco" pitchFamily="2" charset="0"/>
                <a:cs typeface="Menlo Regular"/>
              </a:rPr>
              <a:t>+/- build option</a:t>
            </a:r>
            <a:endParaRPr lang="en-US" sz="1050" dirty="0">
              <a:solidFill>
                <a:prstClr val="black"/>
              </a:solidFill>
              <a:latin typeface="Monaco" pitchFamily="2" charset="0"/>
              <a:cs typeface="Menlo Regular"/>
            </a:endParaRPr>
          </a:p>
          <a:p>
            <a:pPr defTabSz="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198933" algn="l"/>
              </a:tabLst>
            </a:pPr>
            <a:r>
              <a:rPr lang="en-US" sz="1050" b="1" dirty="0">
                <a:solidFill>
                  <a:srgbClr val="03495C"/>
                </a:solidFill>
                <a:latin typeface="Monaco" pitchFamily="2" charset="0"/>
                <a:cs typeface="Menlo Regular"/>
              </a:rPr>
              <a:t>$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spack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install </a:t>
            </a:r>
            <a:r>
              <a:rPr lang="en-US" sz="1050" b="1" dirty="0">
                <a:solidFill>
                  <a:srgbClr val="000000"/>
                </a:solidFill>
                <a:latin typeface="Monaco" pitchFamily="2" charset="0"/>
                <a:cs typeface="Menlo Regular"/>
              </a:rPr>
              <a:t>tau@2.34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>
                <a:solidFill>
                  <a:srgbClr val="D31A17"/>
                </a:solidFill>
                <a:latin typeface="Monaco" pitchFamily="2" charset="0"/>
                <a:cs typeface="Menlo Regular"/>
              </a:rPr>
              <a:t>%gcc@11.2.0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+</a:t>
            </a:r>
            <a:r>
              <a:rPr lang="en-US" sz="1050" b="1" dirty="0" err="1">
                <a:solidFill>
                  <a:prstClr val="black"/>
                </a:solidFill>
                <a:latin typeface="Monaco" pitchFamily="2" charset="0"/>
                <a:cs typeface="Menlo Regular"/>
              </a:rPr>
              <a:t>mpi</a:t>
            </a:r>
            <a:r>
              <a:rPr lang="en-US" sz="1050" b="1" dirty="0">
                <a:solidFill>
                  <a:prstClr val="black"/>
                </a:solidFill>
                <a:latin typeface="Monaco" pitchFamily="2" charset="0"/>
                <a:cs typeface="Menlo Regular"/>
              </a:rPr>
              <a:t> </a:t>
            </a:r>
            <a:r>
              <a:rPr lang="en-US" sz="1050" b="1" dirty="0">
                <a:solidFill>
                  <a:srgbClr val="008000"/>
                </a:solidFill>
                <a:latin typeface="Monaco" pitchFamily="2" charset="0"/>
                <a:cs typeface="Menlo Regular"/>
              </a:rPr>
              <a:t>^mvapich2@2.3~wrapperrpath </a:t>
            </a:r>
            <a:r>
              <a:rPr lang="en-US" sz="1050" b="1" dirty="0">
                <a:solidFill>
                  <a:srgbClr val="C0504D"/>
                </a:solidFill>
                <a:latin typeface="Monaco" pitchFamily="2" charset="0"/>
                <a:cs typeface="Menlo Regular"/>
              </a:rPr>
              <a:t>^ dependency information</a:t>
            </a:r>
            <a:endParaRPr lang="en-US" sz="1050" b="1" dirty="0">
              <a:solidFill>
                <a:prstClr val="black"/>
              </a:solidFill>
              <a:latin typeface="Monaco" pitchFamily="2" charset="0"/>
              <a:cs typeface="Menlo Regular"/>
            </a:endParaRPr>
          </a:p>
        </p:txBody>
      </p:sp>
      <p:pic>
        <p:nvPicPr>
          <p:cNvPr id="5" name="Picture 4" descr="spack-logo.pdf">
            <a:extLst>
              <a:ext uri="{FF2B5EF4-FFF2-40B4-BE49-F238E27FC236}">
                <a16:creationId xmlns:a16="http://schemas.microsoft.com/office/drawing/2014/main" id="{0712DE6E-0AD5-864B-9C96-F0C04CCE41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58" y="3911351"/>
            <a:ext cx="1558625" cy="1554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AC7799-3102-954A-ACF7-659853D973A5}"/>
              </a:ext>
            </a:extLst>
          </p:cNvPr>
          <p:cNvGrpSpPr/>
          <p:nvPr/>
        </p:nvGrpSpPr>
        <p:grpSpPr>
          <a:xfrm>
            <a:off x="6744746" y="5455867"/>
            <a:ext cx="2595683" cy="398145"/>
            <a:chOff x="5735848" y="3427965"/>
            <a:chExt cx="3341278" cy="482600"/>
          </a:xfrm>
        </p:grpSpPr>
        <p:pic>
          <p:nvPicPr>
            <p:cNvPr id="7" name="Picture 6" descr="gh-logo.pdf">
              <a:extLst>
                <a:ext uri="{FF2B5EF4-FFF2-40B4-BE49-F238E27FC236}">
                  <a16:creationId xmlns:a16="http://schemas.microsoft.com/office/drawing/2014/main" id="{114AA179-4C6B-3E46-B1A3-354FF8D61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848" y="3427965"/>
              <a:ext cx="469900" cy="482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D7668-866E-D342-934F-1C14E92A479E}"/>
                </a:ext>
              </a:extLst>
            </p:cNvPr>
            <p:cNvSpPr txBox="1"/>
            <p:nvPr/>
          </p:nvSpPr>
          <p:spPr>
            <a:xfrm>
              <a:off x="6205748" y="3479678"/>
              <a:ext cx="2871378" cy="39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500" b="1" dirty="0" err="1">
                  <a:solidFill>
                    <a:prstClr val="black"/>
                  </a:solidFill>
                  <a:latin typeface="Calibri"/>
                  <a:cs typeface="Calibri"/>
                </a:rPr>
                <a:t>github.com</a:t>
              </a:r>
              <a:r>
                <a:rPr lang="en-US" sz="1500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1500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r>
                <a:rPr lang="en-US" sz="1500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1500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endParaRPr lang="en-US" sz="1500" b="1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81BCA8A-2CD8-1B4A-AAE4-EB77783D17DF}"/>
              </a:ext>
            </a:extLst>
          </p:cNvPr>
          <p:cNvSpPr/>
          <p:nvPr/>
        </p:nvSpPr>
        <p:spPr bwMode="auto">
          <a:xfrm>
            <a:off x="744741" y="1415803"/>
            <a:ext cx="3917823" cy="7839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rgbClr val="0E6E6D"/>
                </a:solidFill>
                <a:latin typeface="Consolas"/>
              </a:rPr>
              <a:t>$ 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git clone https://github.com/spack/spack</a:t>
            </a:r>
          </a:p>
          <a:p>
            <a:pPr defTabSz="685800">
              <a:defRPr/>
            </a:pPr>
            <a:r>
              <a:rPr lang="en-US" sz="1050" b="1" dirty="0">
                <a:solidFill>
                  <a:srgbClr val="0E6E6D"/>
                </a:solidFill>
                <a:latin typeface="Consolas"/>
              </a:rPr>
              <a:t>$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 source </a:t>
            </a:r>
            <a:r>
              <a:rPr lang="en-US" sz="1050" b="1" dirty="0" err="1">
                <a:solidFill>
                  <a:srgbClr val="313131"/>
                </a:solidFill>
                <a:latin typeface="Consolas"/>
              </a:rPr>
              <a:t>spack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/share/</a:t>
            </a:r>
            <a:r>
              <a:rPr lang="en-US" sz="1050" b="1" dirty="0" err="1">
                <a:solidFill>
                  <a:srgbClr val="313131"/>
                </a:solidFill>
                <a:latin typeface="Consolas"/>
              </a:rPr>
              <a:t>spack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/setup-</a:t>
            </a:r>
            <a:r>
              <a:rPr lang="en-US" sz="1050" b="1" dirty="0" err="1">
                <a:solidFill>
                  <a:srgbClr val="313131"/>
                </a:solidFill>
                <a:latin typeface="Consolas"/>
              </a:rPr>
              <a:t>env.sh</a:t>
            </a:r>
            <a:endParaRPr lang="en-US" sz="1050" b="1" dirty="0">
              <a:solidFill>
                <a:srgbClr val="313131"/>
              </a:solidFill>
              <a:latin typeface="Consolas"/>
            </a:endParaRPr>
          </a:p>
          <a:p>
            <a:pPr defTabSz="685800">
              <a:defRPr/>
            </a:pPr>
            <a:r>
              <a:rPr lang="en-US" sz="1050" b="1" dirty="0">
                <a:solidFill>
                  <a:srgbClr val="313131"/>
                </a:solidFill>
                <a:latin typeface="Consolas"/>
              </a:rPr>
              <a:t>$ </a:t>
            </a:r>
            <a:r>
              <a:rPr lang="en-US" sz="1050" b="1" dirty="0" err="1">
                <a:solidFill>
                  <a:srgbClr val="313131"/>
                </a:solidFill>
                <a:latin typeface="Consolas"/>
              </a:rPr>
              <a:t>spack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 compiler find</a:t>
            </a:r>
          </a:p>
          <a:p>
            <a:pPr defTabSz="685800">
              <a:defRPr/>
            </a:pPr>
            <a:r>
              <a:rPr lang="en-US" sz="1050" b="1" dirty="0">
                <a:solidFill>
                  <a:srgbClr val="313131"/>
                </a:solidFill>
                <a:latin typeface="Consolas"/>
              </a:rPr>
              <a:t>$ </a:t>
            </a:r>
            <a:r>
              <a:rPr lang="en-US" sz="1050" b="1" dirty="0" err="1">
                <a:solidFill>
                  <a:srgbClr val="313131"/>
                </a:solidFill>
                <a:latin typeface="Consolas"/>
              </a:rPr>
              <a:t>spack</a:t>
            </a:r>
            <a:r>
              <a:rPr lang="en-US" sz="1050" b="1" dirty="0">
                <a:solidFill>
                  <a:srgbClr val="313131"/>
                </a:solidFill>
                <a:latin typeface="Consolas"/>
              </a:rPr>
              <a:t> external find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4E046-803C-B340-8A98-0B4DCE741958}"/>
              </a:ext>
            </a:extLst>
          </p:cNvPr>
          <p:cNvSpPr txBox="1"/>
          <p:nvPr/>
        </p:nvSpPr>
        <p:spPr>
          <a:xfrm>
            <a:off x="649525" y="1115721"/>
            <a:ext cx="3291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206C9E">
                    <a:lumMod val="75000"/>
                  </a:srgbClr>
                </a:solidFill>
              </a:rPr>
              <a:t>No installation required: clone and go</a:t>
            </a:r>
          </a:p>
        </p:txBody>
      </p:sp>
    </p:spTree>
    <p:extLst>
      <p:ext uri="{BB962C8B-B14F-4D97-AF65-F5344CB8AC3E}">
        <p14:creationId xmlns:p14="http://schemas.microsoft.com/office/powerpoint/2010/main" val="14691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E39C7D-287A-DE40-813A-CD0F5AA5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22" y="1420505"/>
            <a:ext cx="5116749" cy="490688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err="1"/>
              <a:t>Spack</a:t>
            </a:r>
            <a:r>
              <a:rPr lang="en-US" b="1" dirty="0"/>
              <a:t> simplifies HPC software for:</a:t>
            </a:r>
          </a:p>
          <a:p>
            <a:pPr lvl="1"/>
            <a:r>
              <a:rPr lang="en-US" dirty="0"/>
              <a:t>Users</a:t>
            </a:r>
          </a:p>
          <a:p>
            <a:pPr lvl="1"/>
            <a:r>
              <a:rPr lang="en-US" dirty="0"/>
              <a:t>Developers</a:t>
            </a:r>
          </a:p>
          <a:p>
            <a:pPr lvl="1"/>
            <a:r>
              <a:rPr lang="en-US" dirty="0"/>
              <a:t>Cluster installations</a:t>
            </a:r>
          </a:p>
          <a:p>
            <a:pPr lvl="1"/>
            <a:r>
              <a:rPr lang="en-US" dirty="0"/>
              <a:t>The largest HPC facilities</a:t>
            </a:r>
          </a:p>
          <a:p>
            <a:r>
              <a:rPr lang="en-US" b="1" dirty="0" err="1"/>
              <a:t>Spack</a:t>
            </a:r>
            <a:r>
              <a:rPr lang="en-US" b="1" dirty="0"/>
              <a:t> is central to ECP’s software strategy</a:t>
            </a:r>
          </a:p>
          <a:p>
            <a:pPr lvl="1"/>
            <a:r>
              <a:rPr lang="en-US" dirty="0"/>
              <a:t>Enable software reuse for developers and users</a:t>
            </a:r>
          </a:p>
          <a:p>
            <a:pPr lvl="1"/>
            <a:r>
              <a:rPr lang="en-US" dirty="0"/>
              <a:t>Allow the facilities to consume the entire ECP stack</a:t>
            </a:r>
          </a:p>
          <a:p>
            <a:r>
              <a:rPr lang="en-US" b="1" dirty="0"/>
              <a:t>The roadmap is packed with new features:</a:t>
            </a:r>
          </a:p>
          <a:p>
            <a:pPr lvl="1"/>
            <a:r>
              <a:rPr lang="en-US" dirty="0"/>
              <a:t>Building the ECP software distribution</a:t>
            </a:r>
          </a:p>
          <a:p>
            <a:pPr lvl="1"/>
            <a:r>
              <a:rPr lang="en-US" dirty="0"/>
              <a:t>Better workflows for building containers</a:t>
            </a:r>
          </a:p>
          <a:p>
            <a:pPr lvl="1"/>
            <a:r>
              <a:rPr lang="en-US" dirty="0"/>
              <a:t>Stacks for facilities</a:t>
            </a:r>
          </a:p>
          <a:p>
            <a:pPr lvl="1"/>
            <a:r>
              <a:rPr lang="en-US" dirty="0"/>
              <a:t>Chains for rapid dev workflow</a:t>
            </a:r>
          </a:p>
          <a:p>
            <a:pPr lvl="1"/>
            <a:r>
              <a:rPr lang="en-US" dirty="0"/>
              <a:t>Optimized binaries</a:t>
            </a:r>
          </a:p>
          <a:p>
            <a:pPr lvl="1"/>
            <a:r>
              <a:rPr lang="en-US" dirty="0"/>
              <a:t>Better dependency resolution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E76EAD-2AC5-BB43-8B06-CDDD01E3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21" y="201305"/>
            <a:ext cx="8229600" cy="100877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Spack</a:t>
            </a:r>
            <a:r>
              <a:rPr lang="en-US" dirty="0"/>
              <a:t> community is growing rapidly</a:t>
            </a:r>
          </a:p>
        </p:txBody>
      </p:sp>
      <p:pic>
        <p:nvPicPr>
          <p:cNvPr id="4" name="Picture 3" descr="spack-logo.pdf">
            <a:extLst>
              <a:ext uri="{FF2B5EF4-FFF2-40B4-BE49-F238E27FC236}">
                <a16:creationId xmlns:a16="http://schemas.microsoft.com/office/drawing/2014/main" id="{DE722900-42A3-0B4D-B305-558F0331B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413" y="1420505"/>
            <a:ext cx="2920403" cy="27612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8DDCEA-FBD5-524E-AF85-F623F2817EF5}"/>
              </a:ext>
            </a:extLst>
          </p:cNvPr>
          <p:cNvGrpSpPr/>
          <p:nvPr/>
        </p:nvGrpSpPr>
        <p:grpSpPr>
          <a:xfrm>
            <a:off x="8004412" y="5690086"/>
            <a:ext cx="2357383" cy="603956"/>
            <a:chOff x="6401566" y="4060643"/>
            <a:chExt cx="1777010" cy="452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0035A0-E486-D145-B500-F7AC01DE7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566" y="4060643"/>
              <a:ext cx="452967" cy="4529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9662E9-45D5-494A-94F7-A6AC2CDBDCC8}"/>
                </a:ext>
              </a:extLst>
            </p:cNvPr>
            <p:cNvSpPr txBox="1"/>
            <p:nvPr/>
          </p:nvSpPr>
          <p:spPr>
            <a:xfrm>
              <a:off x="6835873" y="4102460"/>
              <a:ext cx="134270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cs typeface="+mn-cs"/>
                </a:rPr>
                <a:t>@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  <a:cs typeface="+mn-cs"/>
                </a:rPr>
                <a:t>spackpm</a:t>
              </a:r>
              <a:endParaRPr lang="en-US" sz="2400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0BACC0-686B-AF48-8D42-C3618C679BD5}"/>
              </a:ext>
            </a:extLst>
          </p:cNvPr>
          <p:cNvGrpSpPr/>
          <p:nvPr/>
        </p:nvGrpSpPr>
        <p:grpSpPr>
          <a:xfrm>
            <a:off x="6409001" y="4857917"/>
            <a:ext cx="5000527" cy="643467"/>
            <a:chOff x="6932110" y="4896759"/>
            <a:chExt cx="5259891" cy="643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97F728-0F3B-0C42-911A-0703929D0156}"/>
                </a:ext>
              </a:extLst>
            </p:cNvPr>
            <p:cNvSpPr txBox="1"/>
            <p:nvPr/>
          </p:nvSpPr>
          <p:spPr>
            <a:xfrm>
              <a:off x="7512243" y="4967110"/>
              <a:ext cx="467975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github.com</a:t>
              </a:r>
              <a:r>
                <a:rPr lang="en-US" sz="2667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r>
                <a:rPr lang="en-US" sz="2667" b="1" dirty="0">
                  <a:solidFill>
                    <a:prstClr val="black"/>
                  </a:solidFill>
                  <a:latin typeface="Calibri"/>
                  <a:cs typeface="Calibri"/>
                </a:rPr>
                <a:t>/</a:t>
              </a:r>
              <a:r>
                <a:rPr lang="en-US" sz="2667" b="1" dirty="0" err="1">
                  <a:solidFill>
                    <a:prstClr val="black"/>
                  </a:solidFill>
                  <a:latin typeface="Calibri"/>
                  <a:cs typeface="Calibri"/>
                </a:rPr>
                <a:t>spack</a:t>
              </a:r>
              <a:endParaRPr lang="en-US" sz="2667" b="1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pic>
          <p:nvPicPr>
            <p:cNvPr id="10" name="Picture 9" descr="gh-logo.pdf">
              <a:extLst>
                <a:ext uri="{FF2B5EF4-FFF2-40B4-BE49-F238E27FC236}">
                  <a16:creationId xmlns:a16="http://schemas.microsoft.com/office/drawing/2014/main" id="{075550C4-C8D3-F84F-BCDC-6609815BA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2110" y="4896759"/>
              <a:ext cx="626533" cy="64346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624DAA-C23A-D544-818F-DC24C4AF1E15}"/>
              </a:ext>
            </a:extLst>
          </p:cNvPr>
          <p:cNvSpPr txBox="1"/>
          <p:nvPr/>
        </p:nvSpPr>
        <p:spPr>
          <a:xfrm>
            <a:off x="8513748" y="4333884"/>
            <a:ext cx="207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Visit </a:t>
            </a:r>
            <a:r>
              <a:rPr lang="en-US" sz="2400" b="1" dirty="0" err="1">
                <a:solidFill>
                  <a:prstClr val="black"/>
                </a:solidFill>
                <a:latin typeface="Calibri"/>
                <a:cs typeface="+mn-cs"/>
              </a:rPr>
              <a:t>spack.io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5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D18C-D2D0-564F-962D-AFDE3260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1352479"/>
            <a:ext cx="5406459" cy="923289"/>
          </a:xfrm>
        </p:spPr>
        <p:txBody>
          <a:bodyPr/>
          <a:lstStyle/>
          <a:p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r>
              <a:rPr lang="en-US" dirty="0"/>
              <a:t>: Using E4S on Cloud Platforms</a:t>
            </a:r>
          </a:p>
        </p:txBody>
      </p:sp>
    </p:spTree>
    <p:extLst>
      <p:ext uri="{BB962C8B-B14F-4D97-AF65-F5344CB8AC3E}">
        <p14:creationId xmlns:p14="http://schemas.microsoft.com/office/powerpoint/2010/main" val="744388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Considerations while deploying HPC/AI workloads to the cloud</a:t>
            </a:r>
            <a:endParaRPr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6EEB875-002E-92F3-9416-CAE8552A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251468"/>
            <a:ext cx="11372771" cy="4047778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Which cloud provider? 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AWS, OCI, GCP, Azure, …</a:t>
            </a:r>
            <a:endParaRPr lang="en-US" sz="17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Why not all?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HPC and AI/ML workloads need low latency, high bandwidth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Which MPI?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Which image? </a:t>
            </a:r>
            <a:endParaRPr lang="en-US" sz="19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Remote desktop accelerated by GPU, integration with batch schedulers (SLURM, Torque)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Base Ubuntu without HPC tools or libraries? Too steep a learning curve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Provisioning and building the image on different cloud providers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Command line interfaces can be cumbersome to use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Bursting to the cloud from on-prem clusters using batch submission scripts? </a:t>
            </a:r>
          </a:p>
        </p:txBody>
      </p:sp>
    </p:spTree>
    <p:extLst>
      <p:ext uri="{BB962C8B-B14F-4D97-AF65-F5344CB8AC3E}">
        <p14:creationId xmlns:p14="http://schemas.microsoft.com/office/powerpoint/2010/main" val="2260277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 considerations for cloud-based deployment for E4S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1B831F-DD54-3342-84B9-2BA1C683404B}"/>
              </a:ext>
            </a:extLst>
          </p:cNvPr>
          <p:cNvSpPr txBox="1">
            <a:spLocks/>
          </p:cNvSpPr>
          <p:nvPr/>
        </p:nvSpPr>
        <p:spPr>
          <a:xfrm>
            <a:off x="190500" y="1012750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MPI - the core inter-node communication library has several implementations</a:t>
            </a:r>
          </a:p>
          <a:p>
            <a:pPr lvl="1"/>
            <a:r>
              <a:rPr lang="en-US" dirty="0"/>
              <a:t>Intel MPI, MVAPICH2-X, </a:t>
            </a:r>
            <a:r>
              <a:rPr lang="en-US" dirty="0" err="1"/>
              <a:t>OpenMPI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Interfacing MPI with the job scheduling package (MOAB, Torque, SLURM)</a:t>
            </a:r>
          </a:p>
          <a:p>
            <a:r>
              <a:rPr lang="en-US" dirty="0"/>
              <a:t>Cloud providers have different inter-node network adapters:</a:t>
            </a:r>
          </a:p>
          <a:p>
            <a:pPr lvl="1"/>
            <a:r>
              <a:rPr lang="en-US" dirty="0"/>
              <a:t>Elastic Fabric Adapter (EFA) on AWS</a:t>
            </a:r>
          </a:p>
          <a:p>
            <a:pPr lvl="1"/>
            <a:r>
              <a:rPr lang="en-US" dirty="0" err="1"/>
              <a:t>Infiniband</a:t>
            </a:r>
            <a:r>
              <a:rPr lang="en-US" dirty="0"/>
              <a:t> on Azure</a:t>
            </a:r>
          </a:p>
          <a:p>
            <a:pPr lvl="1"/>
            <a:r>
              <a:rPr lang="en-US" dirty="0"/>
              <a:t>Mellanox Connect-X 5 Ethernet (ROCE) on Oracle Cloud Infrastructure (OCI)</a:t>
            </a:r>
          </a:p>
          <a:p>
            <a:pPr lvl="1"/>
            <a:r>
              <a:rPr lang="en-US" dirty="0"/>
              <a:t>IPU on Google Cloud (GCP)</a:t>
            </a:r>
          </a:p>
          <a:p>
            <a:r>
              <a:rPr lang="en-US" dirty="0"/>
              <a:t>Intra-node communication with XPMEM (driver and kernel module support is critical)</a:t>
            </a:r>
          </a:p>
          <a:p>
            <a:r>
              <a:rPr lang="en-US" dirty="0"/>
              <a:t>GPU Direct Async (GDR) support for communication between GPUs in MVPICH-Plus release</a:t>
            </a:r>
          </a:p>
          <a:p>
            <a:r>
              <a:rPr lang="en-US" dirty="0" err="1"/>
              <a:t>ParaTools</a:t>
            </a:r>
            <a:r>
              <a:rPr lang="en-US" dirty="0"/>
              <a:t>, Inc. building E4S optimized with MVAPICH-Plus for AWS, OCI, GCP, and Azure</a:t>
            </a:r>
          </a:p>
          <a:p>
            <a:r>
              <a:rPr lang="en-US" dirty="0"/>
              <a:t>Using Adaptive Computing, Inc.’s ODDC interface to launch E4S jobs on multiple cloud providers!</a:t>
            </a:r>
          </a:p>
        </p:txBody>
      </p:sp>
    </p:spTree>
    <p:extLst>
      <p:ext uri="{BB962C8B-B14F-4D97-AF65-F5344CB8AC3E}">
        <p14:creationId xmlns:p14="http://schemas.microsoft.com/office/powerpoint/2010/main" val="5037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178B49D2-37A2-404F-9384-DA4E909D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67" y="2591001"/>
            <a:ext cx="1821640" cy="671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F6265-4AB2-DB4C-9ED2-8E7E5EE7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DOE HPC Roadmap to Exascale Systems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10934C-C734-3845-8149-86637451DBF1}"/>
              </a:ext>
            </a:extLst>
          </p:cNvPr>
          <p:cNvCxnSpPr/>
          <p:nvPr/>
        </p:nvCxnSpPr>
        <p:spPr>
          <a:xfrm flipV="1">
            <a:off x="2363224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F59B3A-A7A0-E546-8E79-E24D558768B5}"/>
              </a:ext>
            </a:extLst>
          </p:cNvPr>
          <p:cNvCxnSpPr/>
          <p:nvPr/>
        </p:nvCxnSpPr>
        <p:spPr>
          <a:xfrm flipV="1">
            <a:off x="4041189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51703F-727C-A349-BC28-8519677B1BA6}"/>
              </a:ext>
            </a:extLst>
          </p:cNvPr>
          <p:cNvCxnSpPr/>
          <p:nvPr/>
        </p:nvCxnSpPr>
        <p:spPr>
          <a:xfrm flipV="1">
            <a:off x="6531476" y="970839"/>
            <a:ext cx="4438" cy="520062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6E3494-D765-7C4E-AED6-FBAE71F9C99A}"/>
              </a:ext>
            </a:extLst>
          </p:cNvPr>
          <p:cNvSpPr txBox="1"/>
          <p:nvPr/>
        </p:nvSpPr>
        <p:spPr>
          <a:xfrm>
            <a:off x="4446910" y="5603395"/>
            <a:ext cx="1359067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IBM/NVIDIA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CD85A-C2E9-D944-9CE5-31316A949D1E}"/>
              </a:ext>
            </a:extLst>
          </p:cNvPr>
          <p:cNvSpPr/>
          <p:nvPr/>
        </p:nvSpPr>
        <p:spPr>
          <a:xfrm>
            <a:off x="674532" y="782200"/>
            <a:ext cx="11107506" cy="3263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233DA-6858-3A4A-9416-B32B75956593}"/>
              </a:ext>
            </a:extLst>
          </p:cNvPr>
          <p:cNvSpPr txBox="1"/>
          <p:nvPr/>
        </p:nvSpPr>
        <p:spPr>
          <a:xfrm>
            <a:off x="639522" y="3358509"/>
            <a:ext cx="1286433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 BG/Q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9DB4E-46ED-1346-9292-79B57BD2BECC}"/>
              </a:ext>
            </a:extLst>
          </p:cNvPr>
          <p:cNvSpPr txBox="1"/>
          <p:nvPr/>
        </p:nvSpPr>
        <p:spPr>
          <a:xfrm>
            <a:off x="444217" y="1936797"/>
            <a:ext cx="174013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Cray/AMD/NVIDIA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28B94-0C43-004C-AA1E-5CA46AA428F5}"/>
              </a:ext>
            </a:extLst>
          </p:cNvPr>
          <p:cNvSpPr txBox="1"/>
          <p:nvPr/>
        </p:nvSpPr>
        <p:spPr>
          <a:xfrm>
            <a:off x="6386839" y="4262253"/>
            <a:ext cx="197760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LBNL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HPE/AMD/NVIDIA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C5DB14-BE1C-D548-92EC-06855A1914F9}"/>
              </a:ext>
            </a:extLst>
          </p:cNvPr>
          <p:cNvSpPr txBox="1"/>
          <p:nvPr/>
        </p:nvSpPr>
        <p:spPr>
          <a:xfrm>
            <a:off x="8428545" y="5563270"/>
            <a:ext cx="1506121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LANL/SNL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</a:t>
            </a:r>
            <a:r>
              <a:rPr lang="en-US" sz="1400" dirty="0">
                <a:solidFill>
                  <a:prstClr val="black"/>
                </a:solidFill>
              </a:rPr>
              <a:t>Intel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E7C86-AB11-AA4B-B670-7DA432E90520}"/>
              </a:ext>
            </a:extLst>
          </p:cNvPr>
          <p:cNvSpPr txBox="1"/>
          <p:nvPr/>
        </p:nvSpPr>
        <p:spPr>
          <a:xfrm>
            <a:off x="7704847" y="3126014"/>
            <a:ext cx="1931521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Intel/HPE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4ECE7-9950-DC43-AFCA-B6E691F7546B}"/>
              </a:ext>
            </a:extLst>
          </p:cNvPr>
          <p:cNvSpPr txBox="1"/>
          <p:nvPr/>
        </p:nvSpPr>
        <p:spPr>
          <a:xfrm>
            <a:off x="7323137" y="1903268"/>
            <a:ext cx="2075688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670B2-46C6-E64E-85D2-1C1CA6828F80}"/>
              </a:ext>
            </a:extLst>
          </p:cNvPr>
          <p:cNvSpPr txBox="1"/>
          <p:nvPr/>
        </p:nvSpPr>
        <p:spPr>
          <a:xfrm>
            <a:off x="10363071" y="5660230"/>
            <a:ext cx="1131477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HPE/AMD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DF267-2819-BC40-965B-74043CEC47A5}"/>
              </a:ext>
            </a:extLst>
          </p:cNvPr>
          <p:cNvSpPr txBox="1"/>
          <p:nvPr/>
        </p:nvSpPr>
        <p:spPr>
          <a:xfrm>
            <a:off x="2147837" y="5679236"/>
            <a:ext cx="2099129" cy="600164"/>
          </a:xfrm>
          <a:prstGeom prst="rect">
            <a:avLst/>
          </a:prstGeom>
          <a:solidFill>
            <a:schemeClr val="bg2"/>
          </a:solidFill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LANL/SNL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 Xeon/KNL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8138A-9BA3-194E-B1C8-76B0DBF95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04" y="4966620"/>
            <a:ext cx="1415253" cy="7465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40AE2B-AD06-5C4D-B217-2461FADB49C8}"/>
              </a:ext>
            </a:extLst>
          </p:cNvPr>
          <p:cNvSpPr txBox="1"/>
          <p:nvPr/>
        </p:nvSpPr>
        <p:spPr>
          <a:xfrm>
            <a:off x="686601" y="764835"/>
            <a:ext cx="5849313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2012-2020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745A1D-45B7-D04E-84DC-06704A7C66AB}"/>
              </a:ext>
            </a:extLst>
          </p:cNvPr>
          <p:cNvSpPr txBox="1"/>
          <p:nvPr/>
        </p:nvSpPr>
        <p:spPr>
          <a:xfrm>
            <a:off x="6531476" y="774598"/>
            <a:ext cx="5239099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2021-2025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FBB6DF-7FD4-0B47-B1F7-C73F2CF97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167" y="4938029"/>
            <a:ext cx="1400169" cy="702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4C4C3A-0741-6D4B-A760-0D83D49C1833}"/>
              </a:ext>
            </a:extLst>
          </p:cNvPr>
          <p:cNvSpPr txBox="1"/>
          <p:nvPr/>
        </p:nvSpPr>
        <p:spPr>
          <a:xfrm>
            <a:off x="4211519" y="2031691"/>
            <a:ext cx="173957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IBM/NVIDIA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0B31FC-15F6-AD4A-98A2-8BA008CB0EFB}"/>
              </a:ext>
            </a:extLst>
          </p:cNvPr>
          <p:cNvSpPr txBox="1"/>
          <p:nvPr/>
        </p:nvSpPr>
        <p:spPr>
          <a:xfrm>
            <a:off x="686601" y="5386220"/>
            <a:ext cx="1304414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LLNL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IBM BG/Q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445F22-AE5B-4247-923A-1AD799B54497}"/>
              </a:ext>
            </a:extLst>
          </p:cNvPr>
          <p:cNvGrpSpPr/>
          <p:nvPr/>
        </p:nvGrpSpPr>
        <p:grpSpPr>
          <a:xfrm>
            <a:off x="602973" y="4970497"/>
            <a:ext cx="1500717" cy="583212"/>
            <a:chOff x="303740" y="5256754"/>
            <a:chExt cx="1500717" cy="58321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E415B30-2A2F-FA4C-AD65-250B4D42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93" y="5256754"/>
              <a:ext cx="1425464" cy="509094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6AEC89-4E6B-DC4D-89B3-BB4A5AF2FFEA}"/>
                </a:ext>
              </a:extLst>
            </p:cNvPr>
            <p:cNvSpPr txBox="1"/>
            <p:nvPr/>
          </p:nvSpPr>
          <p:spPr>
            <a:xfrm>
              <a:off x="303740" y="5406001"/>
              <a:ext cx="1137747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Sequoia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3E39C1-5B9B-D14A-9A4A-3E801F4A55C7}"/>
              </a:ext>
            </a:extLst>
          </p:cNvPr>
          <p:cNvGrpSpPr/>
          <p:nvPr/>
        </p:nvGrpSpPr>
        <p:grpSpPr>
          <a:xfrm>
            <a:off x="2688436" y="3678885"/>
            <a:ext cx="1450882" cy="716241"/>
            <a:chOff x="2796061" y="4067323"/>
            <a:chExt cx="1450882" cy="71624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352E72B-3845-A543-9F94-E53611A0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13" b="16362"/>
            <a:stretch/>
          </p:blipFill>
          <p:spPr>
            <a:xfrm>
              <a:off x="2847376" y="4067323"/>
              <a:ext cx="1399567" cy="716241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B5F65E4-101C-9449-9E18-C6D91EF3412B}"/>
                </a:ext>
              </a:extLst>
            </p:cNvPr>
            <p:cNvSpPr txBox="1"/>
            <p:nvPr/>
          </p:nvSpPr>
          <p:spPr>
            <a:xfrm>
              <a:off x="2796061" y="4249295"/>
              <a:ext cx="70173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Cori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D3FFA04-753B-6F4A-8702-B01A297767C5}"/>
              </a:ext>
            </a:extLst>
          </p:cNvPr>
          <p:cNvSpPr txBox="1"/>
          <p:nvPr/>
        </p:nvSpPr>
        <p:spPr>
          <a:xfrm>
            <a:off x="2468181" y="5309034"/>
            <a:ext cx="932628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Trinity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D8EEC5D-DF5D-AC46-85F2-3FB5C0A9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50" y="2687262"/>
            <a:ext cx="1292454" cy="69941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1CB2020-3A61-854A-905E-179A7B0C1B4A}"/>
              </a:ext>
            </a:extLst>
          </p:cNvPr>
          <p:cNvSpPr txBox="1"/>
          <p:nvPr/>
        </p:nvSpPr>
        <p:spPr>
          <a:xfrm>
            <a:off x="2642833" y="3054296"/>
            <a:ext cx="855619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Theta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92B58-FF6D-F04A-8E97-919CA685B67C}"/>
              </a:ext>
            </a:extLst>
          </p:cNvPr>
          <p:cNvGrpSpPr/>
          <p:nvPr/>
        </p:nvGrpSpPr>
        <p:grpSpPr>
          <a:xfrm>
            <a:off x="543125" y="2716477"/>
            <a:ext cx="1394771" cy="767283"/>
            <a:chOff x="310063" y="1482010"/>
            <a:chExt cx="1481445" cy="89143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78D444B-99AC-094A-8C68-3A5F49AF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942" y="1482010"/>
              <a:ext cx="1399566" cy="78725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3C90279-34B9-334A-8773-534D38F220F2}"/>
                </a:ext>
              </a:extLst>
            </p:cNvPr>
            <p:cNvSpPr txBox="1"/>
            <p:nvPr/>
          </p:nvSpPr>
          <p:spPr>
            <a:xfrm>
              <a:off x="310063" y="1869262"/>
              <a:ext cx="758959" cy="504186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Mira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71E77D-722E-7B43-B585-A8B8175F9802}"/>
              </a:ext>
            </a:extLst>
          </p:cNvPr>
          <p:cNvGrpSpPr/>
          <p:nvPr/>
        </p:nvGrpSpPr>
        <p:grpSpPr>
          <a:xfrm>
            <a:off x="576939" y="1276283"/>
            <a:ext cx="1487115" cy="818704"/>
            <a:chOff x="304394" y="3464745"/>
            <a:chExt cx="1487115" cy="81870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9E39629-C118-DB43-AFC5-C63ECD92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942" y="3464745"/>
              <a:ext cx="1399567" cy="72359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7FE1FC-729A-F94A-A78B-4D8A04D63F8F}"/>
                </a:ext>
              </a:extLst>
            </p:cNvPr>
            <p:cNvSpPr txBox="1"/>
            <p:nvPr/>
          </p:nvSpPr>
          <p:spPr>
            <a:xfrm>
              <a:off x="304394" y="3849484"/>
              <a:ext cx="78733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Titan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52F931-5D72-274F-AEB0-3E0F9A8BA137}"/>
              </a:ext>
            </a:extLst>
          </p:cNvPr>
          <p:cNvGrpSpPr/>
          <p:nvPr/>
        </p:nvGrpSpPr>
        <p:grpSpPr>
          <a:xfrm>
            <a:off x="4274050" y="1248795"/>
            <a:ext cx="1511697" cy="869138"/>
            <a:chOff x="4010178" y="1631251"/>
            <a:chExt cx="1511697" cy="86913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216FEF4-32A4-1447-9A5A-86A4C019B196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244" y="1631251"/>
              <a:ext cx="1412631" cy="79065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06B11B-1C0B-2E45-B444-9CAFEB909FC5}"/>
                </a:ext>
              </a:extLst>
            </p:cNvPr>
            <p:cNvSpPr txBox="1"/>
            <p:nvPr/>
          </p:nvSpPr>
          <p:spPr>
            <a:xfrm>
              <a:off x="4010178" y="2066424"/>
              <a:ext cx="1086451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Summit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A20480-12DA-A94C-9D5F-1FDC3C35AB3E}"/>
              </a:ext>
            </a:extLst>
          </p:cNvPr>
          <p:cNvGrpSpPr/>
          <p:nvPr/>
        </p:nvGrpSpPr>
        <p:grpSpPr>
          <a:xfrm>
            <a:off x="8432291" y="5110416"/>
            <a:ext cx="1502375" cy="449517"/>
            <a:chOff x="6515817" y="5535509"/>
            <a:chExt cx="1738298" cy="58081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5F0002-AED6-1E49-AA5D-E9BAE5F3B6FA}"/>
                </a:ext>
              </a:extLst>
            </p:cNvPr>
            <p:cNvSpPr txBox="1"/>
            <p:nvPr/>
          </p:nvSpPr>
          <p:spPr>
            <a:xfrm>
              <a:off x="6515817" y="5535509"/>
              <a:ext cx="1738298" cy="5808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118872" tIns="91440" rIns="118872" bIns="9144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492D22D-129F-A145-A368-B7850CDCAA49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32"/>
            <a:stretch/>
          </p:blipFill>
          <p:spPr>
            <a:xfrm>
              <a:off x="6515817" y="5569288"/>
              <a:ext cx="1738298" cy="5220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88CB228-A671-7A4B-A627-0A6F745AB3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b="16115"/>
          <a:stretch/>
        </p:blipFill>
        <p:spPr>
          <a:xfrm>
            <a:off x="7697421" y="1432398"/>
            <a:ext cx="1847142" cy="5225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A90C89-053D-2042-A270-3544417014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70" y="4906750"/>
            <a:ext cx="1372614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387D41F-F031-0545-988E-42ADAD744322}"/>
              </a:ext>
            </a:extLst>
          </p:cNvPr>
          <p:cNvSpPr txBox="1"/>
          <p:nvPr/>
        </p:nvSpPr>
        <p:spPr>
          <a:xfrm>
            <a:off x="2617583" y="3307072"/>
            <a:ext cx="1467297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KNL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F9A660-4D2C-0E45-8E69-8EC6B29FF95A}"/>
              </a:ext>
            </a:extLst>
          </p:cNvPr>
          <p:cNvSpPr txBox="1"/>
          <p:nvPr/>
        </p:nvSpPr>
        <p:spPr>
          <a:xfrm>
            <a:off x="2438332" y="4234656"/>
            <a:ext cx="1918550" cy="6001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LBNL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Cray/Intel  Xeon/KNL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77B7F8-A736-7040-AA9E-CFED78B8175A}"/>
              </a:ext>
            </a:extLst>
          </p:cNvPr>
          <p:cNvCxnSpPr>
            <a:cxnSpLocks/>
          </p:cNvCxnSpPr>
          <p:nvPr/>
        </p:nvCxnSpPr>
        <p:spPr>
          <a:xfrm flipV="1">
            <a:off x="558140" y="4786894"/>
            <a:ext cx="11398171" cy="463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56E7D5D-2107-B24F-95BA-519F70FA1DE6}"/>
              </a:ext>
            </a:extLst>
          </p:cNvPr>
          <p:cNvSpPr txBox="1"/>
          <p:nvPr/>
        </p:nvSpPr>
        <p:spPr>
          <a:xfrm>
            <a:off x="4373116" y="5279214"/>
            <a:ext cx="894091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Sierra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A474DF-0B82-5B4D-8FFA-F520114607B7}"/>
              </a:ext>
            </a:extLst>
          </p:cNvPr>
          <p:cNvSpPr txBox="1"/>
          <p:nvPr/>
        </p:nvSpPr>
        <p:spPr>
          <a:xfrm>
            <a:off x="10057980" y="1412236"/>
            <a:ext cx="1717033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Exascale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Systems</a:t>
            </a:r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6219F018-D13F-8D4E-B4CD-61E0AD3BCDCD}"/>
              </a:ext>
            </a:extLst>
          </p:cNvPr>
          <p:cNvSpPr/>
          <p:nvPr/>
        </p:nvSpPr>
        <p:spPr>
          <a:xfrm>
            <a:off x="7555044" y="1334452"/>
            <a:ext cx="2095864" cy="109744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74">
            <a:extLst>
              <a:ext uri="{FF2B5EF4-FFF2-40B4-BE49-F238E27FC236}">
                <a16:creationId xmlns:a16="http://schemas.microsoft.com/office/drawing/2014/main" id="{1444A62E-CCDD-DF4C-858B-28ED4B20AB7C}"/>
              </a:ext>
            </a:extLst>
          </p:cNvPr>
          <p:cNvSpPr/>
          <p:nvPr/>
        </p:nvSpPr>
        <p:spPr>
          <a:xfrm>
            <a:off x="7709454" y="2577290"/>
            <a:ext cx="2002108" cy="109744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75">
            <a:extLst>
              <a:ext uri="{FF2B5EF4-FFF2-40B4-BE49-F238E27FC236}">
                <a16:creationId xmlns:a16="http://schemas.microsoft.com/office/drawing/2014/main" id="{6C5FD341-D34C-9041-B416-F8A547A2C3E2}"/>
              </a:ext>
            </a:extLst>
          </p:cNvPr>
          <p:cNvSpPr/>
          <p:nvPr/>
        </p:nvSpPr>
        <p:spPr>
          <a:xfrm>
            <a:off x="10194800" y="4859795"/>
            <a:ext cx="1609483" cy="1343764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AF31CB-3C60-3F4D-BEC2-BC523CEF07F2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9711562" y="1836968"/>
            <a:ext cx="346418" cy="162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6DA1452-2D0D-B946-8459-DAED674BF4ED}"/>
              </a:ext>
            </a:extLst>
          </p:cNvPr>
          <p:cNvCxnSpPr>
            <a:cxnSpLocks/>
          </p:cNvCxnSpPr>
          <p:nvPr/>
        </p:nvCxnSpPr>
        <p:spPr>
          <a:xfrm flipH="1">
            <a:off x="9686260" y="2094987"/>
            <a:ext cx="517722" cy="44197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781F4E6-87E6-204B-AD73-E2D18CE78C13}"/>
              </a:ext>
            </a:extLst>
          </p:cNvPr>
          <p:cNvCxnSpPr>
            <a:cxnSpLocks/>
          </p:cNvCxnSpPr>
          <p:nvPr/>
        </p:nvCxnSpPr>
        <p:spPr>
          <a:xfrm flipH="1">
            <a:off x="11042544" y="2261699"/>
            <a:ext cx="20908" cy="237789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77760F-8EE6-4CA8-8DBC-D5CE7F58E4FD}"/>
              </a:ext>
            </a:extLst>
          </p:cNvPr>
          <p:cNvSpPr/>
          <p:nvPr/>
        </p:nvSpPr>
        <p:spPr>
          <a:xfrm>
            <a:off x="441386" y="1188788"/>
            <a:ext cx="1794095" cy="483322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BC0C8B-A059-4AD0-8987-BF02FF8F0EC8}"/>
              </a:ext>
            </a:extLst>
          </p:cNvPr>
          <p:cNvSpPr txBox="1"/>
          <p:nvPr/>
        </p:nvSpPr>
        <p:spPr>
          <a:xfrm rot="16200000">
            <a:off x="-539655" y="3306294"/>
            <a:ext cx="1740134" cy="3785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decommissioned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5" name="Picture 2" descr="https://lh5.googleusercontent.com/vH9tuVSBuHB2dOZ9fzOaYDj0qb1TVsmS3FO1VRIRulddCgK2Xx2EUz7iwmMEcNQidKEe9g05gPG7gKm4Q6YLpW0rF1UfGPBtwZj1heu8KZpqvSrnPs29T4HbKnIDiU2SVKvYLjvcGpQ">
            <a:extLst>
              <a:ext uri="{FF2B5EF4-FFF2-40B4-BE49-F238E27FC236}">
                <a16:creationId xmlns:a16="http://schemas.microsoft.com/office/drawing/2014/main" id="{230B29BB-1444-4952-96DC-7891A0B2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05" y="3707602"/>
            <a:ext cx="1721647" cy="78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A501A35-44EC-4D06-9BA5-8D0471827D08}"/>
              </a:ext>
            </a:extLst>
          </p:cNvPr>
          <p:cNvSpPr txBox="1"/>
          <p:nvPr/>
        </p:nvSpPr>
        <p:spPr>
          <a:xfrm>
            <a:off x="8050770" y="2630977"/>
            <a:ext cx="99668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Aurora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1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Adaptive Computing’s ODDC with </a:t>
            </a:r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endParaRPr baseline="30000" dirty="0"/>
          </a:p>
        </p:txBody>
      </p:sp>
      <p:pic>
        <p:nvPicPr>
          <p:cNvPr id="4" name="Picture 3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D61431EB-15AB-07D2-D728-3D5733A8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40" y="877742"/>
            <a:ext cx="9965320" cy="53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111B-847E-F9F0-F1C4-560364980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744"/>
            <a:ext cx="12192000" cy="905400"/>
          </a:xfrm>
        </p:spPr>
        <p:txBody>
          <a:bodyPr/>
          <a:lstStyle/>
          <a:p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TM*</a:t>
            </a:r>
            <a:r>
              <a:rPr lang="en-US" dirty="0"/>
              <a:t>: Available in AWS, Google Cloud, Azure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9446E3A-9E3C-E490-45FA-75EFC0A4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072" y="690372"/>
            <a:ext cx="5625567" cy="5973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5CCF5-9BEB-92EE-597A-0A69842D2337}"/>
              </a:ext>
            </a:extLst>
          </p:cNvPr>
          <p:cNvSpPr txBox="1"/>
          <p:nvPr/>
        </p:nvSpPr>
        <p:spPr>
          <a:xfrm>
            <a:off x="8059622" y="3008885"/>
            <a:ext cx="388439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AWS Marketplace listing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Support for SLURM and Torque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GPU accelerated remote desktop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Compute nodes with GPUs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Commercial image with support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0B0A54-5B54-69E1-62BC-F55DE891665E}"/>
              </a:ext>
            </a:extLst>
          </p:cNvPr>
          <p:cNvSpPr txBox="1"/>
          <p:nvPr/>
        </p:nvSpPr>
        <p:spPr>
          <a:xfrm>
            <a:off x="7857811" y="5496448"/>
            <a:ext cx="436529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* Supported by DOE SBIR Phase I and II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DE-SC0022502</a:t>
            </a:r>
          </a:p>
        </p:txBody>
      </p:sp>
    </p:spTree>
    <p:extLst>
      <p:ext uri="{BB962C8B-B14F-4D97-AF65-F5344CB8AC3E}">
        <p14:creationId xmlns:p14="http://schemas.microsoft.com/office/powerpoint/2010/main" val="3120159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05B2D-0BC9-6C1C-FB55-BCC903B6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0AD9-ED25-289C-49A9-B9951D7EF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37744"/>
            <a:ext cx="11999976" cy="905400"/>
          </a:xfrm>
        </p:spPr>
        <p:txBody>
          <a:bodyPr/>
          <a:lstStyle/>
          <a:p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r>
              <a:rPr lang="en-US" dirty="0"/>
              <a:t>: Available in AWS, Google Cloud, Azure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7D2E1-29F2-F49D-F7C1-6A8EF1D60523}"/>
              </a:ext>
            </a:extLst>
          </p:cNvPr>
          <p:cNvSpPr txBox="1"/>
          <p:nvPr/>
        </p:nvSpPr>
        <p:spPr>
          <a:xfrm>
            <a:off x="9164097" y="3205424"/>
            <a:ext cx="29161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Google Cloud Marketplace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3F30A08-B8E5-3770-230F-1DA7F1BBC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67" y="699612"/>
            <a:ext cx="7950430" cy="55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2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9CC06-4EE2-DF74-FF71-1B4F3B2F6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6C95-0223-79F9-15B3-B3EDC8F0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3" y="237744"/>
            <a:ext cx="12088581" cy="905400"/>
          </a:xfrm>
        </p:spPr>
        <p:txBody>
          <a:bodyPr/>
          <a:lstStyle/>
          <a:p>
            <a:r>
              <a:rPr lang="en-US" dirty="0" err="1"/>
              <a:t>ParaTools</a:t>
            </a:r>
            <a:r>
              <a:rPr lang="en-US" dirty="0"/>
              <a:t> Pro for E4S</a:t>
            </a:r>
            <a:r>
              <a:rPr lang="en-US" baseline="30000" dirty="0"/>
              <a:t>TM</a:t>
            </a:r>
            <a:r>
              <a:rPr lang="en-US" dirty="0"/>
              <a:t>: Available in AWS, Google Cloud, Azure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C68C5-0990-F082-38FD-4A669CD84E61}"/>
              </a:ext>
            </a:extLst>
          </p:cNvPr>
          <p:cNvSpPr txBox="1"/>
          <p:nvPr/>
        </p:nvSpPr>
        <p:spPr>
          <a:xfrm>
            <a:off x="9164097" y="3205424"/>
            <a:ext cx="27622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Azure Marketplace listing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D1D6C93-41D2-8339-C2FE-1FC7D7AF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364" y="729966"/>
            <a:ext cx="5039272" cy="58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92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Choosing an instance on AWS to run the image using Heidi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664DA5-0C24-928D-5D6D-2EA85711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76" y="1024806"/>
            <a:ext cx="11370647" cy="51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68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9893512" cy="625200"/>
          </a:xfrm>
        </p:spPr>
        <p:txBody>
          <a:bodyPr/>
          <a:lstStyle/>
          <a:p>
            <a:r>
              <a:rPr lang="en-US" sz="2400" dirty="0"/>
              <a:t>Using </a:t>
            </a:r>
            <a:r>
              <a:rPr lang="en-US" sz="2400" dirty="0" err="1"/>
              <a:t>ParaTools</a:t>
            </a:r>
            <a:r>
              <a:rPr lang="en-US" sz="2400" dirty="0"/>
              <a:t> Pro for E4S image on AWS with Adaptive Computing’s Heidi Workshops (ODDC)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2A0749-8C86-52BB-8151-F0F664560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51" y="1679296"/>
            <a:ext cx="10974060" cy="45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STEP 1: Click on Student tab at:</a:t>
            </a:r>
            <a:b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https://paratools.adaptivecomputing.com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Firefox recommended. </a:t>
            </a:r>
          </a:p>
        </p:txBody>
      </p:sp>
    </p:spTree>
    <p:extLst>
      <p:ext uri="{BB962C8B-B14F-4D97-AF65-F5344CB8AC3E}">
        <p14:creationId xmlns:p14="http://schemas.microsoft.com/office/powerpoint/2010/main" val="1340310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499" y="230017"/>
            <a:ext cx="11816443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e4s-alc: a tool to customize container images. Version 1.0.2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3872115" y="6443317"/>
            <a:ext cx="444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/E4S-Project/e4s-alc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D737C-4F5A-217E-FDA4-59C2D181C2ED}"/>
              </a:ext>
            </a:extLst>
          </p:cNvPr>
          <p:cNvSpPr txBox="1"/>
          <p:nvPr/>
        </p:nvSpPr>
        <p:spPr>
          <a:xfrm>
            <a:off x="9367862" y="1550504"/>
            <a:ext cx="2884123" cy="2949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+mn-lt"/>
              </a:rPr>
              <a:t>Add to a base image: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Spack</a:t>
            </a:r>
            <a:r>
              <a:rPr lang="en-US" dirty="0">
                <a:latin typeface="+mn-lt"/>
              </a:rPr>
              <a:t> packages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OS packages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Tarballs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create a </a:t>
            </a:r>
            <a:r>
              <a:rPr lang="en-US" dirty="0" err="1">
                <a:latin typeface="+mn-lt"/>
              </a:rPr>
              <a:t>Dockerfile</a:t>
            </a:r>
            <a:endParaRPr lang="en-US" dirty="0">
              <a:latin typeface="+mn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create Singularity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definition file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18BAC66-45B1-4015-75DA-FE980C45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1" y="785191"/>
            <a:ext cx="8470916" cy="5059018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64B652-7FD5-138C-2389-09C1F50AA76E}"/>
              </a:ext>
            </a:extLst>
          </p:cNvPr>
          <p:cNvSpPr/>
          <p:nvPr/>
        </p:nvSpPr>
        <p:spPr>
          <a:xfrm>
            <a:off x="6753953" y="4601779"/>
            <a:ext cx="1565929" cy="40754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83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>
          <a:extLst>
            <a:ext uri="{FF2B5EF4-FFF2-40B4-BE49-F238E27FC236}">
              <a16:creationId xmlns:a16="http://schemas.microsoft.com/office/drawing/2014/main" id="{EEA01CD3-2316-3D43-1962-23832F766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>
            <a:extLst>
              <a:ext uri="{FF2B5EF4-FFF2-40B4-BE49-F238E27FC236}">
                <a16:creationId xmlns:a16="http://schemas.microsoft.com/office/drawing/2014/main" id="{CB83EE26-869C-0C33-8448-3D1800B833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Container Launch tool: e4s-cl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6B4A9-D4A7-30FD-DD19-39354AB947E2}"/>
              </a:ext>
            </a:extLst>
          </p:cNvPr>
          <p:cNvSpPr txBox="1"/>
          <p:nvPr/>
        </p:nvSpPr>
        <p:spPr>
          <a:xfrm>
            <a:off x="4314903" y="6095754"/>
            <a:ext cx="356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/E4S-Project/e4s-cl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030B308B-3625-4047-EF85-5D7B3318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532" y="884775"/>
            <a:ext cx="6522935" cy="50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88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e4s-cl: A tool to simplify the launch of MPI jobs in E4S containers</a:t>
            </a:r>
            <a:endParaRPr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314903" y="6095754"/>
            <a:ext cx="356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/E4S-Project/e4s-cl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1B831F-DD54-3342-84B9-2BA1C683404B}"/>
              </a:ext>
            </a:extLst>
          </p:cNvPr>
          <p:cNvSpPr txBox="1">
            <a:spLocks/>
          </p:cNvSpPr>
          <p:nvPr/>
        </p:nvSpPr>
        <p:spPr>
          <a:xfrm>
            <a:off x="190500" y="1012750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E4S containers support replacement of MPI libraries using MPICH ABI compatibility layer and Wi4MPI [CEA] for </a:t>
            </a:r>
            <a:r>
              <a:rPr lang="en-US" dirty="0" err="1"/>
              <a:t>OpenMPI</a:t>
            </a:r>
            <a:r>
              <a:rPr lang="en-US" dirty="0"/>
              <a:t> replacement. </a:t>
            </a:r>
          </a:p>
          <a:p>
            <a:r>
              <a:rPr lang="en-US" dirty="0"/>
              <a:t>Applications binaries built using E4S can be launched with Singularity using MPI library substitution for efficient inter-node communications. </a:t>
            </a:r>
          </a:p>
          <a:p>
            <a:r>
              <a:rPr lang="en-US" dirty="0"/>
              <a:t>e4s-cl is a new tool that simplifies the launch and MPI replacement.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init</a:t>
            </a:r>
            <a:r>
              <a:rPr lang="en-US" sz="1600" dirty="0"/>
              <a:t> --backend [</a:t>
            </a:r>
            <a:r>
              <a:rPr lang="en-US" sz="1600" dirty="0" err="1"/>
              <a:t>singularity|shifter|docker</a:t>
            </a:r>
            <a:r>
              <a:rPr lang="en-US" sz="1600" dirty="0"/>
              <a:t>] --image &lt;file&gt; --source &lt;</a:t>
            </a:r>
            <a:r>
              <a:rPr lang="en-US" sz="1600" dirty="0" err="1"/>
              <a:t>startup_cmds.sh</a:t>
            </a:r>
            <a:r>
              <a:rPr lang="en-US" sz="1600" dirty="0"/>
              <a:t>&gt; </a:t>
            </a:r>
          </a:p>
          <a:p>
            <a:pPr lvl="1"/>
            <a:r>
              <a:rPr lang="en-US" sz="1600" dirty="0"/>
              <a:t>e4s-cl </a:t>
            </a:r>
            <a:r>
              <a:rPr lang="en-US" sz="1600" dirty="0" err="1"/>
              <a:t>mpirun</a:t>
            </a:r>
            <a:r>
              <a:rPr lang="en-US" sz="1600" dirty="0"/>
              <a:t> -np &lt;N&gt; &lt;command&gt;</a:t>
            </a:r>
            <a:endParaRPr lang="en-US" sz="2000" dirty="0"/>
          </a:p>
          <a:p>
            <a:r>
              <a:rPr lang="en-US" dirty="0"/>
              <a:t>Usage:</a:t>
            </a:r>
          </a:p>
          <a:p>
            <a:pPr marL="571500" lvl="1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% e4s-cl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--backend singularity --image ~/images/e4s-gpu-x86.sif --source ~/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source.sh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71500" lvl="1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% cat ~/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source.sh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indent="0">
              <a:spcBef>
                <a:spcPts val="0"/>
              </a:spcBef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 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/share/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/setup-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env.sh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indent="0">
              <a:spcBef>
                <a:spcPts val="0"/>
              </a:spcBef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load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trilinos+cuda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cuda_arch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=80 </a:t>
            </a:r>
          </a:p>
          <a:p>
            <a:pPr marL="571500" lvl="1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% e4s-cl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mpirun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-np 4 ./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a.out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690F2-678C-63C0-FFB3-78A98D99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116" y="3429000"/>
            <a:ext cx="2804984" cy="9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3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266700" y="423692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Release of e4s-cl on GitHub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4314903" y="6095754"/>
            <a:ext cx="356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/E4S-Project/e4s-cl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5A13D6D-F54E-E9B9-B966-E390D39F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4984"/>
            <a:ext cx="7772400" cy="4868031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E8CE0046-950D-3CB3-55B8-24FE2141E2AE}"/>
              </a:ext>
            </a:extLst>
          </p:cNvPr>
          <p:cNvSpPr/>
          <p:nvPr/>
        </p:nvSpPr>
        <p:spPr>
          <a:xfrm>
            <a:off x="7570186" y="4678719"/>
            <a:ext cx="1995449" cy="32079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D951B-5005-4389-94BB-6F91A4F9A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0" b="12277"/>
          <a:stretch/>
        </p:blipFill>
        <p:spPr>
          <a:xfrm>
            <a:off x="8640636" y="4462144"/>
            <a:ext cx="2895844" cy="135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7F7729-A5E5-4776-B599-C0490E74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 </a:t>
            </a:r>
            <a:r>
              <a:rPr lang="en-US" b="1" dirty="0"/>
              <a:t>Software Technology (ST)</a:t>
            </a:r>
            <a:endParaRPr lang="en-US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6F4B2E5-A4E4-43B5-9E57-E11406A9AD75}"/>
              </a:ext>
            </a:extLst>
          </p:cNvPr>
          <p:cNvSpPr/>
          <p:nvPr/>
        </p:nvSpPr>
        <p:spPr>
          <a:xfrm>
            <a:off x="2141950" y="1050620"/>
            <a:ext cx="5060515" cy="4756759"/>
          </a:xfrm>
          <a:prstGeom prst="triangle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AE9FD7-1B27-4F2D-9541-DDB827D4AC54}"/>
              </a:ext>
            </a:extLst>
          </p:cNvPr>
          <p:cNvSpPr/>
          <p:nvPr/>
        </p:nvSpPr>
        <p:spPr>
          <a:xfrm>
            <a:off x="4653424" y="4653671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and deliver high-quality and robust software products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66E51A-92C6-447D-802A-371BF4F4C415}"/>
              </a:ext>
            </a:extLst>
          </p:cNvPr>
          <p:cNvSpPr/>
          <p:nvPr/>
        </p:nvSpPr>
        <p:spPr>
          <a:xfrm>
            <a:off x="4653424" y="3762409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Guide, and complement, and integrate with vendor efforts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EE3B8-226B-47EB-B386-E6F3267F73A8}"/>
              </a:ext>
            </a:extLst>
          </p:cNvPr>
          <p:cNvSpPr/>
          <p:nvPr/>
        </p:nvSpPr>
        <p:spPr>
          <a:xfrm>
            <a:off x="4653424" y="1979887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SW stack for scalability with massive on-node parallelism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9D178C-7561-479E-ACA0-4716783FA1D3}"/>
              </a:ext>
            </a:extLst>
          </p:cNvPr>
          <p:cNvSpPr/>
          <p:nvPr/>
        </p:nvSpPr>
        <p:spPr>
          <a:xfrm>
            <a:off x="4653424" y="2871148"/>
            <a:ext cx="3870542" cy="776614"/>
          </a:xfrm>
          <a:prstGeom prst="round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existing capabilities when possible, develop new when not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551D96-1384-4B31-AA45-3A4DCB9F0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76" y="2817369"/>
            <a:ext cx="1779178" cy="150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F7870-6259-477B-B5AE-5835D36BA2EA}"/>
              </a:ext>
            </a:extLst>
          </p:cNvPr>
          <p:cNvSpPr txBox="1"/>
          <p:nvPr/>
        </p:nvSpPr>
        <p:spPr>
          <a:xfrm>
            <a:off x="331068" y="1766227"/>
            <a:ext cx="3621763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Build a comprehensive, coherent software stack that enables application developers to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productively develop highly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parallel applications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that effectively target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diverse exascale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architectures</a:t>
            </a:r>
          </a:p>
        </p:txBody>
      </p:sp>
    </p:spTree>
    <p:extLst>
      <p:ext uri="{BB962C8B-B14F-4D97-AF65-F5344CB8AC3E}">
        <p14:creationId xmlns:p14="http://schemas.microsoft.com/office/powerpoint/2010/main" val="2982513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55" y="1898402"/>
            <a:ext cx="11229090" cy="4327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182635" y="3894181"/>
            <a:ext cx="9826731" cy="13712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99" dirty="0"/>
              <a:t>Using your own AWS credentials with ODDC</a:t>
            </a:r>
            <a:endParaRPr lang="en-US" sz="3199" dirty="0"/>
          </a:p>
        </p:txBody>
      </p:sp>
    </p:spTree>
    <p:extLst>
      <p:ext uri="{BB962C8B-B14F-4D97-AF65-F5344CB8AC3E}">
        <p14:creationId xmlns:p14="http://schemas.microsoft.com/office/powerpoint/2010/main" val="406345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1: Subscribe to </a:t>
            </a:r>
            <a:r>
              <a:rPr lang="en-US" sz="2400" dirty="0" err="1"/>
              <a:t>ParaTools</a:t>
            </a:r>
            <a:r>
              <a:rPr lang="en-US" sz="2400" dirty="0"/>
              <a:t> Pro for E4S image on AWS Marketplace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8AA31B1A-699B-58E5-0371-62DE8E6F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32" y="985351"/>
            <a:ext cx="8258116" cy="471266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219" y="5853574"/>
            <a:ext cx="9981535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Go to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4"/>
              </a:rPr>
              <a:t>https://aws.amazon.com/marketplace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Login, then search for </a:t>
            </a:r>
            <a:r>
              <a:rPr lang="en-US" sz="3199" dirty="0" err="1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ParaTools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675957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1: Subscribe to </a:t>
            </a:r>
            <a:r>
              <a:rPr lang="en-US" sz="2400" dirty="0" err="1"/>
              <a:t>ParaTools</a:t>
            </a:r>
            <a:r>
              <a:rPr lang="en-US" sz="2400" dirty="0"/>
              <a:t> Pro for E4S image on AWS Marketplace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166" y="5853574"/>
            <a:ext cx="11412015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Click on ODDC Server (x86) click subscribe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Click on ODDC Node (x86) click subscribe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282B094-1E27-1535-790A-CA47E4E36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60" y="899954"/>
            <a:ext cx="8546679" cy="4877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F4CCC-5CAE-BF2D-7BA0-015E3C901EC0}"/>
              </a:ext>
            </a:extLst>
          </p:cNvPr>
          <p:cNvSpPr txBox="1"/>
          <p:nvPr/>
        </p:nvSpPr>
        <p:spPr>
          <a:xfrm>
            <a:off x="10603764" y="349591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Free trial for </a:t>
            </a:r>
          </a:p>
          <a:p>
            <a:r>
              <a:rPr lang="en-US" sz="1800" dirty="0"/>
              <a:t>31 days!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119C72-81BD-49BA-2F36-9F0807C7EE2D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8282763" y="2690037"/>
            <a:ext cx="2321001" cy="1129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976442-F871-4491-938F-08B1DC726BEA}"/>
              </a:ext>
            </a:extLst>
          </p:cNvPr>
          <p:cNvCxnSpPr>
            <a:cxnSpLocks/>
          </p:cNvCxnSpPr>
          <p:nvPr/>
        </p:nvCxnSpPr>
        <p:spPr>
          <a:xfrm flipH="1">
            <a:off x="8420986" y="3879974"/>
            <a:ext cx="218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979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2: Subscribe for a free trial at </a:t>
            </a:r>
            <a:r>
              <a:rPr lang="en-US" sz="2400" dirty="0" err="1"/>
              <a:t>AdaptiveComputing.com</a:t>
            </a:r>
            <a:r>
              <a:rPr lang="en-US" sz="2400" dirty="0"/>
              <a:t> for E4S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219" y="5853574"/>
            <a:ext cx="8879241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Go to </a:t>
            </a: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  <a:hlinkClick r:id="rId3"/>
              </a:rPr>
              <a:t>https://adaptivecomputing.com</a:t>
            </a:r>
            <a:endParaRPr lang="en-US" sz="3199" dirty="0">
              <a:solidFill>
                <a:schemeClr val="accent1"/>
              </a:solidFill>
              <a:latin typeface="Courier New Bold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Click on “Start your free trial”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F00097B-D054-9BDB-02BA-F82A13FDB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613" y="899954"/>
            <a:ext cx="8292451" cy="47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4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2: Subscribe for a free trial on Adaptive Computing for E4S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219" y="5853574"/>
            <a:ext cx="9740479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Fill out the form and check the E4S box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BE75F58-6EFA-5A2D-D469-E3B67E44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67" y="899954"/>
            <a:ext cx="8666590" cy="4945765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3F16512E-4001-6B85-2376-23ED10133184}"/>
              </a:ext>
            </a:extLst>
          </p:cNvPr>
          <p:cNvSpPr/>
          <p:nvPr/>
        </p:nvSpPr>
        <p:spPr>
          <a:xfrm>
            <a:off x="5475767" y="4795284"/>
            <a:ext cx="382772" cy="244549"/>
          </a:xfrm>
          <a:prstGeom prst="fram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50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3: Choose cluster configuration settings (GPU, EFA, memory, nodes, shape)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174" y="5853574"/>
            <a:ext cx="10513651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Once login is setup with their help, go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to cluster configuration and edit cluster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982D930-0E81-363C-5820-4754E55F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34" y="921811"/>
            <a:ext cx="8642055" cy="49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0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365855" y="353880"/>
            <a:ext cx="11412015" cy="1092148"/>
          </a:xfrm>
        </p:spPr>
        <p:txBody>
          <a:bodyPr/>
          <a:lstStyle/>
          <a:p>
            <a:r>
              <a:rPr lang="en-US" sz="2400" dirty="0"/>
              <a:t>STEP 4: Deploy cluster from ODDC!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91105C-150C-A9D4-209C-D191DC9D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1" y="5848608"/>
            <a:ext cx="11824462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89979" tIns="44990" rIns="89979" bIns="4499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Right click on the cluster, edit collaborators</a:t>
            </a:r>
          </a:p>
          <a:p>
            <a:pPr>
              <a:lnSpc>
                <a:spcPct val="80000"/>
              </a:lnSpc>
              <a:buNone/>
            </a:pPr>
            <a:r>
              <a:rPr lang="en-US" sz="3199" dirty="0">
                <a:solidFill>
                  <a:schemeClr val="accent1"/>
                </a:solidFill>
                <a:latin typeface="Courier New Bold" charset="0"/>
                <a:ea typeface="ＭＳ Ｐゴシック" pitchFamily="-1" charset="-128"/>
                <a:cs typeface="ＭＳ Ｐゴシック" pitchFamily="-1" charset="-128"/>
              </a:rPr>
              <a:t>and then click Deploy, click on deployed cluster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AC389A8-31CC-53C4-A44F-25E73727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75" y="864707"/>
            <a:ext cx="8742119" cy="4988867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3F16512E-4001-6B85-2376-23ED10133184}"/>
              </a:ext>
            </a:extLst>
          </p:cNvPr>
          <p:cNvSpPr/>
          <p:nvPr/>
        </p:nvSpPr>
        <p:spPr>
          <a:xfrm>
            <a:off x="9116653" y="3042993"/>
            <a:ext cx="835420" cy="252349"/>
          </a:xfrm>
          <a:prstGeom prst="fram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17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04C30A74-C34E-F941-7DAE-F7B6DF3F8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>
            <a:extLst>
              <a:ext uri="{FF2B5EF4-FFF2-40B4-BE49-F238E27FC236}">
                <a16:creationId xmlns:a16="http://schemas.microsoft.com/office/drawing/2014/main" id="{958466DF-2F06-B05A-8CF7-873D8F5B8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856" y="411481"/>
            <a:ext cx="113756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45692" rIns="91417" bIns="45692" anchor="t" anchorCtr="0">
            <a:noAutofit/>
          </a:bodyPr>
          <a:lstStyle/>
          <a:p>
            <a:r>
              <a:rPr lang="en-US" dirty="0"/>
              <a:t>E4S 24.11 AWS image: US-West2 (OR)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54A35-1D13-5167-0C86-E6088EC264BA}"/>
              </a:ext>
            </a:extLst>
          </p:cNvPr>
          <p:cNvSpPr txBox="1"/>
          <p:nvPr/>
        </p:nvSpPr>
        <p:spPr>
          <a:xfrm>
            <a:off x="10009715" y="935206"/>
            <a:ext cx="2182285" cy="4173450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/>
              <a:t>E4S 24.11 AWS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Intel </a:t>
            </a:r>
            <a:r>
              <a:rPr lang="en-US" sz="1600" dirty="0" err="1"/>
              <a:t>oneAPI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CUDA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NVHPC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ROCm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AWS DCV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Spack</a:t>
            </a:r>
            <a:r>
              <a:rPr lang="en-US" sz="1600" dirty="0"/>
              <a:t> Build Cache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ECP: </a:t>
            </a:r>
            <a:r>
              <a:rPr lang="en-US" sz="1600" dirty="0" err="1"/>
              <a:t>Nalu</a:t>
            </a:r>
            <a:r>
              <a:rPr lang="en-US" sz="1600" dirty="0"/>
              <a:t>-Wind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Trilinos</a:t>
            </a:r>
            <a:r>
              <a:rPr lang="en-US" sz="1600" dirty="0"/>
              <a:t> 13.4.0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OpenFOAM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ParaView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TAU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Docker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Shifter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 err="1"/>
              <a:t>Charliecloud</a:t>
            </a:r>
            <a:endParaRPr lang="en-US" sz="16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E4S Singularity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EDA tools… 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393953-2850-F48F-1A60-72A3C361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1" y="993911"/>
            <a:ext cx="9234214" cy="52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1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4772-1073-8FFE-D5D5-BA8081A3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CAD5-D29C-89F7-2A15-E2FC7476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E4S for Commercial Cloud Platforms for EDA on AWS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7E33A4-E2D2-8B84-F0D9-6329F7AFD8DC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Electronic Design Automation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18BA16B-3962-F468-0DDA-78EE51A2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7" y="979715"/>
            <a:ext cx="9239385" cy="519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EC60A-52CF-6157-7250-F3E36ECE6236}"/>
              </a:ext>
            </a:extLst>
          </p:cNvPr>
          <p:cNvSpPr txBox="1"/>
          <p:nvPr/>
        </p:nvSpPr>
        <p:spPr>
          <a:xfrm>
            <a:off x="10090673" y="137331"/>
            <a:ext cx="2101327" cy="658334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E4S EDA on AWS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Magic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ACT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Klayout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Qflow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Xschem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Xcircuit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Yosys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Volator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OpenROAD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OpenLane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OpenFASOC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iVerilog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Gtkwave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Irsim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Qrouter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Fault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GDS3D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Rggen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Python tools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Cocotb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Amaranth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Edalize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Gdsfactory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Gdspy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OpenRAM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Gdstk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Silicon</a:t>
            </a:r>
            <a:br>
              <a:rPr lang="en-US" sz="1400" dirty="0"/>
            </a:br>
            <a:r>
              <a:rPr lang="en-US" sz="1400" dirty="0"/>
              <a:t>  compiler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Volare …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PDKs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GF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Skywater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332DF-38C1-1F28-1626-BC65EDEF6774}"/>
              </a:ext>
            </a:extLst>
          </p:cNvPr>
          <p:cNvSpPr txBox="1"/>
          <p:nvPr/>
        </p:nvSpPr>
        <p:spPr>
          <a:xfrm>
            <a:off x="1065124" y="6379037"/>
            <a:ext cx="95473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Free to use public AMI on AWS: </a:t>
            </a:r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ami-0e752117cfa13cb9b in the US-West-2 (Oregon) region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2979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5CB34-E3F2-AB01-6D4E-767D8207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4B34-913A-4785-3B04-FB9A8212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E4S for Commercial Cloud Platforms for EDA on AWS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55BB4C-490C-1B4C-E77B-42BB11E513B7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00000"/>
              </a:lnSpc>
              <a:spcBef>
                <a:spcPts val="600"/>
              </a:spcBef>
              <a:buClr>
                <a:prstClr val="black"/>
              </a:buClr>
              <a:defRPr/>
            </a:pPr>
            <a:r>
              <a:rPr lang="en-GB" sz="1200" u="sng" dirty="0">
                <a:solidFill>
                  <a:prstClr val="black"/>
                </a:solidFill>
                <a:latin typeface="Arial"/>
              </a:rPr>
              <a:t>E4S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: HPC Software Ecosystem – a curated software portfolio for Electronic Design Automation</a:t>
            </a:r>
          </a:p>
          <a:p>
            <a:pPr marL="171450" indent="-171450" defTabSz="685800">
              <a:lnSpc>
                <a:spcPct val="100000"/>
              </a:lnSpc>
              <a:spcBef>
                <a:spcPts val="600"/>
              </a:spcBef>
              <a:buClr>
                <a:prstClr val="black"/>
              </a:buClr>
              <a:defRPr/>
            </a:pPr>
            <a:r>
              <a:rPr lang="en-GB" sz="1200" dirty="0" err="1">
                <a:solidFill>
                  <a:prstClr val="black"/>
                </a:solidFill>
                <a:latin typeface="Arial"/>
              </a:rPr>
              <a:t>OpenROAD</a:t>
            </a: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4F58D-0CEC-4750-7806-C430BBDA5124}"/>
              </a:ext>
            </a:extLst>
          </p:cNvPr>
          <p:cNvSpPr txBox="1"/>
          <p:nvPr/>
        </p:nvSpPr>
        <p:spPr>
          <a:xfrm>
            <a:off x="10090673" y="137331"/>
            <a:ext cx="2101327" cy="658334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E4S EDA on AWS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Magic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ACT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Klayout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Qflow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Xschem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Xcircuit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Yosys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Volator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OpenROAD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OpenLane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OpenFASOC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iVerilog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Gtkwave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Irsim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Qrouter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Fault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GDS3D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Rggen</a:t>
            </a:r>
            <a:endParaRPr lang="en-US" sz="1400" dirty="0"/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Python tools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Cocotb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Amaranth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Edalize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Gdsfactory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Gdspy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OpenRAM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Gdstk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Silicon</a:t>
            </a:r>
            <a:br>
              <a:rPr lang="en-US" sz="1400" dirty="0"/>
            </a:br>
            <a:r>
              <a:rPr lang="en-US" sz="1400" dirty="0"/>
              <a:t>  compiler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Volare …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PDKs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GF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Skywater</a:t>
            </a:r>
            <a:endParaRPr lang="en-US" sz="16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017F8BC-C96A-FAF3-5970-F54A2545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278" y="1144752"/>
            <a:ext cx="8484833" cy="5249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DDC9C-EAD6-DFD6-BF62-732FA8E3941A}"/>
              </a:ext>
            </a:extLst>
          </p:cNvPr>
          <p:cNvSpPr txBox="1"/>
          <p:nvPr/>
        </p:nvSpPr>
        <p:spPr>
          <a:xfrm>
            <a:off x="1065124" y="6379037"/>
            <a:ext cx="95473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Free to use public AMI on AWS: </a:t>
            </a:r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ami-0e752117cfa13cb9b in the US-West-2 (Oregon) region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973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"/>
          <p:cNvSpPr/>
          <p:nvPr/>
        </p:nvSpPr>
        <p:spPr>
          <a:xfrm>
            <a:off x="99448" y="695271"/>
            <a:ext cx="764476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F6635"/>
                </a:solidFill>
                <a:latin typeface="Arial"/>
                <a:ea typeface="Arial"/>
                <a:cs typeface="Arial"/>
                <a:sym typeface="Arial"/>
              </a:rPr>
              <a:t>About E4S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97459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6636"/>
              </a:buClr>
              <a:buSzPts val="1400"/>
              <a:buFont typeface="Calibri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E4S: Extreme-scale Scientific Software Stack</a:t>
            </a:r>
            <a:endParaRPr dirty="0"/>
          </a:p>
        </p:txBody>
      </p:sp>
      <p:pic>
        <p:nvPicPr>
          <p:cNvPr id="392" name="Google Shape;392;p3" descr="Lawrence Livermore National Labora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9143" y="6545638"/>
            <a:ext cx="502562" cy="9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" descr="Sandia National Laborator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3428" y="6452616"/>
            <a:ext cx="505345" cy="20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" descr="Argonne National Laborato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5422" y="6501797"/>
            <a:ext cx="643459" cy="18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" descr="Oak Ridge National Laborato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2584" y="6495893"/>
            <a:ext cx="582497" cy="1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" descr="Los Alamos National Laborator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3416" y="6518790"/>
            <a:ext cx="775760" cy="15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" descr="Kitwa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70879" y="6545638"/>
            <a:ext cx="466218" cy="10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" descr="Lawrence Livermore National Labora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6136" y="10743151"/>
            <a:ext cx="231045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79718" y="6493007"/>
            <a:ext cx="413527" cy="177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53053" y="6408940"/>
            <a:ext cx="670450" cy="26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" descr="BerkeleyLab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4395" y="6433949"/>
            <a:ext cx="411132" cy="31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21491" y="6509838"/>
            <a:ext cx="695228" cy="17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82224" y="6524372"/>
            <a:ext cx="503577" cy="1450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5C14A0-4B4B-DE56-2352-8323E2538A0E}"/>
              </a:ext>
            </a:extLst>
          </p:cNvPr>
          <p:cNvSpPr txBox="1"/>
          <p:nvPr/>
        </p:nvSpPr>
        <p:spPr>
          <a:xfrm>
            <a:off x="217408" y="152453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Google Shape;510;p7">
            <a:extLst>
              <a:ext uri="{FF2B5EF4-FFF2-40B4-BE49-F238E27FC236}">
                <a16:creationId xmlns:a16="http://schemas.microsoft.com/office/drawing/2014/main" id="{6D98274F-BCF7-0EEA-869C-12F3858987EF}"/>
              </a:ext>
            </a:extLst>
          </p:cNvPr>
          <p:cNvSpPr/>
          <p:nvPr/>
        </p:nvSpPr>
        <p:spPr>
          <a:xfrm>
            <a:off x="0" y="1157052"/>
            <a:ext cx="12192000" cy="514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is a community effort to provide open-source software packages for developing, deploying and running scientific applications on HPC platforms.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has built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comprehensive, coherent software stack that enables application developers to productively develop highly parallel applications that effectively target diverse exascale architectures. 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E4S provides a curated, Spack based software distribution of 120+ HPC (</a:t>
            </a:r>
            <a:r>
              <a:rPr lang="en-US" sz="1600" dirty="0" err="1"/>
              <a:t>OpenFOAM</a:t>
            </a:r>
            <a:r>
              <a:rPr lang="en-US" sz="1600" dirty="0"/>
              <a:t>, </a:t>
            </a:r>
            <a:r>
              <a:rPr lang="en-US" sz="1600" dirty="0" err="1"/>
              <a:t>Gromacs</a:t>
            </a:r>
            <a:r>
              <a:rPr lang="en-US" sz="1600" dirty="0"/>
              <a:t>, Nek5000, LAMMPS), EDA (e.g., </a:t>
            </a:r>
            <a:r>
              <a:rPr lang="en-US" sz="1600" dirty="0" err="1"/>
              <a:t>Xyce</a:t>
            </a:r>
            <a:r>
              <a:rPr lang="en-US" sz="1600" dirty="0"/>
              <a:t>), and AI/ML packages (e.g., NVIDIA </a:t>
            </a:r>
            <a:r>
              <a:rPr lang="en-US" sz="1600" dirty="0" err="1"/>
              <a:t>NeMo</a:t>
            </a:r>
            <a:r>
              <a:rPr lang="en-US" sz="1600" baseline="30000" dirty="0" err="1"/>
              <a:t>TM</a:t>
            </a:r>
            <a:r>
              <a:rPr lang="en-US" sz="1600" dirty="0"/>
              <a:t>, </a:t>
            </a:r>
            <a:r>
              <a:rPr lang="en-US" sz="1600" dirty="0" err="1"/>
              <a:t>HuggingFace</a:t>
            </a:r>
            <a:r>
              <a:rPr lang="en-US" sz="1600" dirty="0"/>
              <a:t> Hub, TensorFlow, </a:t>
            </a:r>
            <a:r>
              <a:rPr lang="en-US" sz="1600" dirty="0" err="1"/>
              <a:t>PyTorch</a:t>
            </a:r>
            <a:r>
              <a:rPr lang="en-US" sz="1600" dirty="0"/>
              <a:t>, </a:t>
            </a:r>
            <a:r>
              <a:rPr lang="en-US" sz="1600" dirty="0" err="1"/>
              <a:t>TorchBraid</a:t>
            </a:r>
            <a:r>
              <a:rPr lang="en-US" sz="1600" dirty="0"/>
              <a:t>, Scikit-Learn, Pandas, JAX, </a:t>
            </a:r>
            <a:r>
              <a:rPr lang="en-US" sz="1600" dirty="0" err="1"/>
              <a:t>Horovod</a:t>
            </a:r>
            <a:r>
              <a:rPr lang="en-US" sz="1600" dirty="0"/>
              <a:t>, LBANN with support for GPUs).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Base images and full featured containers (with GPU support) and DOE LLVM containers.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Commercial support for E4S through </a:t>
            </a:r>
            <a:r>
              <a:rPr lang="en-US" sz="1600" dirty="0" err="1"/>
              <a:t>ParaTools</a:t>
            </a:r>
            <a:r>
              <a:rPr lang="en-US" sz="1600" dirty="0"/>
              <a:t>, Inc. for installation, maintaining an issue tracker, and ECP AD engagement.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E4S for commercial cloud platforms: Adaptive Computing’s ODDC with </a:t>
            </a:r>
            <a:r>
              <a:rPr lang="en-US" sz="1600" dirty="0" err="1"/>
              <a:t>ParaTools</a:t>
            </a:r>
            <a:r>
              <a:rPr lang="en-US" sz="1600" dirty="0"/>
              <a:t> Pro for E4S</a:t>
            </a:r>
            <a:r>
              <a:rPr lang="en-US" sz="1600" baseline="30000" dirty="0"/>
              <a:t>TM</a:t>
            </a:r>
            <a:r>
              <a:rPr lang="en-US" sz="1600" dirty="0"/>
              <a:t> image for AWS, GCP, Azure.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With E4S Spack binary build caches, E4S supports both bare-metal and containerized deployment for GPU based platforms.</a:t>
            </a:r>
          </a:p>
          <a:p>
            <a:pPr marL="971550" lvl="1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X86_64, ppc64le (IBM Power 10), aarch64 (ARM64) with support for GPUs from NVIDIA, AMD, and Intel</a:t>
            </a:r>
          </a:p>
          <a:p>
            <a:pPr marL="971550" lvl="1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HPC and AI/ML packages are optimized for GPUs and CPUs. </a:t>
            </a:r>
          </a:p>
          <a:p>
            <a:pPr marL="971550" lvl="2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Container images on </a:t>
            </a:r>
            <a:r>
              <a:rPr lang="en-US" sz="1600" dirty="0" err="1"/>
              <a:t>DockerHub</a:t>
            </a:r>
            <a:r>
              <a:rPr lang="en-US" sz="1600" dirty="0"/>
              <a:t> and E4S website of pre-built binaries of ECP ST products.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e4s-chain-spack.sh to chain two Spack instances allows us to install new packages in home directory and use other tools.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e4s-cl container launch tool allows binary distribution of applications by swapping MPI in the containerized app w/ system MPI. </a:t>
            </a:r>
          </a:p>
          <a:p>
            <a:pPr marL="514350" indent="-285750">
              <a:lnSpc>
                <a:spcPct val="120000"/>
              </a:lnSpc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e4s-alc is an à la carte tool to customize container images by adding system and Spack packages to an existing image.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359;p1">
            <a:extLst>
              <a:ext uri="{FF2B5EF4-FFF2-40B4-BE49-F238E27FC236}">
                <a16:creationId xmlns:a16="http://schemas.microsoft.com/office/drawing/2014/main" id="{459B053C-C6A7-29C7-0499-6DE2D0EB3128}"/>
              </a:ext>
            </a:extLst>
          </p:cNvPr>
          <p:cNvGrpSpPr/>
          <p:nvPr/>
        </p:nvGrpSpPr>
        <p:grpSpPr>
          <a:xfrm>
            <a:off x="10621119" y="255391"/>
            <a:ext cx="979936" cy="751437"/>
            <a:chOff x="40066567" y="11145834"/>
            <a:chExt cx="4181059" cy="3206133"/>
          </a:xfrm>
        </p:grpSpPr>
        <p:sp>
          <p:nvSpPr>
            <p:cNvPr id="5" name="Google Shape;360;p1">
              <a:extLst>
                <a:ext uri="{FF2B5EF4-FFF2-40B4-BE49-F238E27FC236}">
                  <a16:creationId xmlns:a16="http://schemas.microsoft.com/office/drawing/2014/main" id="{7C7743E7-70DC-F2E8-0E22-B96932E5631C}"/>
                </a:ext>
              </a:extLst>
            </p:cNvPr>
            <p:cNvSpPr txBox="1"/>
            <p:nvPr/>
          </p:nvSpPr>
          <p:spPr>
            <a:xfrm>
              <a:off x="40360651" y="13291273"/>
              <a:ext cx="3886975" cy="852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425" tIns="21425" rIns="21425" bIns="2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1" u="sng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https://e4s.io</a:t>
              </a:r>
              <a:r>
                <a:rPr lang="en-US" sz="1050" b="0" i="1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5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61;p1">
              <a:extLst>
                <a:ext uri="{FF2B5EF4-FFF2-40B4-BE49-F238E27FC236}">
                  <a16:creationId xmlns:a16="http://schemas.microsoft.com/office/drawing/2014/main" id="{6369ADBB-9AFB-FAD3-5937-5E7891F64F69}"/>
                </a:ext>
              </a:extLst>
            </p:cNvPr>
            <p:cNvSpPr/>
            <p:nvPr/>
          </p:nvSpPr>
          <p:spPr>
            <a:xfrm>
              <a:off x="40066567" y="11145834"/>
              <a:ext cx="3886975" cy="3206133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362;p1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CB3BEB9D-D131-5274-707A-6CD01B6A9D1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1112270" y="11302191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86ED9-4D21-5028-74B5-F940D8B47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85D6-FA2F-C007-5F9A-B08D48E9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E4S for Commercial Cloud Platforms for EDA on AWS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2AE6B4-B6EF-0C10-1498-191169789326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Electronic Design Automation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E27D27E-319F-4787-1744-CF9FB854C172}"/>
              </a:ext>
            </a:extLst>
          </p:cNvPr>
          <p:cNvGraphicFramePr>
            <a:graphicFrameLocks noGrp="1"/>
          </p:cNvGraphicFramePr>
          <p:nvPr/>
        </p:nvGraphicFramePr>
        <p:xfrm>
          <a:off x="435812" y="1050757"/>
          <a:ext cx="4136188" cy="4846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37">
                  <a:extLst>
                    <a:ext uri="{9D8B030D-6E8A-4147-A177-3AD203B41FA5}">
                      <a16:colId xmlns:a16="http://schemas.microsoft.com/office/drawing/2014/main" val="2217110187"/>
                    </a:ext>
                  </a:extLst>
                </a:gridCol>
                <a:gridCol w="955117">
                  <a:extLst>
                    <a:ext uri="{9D8B030D-6E8A-4147-A177-3AD203B41FA5}">
                      <a16:colId xmlns:a16="http://schemas.microsoft.com/office/drawing/2014/main" val="701526739"/>
                    </a:ext>
                  </a:extLst>
                </a:gridCol>
                <a:gridCol w="2849434">
                  <a:extLst>
                    <a:ext uri="{9D8B030D-6E8A-4147-A177-3AD203B41FA5}">
                      <a16:colId xmlns:a16="http://schemas.microsoft.com/office/drawing/2014/main" val="3019461251"/>
                    </a:ext>
                  </a:extLst>
                </a:gridCol>
              </a:tblGrid>
              <a:tr h="6296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Packages currently in E4S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1096917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Magic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http://opencircuitdesign.com/magic/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6785460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Xyce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https://xyce.sandia.gov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7941514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NGSPICE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ngspice.sourceforge.io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5610845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KLayout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https://www.klayout.de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940581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Qflow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http://opencircuitdesign.com/qflow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07222747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OR-Tools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https://developers.google.com/optimization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549363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IRSIM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http://opencircuitdesign.com/irsim/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54200960"/>
                  </a:ext>
                </a:extLst>
              </a:tr>
              <a:tr h="4620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OpenROAD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https://github.com/The-OpenROAD-Project/OpenROAD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8214671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OpenLane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https://openlane.readthedocs.io/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8159720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OpenFASOC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https://openfasoc.readthedocs.io/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9634676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Open_PDKs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http://opencircuitdesign.com/open_pdks/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5651414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Netgen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opencircuitdesign.com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netgen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307722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8A0026-ABA0-41CD-36D6-0BF12C7896B0}"/>
              </a:ext>
            </a:extLst>
          </p:cNvPr>
          <p:cNvGraphicFramePr>
            <a:graphicFrameLocks noGrp="1"/>
          </p:cNvGraphicFramePr>
          <p:nvPr/>
        </p:nvGraphicFramePr>
        <p:xfrm>
          <a:off x="4700336" y="1050756"/>
          <a:ext cx="5414211" cy="486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63">
                  <a:extLst>
                    <a:ext uri="{9D8B030D-6E8A-4147-A177-3AD203B41FA5}">
                      <a16:colId xmlns:a16="http://schemas.microsoft.com/office/drawing/2014/main" val="2217110187"/>
                    </a:ext>
                  </a:extLst>
                </a:gridCol>
                <a:gridCol w="1593643">
                  <a:extLst>
                    <a:ext uri="{9D8B030D-6E8A-4147-A177-3AD203B41FA5}">
                      <a16:colId xmlns:a16="http://schemas.microsoft.com/office/drawing/2014/main" val="701526739"/>
                    </a:ext>
                  </a:extLst>
                </a:gridCol>
                <a:gridCol w="3392905">
                  <a:extLst>
                    <a:ext uri="{9D8B030D-6E8A-4147-A177-3AD203B41FA5}">
                      <a16:colId xmlns:a16="http://schemas.microsoft.com/office/drawing/2014/main" val="3019461251"/>
                    </a:ext>
                  </a:extLst>
                </a:gridCol>
              </a:tblGrid>
              <a:tr h="61684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Packages currently in E4S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1096917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Yosys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https://github.com/YosysHQ/yosys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6785460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Xcircuit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http://opencircuitdesign.com/xcircuit/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79415145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Graywolf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https://github.com/rubund/graywolf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56108459"/>
                  </a:ext>
                </a:extLst>
              </a:tr>
              <a:tr h="4526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OpenSTA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https://github.com/The-OpenROAD-Project/OpenSTA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9405815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OpenTimer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https://github.com/OpenTimer/OpenTimer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07222747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Qrouter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http://opencircuitdesign.com/qrouter/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5493638"/>
                  </a:ext>
                </a:extLst>
              </a:tr>
              <a:tr h="4526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Xschem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https://github.com/silicon-vlsi-org/eda-xschem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54200960"/>
                  </a:ext>
                </a:extLst>
              </a:tr>
              <a:tr h="4526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RISC-V GNU Toolchain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https://github.com/riscv-collab/riscv-gnu-toolchain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82146719"/>
                  </a:ext>
                </a:extLst>
              </a:tr>
              <a:tr h="4526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Fault: Design for Test 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https://github.com/AUCOHL/Fault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81597205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NVC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https://github.com/nickg/nvc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9634676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Amaranth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https://github.com/amaranth-lang/amaranth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5651414"/>
                  </a:ext>
                </a:extLst>
              </a:tr>
              <a:tr h="3023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Cocotb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github.com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cocotb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cocotb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3077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801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27C0-FF81-5AA0-A69C-9E7342A8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9E4B-EE49-8116-DEB5-95853560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E4S for Commercial Cloud Platforms for EDA on AWS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89EDA1-2976-E2C8-C06F-AD5B069A185F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2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Electronic Design Automation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36150-5FBC-B9CD-4EF3-CCE082C98D25}"/>
              </a:ext>
            </a:extLst>
          </p:cNvPr>
          <p:cNvSpPr txBox="1"/>
          <p:nvPr/>
        </p:nvSpPr>
        <p:spPr>
          <a:xfrm>
            <a:off x="3998619" y="6098043"/>
            <a:ext cx="40438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https://e4s.io</a:t>
            </a:r>
            <a:endParaRPr kumimoji="0" lang="en-GB" sz="3600" b="0" i="0" u="sng" strike="noStrike" kern="1200" cap="none" spc="0" normalizeH="0" baseline="0" noProof="0" dirty="0">
              <a:ln>
                <a:noFill/>
              </a:ln>
              <a:solidFill>
                <a:srgbClr val="84B641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7BA9FE9-26E9-2450-C5FF-7320DCF72C2F}"/>
              </a:ext>
            </a:extLst>
          </p:cNvPr>
          <p:cNvGraphicFramePr>
            <a:graphicFrameLocks noGrp="1"/>
          </p:cNvGraphicFramePr>
          <p:nvPr/>
        </p:nvGraphicFramePr>
        <p:xfrm>
          <a:off x="435812" y="1050757"/>
          <a:ext cx="4136188" cy="4967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37">
                  <a:extLst>
                    <a:ext uri="{9D8B030D-6E8A-4147-A177-3AD203B41FA5}">
                      <a16:colId xmlns:a16="http://schemas.microsoft.com/office/drawing/2014/main" val="2217110187"/>
                    </a:ext>
                  </a:extLst>
                </a:gridCol>
                <a:gridCol w="955117">
                  <a:extLst>
                    <a:ext uri="{9D8B030D-6E8A-4147-A177-3AD203B41FA5}">
                      <a16:colId xmlns:a16="http://schemas.microsoft.com/office/drawing/2014/main" val="701526739"/>
                    </a:ext>
                  </a:extLst>
                </a:gridCol>
                <a:gridCol w="2849434">
                  <a:extLst>
                    <a:ext uri="{9D8B030D-6E8A-4147-A177-3AD203B41FA5}">
                      <a16:colId xmlns:a16="http://schemas.microsoft.com/office/drawing/2014/main" val="3019461251"/>
                    </a:ext>
                  </a:extLst>
                </a:gridCol>
              </a:tblGrid>
              <a:tr h="6296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Packages currently in E4S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1096917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Covered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https://github.com/hpretl/verilog-covered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6785460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Edalize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https://github.com/olofk/edalize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7941514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Gaw3-xschem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https://github.com/StefanSchippers/xschem-gaw.git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5610845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GDSFactory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https://github.com/gdsfactory/gdsfactory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940581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GDSPy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https://github.com/heitzmann/gdspy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07222747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GDS3D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https://github.com/trilomix/GDS3D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549363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Ghdl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https://github.com/ghdl/ghdl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54200960"/>
                  </a:ext>
                </a:extLst>
              </a:tr>
              <a:tr h="4620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Gtkwave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https://github.com/gtkwave/gtkwave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82146719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iic-osic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https://github.com/hpretl/iic-osic.git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8159720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Iverilog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https://github.com/steveicarus/iverilog.git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9634676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Netlistsvg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https://github.com/nturley/netlistsvg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5651414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Ngspyce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github.com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ignamv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ngspyce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307722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B7DF2F-F1DF-86AC-8398-AB0FA0C2E8DC}"/>
              </a:ext>
            </a:extLst>
          </p:cNvPr>
          <p:cNvGraphicFramePr>
            <a:graphicFrameLocks noGrp="1"/>
          </p:cNvGraphicFramePr>
          <p:nvPr/>
        </p:nvGraphicFramePr>
        <p:xfrm>
          <a:off x="4700336" y="1050757"/>
          <a:ext cx="6120064" cy="5015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418">
                  <a:extLst>
                    <a:ext uri="{9D8B030D-6E8A-4147-A177-3AD203B41FA5}">
                      <a16:colId xmlns:a16="http://schemas.microsoft.com/office/drawing/2014/main" val="2217110187"/>
                    </a:ext>
                  </a:extLst>
                </a:gridCol>
                <a:gridCol w="1801407">
                  <a:extLst>
                    <a:ext uri="{9D8B030D-6E8A-4147-A177-3AD203B41FA5}">
                      <a16:colId xmlns:a16="http://schemas.microsoft.com/office/drawing/2014/main" val="701526739"/>
                    </a:ext>
                  </a:extLst>
                </a:gridCol>
                <a:gridCol w="3835239">
                  <a:extLst>
                    <a:ext uri="{9D8B030D-6E8A-4147-A177-3AD203B41FA5}">
                      <a16:colId xmlns:a16="http://schemas.microsoft.com/office/drawing/2014/main" val="3019461251"/>
                    </a:ext>
                  </a:extLst>
                </a:gridCol>
              </a:tblGrid>
              <a:tr h="392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Packages currently in E4S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1096917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Padring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https://github.com/donn/padring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6785460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Pyverilog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https://github.com/PyHDI/Pyverilog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79415145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OpenRAM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https://github.com/VLSIDA/OpenRAM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656108459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Rggen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https://github.com/rggen/rggen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9405815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Spyci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https://github.com/gmagno/spyci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07222747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Volare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https://github.com/efabless/volare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5493638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Siliconcompiler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https://github.com/siliconcompiler/siliconcompiler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54200960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Verilator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github.com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verilator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verilator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82146719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Sky130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SkyWater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Technologies 130nm CMOS PDK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81597205"/>
                  </a:ext>
                </a:extLst>
              </a:tr>
              <a:tr h="3941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Actflow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https://github.com/asyncvlsi/actflow.git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42332565"/>
                  </a:ext>
                </a:extLst>
              </a:tr>
              <a:tr h="3941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Qucs-s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https://github.com/Qucs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79240224"/>
                  </a:ext>
                </a:extLst>
              </a:tr>
              <a:tr h="3941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https://github.com/Qucs/ADMS.git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12454368"/>
                  </a:ext>
                </a:extLst>
              </a:tr>
              <a:tr h="3941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Gdstk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https://heitzmann.github.io/gdstk/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32836278"/>
                  </a:ext>
                </a:extLst>
              </a:tr>
              <a:tr h="3941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xcell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https://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github.com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asyncvlsi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xcell.git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1195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543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868" y="733572"/>
            <a:ext cx="9652000" cy="51514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US Department of Energy (DOE)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ANL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Office of Science contracts, ECP</a:t>
            </a:r>
          </a:p>
          <a:p>
            <a:pPr lvl="1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SciDAC</a:t>
            </a:r>
            <a:r>
              <a:rPr lang="en-US" sz="1200" dirty="0">
                <a:latin typeface="Arial" charset="0"/>
              </a:rPr>
              <a:t>, LBL contracts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LLNL-LANL-SNL ASC/NNSA contract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Battelle, PNNL and ORNL contract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NASA SBIR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Department of Defense (DoD)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PETTT, HPCMP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National Science Foundation (NSF)</a:t>
            </a:r>
          </a:p>
          <a:p>
            <a:pPr lvl="1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SI2-SSI, </a:t>
            </a:r>
            <a:r>
              <a:rPr lang="en-US" sz="1200" dirty="0" err="1">
                <a:latin typeface="Arial" charset="0"/>
              </a:rPr>
              <a:t>Glassbox</a:t>
            </a: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CEA, France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Arial" charset="0"/>
              </a:rPr>
              <a:t>Industry: AWS, AMD, IBM, ARM, Intel, NVIDIA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Partners: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Oregon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The Ohio State University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ParaTools</a:t>
            </a:r>
            <a:r>
              <a:rPr lang="en-US" sz="1200" dirty="0">
                <a:latin typeface="Arial" charset="0"/>
              </a:rPr>
              <a:t>, Inc.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University of Tennessee, Knoxville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>
                <a:latin typeface="Arial" charset="0"/>
              </a:rPr>
              <a:t>T.U. Dresden, GWT</a:t>
            </a:r>
          </a:p>
          <a:p>
            <a:pPr marL="463538" lvl="1" indent="0">
              <a:lnSpc>
                <a:spcPct val="80000"/>
              </a:lnSpc>
            </a:pPr>
            <a:r>
              <a:rPr lang="en-US" sz="1200" dirty="0" err="1">
                <a:latin typeface="Arial" charset="0"/>
              </a:rPr>
              <a:t>Jülich</a:t>
            </a:r>
            <a:r>
              <a:rPr lang="en-US" sz="1200" dirty="0">
                <a:latin typeface="Arial" charset="0"/>
              </a:rPr>
              <a:t> Supercomputing Center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2647953" y="5589592"/>
            <a:ext cx="24621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3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4" y="940475"/>
            <a:ext cx="1664582" cy="5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office_of_scien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2868" y="1536545"/>
            <a:ext cx="1630445" cy="505732"/>
          </a:xfrm>
          <a:noFill/>
        </p:spPr>
      </p:pic>
      <p:pic>
        <p:nvPicPr>
          <p:cNvPr id="27" name="Picture 9" descr="D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4" y="1070320"/>
            <a:ext cx="617501" cy="6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03" y="1071421"/>
            <a:ext cx="760512" cy="77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ns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84" y="2987210"/>
            <a:ext cx="716301" cy="71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20" y="2164761"/>
            <a:ext cx="724408" cy="70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68" y="6010264"/>
            <a:ext cx="1454148" cy="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73" y="2974523"/>
            <a:ext cx="844276" cy="84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50" y="5387286"/>
            <a:ext cx="3587751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sandialogo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35" y="2217560"/>
            <a:ext cx="1278392" cy="5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pnnl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71" y="2999200"/>
            <a:ext cx="1458384" cy="6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1" descr="uo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67" y="4787340"/>
            <a:ext cx="665032" cy="8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2" descr="fzj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96" y="4303323"/>
            <a:ext cx="2334823" cy="8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asa-logo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00" y="2071169"/>
            <a:ext cx="1062283" cy="888455"/>
          </a:xfrm>
          <a:prstGeom prst="rect">
            <a:avLst/>
          </a:prstGeom>
        </p:spPr>
      </p:pic>
      <p:pic>
        <p:nvPicPr>
          <p:cNvPr id="40" name="Picture 39" descr="TheOhioStateUniversity-Stacked-RGBHE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11" y="4334063"/>
            <a:ext cx="1440612" cy="975356"/>
          </a:xfrm>
          <a:prstGeom prst="rect">
            <a:avLst/>
          </a:prstGeom>
        </p:spPr>
      </p:pic>
      <p:pic>
        <p:nvPicPr>
          <p:cNvPr id="41" name="Picture 6" descr="LAN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0350" y="2196053"/>
            <a:ext cx="1676681" cy="481905"/>
          </a:xfrm>
          <a:noFill/>
        </p:spPr>
      </p:pic>
      <p:pic>
        <p:nvPicPr>
          <p:cNvPr id="7" name="Picture 6" descr="ORNL_2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59" y="3030227"/>
            <a:ext cx="1438993" cy="734383"/>
          </a:xfrm>
          <a:prstGeom prst="rect">
            <a:avLst/>
          </a:prstGeom>
        </p:spPr>
      </p:pic>
      <p:pic>
        <p:nvPicPr>
          <p:cNvPr id="43" name="Picture 42" descr="paratool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86" y="5341237"/>
            <a:ext cx="2039889" cy="432180"/>
          </a:xfrm>
          <a:prstGeom prst="rect">
            <a:avLst/>
          </a:prstGeom>
        </p:spPr>
      </p:pic>
      <p:pic>
        <p:nvPicPr>
          <p:cNvPr id="24" name="Picture Placeholder 7" descr="ecp-log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7866297" y="1116638"/>
            <a:ext cx="1434209" cy="6801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29" y="100642"/>
            <a:ext cx="11125200" cy="838200"/>
          </a:xfrm>
        </p:spPr>
        <p:txBody>
          <a:bodyPr/>
          <a:lstStyle/>
          <a:p>
            <a:r>
              <a:rPr lang="en-US" dirty="0"/>
              <a:t>Support Acknowledgements</a:t>
            </a:r>
          </a:p>
        </p:txBody>
      </p:sp>
      <p:pic>
        <p:nvPicPr>
          <p:cNvPr id="34" name="Picture 33" descr="ce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4" y="3867634"/>
            <a:ext cx="924424" cy="755582"/>
          </a:xfrm>
          <a:prstGeom prst="rect">
            <a:avLst/>
          </a:prstGeom>
        </p:spPr>
      </p:pic>
      <p:pic>
        <p:nvPicPr>
          <p:cNvPr id="3" name="Picture 2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B60254EB-F57B-81B7-A9D8-B09F20656E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77011" y="1064672"/>
            <a:ext cx="1739026" cy="66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9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7796E-0788-EC0C-3380-C61718A8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54D-050E-20E1-8AE7-0614C293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0035-249C-A650-9F7F-E14252C5E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894080"/>
            <a:ext cx="11372771" cy="5069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>
                <a:effectLst/>
                <a:latin typeface="Helvetica Neue" panose="02000503000000020004" pitchFamily="2" charset="0"/>
              </a:rPr>
              <a:t>This material is based upon work supported by the U.S. Department of Energy, Office of Science, Office of Advanced Scientific Computing Research, Next-Generation Scientific Software Technologies program, under contract number DE-AC02-06CH11357. </a:t>
            </a:r>
            <a:r>
              <a:rPr lang="en-US" i="1" dirty="0">
                <a:latin typeface="Helvetica Neue" panose="02000503000000020004" pitchFamily="2" charset="0"/>
              </a:rPr>
              <a:t>DOE SBIR </a:t>
            </a: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DE-SC0022502.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sz="2000" b="1" dirty="0">
                <a:hlinkClick r:id="rId2"/>
              </a:rPr>
              <a:t>https://science.osti.gov/ascr</a:t>
            </a:r>
            <a:endParaRPr lang="en-US" sz="2000" b="1" dirty="0"/>
          </a:p>
          <a:p>
            <a:r>
              <a:rPr lang="en-US" sz="2000" b="1" dirty="0">
                <a:hlinkClick r:id="rId3"/>
              </a:rPr>
              <a:t>https://pesoproject.org</a:t>
            </a:r>
            <a:r>
              <a:rPr lang="en-US" sz="2000" b="1" dirty="0"/>
              <a:t> </a:t>
            </a:r>
          </a:p>
          <a:p>
            <a:r>
              <a:rPr lang="en-US" b="1" dirty="0">
                <a:hlinkClick r:id="rId4"/>
              </a:rPr>
              <a:t>https://ascr-step.org</a:t>
            </a:r>
            <a:r>
              <a:rPr lang="en-US" b="1" dirty="0"/>
              <a:t> </a:t>
            </a:r>
            <a:endParaRPr lang="en-US" sz="2000" b="1" dirty="0"/>
          </a:p>
          <a:p>
            <a:r>
              <a:rPr lang="en-US" sz="2000" b="1" dirty="0">
                <a:hlinkClick r:id="rId5"/>
              </a:rPr>
              <a:t>https://hpsf.io</a:t>
            </a:r>
            <a:r>
              <a:rPr lang="en-US" sz="2000" b="1" dirty="0"/>
              <a:t> </a:t>
            </a:r>
          </a:p>
          <a:p>
            <a:r>
              <a:rPr lang="en-US" sz="2000" b="1" dirty="0">
                <a:hlinkClick r:id="rId6"/>
              </a:rPr>
              <a:t>https://www.energy.gov/technologytransitions/sbirsttr</a:t>
            </a:r>
            <a:r>
              <a:rPr lang="en-US" sz="2000" b="1" dirty="0"/>
              <a:t> 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4F3337-5895-78A0-5DFF-FF3AA077C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07" y="2921342"/>
            <a:ext cx="6081750" cy="1015316"/>
          </a:xfrm>
          <a:prstGeom prst="rect">
            <a:avLst/>
          </a:prstGeom>
        </p:spPr>
      </p:pic>
      <p:pic>
        <p:nvPicPr>
          <p:cNvPr id="6" name="Picture 5" descr="A black rectangular sign with white letters and blue text&#10;&#10;AI-generated content may be incorrect.">
            <a:extLst>
              <a:ext uri="{FF2B5EF4-FFF2-40B4-BE49-F238E27FC236}">
                <a16:creationId xmlns:a16="http://schemas.microsoft.com/office/drawing/2014/main" id="{52046E5A-7D9D-0B42-E30F-711867434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880" y="3936658"/>
            <a:ext cx="4648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0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193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652" b="4652"/>
          <a:stretch/>
        </p:blipFill>
        <p:spPr>
          <a:xfrm>
            <a:off x="0" y="0"/>
            <a:ext cx="12192000" cy="62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7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365854" y="353880"/>
            <a:ext cx="10135307" cy="625200"/>
          </a:xfrm>
        </p:spPr>
        <p:txBody>
          <a:bodyPr/>
          <a:lstStyle/>
          <a:p>
            <a:pPr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</a:pPr>
            <a:r>
              <a:rPr lang="en-GB" altLang="en-US" dirty="0"/>
              <a:t>Reproducibility of scientific results using E4S containers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56" y="979080"/>
            <a:ext cx="11590792" cy="5259674"/>
          </a:xfrm>
        </p:spPr>
        <p:txBody>
          <a:bodyPr/>
          <a:lstStyle/>
          <a:p>
            <a:pPr marL="228600">
              <a:lnSpc>
                <a:spcPct val="120000"/>
              </a:lnSpc>
              <a:buSzPts val="1800"/>
              <a:buFont typeface="Century Gothic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E4S has built and distributed </a:t>
            </a:r>
            <a:r>
              <a:rPr lang="en-US" dirty="0"/>
              <a:t>container images on </a:t>
            </a:r>
            <a:r>
              <a:rPr lang="en-US" dirty="0" err="1"/>
              <a:t>DockerHub</a:t>
            </a:r>
            <a:r>
              <a:rPr lang="en-US" dirty="0"/>
              <a:t> and E4S website of pre-built binaries of ECP ST products.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Base images and full featured containers (with GPU support) and DOE LLVM containers.</a:t>
            </a:r>
          </a:p>
          <a:p>
            <a:pPr marL="228600">
              <a:lnSpc>
                <a:spcPct val="120000"/>
              </a:lnSpc>
              <a:buSzPts val="1800"/>
              <a:buFont typeface="Century Gothic" panose="020B0502020202020204" pitchFamily="34" charset="0"/>
              <a:buChar char="•"/>
            </a:pPr>
            <a:r>
              <a:rPr lang="en-US" dirty="0"/>
              <a:t>e4s-alc is an à-la-carte tool to customize container images by adding system and Spack packages to an existing image.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dirty="0"/>
              <a:t>e4s-chain-spack.sh to chain two Spack instances allows us to install new packages in home directory and use other tools.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dirty="0"/>
              <a:t>e4s-cl container launch tool allows binary distribution of applications by swapping MPI in the containerized app with system MPI. 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dirty="0"/>
              <a:t>Using containers to take a snapshot of a working scientific model for reproducibility.</a:t>
            </a:r>
          </a:p>
          <a:p>
            <a:pPr marL="228600">
              <a:lnSpc>
                <a:spcPct val="120000"/>
              </a:lnSpc>
              <a:buSzPts val="1800"/>
              <a:buChar char="•"/>
            </a:pPr>
            <a:r>
              <a:rPr lang="en-US" dirty="0"/>
              <a:t>Hands-on exercises on building a working container with MPI and using it on an HPC system.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CD879-6523-F002-4268-0343023BC113}"/>
              </a:ext>
            </a:extLst>
          </p:cNvPr>
          <p:cNvSpPr txBox="1"/>
          <p:nvPr/>
        </p:nvSpPr>
        <p:spPr>
          <a:xfrm>
            <a:off x="5518287" y="6350231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https://e4s.io</a:t>
            </a:r>
          </a:p>
        </p:txBody>
      </p:sp>
    </p:spTree>
    <p:extLst>
      <p:ext uri="{BB962C8B-B14F-4D97-AF65-F5344CB8AC3E}">
        <p14:creationId xmlns:p14="http://schemas.microsoft.com/office/powerpoint/2010/main" val="45005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5711-78FC-4942-9A65-7E601FC7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E4S 24.11: What’s New?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30EC0-F5B3-CB41-9790-40E3240A18FD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3B5D65-67F8-28A3-74A2-CCF4FCC76DDB}"/>
              </a:ext>
            </a:extLst>
          </p:cNvPr>
          <p:cNvSpPr txBox="1"/>
          <p:nvPr/>
        </p:nvSpPr>
        <p:spPr>
          <a:xfrm>
            <a:off x="899410" y="1094282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3865771-393D-CBFE-990A-C94F1608B29A}"/>
              </a:ext>
            </a:extLst>
          </p:cNvPr>
          <p:cNvSpPr txBox="1">
            <a:spLocks/>
          </p:cNvSpPr>
          <p:nvPr/>
        </p:nvSpPr>
        <p:spPr>
          <a:xfrm>
            <a:off x="300604" y="666426"/>
            <a:ext cx="11891396" cy="5259674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E4S includes 132+ HPC packages on ARM, x86_64, and ppc64le platforms, 132K+ binaries in E4S build Cache.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E4S improves support for a cross-platform AI/ML software stack including packages like NVIDIA </a:t>
            </a:r>
            <a:r>
              <a:rPr lang="en-US" sz="1800" dirty="0" err="1"/>
              <a:t>NeMo</a:t>
            </a:r>
            <a:r>
              <a:rPr lang="en-US" sz="1800" baseline="30000" dirty="0" err="1"/>
              <a:t>TM</a:t>
            </a:r>
            <a:r>
              <a:rPr lang="en-US" sz="1800" dirty="0"/>
              <a:t>, </a:t>
            </a:r>
            <a:r>
              <a:rPr lang="en-US" sz="1800" dirty="0" err="1"/>
              <a:t>Huggingface_hub</a:t>
            </a:r>
            <a:r>
              <a:rPr lang="en-US" sz="1800" dirty="0"/>
              <a:t>, </a:t>
            </a:r>
            <a:r>
              <a:rPr lang="en-US" sz="1800" dirty="0" err="1"/>
              <a:t>DeepHyper</a:t>
            </a:r>
            <a:r>
              <a:rPr lang="en-US" sz="1800" dirty="0"/>
              <a:t>, </a:t>
            </a:r>
            <a:r>
              <a:rPr lang="en-US" sz="1800" dirty="0" err="1"/>
              <a:t>Google.generativeai</a:t>
            </a:r>
            <a:r>
              <a:rPr lang="en-US" sz="1800" dirty="0"/>
              <a:t> (Gemini API), OpenAI (API), </a:t>
            </a:r>
            <a:r>
              <a:rPr lang="en-US" sz="1800" dirty="0" err="1"/>
              <a:t>TorchBraid</a:t>
            </a:r>
            <a:r>
              <a:rPr lang="en-US" sz="1800" dirty="0"/>
              <a:t>, Pandas, Scikit-Learn, JAX, </a:t>
            </a:r>
            <a:r>
              <a:rPr lang="en-US" sz="1800" dirty="0" err="1"/>
              <a:t>PyTorch</a:t>
            </a:r>
            <a:r>
              <a:rPr lang="en-US" sz="1800" dirty="0"/>
              <a:t>, TensorFlow, </a:t>
            </a:r>
            <a:r>
              <a:rPr lang="en-US" sz="1800" dirty="0" err="1"/>
              <a:t>Horovod</a:t>
            </a:r>
            <a:r>
              <a:rPr lang="en-US" sz="1800" dirty="0"/>
              <a:t>, OpenCV, and LBANN with support for GPUs. 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Support for new architecture: AMD MI300A/MI300X (gfx942). 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New language and runtime: Chapel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New applications: </a:t>
            </a:r>
            <a:r>
              <a:rPr lang="en-US" sz="1800" dirty="0" err="1"/>
              <a:t>NWChem</a:t>
            </a:r>
            <a:r>
              <a:rPr lang="en-US" sz="1800" dirty="0"/>
              <a:t>, WRF, FFTX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E4S </a:t>
            </a:r>
            <a:r>
              <a:rPr lang="en-US" sz="1800" dirty="0" err="1"/>
              <a:t>DocPortal</a:t>
            </a:r>
            <a:r>
              <a:rPr lang="en-US" sz="1800" dirty="0"/>
              <a:t> updated with AI/ML tools. </a:t>
            </a:r>
          </a:p>
          <a:p>
            <a:pPr>
              <a:lnSpc>
                <a:spcPct val="100000"/>
              </a:lnSpc>
              <a:buSzPts val="1800"/>
              <a:buFont typeface="Century Gothic"/>
              <a:buChar char="•"/>
            </a:pPr>
            <a:r>
              <a:rPr lang="en-US" sz="1800" dirty="0"/>
              <a:t>CUDA upgraded from to 12.6 (aarch64), </a:t>
            </a:r>
            <a:r>
              <a:rPr lang="en-US" sz="1800" dirty="0" err="1"/>
              <a:t>ROCm</a:t>
            </a:r>
            <a:r>
              <a:rPr lang="en-US" sz="1800" dirty="0"/>
              <a:t> upgraded to 6.2.1, </a:t>
            </a:r>
            <a:r>
              <a:rPr lang="en-US" sz="1800" dirty="0" err="1"/>
              <a:t>oneAPI</a:t>
            </a:r>
            <a:r>
              <a:rPr lang="en-US" sz="1800" dirty="0"/>
              <a:t> upgraded to 2024.2.0.</a:t>
            </a:r>
          </a:p>
          <a:p>
            <a:pPr>
              <a:lnSpc>
                <a:spcPct val="100000"/>
              </a:lnSpc>
              <a:buSzPts val="1800"/>
            </a:pPr>
            <a:r>
              <a:rPr lang="en-US" sz="1800" dirty="0"/>
              <a:t>Adaptive Computing’s HPC Cloud on demand data center (ODDC) web-based platform for multi-user, multi-node </a:t>
            </a:r>
            <a:r>
              <a:rPr lang="en-US" sz="1800" dirty="0" err="1"/>
              <a:t>ParaTools</a:t>
            </a:r>
            <a:r>
              <a:rPr lang="en-US" sz="1800" dirty="0"/>
              <a:t> Pro for E4S</a:t>
            </a:r>
            <a:r>
              <a:rPr lang="en-US" sz="1800" baseline="30000" dirty="0"/>
              <a:t>TM</a:t>
            </a:r>
            <a:r>
              <a:rPr lang="en-US" sz="1800" dirty="0"/>
              <a:t> images on AWS, Azure, and Google Cloud Marketplace with NVIDIA GPUs with VNC based remote desktop and Torque (</a:t>
            </a:r>
            <a:r>
              <a:rPr lang="en-US" sz="1800" dirty="0" err="1"/>
              <a:t>qsub</a:t>
            </a:r>
            <a:r>
              <a:rPr lang="en-US" sz="1800" dirty="0"/>
              <a:t>) and SLURM (</a:t>
            </a:r>
            <a:r>
              <a:rPr lang="en-US" sz="1800" dirty="0" err="1"/>
              <a:t>sbatch</a:t>
            </a:r>
            <a:r>
              <a:rPr lang="en-US" sz="1800" dirty="0"/>
              <a:t>) for multi-node execution:</a:t>
            </a:r>
          </a:p>
          <a:p>
            <a:pPr lvl="2">
              <a:lnSpc>
                <a:spcPct val="100000"/>
              </a:lnSpc>
              <a:buSzPts val="1800"/>
            </a:pPr>
            <a:r>
              <a:rPr lang="en-US" sz="1400" dirty="0">
                <a:hlinkClick r:id="rId3"/>
              </a:rPr>
              <a:t>https://adaptivecomputing.com/</a:t>
            </a:r>
            <a:endParaRPr lang="en-US" sz="1400" dirty="0"/>
          </a:p>
          <a:p>
            <a:pPr lvl="2">
              <a:lnSpc>
                <a:spcPct val="100000"/>
              </a:lnSpc>
              <a:buSzPts val="1800"/>
            </a:pPr>
            <a:r>
              <a:rPr lang="en-US" sz="1400" dirty="0">
                <a:hlinkClick r:id="rId4"/>
              </a:rPr>
              <a:t>https://paratoolspro.com</a:t>
            </a:r>
            <a:r>
              <a:rPr lang="en-US" sz="1400" dirty="0"/>
              <a:t> </a:t>
            </a:r>
            <a:br>
              <a:rPr lang="en-US" sz="1400" dirty="0"/>
            </a:br>
            <a:endParaRPr lang="en-US" sz="850" dirty="0"/>
          </a:p>
        </p:txBody>
      </p:sp>
    </p:spTree>
    <p:extLst>
      <p:ext uri="{BB962C8B-B14F-4D97-AF65-F5344CB8AC3E}">
        <p14:creationId xmlns:p14="http://schemas.microsoft.com/office/powerpoint/2010/main" val="273940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5"/>
          <p:cNvSpPr txBox="1">
            <a:spLocks noGrp="1"/>
          </p:cNvSpPr>
          <p:nvPr>
            <p:ph type="title"/>
          </p:nvPr>
        </p:nvSpPr>
        <p:spPr>
          <a:xfrm>
            <a:off x="-106326" y="258494"/>
            <a:ext cx="12298326" cy="48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500" b="1" dirty="0"/>
              <a:t>E4S: </a:t>
            </a:r>
            <a:r>
              <a:rPr lang="en-US" sz="2500" dirty="0"/>
              <a:t>Better quality, documentation, testing, integration, delivery, building &amp; use</a:t>
            </a:r>
            <a:br>
              <a:rPr lang="en-US" sz="2000" dirty="0"/>
            </a:br>
            <a:endParaRPr sz="2000" dirty="0"/>
          </a:p>
        </p:txBody>
      </p:sp>
      <p:grpSp>
        <p:nvGrpSpPr>
          <p:cNvPr id="907" name="Google Shape;907;p25"/>
          <p:cNvGrpSpPr/>
          <p:nvPr/>
        </p:nvGrpSpPr>
        <p:grpSpPr>
          <a:xfrm>
            <a:off x="550143" y="1306800"/>
            <a:ext cx="11004196" cy="4451563"/>
            <a:chOff x="184287" y="229840"/>
            <a:chExt cx="11004196" cy="4451563"/>
          </a:xfrm>
        </p:grpSpPr>
        <p:sp>
          <p:nvSpPr>
            <p:cNvPr id="908" name="Google Shape;908;p25"/>
            <p:cNvSpPr/>
            <p:nvPr/>
          </p:nvSpPr>
          <p:spPr>
            <a:xfrm>
              <a:off x="184287" y="229840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5"/>
            <p:cNvSpPr/>
            <p:nvPr/>
          </p:nvSpPr>
          <p:spPr>
            <a:xfrm>
              <a:off x="379009" y="424562"/>
              <a:ext cx="537803" cy="53780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2996" r="-2994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5"/>
            <p:cNvSpPr/>
            <p:nvPr/>
          </p:nvSpPr>
          <p:spPr>
            <a:xfrm>
              <a:off x="1160141" y="229840"/>
              <a:ext cx="2485831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5"/>
            <p:cNvSpPr txBox="1"/>
            <p:nvPr/>
          </p:nvSpPr>
          <p:spPr>
            <a:xfrm>
              <a:off x="1160141" y="229840"/>
              <a:ext cx="2485831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Quality Commitment</a:t>
              </a:r>
              <a:b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Community policies, improvement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4026806" y="229840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4221527" y="424562"/>
              <a:ext cx="537803" cy="53780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4995097" y="229840"/>
              <a:ext cx="2500955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5"/>
            <p:cNvSpPr txBox="1"/>
            <p:nvPr/>
          </p:nvSpPr>
          <p:spPr>
            <a:xfrm>
              <a:off x="4995097" y="229840"/>
              <a:ext cx="2500955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DocPortal</a:t>
              </a:r>
              <a:b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Single portal to all E4S product info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7876887" y="229840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8071609" y="424562"/>
              <a:ext cx="537803" cy="53780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23990" r="-23990"/>
              </a:stretch>
            </a:blipFill>
            <a:ln w="107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9002830" y="229840"/>
              <a:ext cx="2185653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5"/>
            <p:cNvSpPr txBox="1"/>
            <p:nvPr/>
          </p:nvSpPr>
          <p:spPr>
            <a:xfrm>
              <a:off x="9002830" y="229840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Portfolio testing</a:t>
              </a:r>
              <a:b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Especially leadership platforms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184287" y="1991999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379009" y="2186720"/>
              <a:ext cx="537803" cy="53780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07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1310230" y="1991999"/>
              <a:ext cx="2185653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5"/>
            <p:cNvSpPr txBox="1"/>
            <p:nvPr/>
          </p:nvSpPr>
          <p:spPr>
            <a:xfrm>
              <a:off x="1310230" y="1991999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Curated collection</a:t>
              </a:r>
              <a:b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end of dependency hell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3876717" y="1991999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4071439" y="2186720"/>
              <a:ext cx="537803" cy="537803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4950226" y="1991999"/>
              <a:ext cx="2290521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5"/>
            <p:cNvSpPr txBox="1"/>
            <p:nvPr/>
          </p:nvSpPr>
          <p:spPr>
            <a:xfrm>
              <a:off x="4950226" y="1991999"/>
              <a:ext cx="2290521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Quarterly releases 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Release 24.11 – November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5"/>
            <p:cNvSpPr/>
            <p:nvPr/>
          </p:nvSpPr>
          <p:spPr>
            <a:xfrm>
              <a:off x="7621581" y="1991999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5"/>
            <p:cNvSpPr/>
            <p:nvPr/>
          </p:nvSpPr>
          <p:spPr>
            <a:xfrm>
              <a:off x="7816302" y="2186720"/>
              <a:ext cx="537803" cy="53780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18990" r="-18991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8747523" y="1991999"/>
              <a:ext cx="2185653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5"/>
            <p:cNvSpPr txBox="1"/>
            <p:nvPr/>
          </p:nvSpPr>
          <p:spPr>
            <a:xfrm>
              <a:off x="8747523" y="1991999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Build caches</a:t>
              </a:r>
              <a:br>
                <a:rPr lang="en-US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10X build time improvement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84287" y="3754157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379009" y="3948879"/>
              <a:ext cx="537803" cy="537803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l="-23990" r="-2399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1310230" y="3754157"/>
              <a:ext cx="2185653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5"/>
            <p:cNvSpPr txBox="1"/>
            <p:nvPr/>
          </p:nvSpPr>
          <p:spPr>
            <a:xfrm>
              <a:off x="1310230" y="3754157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Turnkey stack</a:t>
              </a:r>
              <a:b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new user experience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5"/>
            <p:cNvSpPr/>
            <p:nvPr/>
          </p:nvSpPr>
          <p:spPr>
            <a:xfrm>
              <a:off x="3876717" y="3754157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4071439" y="3948879"/>
              <a:ext cx="537803" cy="537803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l="-30990" r="-3099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5002660" y="3754157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5"/>
            <p:cNvSpPr txBox="1"/>
            <p:nvPr/>
          </p:nvSpPr>
          <p:spPr>
            <a:xfrm>
              <a:off x="5002660" y="3754157"/>
              <a:ext cx="2185653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400" b="0" i="0" u="sng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https://e4s.io</a:t>
              </a: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7569147" y="3754157"/>
              <a:ext cx="927246" cy="927246"/>
            </a:xfrm>
            <a:prstGeom prst="ellipse">
              <a:avLst/>
            </a:prstGeom>
            <a:solidFill>
              <a:srgbClr val="CAE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7763869" y="3948879"/>
              <a:ext cx="537803" cy="537803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l="-24991" r="-24991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8582026" y="3754157"/>
              <a:ext cx="2411781" cy="9272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5"/>
            <p:cNvSpPr txBox="1"/>
            <p:nvPr/>
          </p:nvSpPr>
          <p:spPr>
            <a:xfrm>
              <a:off x="8582026" y="3754157"/>
              <a:ext cx="2411781" cy="927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E4S Strategy Group</a:t>
              </a:r>
              <a:b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 agencies, industry, international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25"/>
          <p:cNvSpPr txBox="1"/>
          <p:nvPr/>
        </p:nvSpPr>
        <p:spPr>
          <a:xfrm>
            <a:off x="485125" y="675694"/>
            <a:ext cx="11119262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Delivering HPC software to facilities, vendors, agencies, industry, international partners in a brand-new way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5711-78FC-4942-9A65-7E601FC7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30EC0-F5B3-CB41-9790-40E3240A18FD}"/>
              </a:ext>
            </a:extLst>
          </p:cNvPr>
          <p:cNvSpPr txBox="1">
            <a:spLocks/>
          </p:cNvSpPr>
          <p:nvPr/>
        </p:nvSpPr>
        <p:spPr>
          <a:xfrm>
            <a:off x="141690" y="495803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Spack-based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distribution of software tested for interoperability and portability to multiple architectures with support for GPUs from NVIDIA, AMD, and Intel in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h release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from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containers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GB" sz="1100" b="1" dirty="0">
                <a:solidFill>
                  <a:prstClr val="black"/>
                </a:solidFill>
                <a:latin typeface="Arial"/>
              </a:rPr>
              <a:t>cloud,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binary caches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Leverages and enhances SDK interoperability thrust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a commercial product – an open resource for all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2018: E4S 0.1 - 24 full, 24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2019: E4S 0.2 - 37 full, 10 partial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2019: E4S 1.0 - 50 full,  5 partial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 2020: E4S 1.1 - 61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 2020: E4S 1.2 (aka, 20.10) - 67 full release products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 2021: E4S 21.02 - 67 full release, 4 partial release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prstClr val="black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2021: E4S 21.05 - 76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2021: E4S 21.08 </a:t>
            </a:r>
            <a:r>
              <a:rPr lang="en-GB" sz="1100" dirty="0">
                <a:solidFill>
                  <a:prstClr val="black"/>
                </a:solidFill>
              </a:rPr>
              <a:t>-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88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 2021: </a:t>
            </a:r>
            <a:r>
              <a:rPr lang="en-GB" sz="1100" dirty="0">
                <a:solidFill>
                  <a:prstClr val="black"/>
                </a:solidFill>
              </a:rPr>
              <a:t>E4S 21.11 - 91 </a:t>
            </a:r>
            <a:r>
              <a:rPr lang="en-GB" sz="1100" dirty="0">
                <a:solidFill>
                  <a:prstClr val="black"/>
                </a:solidFill>
                <a:latin typeface="Arial"/>
              </a:rPr>
              <a:t>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 2022: E4S 22.02 – 100 full release products 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2022: E4S </a:t>
            </a:r>
            <a:r>
              <a:rPr lang="en-GB" sz="1100" dirty="0">
                <a:solidFill>
                  <a:prstClr val="black"/>
                </a:solidFill>
              </a:rPr>
              <a:t>22.05 – 101 full release products 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August 2022: E4S 22.08 – 102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November 2022: E4S 22.11 – 103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February 2023: E4S 23.02 – 106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2023: E4S 23.05 – 109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Aug 2023: E4S 23.08 – 115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 2023: E4S 23.11 – 120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Feb 2024: E4S 24.02 – 122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May 9, 2024: E4S 24.11 – 125 full release products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prstClr val="black"/>
              </a:buClr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Nov 15, 2024: E4S 24.11 – 132 full release products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1C73F2-7E1F-314B-BA5D-00E2F70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23" y="203120"/>
            <a:ext cx="2654430" cy="9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F89C9-2C86-8A4C-BDBD-8273123C3CEA}"/>
              </a:ext>
            </a:extLst>
          </p:cNvPr>
          <p:cNvSpPr txBox="1"/>
          <p:nvPr/>
        </p:nvSpPr>
        <p:spPr>
          <a:xfrm>
            <a:off x="5717512" y="5083962"/>
            <a:ext cx="6131588" cy="1338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Also include other products .e.g.,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AI: NVIDIA </a:t>
            </a:r>
            <a:r>
              <a:rPr lang="en-US" dirty="0" err="1"/>
              <a:t>NeMo</a:t>
            </a:r>
            <a:r>
              <a:rPr lang="en-US" baseline="30000" dirty="0" err="1"/>
              <a:t>TM</a:t>
            </a:r>
            <a:r>
              <a:rPr lang="en-US" dirty="0"/>
              <a:t>, </a:t>
            </a:r>
            <a:r>
              <a:rPr lang="en-US" dirty="0" err="1"/>
              <a:t>DeepHyper</a:t>
            </a:r>
            <a:r>
              <a:rPr lang="en-US" dirty="0"/>
              <a:t>, </a:t>
            </a:r>
            <a:r>
              <a:rPr lang="en-US" dirty="0" err="1"/>
              <a:t>TorchBraid</a:t>
            </a:r>
            <a:r>
              <a:rPr lang="en-US" dirty="0"/>
              <a:t>, Scikit-Learn, JAX, </a:t>
            </a:r>
            <a:r>
              <a:rPr lang="en-US" dirty="0" err="1">
                <a:latin typeface="+mn-lt"/>
              </a:rPr>
              <a:t>PyTorch</a:t>
            </a:r>
            <a:r>
              <a:rPr lang="en-US" dirty="0">
                <a:latin typeface="+mn-lt"/>
              </a:rPr>
              <a:t>, TensorFlow, </a:t>
            </a:r>
            <a:r>
              <a:rPr lang="en-US" dirty="0" err="1">
                <a:latin typeface="+mn-lt"/>
              </a:rPr>
              <a:t>Horovod</a:t>
            </a:r>
            <a:r>
              <a:rPr lang="en-US" dirty="0">
                <a:latin typeface="+mn-lt"/>
              </a:rPr>
              <a:t>, LBANN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Co-Design: </a:t>
            </a:r>
            <a:r>
              <a:rPr lang="en-US" dirty="0" err="1"/>
              <a:t>AMReX</a:t>
            </a:r>
            <a:r>
              <a:rPr lang="en-US" dirty="0"/>
              <a:t>, Cabana, MFEM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EDA: </a:t>
            </a:r>
            <a:r>
              <a:rPr lang="en-US" dirty="0" err="1"/>
              <a:t>Xyce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120AA-6291-A0AE-2813-B275AF979CF5}"/>
              </a:ext>
            </a:extLst>
          </p:cNvPr>
          <p:cNvSpPr txBox="1"/>
          <p:nvPr/>
        </p:nvSpPr>
        <p:spPr>
          <a:xfrm>
            <a:off x="8651083" y="3876211"/>
            <a:ext cx="334166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https://e4s.io</a:t>
            </a: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Lead: Sameer Shende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(U Oregon)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7A84FD8D-211D-1EE3-4963-D0A970166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667" y="1479229"/>
            <a:ext cx="3216497" cy="22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7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1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10.xml><?xml version="1.0" encoding="utf-8"?>
<a:theme xmlns:a="http://schemas.openxmlformats.org/drawingml/2006/main" name="1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11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3.xml><?xml version="1.0" encoding="utf-8"?>
<a:theme xmlns:a="http://schemas.openxmlformats.org/drawingml/2006/main" name="3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4.xml><?xml version="1.0" encoding="utf-8"?>
<a:theme xmlns:a="http://schemas.openxmlformats.org/drawingml/2006/main" name="4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5B691ECE-7C6D-4997-BC7F-E543AE111002}" vid="{5BAA2C60-E928-4876-BB7A-ADDFCB13D919}"/>
    </a:ext>
  </a:extLst>
</a:theme>
</file>

<file path=ppt/theme/theme5.xml><?xml version="1.0" encoding="utf-8"?>
<a:theme xmlns:a="http://schemas.openxmlformats.org/drawingml/2006/main" name="6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ppt/theme/theme6.xml><?xml version="1.0" encoding="utf-8"?>
<a:theme xmlns:a="http://schemas.openxmlformats.org/drawingml/2006/main" name="7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7.xml><?xml version="1.0" encoding="utf-8"?>
<a:theme xmlns:a="http://schemas.openxmlformats.org/drawingml/2006/main" name="8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8.xml><?xml version="1.0" encoding="utf-8"?>
<a:theme xmlns:a="http://schemas.openxmlformats.org/drawingml/2006/main" name="9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9.xml><?xml version="1.0" encoding="utf-8"?>
<a:theme xmlns:a="http://schemas.openxmlformats.org/drawingml/2006/main" name="5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 for distribution" id="{F60C01E2-4C88-461C-BB45-E3174D3B54EA}" vid="{9DD0B4DE-E2B1-4354-9AF6-32596D7C2E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C93F5105CD834D99A140CF7A848F9B" ma:contentTypeVersion="" ma:contentTypeDescription="Create a new document." ma:contentTypeScope="" ma:versionID="71909f016a606dec504c831bcf5394c4">
  <xsd:schema xmlns:xsd="http://www.w3.org/2001/XMLSchema" xmlns:xs="http://www.w3.org/2001/XMLSchema" xmlns:p="http://schemas.microsoft.com/office/2006/metadata/properties" xmlns:ns2="ccd827ec-57f4-43ef-93e4-a777ee610c4c" targetNamespace="http://schemas.microsoft.com/office/2006/metadata/properties" ma:root="true" ma:fieldsID="973155da92ff7c9e25692c364cd0ee0c" ns2:_="">
    <xsd:import namespace="ccd827ec-57f4-43ef-93e4-a777ee610c4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827ec-57f4-43ef-93e4-a777ee610c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cd827ec-57f4-43ef-93e4-a777ee610c4c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935B53-FBEC-4B2C-9775-F76F66F54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827ec-57f4-43ef-93e4-a777ee610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4665</Words>
  <Application>Microsoft Macintosh PowerPoint</Application>
  <PresentationFormat>Widescreen</PresentationFormat>
  <Paragraphs>735</Paragraphs>
  <Slides>55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79" baseType="lpstr">
      <vt:lpstr>ＭＳ Ｐゴシック</vt:lpstr>
      <vt:lpstr>Arial</vt:lpstr>
      <vt:lpstr>Arial Black</vt:lpstr>
      <vt:lpstr>Calibri</vt:lpstr>
      <vt:lpstr>Century Gothic</vt:lpstr>
      <vt:lpstr>Consolas</vt:lpstr>
      <vt:lpstr>Courier New</vt:lpstr>
      <vt:lpstr>Courier New Bold</vt:lpstr>
      <vt:lpstr>Helvetica Neue</vt:lpstr>
      <vt:lpstr>Monaco</vt:lpstr>
      <vt:lpstr>Roboto</vt:lpstr>
      <vt:lpstr>Times</vt:lpstr>
      <vt:lpstr>Times New Roman</vt:lpstr>
      <vt:lpstr>Verdana</vt:lpstr>
      <vt:lpstr>1_ORNL</vt:lpstr>
      <vt:lpstr>2_ORNL</vt:lpstr>
      <vt:lpstr>3_ORNL</vt:lpstr>
      <vt:lpstr>4_ORNL</vt:lpstr>
      <vt:lpstr>6_ORNL</vt:lpstr>
      <vt:lpstr>7_ORNL</vt:lpstr>
      <vt:lpstr>8_ORNL</vt:lpstr>
      <vt:lpstr>9_ORNL</vt:lpstr>
      <vt:lpstr>5_ORNL</vt:lpstr>
      <vt:lpstr>13_ORNL</vt:lpstr>
      <vt:lpstr>   Performance Evaluation of GPU-accelerated HPC and AI applications using HPCToolkit, TAU, and ParaTools Pro for E4STM</vt:lpstr>
      <vt:lpstr>ECP’s holistic approach uses co-design and integration to achieve exascale computing</vt:lpstr>
      <vt:lpstr>US DOE HPC Roadmap to Exascale Systems</vt:lpstr>
      <vt:lpstr>ECP Software Technology (ST)</vt:lpstr>
      <vt:lpstr>E4S: Extreme-scale Scientific Software Stack</vt:lpstr>
      <vt:lpstr>Reproducibility of scientific results using E4S containers</vt:lpstr>
      <vt:lpstr>E4S 24.11: What’s New? </vt:lpstr>
      <vt:lpstr>E4S: Better quality, documentation, testing, integration, delivery, building &amp; use </vt:lpstr>
      <vt:lpstr>Extreme-scale Scientific Software Stack (E4S)</vt:lpstr>
      <vt:lpstr>E4S Download from https://e4s.io</vt:lpstr>
      <vt:lpstr>E4S Container Download from https://e4s.io</vt:lpstr>
      <vt:lpstr>24.11 Release: 132+ Official Products + dependencies (gcc,x86_64)</vt:lpstr>
      <vt:lpstr>24.11 Release: 132+ Official Products + dependencies (gcc, x86_64)</vt:lpstr>
      <vt:lpstr>24.11 Release: 132+ Official Products + dependencies (gcc,x86_64)</vt:lpstr>
      <vt:lpstr>E4S Tools: e4s-chain-spack.sh</vt:lpstr>
      <vt:lpstr>E4S Support for AI/ML and Python tools</vt:lpstr>
      <vt:lpstr>E4S 24.11 Support for GPUs: NVIDIA</vt:lpstr>
      <vt:lpstr>E4S DocPortal</vt:lpstr>
      <vt:lpstr>Goal: All E4S product documentation accessible from single portal on E4S.io (working mock webpage below)</vt:lpstr>
      <vt:lpstr>E4S DocPortal updated with new applications and AI/ML tools</vt:lpstr>
      <vt:lpstr>e4s-cl: A tool to simplify the launch of MPI jobs in E4S containers</vt:lpstr>
      <vt:lpstr>E4S Community Policies Version 1 A Commitment to Quality Improvement</vt:lpstr>
      <vt:lpstr>Spack </vt:lpstr>
      <vt:lpstr>Managing large software installations: E4S</vt:lpstr>
      <vt:lpstr>Spack enables software distribution for HPC</vt:lpstr>
      <vt:lpstr>The Spack community is growing rapidly</vt:lpstr>
      <vt:lpstr>ParaTools Pro for E4STM: Using E4S on Cloud Platforms</vt:lpstr>
      <vt:lpstr>Considerations while deploying HPC/AI workloads to the cloud</vt:lpstr>
      <vt:lpstr>Key considerations for cloud-based deployment for E4S</vt:lpstr>
      <vt:lpstr>Adaptive Computing’s ODDC with ParaTools Pro for E4STM</vt:lpstr>
      <vt:lpstr>ParaTools Pro for E4STM*: Available in AWS, Google Cloud, Azure</vt:lpstr>
      <vt:lpstr>ParaTools Pro for E4STM: Available in AWS, Google Cloud, Azure</vt:lpstr>
      <vt:lpstr>ParaTools Pro for E4STM: Available in AWS, Google Cloud, Azure</vt:lpstr>
      <vt:lpstr>Choosing an instance on AWS to run the image using Heidi</vt:lpstr>
      <vt:lpstr>Using ParaTools Pro for E4S image on AWS with Adaptive Computing’s Heidi Workshops (ODDC)</vt:lpstr>
      <vt:lpstr>e4s-alc: a tool to customize container images. Version 1.0.2</vt:lpstr>
      <vt:lpstr>E4S Container Launch tool: e4s-cl</vt:lpstr>
      <vt:lpstr>e4s-cl: A tool to simplify the launch of MPI jobs in E4S containers</vt:lpstr>
      <vt:lpstr>Release of e4s-cl on GitHub</vt:lpstr>
      <vt:lpstr>PowerPoint Presentation</vt:lpstr>
      <vt:lpstr>STEP 1: Subscribe to ParaTools Pro for E4S image on AWS Marketplace</vt:lpstr>
      <vt:lpstr>STEP 1: Subscribe to ParaTools Pro for E4S image on AWS Marketplace</vt:lpstr>
      <vt:lpstr>STEP 2: Subscribe for a free trial at AdaptiveComputing.com for E4S</vt:lpstr>
      <vt:lpstr>STEP 2: Subscribe for a free trial on Adaptive Computing for E4S</vt:lpstr>
      <vt:lpstr>STEP 3: Choose cluster configuration settings (GPU, EFA, memory, nodes, shape)</vt:lpstr>
      <vt:lpstr>STEP 4: Deploy cluster from ODDC!</vt:lpstr>
      <vt:lpstr>E4S 24.11 AWS image: US-West2 (OR) </vt:lpstr>
      <vt:lpstr>E4S for Commercial Cloud Platforms for EDA on AWS</vt:lpstr>
      <vt:lpstr>E4S for Commercial Cloud Platforms for EDA on AWS</vt:lpstr>
      <vt:lpstr>E4S for Commercial Cloud Platforms for EDA on AWS</vt:lpstr>
      <vt:lpstr>E4S for Commercial Cloud Platforms for EDA on AWS</vt:lpstr>
      <vt:lpstr>Support Acknowledgements</vt:lpstr>
      <vt:lpstr>Acknowledgment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2019-06-25T02:25:24Z</cp:lastPrinted>
  <dcterms:created xsi:type="dcterms:W3CDTF">2018-10-25T20:34:01Z</dcterms:created>
  <dcterms:modified xsi:type="dcterms:W3CDTF">2025-02-27T04:56:08Z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0x0101008CC93F5105CD834D99A140CF7A848F9B</vt:lpwstr>
  </property>
</Properties>
</file>