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66" r:id="rId4"/>
    <p:sldMasterId id="2147483807" r:id="rId5"/>
    <p:sldMasterId id="2147483858" r:id="rId6"/>
    <p:sldMasterId id="2147483873" r:id="rId7"/>
    <p:sldMasterId id="2147483887" r:id="rId8"/>
    <p:sldMasterId id="2147483904" r:id="rId9"/>
    <p:sldMasterId id="2147483917" r:id="rId10"/>
    <p:sldMasterId id="2147483936" r:id="rId11"/>
    <p:sldMasterId id="2147483951" r:id="rId12"/>
    <p:sldMasterId id="2147484047" r:id="rId13"/>
  </p:sldMasterIdLst>
  <p:notesMasterIdLst>
    <p:notesMasterId r:id="rId38"/>
  </p:notesMasterIdLst>
  <p:handoutMasterIdLst>
    <p:handoutMasterId r:id="rId39"/>
  </p:handoutMasterIdLst>
  <p:sldIdLst>
    <p:sldId id="256" r:id="rId14"/>
    <p:sldId id="5938" r:id="rId15"/>
    <p:sldId id="5939" r:id="rId16"/>
    <p:sldId id="5941" r:id="rId17"/>
    <p:sldId id="5942" r:id="rId18"/>
    <p:sldId id="5962" r:id="rId19"/>
    <p:sldId id="5943" r:id="rId20"/>
    <p:sldId id="5944" r:id="rId21"/>
    <p:sldId id="5945" r:id="rId22"/>
    <p:sldId id="5963" r:id="rId23"/>
    <p:sldId id="895" r:id="rId24"/>
    <p:sldId id="896" r:id="rId25"/>
    <p:sldId id="5946" r:id="rId26"/>
    <p:sldId id="5947" r:id="rId27"/>
    <p:sldId id="5948" r:id="rId28"/>
    <p:sldId id="5950" r:id="rId29"/>
    <p:sldId id="5951" r:id="rId30"/>
    <p:sldId id="5952" r:id="rId31"/>
    <p:sldId id="5953" r:id="rId32"/>
    <p:sldId id="413" r:id="rId33"/>
    <p:sldId id="414" r:id="rId34"/>
    <p:sldId id="5961" r:id="rId35"/>
    <p:sldId id="5860" r:id="rId36"/>
    <p:sldId id="266" r:id="rId3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BF0"/>
    <a:srgbClr val="FF991A"/>
    <a:srgbClr val="29A1BD"/>
    <a:srgbClr val="FFFF00"/>
    <a:srgbClr val="70AD47"/>
    <a:srgbClr val="CCE2E8"/>
    <a:srgbClr val="84B641"/>
    <a:srgbClr val="DA1F28"/>
    <a:srgbClr val="30B7D4"/>
    <a:srgbClr val="00A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6018" autoAdjust="0"/>
  </p:normalViewPr>
  <p:slideViewPr>
    <p:cSldViewPr snapToGrid="0" showGuides="1">
      <p:cViewPr varScale="1">
        <p:scale>
          <a:sx n="127" d="100"/>
          <a:sy n="127" d="100"/>
        </p:scale>
        <p:origin x="648" y="192"/>
      </p:cViewPr>
      <p:guideLst/>
    </p:cSldViewPr>
  </p:slideViewPr>
  <p:outlineViewPr>
    <p:cViewPr>
      <p:scale>
        <a:sx n="33" d="100"/>
        <a:sy n="33" d="100"/>
      </p:scale>
      <p:origin x="0" y="-142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99" d="100"/>
        <a:sy n="199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2/27/25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2/27/25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909F6-E05A-FA1D-8828-5CD40D2B9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24AB0D8-CC99-7EF3-9B7B-A815F2D30F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10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D4179BA-AAC7-62D3-B296-7EC4036BBF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9AB0C66-EB7F-CA2A-FB77-25C0F4B73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11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35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12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01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13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70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14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73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D6E75-9A76-1EFD-D1EA-F833A0BFB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A5408369-8BDF-AB89-2E11-B0358A523C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15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13B43814-430D-4E40-83B9-0EFF08C400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4FAFD47-3C41-10FC-8107-DFB402989A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22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3CD2F-7702-DFF2-D3ED-82544C01F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05B04BE1-0698-1E39-D455-05B485A3D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16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717EEE75-3FA4-2BCA-61BC-927C056944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54D11F6-9932-33DE-3047-19AA89F2C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07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17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537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18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61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1F328-CBED-57F6-0260-204FA49E3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90E65703-BB20-B938-7075-A4ACEC5B35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19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AFBD8D6D-EFF6-46A9-CC35-EB63D222D5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867EA48-1C90-5CD1-A006-65AA1106F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2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2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66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9687BA-0769-1E47-AEE4-E61716723260}" type="slidenum">
              <a:rPr lang="en-US" sz="1200">
                <a:latin typeface="Times" charset="0"/>
              </a:rPr>
              <a:pPr eaLnBrk="1" hangingPunct="1"/>
              <a:t>20</a:t>
            </a:fld>
            <a:endParaRPr lang="en-US" sz="1200">
              <a:latin typeface="Times" charset="0"/>
            </a:endParaRPr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62FE04-74AB-394E-B45B-8D5BA4F43CA4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8300" y="677863"/>
            <a:ext cx="6300788" cy="3544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589" y="4448069"/>
            <a:ext cx="5160433" cy="414625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543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6d3524a268_3_0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6d3524a26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54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3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80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4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1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E834E-F3CF-6BD3-545E-75129FF02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E9B90EF2-7064-2826-609D-4D0B8C392B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5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30EA6F85-D54C-9CC0-B533-7202FB09AC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59D0480-3129-5497-AD7B-7A80B32C4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06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EABE-FC46-E2D2-8D40-2F6A7B67D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BF5860BA-AB67-01BE-320C-37BF4B2A2B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6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D55F03-2AD1-AA6C-57BF-FDE4B37D47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2F0EB74-6EE1-F6F5-E255-31B4E0E129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93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272B-5756-FE9A-B540-61BB4D425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27A1E92-CFEF-00AB-38FA-7896488AFC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7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0CD5CC55-E930-8EAD-1CC3-4E1CE76182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AD859B1-18B6-A32A-F706-8BC76683A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25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14B08-02F1-B8D6-3798-CAE232A27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62EBD7E2-1FC1-E236-23DB-63E68B572F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8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36A1B3B2-57A2-A84A-6F86-4DE8011050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B42AA49-E93A-C353-DF5C-070FAE247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89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146E6-B7B7-D7F6-4651-3262C0A6B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508D5522-3C60-BD3F-35E5-07FF9B6236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9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0D3601B-FE30-B826-CD7E-60AE91FC4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9DE33D0-2623-EBA5-EA45-78B6E2AF6D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54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2205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412395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05684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971041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44325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01072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69845" cy="69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136193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20367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7729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7729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92188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521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772900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779008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07221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26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2603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7078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" y="2268990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66338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34" y="1452618"/>
            <a:ext cx="37570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2634" y="2273808"/>
            <a:ext cx="37570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06622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6622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66911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20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69289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309114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309114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43909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43910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61234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61234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19" y="371052"/>
            <a:ext cx="11750331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223225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274320" y="320039"/>
            <a:ext cx="11917681" cy="919959"/>
            <a:chOff x="274320" y="320040"/>
            <a:chExt cx="11917681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274320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84275"/>
            <a:ext cx="11917682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719" y="320040"/>
            <a:ext cx="11750331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58644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3754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5341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obj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530685" y="255354"/>
            <a:ext cx="11130627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840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311F-26F7-974A-9192-96B77D15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1BCA-460B-834F-B3A1-10EBC54DF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D3727-6C21-FC48-BAE7-E3EC56C8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A0F-D237-7149-A3F5-C1FD3EA3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https://tinyurl.com/e4stut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4AC3C-DAD6-3641-9B30-37719930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5A7A-63CA-5248-A7DF-24F38BEA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4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119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56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04320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838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8232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7777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4383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77469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1324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631639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53323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ussion_slide">
  <p:cSld name="Discussion_slid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15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–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190500" y="237744"/>
            <a:ext cx="117729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/>
          <p:nvPr/>
        </p:nvSpPr>
        <p:spPr>
          <a:xfrm flipH="1">
            <a:off x="11848263" y="6588336"/>
            <a:ext cx="280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8972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232055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856" y="1076960"/>
            <a:ext cx="11372771" cy="491124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310577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579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0697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96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771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90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42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16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0240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48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03731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7229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1963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00478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5110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59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7011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54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7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850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682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608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44434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6304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5955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064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067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1940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2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4483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0196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92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968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216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128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83737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81497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0441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69845" cy="69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189449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51083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5835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7729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7729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6085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9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772900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779008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07670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42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7932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" y="2268990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0964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34" y="1452618"/>
            <a:ext cx="37570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2634" y="2273808"/>
            <a:ext cx="37570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06622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6622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2970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20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26200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309114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309114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43909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43910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61234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61234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19" y="371052"/>
            <a:ext cx="11750331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1317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274320" y="320039"/>
            <a:ext cx="11917681" cy="919959"/>
            <a:chOff x="274320" y="320040"/>
            <a:chExt cx="11917681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274320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84275"/>
            <a:ext cx="11917682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719" y="320040"/>
            <a:ext cx="11750331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288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463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82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7225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obj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530685" y="255354"/>
            <a:ext cx="11130627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939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311F-26F7-974A-9192-96B77D15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1BCA-460B-834F-B3A1-10EBC54DF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D3727-6C21-FC48-BAE7-E3EC56C8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A0F-D237-7149-A3F5-C1FD3EA3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https://tinyurl.com/e4stut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4AC3C-DAD6-3641-9B30-37719930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5A7A-63CA-5248-A7DF-24F38BEA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18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5" name="Picture 4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5DBA1A22-5A63-D066-3FFF-BB59EA51E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-587"/>
          <a:stretch/>
        </p:blipFill>
        <p:spPr>
          <a:xfrm>
            <a:off x="9302263" y="3570342"/>
            <a:ext cx="2699238" cy="1750958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4C17625D-B1BF-36CD-BEEE-90AFABC927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0783" y="3609391"/>
            <a:ext cx="2771361" cy="19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06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D96AA-0EF7-2B44-90DC-00527FA5EE50}"/>
              </a:ext>
            </a:extLst>
          </p:cNvPr>
          <p:cNvSpPr txBox="1"/>
          <p:nvPr userDrawn="1"/>
        </p:nvSpPr>
        <p:spPr>
          <a:xfrm>
            <a:off x="4753324" y="6286351"/>
            <a:ext cx="26853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https://</a:t>
            </a:r>
            <a:r>
              <a:rPr lang="en-US" dirty="0" err="1">
                <a:latin typeface="+mn-lt"/>
              </a:rPr>
              <a:t>tinyurl.com</a:t>
            </a:r>
            <a:r>
              <a:rPr lang="en-US" dirty="0">
                <a:latin typeface="+mn-lt"/>
              </a:rPr>
              <a:t>/e4stut</a:t>
            </a:r>
          </a:p>
        </p:txBody>
      </p:sp>
    </p:spTree>
    <p:extLst>
      <p:ext uri="{BB962C8B-B14F-4D97-AF65-F5344CB8AC3E}">
        <p14:creationId xmlns:p14="http://schemas.microsoft.com/office/powerpoint/2010/main" val="881132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60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715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057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21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8872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2208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28437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46783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41354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9915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365855" y="353880"/>
            <a:ext cx="6963613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609279" y="1604520"/>
            <a:ext cx="10972357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7315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8467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9dce5f6d8_0_62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g309dce5f6d8_0_62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00" cy="49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7831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304800"/>
            <a:ext cx="11125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3" y="1460500"/>
            <a:ext cx="5461001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21402" y="1460500"/>
            <a:ext cx="5461001" cy="2000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21402" y="3613150"/>
            <a:ext cx="5461001" cy="2000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b="1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http://tau.uoregon.edu/TAU_LLNL23.pdf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0858500" y="6597651"/>
            <a:ext cx="1314451" cy="149225"/>
          </a:xfrm>
        </p:spPr>
        <p:txBody>
          <a:bodyPr anchor="ctr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fld id="{A5B7ADFF-E941-5842-9497-732693526E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724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Business</a:t>
            </a:r>
            <a:r>
              <a:rPr lang="en-US" sz="1200" baseline="0" dirty="0">
                <a:solidFill>
                  <a:schemeClr val="bg1"/>
                </a:solidFill>
                <a:latin typeface="+mn-lt"/>
              </a:rPr>
              <a:t> Sensitive Information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996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0992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3442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0632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5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0285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060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146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81241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2136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130956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734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25711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6648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6618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BD1440-F9B4-714D-93F9-292CD649F95F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Business</a:t>
            </a:r>
            <a:r>
              <a:rPr lang="en-US" sz="1200" baseline="0" dirty="0">
                <a:solidFill>
                  <a:schemeClr val="bg1"/>
                </a:solidFill>
                <a:latin typeface="+mn-lt"/>
              </a:rPr>
              <a:t> Sensitive Information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105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1240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69569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454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28796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3159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96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95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184ECDA6-B063-8825-C47F-5CEBD6A6E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0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3" r:id="rId5"/>
    <p:sldLayoutId id="2147483774" r:id="rId6"/>
    <p:sldLayoutId id="2147483775" r:id="rId7"/>
    <p:sldLayoutId id="2147483776" r:id="rId8"/>
    <p:sldLayoutId id="2147483780" r:id="rId9"/>
    <p:sldLayoutId id="2147483781" r:id="rId10"/>
    <p:sldLayoutId id="2147483782" r:id="rId11"/>
    <p:sldLayoutId id="2147483804" r:id="rId12"/>
    <p:sldLayoutId id="2147484078" r:id="rId13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7464" userDrawn="1">
          <p15:clr>
            <a:srgbClr val="F26B43"/>
          </p15:clr>
        </p15:guide>
        <p15:guide id="6" orient="horz" pos="192" userDrawn="1">
          <p15:clr>
            <a:srgbClr val="F26B43"/>
          </p15:clr>
        </p15:guide>
        <p15:guide id="8" orient="horz" pos="912" userDrawn="1">
          <p15:clr>
            <a:srgbClr val="F26B43"/>
          </p15:clr>
        </p15:guide>
        <p15:guide id="9" orient="horz" pos="72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3782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0A6369C1-5F9A-1653-8C23-60FC9B9284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8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9671AD67-45AF-E38E-0300-9769DF698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1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F329EC11-353F-8FAC-F5E8-2A7B7E6D7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2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BEF0CBD1-25CF-C1D4-3161-D1C5499F5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5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67E7419F-785A-C198-3E5B-F01DB6F0F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1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4076" r:id="rId12"/>
    <p:sldLayoutId id="2147484079" r:id="rId13"/>
    <p:sldLayoutId id="2147484081" r:id="rId14"/>
    <p:sldLayoutId id="2147484082" r:id="rId15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613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1" r:id="rId13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8897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507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e4stu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4" Type="http://schemas.openxmlformats.org/officeDocument/2006/relationships/hyperlink" Target="https://paratools.adaptivecomputing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oregon.ed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4.gif"/><Relationship Id="rId20" Type="http://schemas.openxmlformats.org/officeDocument/2006/relationships/image" Target="../media/image58.jp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jp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pesoproject.org/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science.osti.gov/ascr" TargetMode="External"/><Relationship Id="rId1" Type="http://schemas.openxmlformats.org/officeDocument/2006/relationships/slideLayout" Target="../slideLayouts/slideLayout77.xml"/><Relationship Id="rId6" Type="http://schemas.openxmlformats.org/officeDocument/2006/relationships/hyperlink" Target="https://www.energy.gov/technologytransitions/sbirsttr" TargetMode="External"/><Relationship Id="rId5" Type="http://schemas.openxmlformats.org/officeDocument/2006/relationships/hyperlink" Target="https://hpsf.io/" TargetMode="External"/><Relationship Id="rId4" Type="http://schemas.openxmlformats.org/officeDocument/2006/relationships/hyperlink" Target="https://ascr-step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hyperlink" Target="https://www.exascaleproject.org/" TargetMode="External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5" Type="http://schemas.openxmlformats.org/officeDocument/2006/relationships/hyperlink" Target="https://paratools.adaptivecomputing.com/" TargetMode="External"/><Relationship Id="rId4" Type="http://schemas.openxmlformats.org/officeDocument/2006/relationships/hyperlink" Target="https://tinyurl.com/e4stu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11284719" cy="292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br>
              <a:rPr lang="en-US" dirty="0"/>
            </a:br>
            <a:br>
              <a:rPr lang="en-US" dirty="0"/>
            </a:br>
            <a:r>
              <a:rPr lang="en-US" dirty="0"/>
              <a:t>Performance Evaluation of GPU-accelerated HPC and AI applications using </a:t>
            </a:r>
            <a:r>
              <a:rPr lang="en-US" dirty="0" err="1"/>
              <a:t>HPCToolkit</a:t>
            </a:r>
            <a:r>
              <a:rPr lang="en-US" dirty="0"/>
              <a:t>, TAU, and </a:t>
            </a:r>
            <a:r>
              <a:rPr lang="en-US" dirty="0" err="1"/>
              <a:t>ParaTools</a:t>
            </a:r>
            <a:r>
              <a:rPr lang="en-US" dirty="0"/>
              <a:t> Pro for E4S</a:t>
            </a:r>
            <a:r>
              <a:rPr lang="en-US" baseline="30000" dirty="0"/>
              <a:t>TM</a:t>
            </a:r>
            <a:endParaRPr baseline="30000"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190499" y="3609391"/>
            <a:ext cx="8753475" cy="248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Sameer Shende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</a:pPr>
            <a:r>
              <a:rPr lang="en-US" sz="1800" dirty="0"/>
              <a:t>Research Professor, University of Oregon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President and Director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 err="1"/>
              <a:t>ParaTools</a:t>
            </a:r>
            <a:r>
              <a:rPr lang="en-US" sz="1800" dirty="0"/>
              <a:t>, Inc.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Presentation at </a:t>
            </a:r>
            <a:r>
              <a:rPr lang="en-US" sz="1800" dirty="0" err="1"/>
              <a:t>EnergyHPC</a:t>
            </a:r>
            <a:r>
              <a:rPr lang="en-US" sz="1800" dirty="0"/>
              <a:t> conference, Rice U., Houston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February 27,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EA3203-EBFC-39FC-6CD0-666E89080554}"/>
              </a:ext>
            </a:extLst>
          </p:cNvPr>
          <p:cNvSpPr txBox="1"/>
          <p:nvPr/>
        </p:nvSpPr>
        <p:spPr>
          <a:xfrm>
            <a:off x="3471966" y="5776171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https://</a:t>
            </a:r>
            <a:r>
              <a:rPr lang="en-US" sz="3600" b="1" dirty="0" err="1"/>
              <a:t>tinyurl.com</a:t>
            </a:r>
            <a:r>
              <a:rPr lang="en-US" sz="3600" b="1" dirty="0"/>
              <a:t>/e4stut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35910-EFC1-ABF0-D65F-3084A41CE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BABE0CB8-BA70-2707-B5D4-13304F328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123780" cy="625200"/>
          </a:xfrm>
        </p:spPr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Launch Terminal from Applications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DE0A73-F074-AA99-927A-3418721F4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071" y="1049418"/>
            <a:ext cx="9021348" cy="517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0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81457" y="548684"/>
            <a:ext cx="11708340" cy="654187"/>
          </a:xfrm>
        </p:spPr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To increase font size right click and choose preferences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192288D-D508-46B1-3B52-CF859451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61" y="1568824"/>
            <a:ext cx="8303878" cy="47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26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Choose font size after clicking Custom Font for Terminal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9DD1604-BDAD-31C1-69E9-AF3BC5103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70" y="1657928"/>
            <a:ext cx="8075331" cy="464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44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Spack package manager [https://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spack.io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]</a:t>
            </a: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84D0106-E512-3287-CEA3-9D290BD3E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8" y="1376779"/>
            <a:ext cx="8129659" cy="4674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271E8C-04D1-038D-306E-C9DEB8A04490}"/>
              </a:ext>
            </a:extLst>
          </p:cNvPr>
          <p:cNvSpPr txBox="1"/>
          <p:nvPr/>
        </p:nvSpPr>
        <p:spPr>
          <a:xfrm>
            <a:off x="9068227" y="2438629"/>
            <a:ext cx="261771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spack</a:t>
            </a:r>
            <a:r>
              <a:rPr lang="en-US" sz="1800" dirty="0"/>
              <a:t> find –x</a:t>
            </a:r>
          </a:p>
          <a:p>
            <a:r>
              <a:rPr lang="en-US" sz="1800" dirty="0" err="1"/>
              <a:t>spack</a:t>
            </a:r>
            <a:r>
              <a:rPr lang="en-US" sz="1800" dirty="0"/>
              <a:t> find</a:t>
            </a:r>
          </a:p>
          <a:p>
            <a:endParaRPr lang="en-US" sz="1800" dirty="0"/>
          </a:p>
          <a:p>
            <a:r>
              <a:rPr lang="en-US" sz="1800" dirty="0"/>
              <a:t>module avail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922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212426" cy="625200"/>
          </a:xfrm>
        </p:spPr>
        <p:txBody>
          <a:bodyPr/>
          <a:lstStyle/>
          <a:p>
            <a:r>
              <a:rPr lang="en-US" dirty="0" err="1">
                <a:latin typeface="Verdana"/>
                <a:ea typeface="ＭＳ Ｐゴシック" charset="0"/>
                <a:cs typeface="Verdana"/>
              </a:rPr>
              <a:t>VisIt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visualizer: 3D graphics on remote desktop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71E8C-04D1-038D-306E-C9DEB8A04490}"/>
              </a:ext>
            </a:extLst>
          </p:cNvPr>
          <p:cNvSpPr txBox="1"/>
          <p:nvPr/>
        </p:nvSpPr>
        <p:spPr>
          <a:xfrm>
            <a:off x="9068227" y="2438630"/>
            <a:ext cx="2140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cd ~/examples/visit</a:t>
            </a:r>
          </a:p>
          <a:p>
            <a:r>
              <a:rPr lang="en-US" sz="1800" dirty="0"/>
              <a:t>visit &amp;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0D28E69-5B0C-64BB-787E-58626FB53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7" y="1249147"/>
            <a:ext cx="8172438" cy="46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94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0DCE1-3D05-9B51-FF2A-C8CFB5786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04F686B1-B81E-6EDC-3E7E-276F78B84B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212426" cy="625200"/>
          </a:xfrm>
        </p:spPr>
        <p:txBody>
          <a:bodyPr/>
          <a:lstStyle/>
          <a:p>
            <a:r>
              <a:rPr lang="en-US" dirty="0" err="1">
                <a:latin typeface="Verdana"/>
                <a:ea typeface="ＭＳ Ｐゴシック" charset="0"/>
                <a:cs typeface="Verdana"/>
              </a:rPr>
              <a:t>VisIt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visualizer: 3D graphics on remote desktop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32653-2E14-CAB7-93AC-827AC4ED5F81}"/>
              </a:ext>
            </a:extLst>
          </p:cNvPr>
          <p:cNvSpPr txBox="1"/>
          <p:nvPr/>
        </p:nvSpPr>
        <p:spPr>
          <a:xfrm>
            <a:off x="9821989" y="2030857"/>
            <a:ext cx="2140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cd ~/examples/visit</a:t>
            </a:r>
          </a:p>
          <a:p>
            <a:r>
              <a:rPr lang="en-US" sz="1800" dirty="0"/>
              <a:t>visit &amp;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C3FAC7A-1767-D673-170E-80CDBBAF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87" y="979080"/>
            <a:ext cx="9428331" cy="5481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2EA7E4-E7A4-0DC2-2055-08EBD2E396D6}"/>
              </a:ext>
            </a:extLst>
          </p:cNvPr>
          <p:cNvSpPr txBox="1"/>
          <p:nvPr/>
        </p:nvSpPr>
        <p:spPr>
          <a:xfrm>
            <a:off x="9910118" y="311776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Open </a:t>
            </a:r>
            <a:r>
              <a:rPr lang="en-US" sz="1800" dirty="0" err="1"/>
              <a:t>example.silo</a:t>
            </a:r>
            <a:endParaRPr lang="en-US" sz="18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9663E8-7C27-B046-BE22-1B27B02DB0F6}"/>
              </a:ext>
            </a:extLst>
          </p:cNvPr>
          <p:cNvCxnSpPr>
            <a:cxnSpLocks/>
          </p:cNvCxnSpPr>
          <p:nvPr/>
        </p:nvCxnSpPr>
        <p:spPr>
          <a:xfrm flipH="1">
            <a:off x="6269596" y="3487096"/>
            <a:ext cx="3961799" cy="1486535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912490-4C9A-70E1-AA90-7401C85FDE9B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737888" y="2774124"/>
            <a:ext cx="9172230" cy="528306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77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421ED-DFFC-05EE-5269-242DC437F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CFB4FCF1-A019-27D3-CE24-BA19427F9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erdana"/>
                <a:ea typeface="ＭＳ Ｐゴシック" charset="0"/>
                <a:cs typeface="Verdana"/>
              </a:rPr>
              <a:t>VisIt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visualizer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8E1FD2-93C3-4A2D-4743-575592001692}"/>
              </a:ext>
            </a:extLst>
          </p:cNvPr>
          <p:cNvSpPr txBox="1"/>
          <p:nvPr/>
        </p:nvSpPr>
        <p:spPr>
          <a:xfrm>
            <a:off x="0" y="2663380"/>
            <a:ext cx="3198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Click Add</a:t>
            </a: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Add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Pseudocolor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-&gt; </a:t>
            </a: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Pressure</a:t>
            </a: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Click Draw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562C7B7-F71B-8B0E-60D5-D6D4E7E3E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76" y="1634356"/>
            <a:ext cx="8227695" cy="4731336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D641485-D80A-F870-1CAF-91E8EFF3EE65}"/>
              </a:ext>
            </a:extLst>
          </p:cNvPr>
          <p:cNvCxnSpPr>
            <a:cxnSpLocks/>
          </p:cNvCxnSpPr>
          <p:nvPr/>
        </p:nvCxnSpPr>
        <p:spPr>
          <a:xfrm>
            <a:off x="1220329" y="3262184"/>
            <a:ext cx="1980741" cy="279721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63E274-BC7B-7D24-EA42-EEEAF81D43FA}"/>
              </a:ext>
            </a:extLst>
          </p:cNvPr>
          <p:cNvCxnSpPr>
            <a:cxnSpLocks/>
          </p:cNvCxnSpPr>
          <p:nvPr/>
        </p:nvCxnSpPr>
        <p:spPr>
          <a:xfrm>
            <a:off x="1000897" y="3262184"/>
            <a:ext cx="2298357" cy="1396313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029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erdana"/>
                <a:ea typeface="ＭＳ Ｐゴシック" charset="0"/>
                <a:cs typeface="Verdana"/>
              </a:rPr>
              <a:t>VisIt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visualizer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71E8C-04D1-038D-306E-C9DEB8A04490}"/>
              </a:ext>
            </a:extLst>
          </p:cNvPr>
          <p:cNvSpPr txBox="1"/>
          <p:nvPr/>
        </p:nvSpPr>
        <p:spPr>
          <a:xfrm>
            <a:off x="2204" y="2895724"/>
            <a:ext cx="3198866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Add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Pseudocolor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-&gt; </a:t>
            </a: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Pressure</a:t>
            </a: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Click Draw</a:t>
            </a: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Rotate image 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F662A5C-D6E5-C510-6D8A-B2541FC7D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19" y="1601291"/>
            <a:ext cx="8187159" cy="4708025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6B9AE88-9379-3C77-41F2-898686854098}"/>
              </a:ext>
            </a:extLst>
          </p:cNvPr>
          <p:cNvCxnSpPr>
            <a:cxnSpLocks/>
          </p:cNvCxnSpPr>
          <p:nvPr/>
        </p:nvCxnSpPr>
        <p:spPr>
          <a:xfrm>
            <a:off x="1445741" y="3744097"/>
            <a:ext cx="3472248" cy="729049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564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erdana"/>
                <a:ea typeface="ＭＳ Ｐゴシック" charset="0"/>
                <a:cs typeface="Verdana"/>
              </a:rPr>
              <a:t>VisIt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visualizer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71E8C-04D1-038D-306E-C9DEB8A04490}"/>
              </a:ext>
            </a:extLst>
          </p:cNvPr>
          <p:cNvSpPr txBox="1"/>
          <p:nvPr/>
        </p:nvSpPr>
        <p:spPr>
          <a:xfrm>
            <a:off x="2204" y="2895724"/>
            <a:ext cx="3198866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Add Operators -&gt;</a:t>
            </a:r>
          </a:p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Isosurface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Click Draw</a:t>
            </a:r>
          </a:p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Rotate image 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8123C9D-0287-C030-FEDF-EAE9911A2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811" y="1634346"/>
            <a:ext cx="7770601" cy="4468484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3EC4796-7E8E-C0E1-9B64-5677536D4EB6}"/>
              </a:ext>
            </a:extLst>
          </p:cNvPr>
          <p:cNvCxnSpPr>
            <a:cxnSpLocks/>
          </p:cNvCxnSpPr>
          <p:nvPr/>
        </p:nvCxnSpPr>
        <p:spPr>
          <a:xfrm>
            <a:off x="1229588" y="3781168"/>
            <a:ext cx="3870446" cy="584770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41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A7221-E3CE-D64C-B1F2-B70F18038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80BFBB63-18AB-EF92-C160-C680C65F1D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erdana"/>
                <a:ea typeface="ＭＳ Ｐゴシック" charset="0"/>
                <a:cs typeface="Verdana"/>
              </a:rPr>
              <a:t>VisIt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visualizer: 3D graphics check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B41BDD9-BB7B-00A6-FF5E-48BBE9293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72" y="979080"/>
            <a:ext cx="9107055" cy="52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93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4" y="353880"/>
            <a:ext cx="11169653" cy="625200"/>
          </a:xfrm>
        </p:spPr>
        <p:txBody>
          <a:bodyPr/>
          <a:lstStyle/>
          <a:p>
            <a:r>
              <a:rPr lang="en-US" sz="2400" dirty="0"/>
              <a:t>Using Adaptive Computing’s Heidi Workshops (aka ODDC)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2A0749-8C86-52BB-8151-F0F664560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55" y="1588861"/>
            <a:ext cx="10974060" cy="45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Go to 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  <a:hlinkClick r:id="rId3"/>
              </a:rPr>
              <a:t>https://tinyurl.com/e4stut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for slides</a:t>
            </a:r>
          </a:p>
          <a:p>
            <a:pPr>
              <a:lnSpc>
                <a:spcPct val="80000"/>
              </a:lnSpc>
              <a:buNone/>
            </a:pP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STEP 1: Click on Students tab at: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  <a:hlinkClick r:id="rId4"/>
              </a:rPr>
              <a:t>https://paratools.adaptivecomputing.com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Firefox recommended. </a:t>
            </a:r>
          </a:p>
        </p:txBody>
      </p:sp>
    </p:spTree>
    <p:extLst>
      <p:ext uri="{BB962C8B-B14F-4D97-AF65-F5344CB8AC3E}">
        <p14:creationId xmlns:p14="http://schemas.microsoft.com/office/powerpoint/2010/main" val="1340310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826145" cy="625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Performance Research Laboratory, OACISS, University of Oregon</a:t>
            </a:r>
          </a:p>
        </p:txBody>
      </p:sp>
      <p:sp>
        <p:nvSpPr>
          <p:cNvPr id="247814" name="TextBox 13"/>
          <p:cNvSpPr txBox="1">
            <a:spLocks noChangeArrowheads="1"/>
          </p:cNvSpPr>
          <p:nvPr/>
        </p:nvSpPr>
        <p:spPr bwMode="auto">
          <a:xfrm>
            <a:off x="2859128" y="6227779"/>
            <a:ext cx="37086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hlinkClick r:id="rId3"/>
              </a:rPr>
              <a:t>www.uoregon.edu</a:t>
            </a:r>
            <a:endParaRPr lang="en-US" dirty="0"/>
          </a:p>
        </p:txBody>
      </p:sp>
      <p:pic>
        <p:nvPicPr>
          <p:cNvPr id="8" name="Picture 5" descr="Top-Photos_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36" y="1013013"/>
            <a:ext cx="3548949" cy="174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Visit_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333" y="2976142"/>
            <a:ext cx="5727452" cy="282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UO_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00" y="3404185"/>
            <a:ext cx="2362815" cy="177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086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6868" y="733572"/>
            <a:ext cx="9652000" cy="515143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US Department of Energy (DOE)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ANL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Office of Science contracts, ECP</a:t>
            </a:r>
          </a:p>
          <a:p>
            <a:pPr lvl="1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SciDAC</a:t>
            </a:r>
            <a:r>
              <a:rPr lang="en-US" sz="1200" dirty="0">
                <a:latin typeface="Arial" charset="0"/>
              </a:rPr>
              <a:t>, LBL contracts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LLNL-LANL-SNL ASC/NNSA contract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Battelle, PNNL and ORNL contract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NASA SBIR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Department of Defense (DoD)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PETTT, HPCMP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National Science Foundation (NSF)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SI2-SSI, </a:t>
            </a:r>
            <a:r>
              <a:rPr lang="en-US" sz="1200" dirty="0" err="1">
                <a:latin typeface="Arial" charset="0"/>
              </a:rPr>
              <a:t>Glassbox</a:t>
            </a:r>
            <a:endParaRPr lang="en-US" sz="1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CEA, France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Industry: AWS, AMD, IBM, ARM, Intel, NVIDIA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Partners: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University of Oregon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The Ohio State University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ParaTools</a:t>
            </a:r>
            <a:r>
              <a:rPr lang="en-US" sz="1200" dirty="0">
                <a:latin typeface="Arial" charset="0"/>
              </a:rPr>
              <a:t>, Inc.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University of Tennessee, Knoxville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T.U. Dresden, GWT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Jülich</a:t>
            </a:r>
            <a:r>
              <a:rPr lang="en-US" sz="1200" dirty="0">
                <a:latin typeface="Arial" charset="0"/>
              </a:rPr>
              <a:t> Supercomputing Center</a:t>
            </a:r>
          </a:p>
        </p:txBody>
      </p:sp>
      <p:sp>
        <p:nvSpPr>
          <p:cNvPr id="245765" name="Rectangle 5"/>
          <p:cNvSpPr>
            <a:spLocks noChangeArrowheads="1"/>
          </p:cNvSpPr>
          <p:nvPr/>
        </p:nvSpPr>
        <p:spPr bwMode="auto">
          <a:xfrm>
            <a:off x="2647953" y="5589592"/>
            <a:ext cx="246215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endParaRPr lang="en-US">
              <a:latin typeface="Times New Roman" charset="0"/>
            </a:endParaRPr>
          </a:p>
        </p:txBody>
      </p:sp>
      <p:pic>
        <p:nvPicPr>
          <p:cNvPr id="23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04" y="940475"/>
            <a:ext cx="1664582" cy="599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office_of_scien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2868" y="1536545"/>
            <a:ext cx="1630445" cy="505732"/>
          </a:xfrm>
          <a:noFill/>
        </p:spPr>
      </p:pic>
      <p:pic>
        <p:nvPicPr>
          <p:cNvPr id="27" name="Picture 9" descr="DO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04" y="1070320"/>
            <a:ext cx="617501" cy="60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003" y="1071421"/>
            <a:ext cx="760512" cy="77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nsf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84" y="2987210"/>
            <a:ext cx="716301" cy="71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20" y="2164761"/>
            <a:ext cx="724408" cy="70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268" y="6010264"/>
            <a:ext cx="1454148" cy="5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73" y="2974523"/>
            <a:ext cx="844276" cy="84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550" y="5387286"/>
            <a:ext cx="3587751" cy="4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sandialogo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35" y="2217560"/>
            <a:ext cx="1278392" cy="57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 descr="pnnl_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71" y="2999200"/>
            <a:ext cx="1458384" cy="62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1" descr="uologo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67" y="4787340"/>
            <a:ext cx="665032" cy="85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2" descr="fzj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296" y="4303323"/>
            <a:ext cx="2334823" cy="84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nasa-logo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00" y="2071169"/>
            <a:ext cx="1062283" cy="888455"/>
          </a:xfrm>
          <a:prstGeom prst="rect">
            <a:avLst/>
          </a:prstGeom>
        </p:spPr>
      </p:pic>
      <p:pic>
        <p:nvPicPr>
          <p:cNvPr id="40" name="Picture 39" descr="TheOhioStateUniversity-Stacked-RGBHEX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11" y="4334063"/>
            <a:ext cx="1440612" cy="975356"/>
          </a:xfrm>
          <a:prstGeom prst="rect">
            <a:avLst/>
          </a:prstGeom>
        </p:spPr>
      </p:pic>
      <p:pic>
        <p:nvPicPr>
          <p:cNvPr id="41" name="Picture 6" descr="LAN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0350" y="2196053"/>
            <a:ext cx="1676681" cy="481905"/>
          </a:xfrm>
          <a:noFill/>
        </p:spPr>
      </p:pic>
      <p:pic>
        <p:nvPicPr>
          <p:cNvPr id="7" name="Picture 6" descr="ORNL_20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59" y="3030227"/>
            <a:ext cx="1438993" cy="734383"/>
          </a:xfrm>
          <a:prstGeom prst="rect">
            <a:avLst/>
          </a:prstGeom>
        </p:spPr>
      </p:pic>
      <p:pic>
        <p:nvPicPr>
          <p:cNvPr id="43" name="Picture 42" descr="paratools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186" y="5341237"/>
            <a:ext cx="2039889" cy="432180"/>
          </a:xfrm>
          <a:prstGeom prst="rect">
            <a:avLst/>
          </a:prstGeom>
        </p:spPr>
      </p:pic>
      <p:pic>
        <p:nvPicPr>
          <p:cNvPr id="24" name="Picture Placeholder 7" descr="ecp-logo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r="1976"/>
          <a:stretch>
            <a:fillRect/>
          </a:stretch>
        </p:blipFill>
        <p:spPr>
          <a:xfrm>
            <a:off x="7866297" y="1116638"/>
            <a:ext cx="1434209" cy="6801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29" y="100642"/>
            <a:ext cx="11125200" cy="838200"/>
          </a:xfrm>
        </p:spPr>
        <p:txBody>
          <a:bodyPr/>
          <a:lstStyle/>
          <a:p>
            <a:r>
              <a:rPr lang="en-US" dirty="0"/>
              <a:t>Support Acknowledgements</a:t>
            </a:r>
          </a:p>
        </p:txBody>
      </p:sp>
      <p:pic>
        <p:nvPicPr>
          <p:cNvPr id="34" name="Picture 33" descr="cea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4" y="3867634"/>
            <a:ext cx="924424" cy="755582"/>
          </a:xfrm>
          <a:prstGeom prst="rect">
            <a:avLst/>
          </a:prstGeom>
        </p:spPr>
      </p:pic>
      <p:pic>
        <p:nvPicPr>
          <p:cNvPr id="3" name="Picture 2" descr="A black rectangular sign with white letters and blue text&#10;&#10;AI-generated content may be incorrect.">
            <a:extLst>
              <a:ext uri="{FF2B5EF4-FFF2-40B4-BE49-F238E27FC236}">
                <a16:creationId xmlns:a16="http://schemas.microsoft.com/office/drawing/2014/main" id="{5B5F2859-A1B7-4A10-2381-10272E3B9E0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515" y="1065047"/>
            <a:ext cx="1899513" cy="73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09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7796E-0788-EC0C-3380-C61718A85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854D-050E-20E1-8AE7-0614C293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92" y="308880"/>
            <a:ext cx="11375435" cy="589280"/>
          </a:xfrm>
        </p:spPr>
        <p:txBody>
          <a:bodyPr/>
          <a:lstStyle/>
          <a:p>
            <a:r>
              <a:rPr lang="en-US" sz="3600" b="1" dirty="0"/>
              <a:t>Acknowledgment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0035-249C-A650-9F7F-E14252C5E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6" y="894080"/>
            <a:ext cx="11372771" cy="50698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i="1" dirty="0">
                <a:effectLst/>
                <a:latin typeface="Helvetica Neue" panose="02000503000000020004" pitchFamily="2" charset="0"/>
              </a:rPr>
              <a:t>This material is based upon work supported by the U.S. Department of Energy, Office of Science, Office of Advanced Scientific Computing Research, Next-Generation Scientific Software Technologies program, under contract number DE-AC02-06CH11357. </a:t>
            </a:r>
            <a:r>
              <a:rPr lang="en-US" i="1" dirty="0">
                <a:latin typeface="Helvetica Neue" panose="02000503000000020004" pitchFamily="2" charset="0"/>
              </a:rPr>
              <a:t>DOE SBIR </a:t>
            </a: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DE-SC0022502.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sz="2000" b="1" dirty="0">
                <a:hlinkClick r:id="rId2"/>
              </a:rPr>
              <a:t>https://science.osti.gov/ascr</a:t>
            </a:r>
            <a:endParaRPr lang="en-US" sz="2000" b="1" dirty="0"/>
          </a:p>
          <a:p>
            <a:r>
              <a:rPr lang="en-US" sz="2000" b="1" dirty="0">
                <a:hlinkClick r:id="rId3"/>
              </a:rPr>
              <a:t>https://pesoproject.org</a:t>
            </a:r>
            <a:r>
              <a:rPr lang="en-US" sz="2000" b="1" dirty="0"/>
              <a:t> </a:t>
            </a:r>
          </a:p>
          <a:p>
            <a:r>
              <a:rPr lang="en-US" b="1" dirty="0">
                <a:hlinkClick r:id="rId4"/>
              </a:rPr>
              <a:t>https://ascr-step.org</a:t>
            </a:r>
            <a:r>
              <a:rPr lang="en-US" b="1" dirty="0"/>
              <a:t> </a:t>
            </a:r>
            <a:endParaRPr lang="en-US" sz="2000" b="1" dirty="0"/>
          </a:p>
          <a:p>
            <a:r>
              <a:rPr lang="en-US" sz="2000" b="1" dirty="0">
                <a:hlinkClick r:id="rId5"/>
              </a:rPr>
              <a:t>https://hpsf.io</a:t>
            </a:r>
            <a:r>
              <a:rPr lang="en-US" sz="2000" b="1" dirty="0"/>
              <a:t> </a:t>
            </a:r>
          </a:p>
          <a:p>
            <a:r>
              <a:rPr lang="en-US" sz="2000" b="1" dirty="0">
                <a:hlinkClick r:id="rId6"/>
              </a:rPr>
              <a:t>https://www.energy.gov/technologytransitions/sbirsttr</a:t>
            </a:r>
            <a:r>
              <a:rPr lang="en-US" sz="2000" b="1" dirty="0"/>
              <a:t> </a:t>
            </a: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44F3337-5895-78A0-5DFF-FF3AA077C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07" y="2921342"/>
            <a:ext cx="6081750" cy="1015316"/>
          </a:xfrm>
          <a:prstGeom prst="rect">
            <a:avLst/>
          </a:prstGeom>
        </p:spPr>
      </p:pic>
      <p:pic>
        <p:nvPicPr>
          <p:cNvPr id="6" name="Picture 5" descr="A black rectangular sign with white letters and blue text&#10;&#10;AI-generated content may be incorrect.">
            <a:extLst>
              <a:ext uri="{FF2B5EF4-FFF2-40B4-BE49-F238E27FC236}">
                <a16:creationId xmlns:a16="http://schemas.microsoft.com/office/drawing/2014/main" id="{52046E5A-7D9D-0B42-E30F-7118674345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5880" y="3936658"/>
            <a:ext cx="46482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20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2DC1-A36D-B84B-A862-995F56E6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92" y="308880"/>
            <a:ext cx="11375435" cy="589280"/>
          </a:xfrm>
        </p:spPr>
        <p:txBody>
          <a:bodyPr/>
          <a:lstStyle/>
          <a:p>
            <a:r>
              <a:rPr lang="en-US" sz="3600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B73CA-1FA6-EF4E-95EF-69A4C7FE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6" y="1076960"/>
            <a:ext cx="11372771" cy="506984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This research was supported by the </a:t>
            </a:r>
            <a:r>
              <a:rPr lang="en-US" i="1" dirty="0" err="1"/>
              <a:t>Exascale</a:t>
            </a:r>
            <a:r>
              <a:rPr lang="en-US" i="1" dirty="0"/>
              <a:t> Computing Project (17-SC-20-SC), a joint project of the U.S. Department of Energy’s Office of Science and National Nuclear Security Administration, responsible for delivering a capable </a:t>
            </a:r>
            <a:r>
              <a:rPr lang="en-US" i="1" dirty="0" err="1"/>
              <a:t>exascale</a:t>
            </a:r>
            <a:r>
              <a:rPr lang="en-US" i="1" dirty="0"/>
              <a:t> ecosystem, including software, applications, and hardware technology, to support the nation’s </a:t>
            </a:r>
            <a:r>
              <a:rPr lang="en-US" i="1" dirty="0" err="1"/>
              <a:t>exascale</a:t>
            </a:r>
            <a:r>
              <a:rPr lang="en-US" i="1" dirty="0"/>
              <a:t> computing imperative. 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Thank you </a:t>
            </a:r>
            <a:r>
              <a:rPr lang="en-US" dirty="0"/>
              <a:t>to all collaborators in the ECP and broader computational science communities. The work discussed in this presentation represents creative contributions of many people who are passionately working toward next-generation computational science. </a:t>
            </a:r>
          </a:p>
          <a:p>
            <a:endParaRPr lang="en-US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ECAFD569-B407-824D-B2A1-43D06BFC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2605346"/>
            <a:ext cx="4432301" cy="203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6EEEE5-2AE4-934F-B6DE-E1ABAE520018}"/>
              </a:ext>
            </a:extLst>
          </p:cNvPr>
          <p:cNvSpPr/>
          <p:nvPr/>
        </p:nvSpPr>
        <p:spPr>
          <a:xfrm>
            <a:off x="7734300" y="506000"/>
            <a:ext cx="371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www.exascaleproject.org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8160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652" b="4652"/>
          <a:stretch/>
        </p:blipFill>
        <p:spPr>
          <a:xfrm>
            <a:off x="0" y="0"/>
            <a:ext cx="12192000" cy="621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47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8FFE85-02C6-70D6-EFE2-A55371BBC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82" y="1122219"/>
            <a:ext cx="8440064" cy="4877350"/>
          </a:xfrm>
          <a:prstGeom prst="rect">
            <a:avLst/>
          </a:prstGeom>
        </p:spPr>
      </p:pic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48922" y="353880"/>
            <a:ext cx="11322562" cy="625200"/>
          </a:xfrm>
        </p:spPr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Adaptive Computing’s Heidi: Go to STUDENT tab and enter Name, Email and enter the session code 64795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3AFF7-3C75-1C5D-06AC-CE8A27C0C6A7}"/>
              </a:ext>
            </a:extLst>
          </p:cNvPr>
          <p:cNvSpPr txBox="1"/>
          <p:nvPr/>
        </p:nvSpPr>
        <p:spPr>
          <a:xfrm>
            <a:off x="1533678" y="6319454"/>
            <a:ext cx="708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https://tinyurl.com/e4stut</a:t>
            </a:r>
            <a:r>
              <a:rPr lang="en-US" dirty="0"/>
              <a:t>.   </a:t>
            </a:r>
            <a:r>
              <a:rPr lang="en-US" dirty="0">
                <a:hlinkClick r:id="rId5"/>
              </a:rPr>
              <a:t>https://paratools.adaptivecomputing.com</a:t>
            </a:r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909F8-7B4B-B9F3-4DAF-FB36A5540FFA}"/>
              </a:ext>
            </a:extLst>
          </p:cNvPr>
          <p:cNvSpPr txBox="1"/>
          <p:nvPr/>
        </p:nvSpPr>
        <p:spPr>
          <a:xfrm>
            <a:off x="10734323" y="2428451"/>
            <a:ext cx="1095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on </a:t>
            </a:r>
          </a:p>
          <a:p>
            <a:r>
              <a:rPr lang="en-US" dirty="0"/>
              <a:t>Student</a:t>
            </a:r>
          </a:p>
          <a:p>
            <a:r>
              <a:rPr lang="en-US" dirty="0"/>
              <a:t>tab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12116-CFB9-9CC7-D593-16DC52E75050}"/>
              </a:ext>
            </a:extLst>
          </p:cNvPr>
          <p:cNvSpPr txBox="1"/>
          <p:nvPr/>
        </p:nvSpPr>
        <p:spPr>
          <a:xfrm>
            <a:off x="10863617" y="3531022"/>
            <a:ext cx="1187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 name, email </a:t>
            </a:r>
          </a:p>
          <a:p>
            <a:r>
              <a:rPr lang="en-US" dirty="0"/>
              <a:t>And </a:t>
            </a:r>
            <a:r>
              <a:rPr lang="en-US" b="1" dirty="0"/>
              <a:t>64795</a:t>
            </a:r>
            <a:r>
              <a:rPr lang="en-US" dirty="0"/>
              <a:t> session </a:t>
            </a:r>
          </a:p>
          <a:p>
            <a:r>
              <a:rPr lang="en-US" dirty="0"/>
              <a:t>code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2A2005-66A5-60EF-08BA-8ED2DE97CF33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8263796" y="3804373"/>
            <a:ext cx="2599821" cy="880811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5FC1EA1-5E78-AF25-147D-266C1F4908D3}"/>
              </a:ext>
            </a:extLst>
          </p:cNvPr>
          <p:cNvCxnSpPr>
            <a:cxnSpLocks/>
          </p:cNvCxnSpPr>
          <p:nvPr/>
        </p:nvCxnSpPr>
        <p:spPr>
          <a:xfrm flipH="1" flipV="1">
            <a:off x="8340132" y="2108566"/>
            <a:ext cx="2394191" cy="566321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217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24A4692-708F-B418-617B-42672749B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115" y="1069408"/>
            <a:ext cx="9212190" cy="5323547"/>
          </a:xfrm>
          <a:prstGeom prst="rect">
            <a:avLst/>
          </a:prstGeom>
        </p:spPr>
      </p:pic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123780" cy="625200"/>
          </a:xfrm>
        </p:spPr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Launch VNC Viewer from Heidi’s Configuration Tab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A87C7F-F207-97A6-633F-CF12A4F88D15}"/>
              </a:ext>
            </a:extLst>
          </p:cNvPr>
          <p:cNvSpPr txBox="1"/>
          <p:nvPr/>
        </p:nvSpPr>
        <p:spPr>
          <a:xfrm>
            <a:off x="264503" y="3429000"/>
            <a:ext cx="1210308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here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AB8EB1-B908-2C24-1863-42615EF7A302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869657" y="3184643"/>
            <a:ext cx="2667363" cy="244357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42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41DD-FC7F-737B-F664-734DC960C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564BCDA5-0E3B-1CBF-06A6-D669ECE84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123780" cy="625200"/>
          </a:xfrm>
        </p:spPr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Launch VNC Viewer from ODDC and allow popups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92A44-8EA0-3C03-6D7A-B845B325AF3D}"/>
              </a:ext>
            </a:extLst>
          </p:cNvPr>
          <p:cNvSpPr txBox="1"/>
          <p:nvPr/>
        </p:nvSpPr>
        <p:spPr>
          <a:xfrm>
            <a:off x="306140" y="5257377"/>
            <a:ext cx="1210308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here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939B4AA-970F-771F-2750-EF279C075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447" y="1070213"/>
            <a:ext cx="9425007" cy="513920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0B9EFF-E2DB-0224-F8F6-13427EED2B68}"/>
              </a:ext>
            </a:extLst>
          </p:cNvPr>
          <p:cNvCxnSpPr>
            <a:cxnSpLocks/>
          </p:cNvCxnSpPr>
          <p:nvPr/>
        </p:nvCxnSpPr>
        <p:spPr>
          <a:xfrm flipV="1">
            <a:off x="911294" y="4494727"/>
            <a:ext cx="4047072" cy="785050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2168BD-6FEA-4C49-9422-FBA67E22CE08}"/>
              </a:ext>
            </a:extLst>
          </p:cNvPr>
          <p:cNvCxnSpPr>
            <a:cxnSpLocks/>
          </p:cNvCxnSpPr>
          <p:nvPr/>
        </p:nvCxnSpPr>
        <p:spPr>
          <a:xfrm flipV="1">
            <a:off x="616688" y="1903228"/>
            <a:ext cx="3253563" cy="3174819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64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934D7-DB35-B4C9-588C-BD5BA24BF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A086829-C813-373F-62D7-CA198E84C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206" y="979080"/>
            <a:ext cx="7772400" cy="5767082"/>
          </a:xfrm>
          <a:prstGeom prst="rect">
            <a:avLst/>
          </a:prstGeom>
        </p:spPr>
      </p:pic>
      <p:sp>
        <p:nvSpPr>
          <p:cNvPr id="31745" name="Rectangle 2">
            <a:extLst>
              <a:ext uri="{FF2B5EF4-FFF2-40B4-BE49-F238E27FC236}">
                <a16:creationId xmlns:a16="http://schemas.microsoft.com/office/drawing/2014/main" id="{24FA2681-AE16-6CAB-4CB2-2FB9F0FEE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123780" cy="625200"/>
          </a:xfrm>
        </p:spPr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Allow Popups by clicking on popup window in Safari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9DE7E-A020-69A5-AD5E-43E96F3AC716}"/>
              </a:ext>
            </a:extLst>
          </p:cNvPr>
          <p:cNvSpPr txBox="1"/>
          <p:nvPr/>
        </p:nvSpPr>
        <p:spPr>
          <a:xfrm>
            <a:off x="9887578" y="1718604"/>
            <a:ext cx="1687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here </a:t>
            </a:r>
          </a:p>
          <a:p>
            <a:r>
              <a:rPr lang="en-US" dirty="0"/>
              <a:t>to open popup window in Safari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B7DBAE-9A27-C07F-68AB-77CD2C3DC350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7285055" y="1155560"/>
            <a:ext cx="2602523" cy="1163209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427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2DB57-3C1F-A9A8-9E4E-5F74AC74E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85A562B-807B-4B05-C252-AD57AC5A6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619" y="820970"/>
            <a:ext cx="7772400" cy="5767082"/>
          </a:xfrm>
          <a:prstGeom prst="rect">
            <a:avLst/>
          </a:prstGeom>
        </p:spPr>
      </p:pic>
      <p:sp>
        <p:nvSpPr>
          <p:cNvPr id="31745" name="Rectangle 2">
            <a:extLst>
              <a:ext uri="{FF2B5EF4-FFF2-40B4-BE49-F238E27FC236}">
                <a16:creationId xmlns:a16="http://schemas.microsoft.com/office/drawing/2014/main" id="{C7636818-F25D-E6E8-1168-0A0B6303F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123780" cy="625200"/>
          </a:xfrm>
        </p:spPr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Launch Activities and Terminal Window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F56C3-8AB2-2DE0-7F91-20B5996C0ED0}"/>
              </a:ext>
            </a:extLst>
          </p:cNvPr>
          <p:cNvSpPr txBox="1"/>
          <p:nvPr/>
        </p:nvSpPr>
        <p:spPr>
          <a:xfrm>
            <a:off x="-52674" y="1962549"/>
            <a:ext cx="1210308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here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3EFEC6-681E-A02E-8102-4D83CD70966B}"/>
              </a:ext>
            </a:extLst>
          </p:cNvPr>
          <p:cNvCxnSpPr>
            <a:cxnSpLocks/>
          </p:cNvCxnSpPr>
          <p:nvPr/>
        </p:nvCxnSpPr>
        <p:spPr>
          <a:xfrm flipV="1">
            <a:off x="733530" y="1537398"/>
            <a:ext cx="1055077" cy="502417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747E17D-3D49-3345-DECE-FB72E156472C}"/>
              </a:ext>
            </a:extLst>
          </p:cNvPr>
          <p:cNvSpPr txBox="1"/>
          <p:nvPr/>
        </p:nvSpPr>
        <p:spPr>
          <a:xfrm>
            <a:off x="50759" y="3519887"/>
            <a:ext cx="1285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cut and paste to windows in Heidi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EC1710-2DBF-8D72-7865-C08CF9CB81EF}"/>
              </a:ext>
            </a:extLst>
          </p:cNvPr>
          <p:cNvCxnSpPr>
            <a:cxnSpLocks/>
          </p:cNvCxnSpPr>
          <p:nvPr/>
        </p:nvCxnSpPr>
        <p:spPr>
          <a:xfrm flipV="1">
            <a:off x="983804" y="3979147"/>
            <a:ext cx="684222" cy="83929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77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AC3E6-664A-277F-F27E-FF6D98DB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A530E16-9845-69BF-DDF7-9EEF0E53C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62" y="935122"/>
            <a:ext cx="7119304" cy="5282488"/>
          </a:xfrm>
          <a:prstGeom prst="rect">
            <a:avLst/>
          </a:prstGeom>
        </p:spPr>
      </p:pic>
      <p:sp>
        <p:nvSpPr>
          <p:cNvPr id="31745" name="Rectangle 2">
            <a:extLst>
              <a:ext uri="{FF2B5EF4-FFF2-40B4-BE49-F238E27FC236}">
                <a16:creationId xmlns:a16="http://schemas.microsoft.com/office/drawing/2014/main" id="{42DA4F02-07C3-5383-F8BD-D27FEBC971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123780" cy="625200"/>
          </a:xfrm>
        </p:spPr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Launch Terminal Application from the desktop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8B37E-35BA-9139-83F6-395532C025C9}"/>
              </a:ext>
            </a:extLst>
          </p:cNvPr>
          <p:cNvSpPr txBox="1"/>
          <p:nvPr/>
        </p:nvSpPr>
        <p:spPr>
          <a:xfrm>
            <a:off x="-52674" y="1962549"/>
            <a:ext cx="1210308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here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72E0D-FAFF-DEC1-100E-3F460A7EB64D}"/>
              </a:ext>
            </a:extLst>
          </p:cNvPr>
          <p:cNvCxnSpPr>
            <a:cxnSpLocks/>
          </p:cNvCxnSpPr>
          <p:nvPr/>
        </p:nvCxnSpPr>
        <p:spPr>
          <a:xfrm>
            <a:off x="412454" y="2331796"/>
            <a:ext cx="5988346" cy="3506296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790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4B676-1008-22D6-B20A-02937EA8C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E42DA5-9C51-5AEA-7ADA-F69B8A204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224" y="979080"/>
            <a:ext cx="7062262" cy="5240163"/>
          </a:xfrm>
          <a:prstGeom prst="rect">
            <a:avLst/>
          </a:prstGeom>
        </p:spPr>
      </p:pic>
      <p:sp>
        <p:nvSpPr>
          <p:cNvPr id="31745" name="Rectangle 2">
            <a:extLst>
              <a:ext uri="{FF2B5EF4-FFF2-40B4-BE49-F238E27FC236}">
                <a16:creationId xmlns:a16="http://schemas.microsoft.com/office/drawing/2014/main" id="{8BDAE716-452B-34C1-DC54-0818FA171D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123780" cy="625200"/>
          </a:xfrm>
        </p:spPr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Launch Terminal from 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9FC1DF-1F9C-56B8-FA3B-6EB03C7BB9A1}"/>
              </a:ext>
            </a:extLst>
          </p:cNvPr>
          <p:cNvSpPr txBox="1"/>
          <p:nvPr/>
        </p:nvSpPr>
        <p:spPr>
          <a:xfrm>
            <a:off x="-52674" y="1962549"/>
            <a:ext cx="1210308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here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203257-8142-C791-E08C-887EB3DA32B5}"/>
              </a:ext>
            </a:extLst>
          </p:cNvPr>
          <p:cNvCxnSpPr>
            <a:cxnSpLocks/>
          </p:cNvCxnSpPr>
          <p:nvPr/>
        </p:nvCxnSpPr>
        <p:spPr>
          <a:xfrm>
            <a:off x="864158" y="2260879"/>
            <a:ext cx="4441372" cy="1647930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36855"/>
      </p:ext>
    </p:extLst>
  </p:cSld>
  <p:clrMapOvr>
    <a:masterClrMapping/>
  </p:clrMapOvr>
</p:sld>
</file>

<file path=ppt/theme/theme1.xml><?xml version="1.0" encoding="utf-8"?>
<a:theme xmlns:a="http://schemas.openxmlformats.org/drawingml/2006/main" name="1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10.xml><?xml version="1.0" encoding="utf-8"?>
<a:theme xmlns:a="http://schemas.openxmlformats.org/drawingml/2006/main" name="13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11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3.xml><?xml version="1.0" encoding="utf-8"?>
<a:theme xmlns:a="http://schemas.openxmlformats.org/drawingml/2006/main" name="3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4.xml><?xml version="1.0" encoding="utf-8"?>
<a:theme xmlns:a="http://schemas.openxmlformats.org/drawingml/2006/main" name="4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5.xml><?xml version="1.0" encoding="utf-8"?>
<a:theme xmlns:a="http://schemas.openxmlformats.org/drawingml/2006/main" name="6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 for distribution" id="{F60C01E2-4C88-461C-BB45-E3174D3B54EA}" vid="{9DD0B4DE-E2B1-4354-9AF6-32596D7C2E22}"/>
    </a:ext>
  </a:extLst>
</a:theme>
</file>

<file path=ppt/theme/theme6.xml><?xml version="1.0" encoding="utf-8"?>
<a:theme xmlns:a="http://schemas.openxmlformats.org/drawingml/2006/main" name="7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7.xml><?xml version="1.0" encoding="utf-8"?>
<a:theme xmlns:a="http://schemas.openxmlformats.org/drawingml/2006/main" name="8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8.xml><?xml version="1.0" encoding="utf-8"?>
<a:theme xmlns:a="http://schemas.openxmlformats.org/drawingml/2006/main" name="9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9.xml><?xml version="1.0" encoding="utf-8"?>
<a:theme xmlns:a="http://schemas.openxmlformats.org/drawingml/2006/main" name="5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 for distribution" id="{F60C01E2-4C88-461C-BB45-E3174D3B54EA}" vid="{9DD0B4DE-E2B1-4354-9AF6-32596D7C2E2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C93F5105CD834D99A140CF7A848F9B" ma:contentTypeVersion="" ma:contentTypeDescription="Create a new document." ma:contentTypeScope="" ma:versionID="71909f016a606dec504c831bcf5394c4">
  <xsd:schema xmlns:xsd="http://www.w3.org/2001/XMLSchema" xmlns:xs="http://www.w3.org/2001/XMLSchema" xmlns:p="http://schemas.microsoft.com/office/2006/metadata/properties" xmlns:ns2="ccd827ec-57f4-43ef-93e4-a777ee610c4c" targetNamespace="http://schemas.microsoft.com/office/2006/metadata/properties" ma:root="true" ma:fieldsID="973155da92ff7c9e25692c364cd0ee0c" ns2:_="">
    <xsd:import namespace="ccd827ec-57f4-43ef-93e4-a777ee610c4c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827ec-57f4-43ef-93e4-a777ee610c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ccd827ec-57f4-43ef-93e4-a777ee610c4c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935B53-FBEC-4B2C-9775-F76F66F548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d827ec-57f4-43ef-93e4-a777ee610c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626</Words>
  <Application>Microsoft Macintosh PowerPoint</Application>
  <PresentationFormat>Widescreen</PresentationFormat>
  <Paragraphs>128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ＭＳ Ｐゴシック</vt:lpstr>
      <vt:lpstr>Arial</vt:lpstr>
      <vt:lpstr>Arial Black</vt:lpstr>
      <vt:lpstr>Calibri</vt:lpstr>
      <vt:lpstr>Century Gothic</vt:lpstr>
      <vt:lpstr>Courier New Bold</vt:lpstr>
      <vt:lpstr>Helvetica Neue</vt:lpstr>
      <vt:lpstr>Menlo</vt:lpstr>
      <vt:lpstr>Times</vt:lpstr>
      <vt:lpstr>Times New Roman</vt:lpstr>
      <vt:lpstr>Verdana</vt:lpstr>
      <vt:lpstr>1_ORNL</vt:lpstr>
      <vt:lpstr>2_ORNL</vt:lpstr>
      <vt:lpstr>3_ORNL</vt:lpstr>
      <vt:lpstr>4_ORNL</vt:lpstr>
      <vt:lpstr>6_ORNL</vt:lpstr>
      <vt:lpstr>7_ORNL</vt:lpstr>
      <vt:lpstr>8_ORNL</vt:lpstr>
      <vt:lpstr>9_ORNL</vt:lpstr>
      <vt:lpstr>5_ORNL</vt:lpstr>
      <vt:lpstr>13_ORNL</vt:lpstr>
      <vt:lpstr>  Performance Evaluation of GPU-accelerated HPC and AI applications using HPCToolkit, TAU, and ParaTools Pro for E4STM</vt:lpstr>
      <vt:lpstr>Using Adaptive Computing’s Heidi Workshops (aka ODDC)</vt:lpstr>
      <vt:lpstr>Adaptive Computing’s Heidi: Go to STUDENT tab and enter Name, Email and enter the session code 64795</vt:lpstr>
      <vt:lpstr>Launch VNC Viewer from Heidi’s Configuration Tab</vt:lpstr>
      <vt:lpstr>Launch VNC Viewer from ODDC and allow popups</vt:lpstr>
      <vt:lpstr>Allow Popups by clicking on popup window in Safari</vt:lpstr>
      <vt:lpstr>Launch Activities and Terminal Window</vt:lpstr>
      <vt:lpstr>Launch Terminal Application from the desktop</vt:lpstr>
      <vt:lpstr>Launch Terminal from Applications</vt:lpstr>
      <vt:lpstr>Launch Terminal from Applications</vt:lpstr>
      <vt:lpstr>To increase font size right click and choose preferences</vt:lpstr>
      <vt:lpstr>Choose font size after clicking Custom Font for Terminal</vt:lpstr>
      <vt:lpstr>Spack package manager [https://spack.io]</vt:lpstr>
      <vt:lpstr>VisIt visualizer: 3D graphics on remote desktop</vt:lpstr>
      <vt:lpstr>VisIt visualizer: 3D graphics on remote desktop</vt:lpstr>
      <vt:lpstr>VisIt visualizer</vt:lpstr>
      <vt:lpstr>VisIt visualizer</vt:lpstr>
      <vt:lpstr>VisIt visualizer</vt:lpstr>
      <vt:lpstr>VisIt visualizer: 3D graphics check</vt:lpstr>
      <vt:lpstr>Performance Research Laboratory, OACISS, University of Oregon</vt:lpstr>
      <vt:lpstr>Support Acknowledgements</vt:lpstr>
      <vt:lpstr>Acknowledgment</vt:lpstr>
      <vt:lpstr>Thank you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2025-01-29T16:56:54Z</cp:lastPrinted>
  <dcterms:created xsi:type="dcterms:W3CDTF">2018-10-25T20:34:01Z</dcterms:created>
  <dcterms:modified xsi:type="dcterms:W3CDTF">2025-02-27T14:27:05Z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0x0101008CC93F5105CD834D99A140CF7A848F9B</vt:lpwstr>
  </property>
</Properties>
</file>