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6" r:id="rId4"/>
    <p:sldMasterId id="2147483807" r:id="rId5"/>
    <p:sldMasterId id="2147483858" r:id="rId6"/>
    <p:sldMasterId id="2147483873" r:id="rId7"/>
    <p:sldMasterId id="2147483887" r:id="rId8"/>
    <p:sldMasterId id="2147483904" r:id="rId9"/>
    <p:sldMasterId id="2147483917" r:id="rId10"/>
    <p:sldMasterId id="2147483936" r:id="rId11"/>
    <p:sldMasterId id="2147483951" r:id="rId12"/>
    <p:sldMasterId id="2147484047" r:id="rId13"/>
  </p:sldMasterIdLst>
  <p:notesMasterIdLst>
    <p:notesMasterId r:id="rId122"/>
  </p:notesMasterIdLst>
  <p:handoutMasterIdLst>
    <p:handoutMasterId r:id="rId123"/>
  </p:handoutMasterIdLst>
  <p:sldIdLst>
    <p:sldId id="256" r:id="rId14"/>
    <p:sldId id="5304" r:id="rId15"/>
    <p:sldId id="323" r:id="rId16"/>
    <p:sldId id="864" r:id="rId17"/>
    <p:sldId id="5775" r:id="rId18"/>
    <p:sldId id="5895" r:id="rId19"/>
    <p:sldId id="314" r:id="rId20"/>
    <p:sldId id="316" r:id="rId21"/>
    <p:sldId id="405" r:id="rId22"/>
    <p:sldId id="317" r:id="rId23"/>
    <p:sldId id="473" r:id="rId24"/>
    <p:sldId id="869" r:id="rId25"/>
    <p:sldId id="566" r:id="rId26"/>
    <p:sldId id="567" r:id="rId27"/>
    <p:sldId id="257" r:id="rId28"/>
    <p:sldId id="5896" r:id="rId29"/>
    <p:sldId id="258" r:id="rId30"/>
    <p:sldId id="318" r:id="rId31"/>
    <p:sldId id="696" r:id="rId32"/>
    <p:sldId id="699" r:id="rId33"/>
    <p:sldId id="700" r:id="rId34"/>
    <p:sldId id="701" r:id="rId35"/>
    <p:sldId id="702" r:id="rId36"/>
    <p:sldId id="441" r:id="rId37"/>
    <p:sldId id="442" r:id="rId38"/>
    <p:sldId id="748" r:id="rId39"/>
    <p:sldId id="749" r:id="rId40"/>
    <p:sldId id="620" r:id="rId41"/>
    <p:sldId id="621" r:id="rId42"/>
    <p:sldId id="447" r:id="rId43"/>
    <p:sldId id="622" r:id="rId44"/>
    <p:sldId id="623" r:id="rId45"/>
    <p:sldId id="5665" r:id="rId46"/>
    <p:sldId id="5666" r:id="rId47"/>
    <p:sldId id="624" r:id="rId48"/>
    <p:sldId id="5586" r:id="rId49"/>
    <p:sldId id="863" r:id="rId50"/>
    <p:sldId id="5638" r:id="rId51"/>
    <p:sldId id="5774" r:id="rId52"/>
    <p:sldId id="5644" r:id="rId53"/>
    <p:sldId id="337" r:id="rId54"/>
    <p:sldId id="5593" r:id="rId55"/>
    <p:sldId id="328" r:id="rId56"/>
    <p:sldId id="329" r:id="rId57"/>
    <p:sldId id="443" r:id="rId58"/>
    <p:sldId id="677" r:id="rId59"/>
    <p:sldId id="330" r:id="rId60"/>
    <p:sldId id="331" r:id="rId61"/>
    <p:sldId id="444" r:id="rId62"/>
    <p:sldId id="448" r:id="rId63"/>
    <p:sldId id="5590" r:id="rId64"/>
    <p:sldId id="5591" r:id="rId65"/>
    <p:sldId id="5592" r:id="rId66"/>
    <p:sldId id="5830" r:id="rId67"/>
    <p:sldId id="339" r:id="rId68"/>
    <p:sldId id="5570" r:id="rId69"/>
    <p:sldId id="5877" r:id="rId70"/>
    <p:sldId id="5878" r:id="rId71"/>
    <p:sldId id="678" r:id="rId72"/>
    <p:sldId id="679" r:id="rId73"/>
    <p:sldId id="680" r:id="rId74"/>
    <p:sldId id="681" r:id="rId75"/>
    <p:sldId id="627" r:id="rId76"/>
    <p:sldId id="577" r:id="rId77"/>
    <p:sldId id="579" r:id="rId78"/>
    <p:sldId id="738" r:id="rId79"/>
    <p:sldId id="580" r:id="rId80"/>
    <p:sldId id="5889" r:id="rId81"/>
    <p:sldId id="888" r:id="rId82"/>
    <p:sldId id="882" r:id="rId83"/>
    <p:sldId id="883" r:id="rId84"/>
    <p:sldId id="897" r:id="rId85"/>
    <p:sldId id="884" r:id="rId86"/>
    <p:sldId id="898" r:id="rId87"/>
    <p:sldId id="885" r:id="rId88"/>
    <p:sldId id="899" r:id="rId89"/>
    <p:sldId id="902" r:id="rId90"/>
    <p:sldId id="903" r:id="rId91"/>
    <p:sldId id="904" r:id="rId92"/>
    <p:sldId id="906" r:id="rId93"/>
    <p:sldId id="905" r:id="rId94"/>
    <p:sldId id="5962" r:id="rId95"/>
    <p:sldId id="5891" r:id="rId96"/>
    <p:sldId id="5966" r:id="rId97"/>
    <p:sldId id="5967" r:id="rId98"/>
    <p:sldId id="5968" r:id="rId99"/>
    <p:sldId id="5890" r:id="rId100"/>
    <p:sldId id="5892" r:id="rId101"/>
    <p:sldId id="901" r:id="rId102"/>
    <p:sldId id="5963" r:id="rId103"/>
    <p:sldId id="5893" r:id="rId104"/>
    <p:sldId id="5964" r:id="rId105"/>
    <p:sldId id="5965" r:id="rId106"/>
    <p:sldId id="912" r:id="rId107"/>
    <p:sldId id="913" r:id="rId108"/>
    <p:sldId id="914" r:id="rId109"/>
    <p:sldId id="915" r:id="rId110"/>
    <p:sldId id="477" r:id="rId111"/>
    <p:sldId id="617" r:id="rId112"/>
    <p:sldId id="612" r:id="rId113"/>
    <p:sldId id="613" r:id="rId114"/>
    <p:sldId id="735" r:id="rId115"/>
    <p:sldId id="736" r:id="rId116"/>
    <p:sldId id="737" r:id="rId117"/>
    <p:sldId id="414" r:id="rId118"/>
    <p:sldId id="5961" r:id="rId119"/>
    <p:sldId id="5861" r:id="rId120"/>
    <p:sldId id="5863" r:id="rId12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BF0"/>
    <a:srgbClr val="FF991A"/>
    <a:srgbClr val="29A1BD"/>
    <a:srgbClr val="FFFF00"/>
    <a:srgbClr val="70AD47"/>
    <a:srgbClr val="CCE2E8"/>
    <a:srgbClr val="84B641"/>
    <a:srgbClr val="DA1F28"/>
    <a:srgbClr val="30B7D4"/>
    <a:srgbClr val="00A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8" autoAdjust="0"/>
    <p:restoredTop sz="96018" autoAdjust="0"/>
  </p:normalViewPr>
  <p:slideViewPr>
    <p:cSldViewPr snapToGrid="0" showGuides="1">
      <p:cViewPr varScale="1">
        <p:scale>
          <a:sx n="128" d="100"/>
          <a:sy n="128" d="100"/>
        </p:scale>
        <p:origin x="240" y="168"/>
      </p:cViewPr>
      <p:guideLst/>
    </p:cSldViewPr>
  </p:slideViewPr>
  <p:outlineViewPr>
    <p:cViewPr>
      <p:scale>
        <a:sx n="33" d="100"/>
        <a:sy n="33" d="100"/>
      </p:scale>
      <p:origin x="0" y="-142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handoutMaster" Target="handoutMasters/handoutMaster1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commentAuthors" Target="commentAuthors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3" Type="http://schemas.openxmlformats.org/officeDocument/2006/relationships/customXml" Target="../customXml/item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2/27/25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2/27/25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139FB-658E-2BDF-C030-5BD0477B6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999CD97F-D663-705B-4125-30281BA7F3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12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DDD30BA4-3E7A-9E87-5B5F-111ED548E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8D95602-C3D1-7CE2-EC90-1DBB983D8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47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27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1A392C-8EFC-EE4B-B3A8-B192F40ED84A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18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677863"/>
            <a:ext cx="6300788" cy="35448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7965" y="4448069"/>
            <a:ext cx="5162057" cy="414625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23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24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02007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25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28535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69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 txBox="1">
            <a:spLocks noGrp="1" noChangeArrowheads="1"/>
          </p:cNvSpPr>
          <p:nvPr/>
        </p:nvSpPr>
        <p:spPr bwMode="auto">
          <a:xfrm>
            <a:off x="3988788" y="8820283"/>
            <a:ext cx="3049200" cy="45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8" tIns="46585" rIns="93168" bIns="46585" anchor="b">
            <a:prstTxWarp prst="textNoShape">
              <a:avLst/>
            </a:prstTxWarp>
          </a:bodyPr>
          <a:lstStyle/>
          <a:p>
            <a:pPr algn="r" eaLnBrk="0" hangingPunct="0"/>
            <a:fld id="{41A2A1F3-6F76-5D40-B7C2-6499DFFD1000}" type="slidenum">
              <a:rPr lang="en-US" sz="1200">
                <a:solidFill>
                  <a:srgbClr val="000000"/>
                </a:solidFill>
                <a:latin typeface="Times New Roman" pitchFamily="-1" charset="0"/>
              </a:rPr>
              <a:pPr algn="r" eaLnBrk="0" hangingPunct="0"/>
              <a:t>37</a:t>
            </a:fld>
            <a:endParaRPr lang="en-US" sz="1200">
              <a:solidFill>
                <a:srgbClr val="000000"/>
              </a:solidFill>
              <a:latin typeface="Times New Roman" pitchFamily="-1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677863"/>
            <a:ext cx="6300788" cy="35448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7965" y="4448069"/>
            <a:ext cx="5162057" cy="414625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936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467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337"/>
              </a:spcAft>
            </a:pP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5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08" indent="-27542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706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2388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3071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3753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4435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5117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800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B05186-1EE6-8144-9C38-E30223F273F5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93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84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337"/>
              </a:spcAft>
            </a:pP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13CF6D-32C2-E146-8B62-3771D9DD3C53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18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90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32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01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4123" indent="-524123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ea typeface="ＭＳ Ｐゴシック" charset="0"/>
                <a:cs typeface="ＭＳ Ｐゴシック" charset="0"/>
              </a:rPr>
              <a:t>Collect basic routine-level timing profile to determine where most time is being spent</a:t>
            </a:r>
          </a:p>
          <a:p>
            <a:pPr marL="524123" indent="-524123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ea typeface="ＭＳ Ｐゴシック" charset="0"/>
                <a:cs typeface="ＭＳ Ｐゴシック" charset="0"/>
              </a:rPr>
              <a:t>Collect routine-level hardware counter data to determine types of performance problems</a:t>
            </a:r>
          </a:p>
          <a:p>
            <a:pPr marL="524123" indent="-524123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ea typeface="ＭＳ Ｐゴシック" charset="0"/>
                <a:cs typeface="ＭＳ Ｐゴシック" charset="0"/>
              </a:rPr>
              <a:t>Collect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callpath</a:t>
            </a:r>
            <a:r>
              <a:rPr lang="en-US" dirty="0">
                <a:ea typeface="ＭＳ Ｐゴシック" charset="0"/>
                <a:cs typeface="ＭＳ Ｐゴシック" charset="0"/>
              </a:rPr>
              <a:t> profiles to determine sequence of events causing performance problems</a:t>
            </a:r>
          </a:p>
          <a:p>
            <a:pPr marL="524123" indent="-524123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ea typeface="ＭＳ Ｐゴシック" charset="0"/>
                <a:cs typeface="ＭＳ Ｐゴシック" charset="0"/>
              </a:rPr>
              <a:t>Conduct finer-grained profiling and/or tracing to pinpoint performance bottlenecks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Loop-level profiling with hardware counters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ＭＳ Ｐゴシック" charset="0"/>
              </a:rPr>
              <a:t>Tracing of communication operations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11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80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DD3193-7E3F-9E40-8B15-A6A91AA24901}" type="slidenum">
              <a:rPr lang="en-US" sz="1300"/>
              <a:pPr eaLnBrk="1" hangingPunct="1"/>
              <a:t>4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7513" y="700088"/>
            <a:ext cx="6505575" cy="3660775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489" y="4594225"/>
            <a:ext cx="5386387" cy="42814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99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B05186-1EE6-8144-9C38-E30223F273F5}" type="slidenum">
              <a:rPr lang="en-US" sz="1300"/>
              <a:pPr eaLnBrk="1" hangingPunct="1"/>
              <a:t>68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33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B05186-1EE6-8144-9C38-E30223F273F5}" type="slidenum">
              <a:rPr lang="en-US" sz="1300"/>
              <a:pPr eaLnBrk="1" hangingPunct="1"/>
              <a:t>69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808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70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664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71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1626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72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011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73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73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1031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74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536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75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784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76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790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B05186-1EE6-8144-9C38-E30223F273F5}" type="slidenum">
              <a:rPr lang="en-US" sz="1300"/>
              <a:pPr eaLnBrk="1" hangingPunct="1"/>
              <a:t>77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28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78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434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79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926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80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5524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81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615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C8129-F9E0-4705-0F25-435B0B318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74C4E51F-7225-B98E-3DCE-2EC80DDFA3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82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2331AD7A-BA45-E7EB-57CC-D94880888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1443CB7-6562-AB75-49B5-FAF464489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988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83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00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B05186-1EE6-8144-9C38-E30223F273F5}" type="slidenum">
              <a:rPr lang="en-US" sz="1300"/>
              <a:pPr eaLnBrk="1" hangingPunct="1"/>
              <a:t>6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084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C2D58-62E5-725C-EE2F-5D3001963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9B2EC7A9-9100-434F-8338-20D3420DF8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84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3F55DE2-739A-CE65-1C3E-2C72C2772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D43DF4A-8987-528C-C693-115897F03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41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59CCC-49E5-363D-B85F-1794CD167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5719B8A1-82D3-FF9F-F136-C0A951642C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85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BF3D0D5-1B84-17B6-D4D6-A1F0BBCB2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E2DB84C-6A53-E64E-A4CD-F5A6EB4CB0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437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DE64A-A167-B030-3FAD-A3CB36484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6D1FA75F-0DE5-C943-58BE-9EEFFD416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86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667E052C-5A77-6350-1710-5BC84BD1F7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8D34E48-F56F-F478-8AE1-33C01399B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3379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87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470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88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012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B05186-1EE6-8144-9C38-E30223F273F5}" type="slidenum">
              <a:rPr lang="en-US" sz="1300"/>
              <a:pPr eaLnBrk="1" hangingPunct="1"/>
              <a:t>89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0461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8741D-1B17-DC81-74D2-A4BDFCF42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7C38348E-7AB4-DB27-46A3-B2DADC1FAC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90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3B1CD14-DAB2-D4A5-E1CB-A2862E81B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55CD71A-E2C4-FF56-FD31-814BDFB45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738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91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806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72979-536B-3C9D-CB94-8FD21F937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BBEC0A6-3A57-71C0-814F-F4F580DEC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92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6D41DA2-B5A6-BD67-AB39-E66B483397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5B4316E-8A85-D4B9-3091-9552A6E8E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306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903AA-7468-3BD2-5CE8-0C79F0236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2C0022D8-81FC-3F87-63A3-6E74704108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93</a:t>
            </a:fld>
            <a:endParaRPr 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04BFF73-CD91-D565-4FD6-9BD879156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890098D-A6E0-1FFF-81FB-70F00FA4C2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2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08" indent="-27542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706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2388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3071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3753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4435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5117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800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F8F52B-9C7F-A442-80E2-1828BA98C8D1}" type="slidenum">
              <a:rPr lang="en-US" sz="1200">
                <a:latin typeface="Times New Roman" charset="0"/>
              </a:rPr>
              <a:pPr eaLnBrk="1" hangingPunct="1"/>
              <a:t>7</a:t>
            </a:fld>
            <a:endParaRPr lang="en-US" sz="1200">
              <a:latin typeface="Times New Roman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34" y="4416099"/>
            <a:ext cx="5139134" cy="418245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de-DE" sz="1800"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B05186-1EE6-8144-9C38-E30223F273F5}" type="slidenum">
              <a:rPr lang="en-US" sz="1300"/>
              <a:pPr eaLnBrk="1" hangingPunct="1"/>
              <a:t>94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379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95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568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96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442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97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1932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62FE04-74AB-394E-B45B-8D5BA4F43CA4}" type="slidenum">
              <a:rPr lang="en-US" sz="1200"/>
              <a:pPr eaLnBrk="1" hangingPunct="1"/>
              <a:t>105</a:t>
            </a:fld>
            <a:endParaRPr 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677863"/>
            <a:ext cx="6300788" cy="3544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589" y="4448069"/>
            <a:ext cx="5160433" cy="414625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435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6d3524a268_3_0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6d3524a26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6710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08" indent="-27542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1706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2388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3071" indent="-220341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3753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64435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05117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45800" indent="-22034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DD3193-7E3F-9E40-8B15-A6A91AA24901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677863"/>
            <a:ext cx="6299200" cy="3544887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677" y="4448376"/>
            <a:ext cx="5161954" cy="414556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068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63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2205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412395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BD1440-F9B4-714D-93F9-292CD649F95F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Business</a:t>
            </a:r>
            <a:r>
              <a:rPr lang="en-US" sz="1200" baseline="0" dirty="0">
                <a:solidFill>
                  <a:schemeClr val="bg1"/>
                </a:solidFill>
                <a:latin typeface="+mn-lt"/>
              </a:rPr>
              <a:t> Sensitive Information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10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1240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69569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54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8796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159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6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9541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05684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710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2603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44325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01072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69845" cy="69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3619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036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7729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7729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92188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21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772900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779008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7221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266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78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" y="2268990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6633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19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34" y="1452618"/>
            <a:ext cx="37570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634" y="2273808"/>
            <a:ext cx="37570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6622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6622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6911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20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69289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309114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309114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43909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43910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61234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61234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19" y="371052"/>
            <a:ext cx="11750331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223225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274320" y="320039"/>
            <a:ext cx="11917681" cy="919959"/>
            <a:chOff x="274320" y="320040"/>
            <a:chExt cx="11917681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274320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84275"/>
            <a:ext cx="11917682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719" y="320040"/>
            <a:ext cx="11750331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58644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3754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5341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obj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30685" y="255354"/>
            <a:ext cx="11130627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840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311F-26F7-974A-9192-96B77D15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1BCA-460B-834F-B3A1-10EBC54D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3727-6C21-FC48-BAE7-E3EC56C8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A0F-D237-7149-A3F5-C1FD3EA3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http://tau.uoregon.edu/TAU_LLNL23.pdf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AC3C-DAD6-3641-9B30-3771993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5A7A-63CA-5248-A7DF-24F38BEA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4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56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0432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D27AC3-B7BF-EB45-B1FE-CDC5A65D1E0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http://tau.uoregon.edu/TAU_LLNL23.pdf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838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8232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7777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383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7469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1324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31639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533235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232055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856" y="1076960"/>
            <a:ext cx="11372771" cy="491124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31057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A1C9A6-9ECA-554C-998A-857CF419A9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http://tau.uoregon.edu/TAU_LLNL23.pdf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6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33C55C-7023-3547-897B-0650EBB1418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http://tau.uoregon.edu/TAU_LLNL23.pdf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24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304800"/>
            <a:ext cx="11125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3" y="1460500"/>
            <a:ext cx="5461001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21402" y="1460500"/>
            <a:ext cx="5461001" cy="200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21402" y="3613150"/>
            <a:ext cx="5461001" cy="200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b="1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http://tau.uoregon.edu/TAU_LLNL23.pdf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0858500" y="6597651"/>
            <a:ext cx="1314451" cy="149225"/>
          </a:xfrm>
        </p:spPr>
        <p:txBody>
          <a:bodyPr anchor="ctr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fld id="{A5B7ADFF-E941-5842-9497-732693526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3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scussion_slide">
  <p:cSld name="Discussion_slid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190500" y="237744"/>
            <a:ext cx="117729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0" y="6220590"/>
            <a:ext cx="12192000" cy="6375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101600" dist="38100" dir="16200000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/>
          <p:nvPr/>
        </p:nvSpPr>
        <p:spPr>
          <a:xfrm flipH="1">
            <a:off x="11848263" y="6588336"/>
            <a:ext cx="280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352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9dce5f6d8_0_62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309dce5f6d8_0_62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00" cy="49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681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579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16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069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96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771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90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420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240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48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037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7229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196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7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0478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5110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9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7011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548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850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682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608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4434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630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4483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5955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064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067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1940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28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196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92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968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216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2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5835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83737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81497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04413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69845" cy="69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89449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1083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7729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7729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6085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9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772900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779008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767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42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9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63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" y="2268990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09649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34" y="1452618"/>
            <a:ext cx="37570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634" y="2273808"/>
            <a:ext cx="37570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6622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6622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970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20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2620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309114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309114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43909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43910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61234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61234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19" y="371052"/>
            <a:ext cx="11750331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1317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274320" y="320039"/>
            <a:ext cx="11917681" cy="919959"/>
            <a:chOff x="274320" y="320040"/>
            <a:chExt cx="11917681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274320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84275"/>
            <a:ext cx="11917682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719" y="320040"/>
            <a:ext cx="11750331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28896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82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722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obj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30685" y="255354"/>
            <a:ext cx="11130627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939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311F-26F7-974A-9192-96B77D15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1BCA-460B-834F-B3A1-10EBC54D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3727-6C21-FC48-BAE7-E3EC56C8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A0F-D237-7149-A3F5-C1FD3EA3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http://tau.uoregon.edu/TAU_LLNL23.pdf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AC3C-DAD6-3641-9B30-3771993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5A7A-63CA-5248-A7DF-24F38BEA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18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4106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8872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11320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6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71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057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2140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22086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8437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46783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13541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991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099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13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09279" y="1604520"/>
            <a:ext cx="10972357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731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457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5791202" y="6473709"/>
            <a:ext cx="609600" cy="18288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989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500"/>
              <a:buFont typeface="Arial Black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90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410602"/>
            <a:ext cx="11378099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856" y="1553612"/>
            <a:ext cx="5590037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856" y="2379196"/>
            <a:ext cx="5590037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5361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79196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79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33C55C-7023-3547-897B-0650EBB1418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http://tau.uoregon.edu/TAU_LLNL23.pdf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540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263" y="1031800"/>
            <a:ext cx="11575207" cy="53041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2180349" y="6492876"/>
            <a:ext cx="8229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12192000" cy="6372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8665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Business</a:t>
            </a:r>
            <a:r>
              <a:rPr lang="en-US" sz="1200" baseline="0" dirty="0">
                <a:solidFill>
                  <a:schemeClr val="bg1"/>
                </a:solidFill>
                <a:latin typeface="+mn-lt"/>
              </a:rPr>
              <a:t> Sensitive Information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996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3442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06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2571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5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0285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0600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146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8124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2136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30956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73475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6648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66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190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3" r:id="rId5"/>
    <p:sldLayoutId id="2147483774" r:id="rId6"/>
    <p:sldLayoutId id="2147483775" r:id="rId7"/>
    <p:sldLayoutId id="2147483776" r:id="rId8"/>
    <p:sldLayoutId id="2147483780" r:id="rId9"/>
    <p:sldLayoutId id="2147483781" r:id="rId10"/>
    <p:sldLayoutId id="2147483782" r:id="rId11"/>
    <p:sldLayoutId id="2147483804" r:id="rId12"/>
    <p:sldLayoutId id="2147484086" r:id="rId13"/>
    <p:sldLayoutId id="2147484089" r:id="rId14"/>
    <p:sldLayoutId id="2147484091" r:id="rId15"/>
    <p:sldLayoutId id="2147484100" r:id="rId16"/>
    <p:sldLayoutId id="2147484102" r:id="rId17"/>
    <p:sldLayoutId id="2147484109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64" userDrawn="1">
          <p15:clr>
            <a:srgbClr val="F26B43"/>
          </p15:clr>
        </p15:guide>
        <p15:guide id="6" orient="horz" pos="192" userDrawn="1">
          <p15:clr>
            <a:srgbClr val="F26B43"/>
          </p15:clr>
        </p15:guide>
        <p15:guide id="8" orient="horz" pos="912" userDrawn="1">
          <p15:clr>
            <a:srgbClr val="F26B43"/>
          </p15:clr>
        </p15:guide>
        <p15:guide id="9" orient="horz" pos="72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3782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8498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4711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922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395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391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4076" r:id="rId12"/>
    <p:sldLayoutId id="2147484079" r:id="rId13"/>
    <p:sldLayoutId id="2147484080" r:id="rId14"/>
    <p:sldLayoutId id="2147484081" r:id="rId15"/>
    <p:sldLayoutId id="2147484105" r:id="rId16"/>
    <p:sldLayoutId id="2147484107" r:id="rId17"/>
    <p:sldLayoutId id="2147484108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613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1" r:id="rId13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897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507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6.jpeg"/><Relationship Id="rId3" Type="http://schemas.openxmlformats.org/officeDocument/2006/relationships/image" Target="../media/image82.png"/><Relationship Id="rId21" Type="http://schemas.openxmlformats.org/officeDocument/2006/relationships/image" Target="../media/image98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94.gif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3.png"/><Relationship Id="rId23" Type="http://schemas.openxmlformats.org/officeDocument/2006/relationships/image" Target="../media/image57.png"/><Relationship Id="rId10" Type="http://schemas.openxmlformats.org/officeDocument/2006/relationships/image" Target="../media/image89.png"/><Relationship Id="rId19" Type="http://schemas.openxmlformats.org/officeDocument/2006/relationships/image" Target="../media/image97.jpg"/><Relationship Id="rId4" Type="http://schemas.openxmlformats.org/officeDocument/2006/relationships/image" Target="../media/image83.jpeg"/><Relationship Id="rId9" Type="http://schemas.openxmlformats.org/officeDocument/2006/relationships/image" Target="../media/image88.png"/><Relationship Id="rId14" Type="http://schemas.openxmlformats.org/officeDocument/2006/relationships/image" Target="../media/image20.png"/><Relationship Id="rId22" Type="http://schemas.openxmlformats.org/officeDocument/2006/relationships/image" Target="../media/image99.jp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pesoproject.org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science.osti.gov/ascr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energy.gov/technologytransitions/sbirsttr" TargetMode="External"/><Relationship Id="rId5" Type="http://schemas.openxmlformats.org/officeDocument/2006/relationships/hyperlink" Target="https://hpsf.io/" TargetMode="External"/><Relationship Id="rId4" Type="http://schemas.openxmlformats.org/officeDocument/2006/relationships/hyperlink" Target="https://ascr-step.org/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hyperlink" Target="https://www.exascaleproject.org/" TargetMode="Externa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au.uoregon.edu/" TargetMode="Externa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yninst/dyninst/pull/1712" TargetMode="External"/><Relationship Id="rId2" Type="http://schemas.openxmlformats.org/officeDocument/2006/relationships/hyperlink" Target="https://github.com/dyninst/dyninst/issues/1708" TargetMode="External"/><Relationship Id="rId1" Type="http://schemas.openxmlformats.org/officeDocument/2006/relationships/slideLayout" Target="../slideLayouts/slideLayout8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e4stut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aratools.adaptivecomputing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perfetto.dev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perfetto.dev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11284719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Performance Evaluation of GPU-accelerated HPC and AI applications using </a:t>
            </a:r>
            <a:r>
              <a:rPr lang="en-US" dirty="0" err="1"/>
              <a:t>HPCToolkit</a:t>
            </a:r>
            <a:r>
              <a:rPr lang="en-US" dirty="0"/>
              <a:t>, TAU, and </a:t>
            </a:r>
            <a:r>
              <a:rPr lang="en-US" dirty="0" err="1"/>
              <a:t>ParaTools</a:t>
            </a:r>
            <a:r>
              <a:rPr lang="en-US" dirty="0"/>
              <a:t> Pro for E4S</a:t>
            </a:r>
            <a:r>
              <a:rPr lang="en-US" baseline="30000" dirty="0"/>
              <a:t>TM</a:t>
            </a:r>
            <a:endParaRPr baseline="30000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90499" y="3609391"/>
            <a:ext cx="8753475" cy="248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Sameer Shende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</a:pPr>
            <a:r>
              <a:rPr lang="en-US" sz="1800" dirty="0"/>
              <a:t>Research Professor, University of Oregon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President and Director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 err="1"/>
              <a:t>ParaTools</a:t>
            </a:r>
            <a:r>
              <a:rPr lang="en-US" sz="1800" dirty="0"/>
              <a:t>, Inc.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Presentation at </a:t>
            </a:r>
            <a:r>
              <a:rPr lang="en-US" sz="1800" dirty="0" err="1"/>
              <a:t>EnergyHPC</a:t>
            </a:r>
            <a:r>
              <a:rPr lang="en-US" sz="1800" dirty="0"/>
              <a:t> conference, Rice U., Houston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February 27,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A3203-EBFC-39FC-6CD0-666E89080554}"/>
              </a:ext>
            </a:extLst>
          </p:cNvPr>
          <p:cNvSpPr txBox="1"/>
          <p:nvPr/>
        </p:nvSpPr>
        <p:spPr>
          <a:xfrm>
            <a:off x="3471966" y="5776171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https://</a:t>
            </a:r>
            <a:r>
              <a:rPr lang="en-US" sz="3600" b="1" dirty="0" err="1"/>
              <a:t>tinyurl.com</a:t>
            </a:r>
            <a:r>
              <a:rPr lang="en-US" sz="3600" b="1" dirty="0"/>
              <a:t>/e4stut</a:t>
            </a:r>
          </a:p>
        </p:txBody>
      </p:sp>
      <p:pic>
        <p:nvPicPr>
          <p:cNvPr id="3" name="Picture 2" descr="tau">
            <a:extLst>
              <a:ext uri="{FF2B5EF4-FFF2-40B4-BE49-F238E27FC236}">
                <a16:creationId xmlns:a16="http://schemas.microsoft.com/office/drawing/2014/main" id="{B4A260F4-C606-2D07-7CC8-334257E2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04" y="3721320"/>
            <a:ext cx="1678246" cy="15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1" descr="uologo.gif">
            <a:extLst>
              <a:ext uri="{FF2B5EF4-FFF2-40B4-BE49-F238E27FC236}">
                <a16:creationId xmlns:a16="http://schemas.microsoft.com/office/drawing/2014/main" id="{E1862956-49DF-04C3-7D8B-C1BEE3D16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860" y="3807494"/>
            <a:ext cx="1168570" cy="14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Source instrumentation using a preprocessor</a:t>
            </a:r>
          </a:p>
          <a:p>
            <a:pPr lvl="1"/>
            <a:r>
              <a:rPr lang="en-US" dirty="0"/>
              <a:t>Add timer start/stop calls in a copy of the source code.</a:t>
            </a:r>
          </a:p>
          <a:p>
            <a:pPr lvl="1"/>
            <a:r>
              <a:rPr lang="en-US" dirty="0"/>
              <a:t>Use SALT-FM or Program Database Toolkit (PDT) for parsing source code.</a:t>
            </a:r>
          </a:p>
          <a:p>
            <a:pPr lvl="1"/>
            <a:r>
              <a:rPr lang="en-US" dirty="0"/>
              <a:t>Requires recompiling the code using TAU shell scripts (</a:t>
            </a:r>
            <a:r>
              <a:rPr lang="en-US" dirty="0" err="1"/>
              <a:t>tau_cc.sh</a:t>
            </a:r>
            <a:r>
              <a:rPr lang="en-US" dirty="0"/>
              <a:t>, tau_f90.sh)</a:t>
            </a:r>
          </a:p>
          <a:p>
            <a:pPr lvl="1"/>
            <a:r>
              <a:rPr lang="en-US" dirty="0"/>
              <a:t>Selective instrumentation (filter file) can reduce runtime overhead and  narrow instrumentation focus. </a:t>
            </a:r>
          </a:p>
          <a:p>
            <a:r>
              <a:rPr lang="en-US" b="1" dirty="0"/>
              <a:t>Compiler-based instrumentation</a:t>
            </a:r>
          </a:p>
          <a:p>
            <a:pPr lvl="1"/>
            <a:r>
              <a:rPr lang="en-US" dirty="0"/>
              <a:t>Use system compiler to add a special flag to insert hooks at routine entry/exit.</a:t>
            </a:r>
          </a:p>
          <a:p>
            <a:pPr lvl="1"/>
            <a:r>
              <a:rPr lang="en-US" dirty="0"/>
              <a:t>TAU LLVM plugin for selective instrumentation at the LLVM IR level before </a:t>
            </a:r>
            <a:r>
              <a:rPr lang="en-US" dirty="0" err="1"/>
              <a:t>codegen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Requires recompiling using TAU compiler scripts (</a:t>
            </a:r>
            <a:r>
              <a:rPr lang="en-US" dirty="0" err="1"/>
              <a:t>tau_cc.sh</a:t>
            </a:r>
            <a:r>
              <a:rPr lang="en-US" dirty="0"/>
              <a:t>, tau_f90.sh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r>
              <a:rPr lang="en-US" b="1" dirty="0"/>
              <a:t>Runtime preloading of TAU’s Dynamic Shared Object (DSO) </a:t>
            </a:r>
          </a:p>
          <a:p>
            <a:pPr lvl="1"/>
            <a:r>
              <a:rPr lang="en-US" dirty="0"/>
              <a:t>No need to recompile code! Use</a:t>
            </a:r>
            <a:r>
              <a:rPr lang="en-US" b="1" dirty="0"/>
              <a:t> </a:t>
            </a:r>
            <a:r>
              <a:rPr lang="en-US" b="1" dirty="0" err="1"/>
              <a:t>mpirun</a:t>
            </a:r>
            <a:r>
              <a:rPr lang="en-US" b="1" dirty="0"/>
              <a:t> </a:t>
            </a:r>
            <a:r>
              <a:rPr lang="en-US" b="1" dirty="0" err="1"/>
              <a:t>tau_exec</a:t>
            </a:r>
            <a:r>
              <a:rPr lang="en-US" b="1" dirty="0"/>
              <a:t> ./app  </a:t>
            </a:r>
            <a:r>
              <a:rPr lang="en-US" dirty="0"/>
              <a:t>with options.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Add hooks in the code to perform measurements</a:t>
            </a:r>
          </a:p>
        </p:txBody>
      </p:sp>
    </p:spTree>
    <p:extLst>
      <p:ext uri="{BB962C8B-B14F-4D97-AF65-F5344CB8AC3E}">
        <p14:creationId xmlns:p14="http://schemas.microsoft.com/office/powerpoint/2010/main" val="22696082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2011363" y="366714"/>
            <a:ext cx="8128000" cy="376237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Compile-Time Options</a:t>
            </a:r>
          </a:p>
        </p:txBody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990601"/>
            <a:ext cx="8343900" cy="4740275"/>
          </a:xfrm>
        </p:spPr>
        <p:txBody>
          <a:bodyPr/>
          <a:lstStyle/>
          <a:p>
            <a:pPr marL="0" indent="0"/>
            <a:r>
              <a:rPr lang="en-US" sz="1400" dirty="0">
                <a:latin typeface="Arial" charset="0"/>
              </a:rPr>
              <a:t>Optional parameters for the TAU_OPTIONS environment variable: </a:t>
            </a:r>
            <a:br>
              <a:rPr lang="en-US" sz="1400" dirty="0">
                <a:latin typeface="Arial" charset="0"/>
              </a:rPr>
            </a:br>
            <a:r>
              <a:rPr lang="en-US" sz="1400" dirty="0">
                <a:latin typeface="Arial" charset="0"/>
              </a:rPr>
              <a:t>% </a:t>
            </a:r>
            <a:r>
              <a:rPr lang="en-US" sz="1400" dirty="0" err="1">
                <a:latin typeface="Arial" charset="0"/>
              </a:rPr>
              <a:t>tau_compiler.sh</a:t>
            </a:r>
            <a:endParaRPr lang="en-US" sz="1400" dirty="0">
              <a:latin typeface="Arial" charset="0"/>
            </a:endParaRP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optVerbose</a:t>
            </a:r>
            <a:r>
              <a:rPr lang="en-US" sz="1400" dirty="0">
                <a:latin typeface="Arial" charset="0"/>
              </a:rPr>
              <a:t>		Turn on verbose debugging messages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optCompInst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	Use compiler based instrumentation</a:t>
            </a:r>
          </a:p>
          <a:p>
            <a:pPr lvl="1" eaLnBrk="1" hangingPunct="1">
              <a:buFont typeface="Wingding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optNoCompInst</a:t>
            </a:r>
            <a:r>
              <a:rPr lang="en-US" sz="1400" dirty="0">
                <a:latin typeface="Arial" charset="0"/>
              </a:rPr>
              <a:t>		Do not revert to compiler instrumentation if source 				instrumentation fails.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﻿-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optTrackIO</a:t>
            </a:r>
            <a:r>
              <a:rPr lang="en-US" sz="1400" dirty="0">
                <a:latin typeface="Arial" charset="0"/>
              </a:rPr>
              <a:t>         	Wrap POSIX I/O call and calculates </a:t>
            </a:r>
            <a:r>
              <a:rPr lang="en-US" sz="1400" dirty="0" err="1">
                <a:latin typeface="Arial" charset="0"/>
              </a:rPr>
              <a:t>vol</a:t>
            </a:r>
            <a:r>
              <a:rPr lang="en-US" sz="1400" dirty="0">
                <a:latin typeface="Arial" charset="0"/>
              </a:rPr>
              <a:t>/</a:t>
            </a:r>
            <a:r>
              <a:rPr lang="en-US" sz="1400" dirty="0" err="1">
                <a:latin typeface="Arial" charset="0"/>
              </a:rPr>
              <a:t>bw</a:t>
            </a:r>
            <a:r>
              <a:rPr lang="en-US" sz="1400" dirty="0">
                <a:latin typeface="Arial" charset="0"/>
              </a:rPr>
              <a:t> of I/O operations 			(Requires TAU to be configured with </a:t>
            </a:r>
            <a:r>
              <a:rPr lang="en-US" sz="1400" i="1" dirty="0">
                <a:latin typeface="Arial" charset="0"/>
              </a:rPr>
              <a:t>–</a:t>
            </a:r>
            <a:r>
              <a:rPr lang="en-US" sz="1400" i="1" dirty="0" err="1">
                <a:latin typeface="Arial" charset="0"/>
              </a:rPr>
              <a:t>iowrapper</a:t>
            </a:r>
            <a:r>
              <a:rPr lang="en-US" sz="1400" dirty="0">
                <a:latin typeface="Arial" charset="0"/>
              </a:rPr>
              <a:t>)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﻿-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optTrackGOMP</a:t>
            </a:r>
            <a:r>
              <a:rPr lang="en-US" sz="1400" dirty="0">
                <a:latin typeface="Arial" charset="0"/>
              </a:rPr>
              <a:t>         	Enable tracking GNU </a:t>
            </a:r>
            <a:r>
              <a:rPr lang="en-US" sz="1400" dirty="0" err="1">
                <a:latin typeface="Arial" charset="0"/>
              </a:rPr>
              <a:t>OpenMP</a:t>
            </a:r>
            <a:r>
              <a:rPr lang="en-US" sz="1400" dirty="0">
                <a:latin typeface="Arial" charset="0"/>
              </a:rPr>
              <a:t> runtime layer (used without –</a:t>
            </a:r>
            <a:r>
              <a:rPr lang="en-US" sz="1400" dirty="0" err="1">
                <a:latin typeface="Arial" charset="0"/>
              </a:rPr>
              <a:t>opari</a:t>
            </a:r>
            <a:r>
              <a:rPr lang="en-US" sz="1400" dirty="0">
                <a:latin typeface="Arial" charset="0"/>
              </a:rPr>
              <a:t>)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﻿-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optMemDbg</a:t>
            </a:r>
            <a:r>
              <a:rPr lang="en-US" sz="1400" dirty="0">
                <a:latin typeface="Arial" charset="0"/>
              </a:rPr>
              <a:t>         	Enable runtime bounds checking (see TAU_MEMDBG_* </a:t>
            </a:r>
            <a:r>
              <a:rPr lang="en-US" sz="1400" dirty="0" err="1">
                <a:latin typeface="Arial" charset="0"/>
              </a:rPr>
              <a:t>env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vars</a:t>
            </a:r>
            <a:r>
              <a:rPr lang="en-US" sz="1400" dirty="0">
                <a:latin typeface="Arial" charset="0"/>
              </a:rPr>
              <a:t>) 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optKeepFiles</a:t>
            </a:r>
            <a:r>
              <a:rPr lang="en-US" sz="1400" dirty="0">
                <a:latin typeface="Arial" charset="0"/>
              </a:rPr>
              <a:t>         	Does not remove intermediate .</a:t>
            </a:r>
            <a:r>
              <a:rPr lang="en-US" sz="1400" dirty="0" err="1">
                <a:latin typeface="Arial" charset="0"/>
              </a:rPr>
              <a:t>pdb</a:t>
            </a:r>
            <a:r>
              <a:rPr lang="en-US" sz="1400" dirty="0">
                <a:latin typeface="Arial" charset="0"/>
              </a:rPr>
              <a:t> and .inst.* files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optPreProcess</a:t>
            </a:r>
            <a:r>
              <a:rPr lang="en-US" sz="1400" dirty="0">
                <a:latin typeface="Arial" charset="0"/>
              </a:rPr>
              <a:t>         	Preprocess sources (</a:t>
            </a:r>
            <a:r>
              <a:rPr lang="en-US" sz="1400" dirty="0" err="1">
                <a:latin typeface="Arial" charset="0"/>
              </a:rPr>
              <a:t>OpenMP</a:t>
            </a:r>
            <a:r>
              <a:rPr lang="en-US" sz="1400" dirty="0">
                <a:latin typeface="Arial" charset="0"/>
              </a:rPr>
              <a:t>, Fortran) before instrumentation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optTauSelectFile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=</a:t>
            </a:r>
            <a:r>
              <a:rPr lang="ja-JP" altLang="en-US" sz="1400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sz="1400" dirty="0">
                <a:solidFill>
                  <a:srgbClr val="FF0000"/>
                </a:solidFill>
                <a:latin typeface="Arial" charset="0"/>
              </a:rPr>
              <a:t>&lt;file&gt;"</a:t>
            </a:r>
            <a:r>
              <a:rPr lang="en-US" altLang="ja-JP" sz="1400" dirty="0">
                <a:latin typeface="Arial" charset="0"/>
              </a:rPr>
              <a:t> 	Specify selective instrumentation file for </a:t>
            </a:r>
            <a:r>
              <a:rPr lang="en-US" altLang="ja-JP" sz="1400" i="1" dirty="0" err="1">
                <a:latin typeface="Arial" charset="0"/>
              </a:rPr>
              <a:t>tau_instrumentor</a:t>
            </a:r>
            <a:endParaRPr lang="en-US" altLang="ja-JP" sz="1400" i="1" dirty="0">
              <a:latin typeface="Arial" charset="0"/>
            </a:endParaRP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optTauWrapFile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=</a:t>
            </a:r>
            <a:r>
              <a:rPr lang="ja-JP" altLang="en-US" sz="1400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sz="1400" dirty="0">
                <a:solidFill>
                  <a:srgbClr val="FF0000"/>
                </a:solidFill>
                <a:latin typeface="Arial" charset="0"/>
              </a:rPr>
              <a:t>&lt;file&gt;"</a:t>
            </a:r>
            <a:r>
              <a:rPr lang="en-US" altLang="ja-JP" sz="1400" dirty="0">
                <a:latin typeface="Arial" charset="0"/>
              </a:rPr>
              <a:t> 	Specify path to </a:t>
            </a:r>
            <a:r>
              <a:rPr lang="en-US" altLang="ja-JP" sz="1400" i="1" dirty="0" err="1">
                <a:latin typeface="Arial" charset="0"/>
              </a:rPr>
              <a:t>link_options.tau</a:t>
            </a:r>
            <a:r>
              <a:rPr lang="en-US" altLang="ja-JP" sz="1400" i="1" dirty="0">
                <a:latin typeface="Arial" charset="0"/>
              </a:rPr>
              <a:t> </a:t>
            </a:r>
            <a:r>
              <a:rPr lang="en-US" altLang="ja-JP" sz="1400" dirty="0">
                <a:latin typeface="Arial" charset="0"/>
              </a:rPr>
              <a:t>generated by</a:t>
            </a:r>
            <a:r>
              <a:rPr lang="en-US" altLang="ja-JP" sz="1400" i="1" dirty="0">
                <a:latin typeface="Arial" charset="0"/>
              </a:rPr>
              <a:t> </a:t>
            </a:r>
            <a:r>
              <a:rPr lang="en-US" altLang="ja-JP" sz="1400" i="1" dirty="0" err="1">
                <a:latin typeface="Arial" charset="0"/>
              </a:rPr>
              <a:t>tau_gen_wrapper</a:t>
            </a:r>
            <a:endParaRPr lang="en-US" altLang="ja-JP" sz="1400" i="1" dirty="0">
              <a:latin typeface="Arial" charset="0"/>
            </a:endParaRPr>
          </a:p>
          <a:p>
            <a:pPr lvl="1" eaLnBrk="1" hangingPunct="1">
              <a:buFontTx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optHeaderInst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US" sz="1400" dirty="0">
                <a:latin typeface="Arial" charset="0"/>
              </a:rPr>
              <a:t> 	Enable Instrumentation of headers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optTrackUPCR</a:t>
            </a:r>
            <a:r>
              <a:rPr lang="en-US" sz="1400" dirty="0">
                <a:latin typeface="Arial" charset="0"/>
              </a:rPr>
              <a:t>        	Track UPC runtime layer routines (used with </a:t>
            </a:r>
            <a:r>
              <a:rPr lang="en-US" sz="1400" dirty="0" err="1">
                <a:latin typeface="Arial" charset="0"/>
              </a:rPr>
              <a:t>tau_upc.sh</a:t>
            </a:r>
            <a:r>
              <a:rPr lang="en-US" sz="1400" dirty="0">
                <a:latin typeface="Arial" charset="0"/>
              </a:rPr>
              <a:t>)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optLinking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=""</a:t>
            </a:r>
            <a:r>
              <a:rPr lang="en-US" sz="1400" dirty="0">
                <a:latin typeface="Arial" charset="0"/>
              </a:rPr>
              <a:t>        	Options passed to the linker. Typically </a:t>
            </a:r>
            <a:br>
              <a:rPr lang="en-US" sz="1400" dirty="0">
                <a:latin typeface="Arial" charset="0"/>
              </a:rPr>
            </a:br>
            <a:r>
              <a:rPr lang="en-US" sz="1400" dirty="0">
                <a:latin typeface="Arial" charset="0"/>
              </a:rPr>
              <a:t>			</a:t>
            </a:r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$(TAU_MPI_FLIBS) $(TAU_LIBS) $(TAU_CXXLIBS)</a:t>
            </a:r>
            <a:endParaRPr lang="en-US" sz="1400" dirty="0">
              <a:latin typeface="Arial" charset="0"/>
            </a:endParaRP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optCompile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=""</a:t>
            </a:r>
            <a:r>
              <a:rPr lang="en-US" sz="1400" dirty="0">
                <a:latin typeface="Arial" charset="0"/>
              </a:rPr>
              <a:t>        	Options passed to the compiler. Typically </a:t>
            </a:r>
            <a:br>
              <a:rPr lang="en-US" sz="1400" dirty="0">
                <a:latin typeface="Arial" charset="0"/>
              </a:rPr>
            </a:br>
            <a:r>
              <a:rPr lang="en-US" sz="1400" dirty="0">
                <a:latin typeface="Arial" charset="0"/>
              </a:rPr>
              <a:t>			</a:t>
            </a:r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$(TAU_MPI_INCLUDE) $(TAU_INCLUDE) $(TAU_DEFS)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-optPdtF95Opts=""</a:t>
            </a:r>
            <a:r>
              <a:rPr lang="en-US" sz="1400" dirty="0">
                <a:latin typeface="Arial" charset="0"/>
              </a:rPr>
              <a:t> 	Add options for Fortran parser in PDT (f95parse/</a:t>
            </a:r>
            <a:r>
              <a:rPr lang="en-US" sz="1400" dirty="0" err="1">
                <a:latin typeface="Arial" charset="0"/>
              </a:rPr>
              <a:t>gfparse</a:t>
            </a:r>
            <a:r>
              <a:rPr lang="en-US" sz="1400" dirty="0">
                <a:latin typeface="Arial" charset="0"/>
              </a:rPr>
              <a:t>) …</a:t>
            </a:r>
          </a:p>
        </p:txBody>
      </p:sp>
    </p:spTree>
    <p:extLst>
      <p:ext uri="{BB962C8B-B14F-4D97-AF65-F5344CB8AC3E}">
        <p14:creationId xmlns:p14="http://schemas.microsoft.com/office/powerpoint/2010/main" val="3402217815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2011363" y="366714"/>
            <a:ext cx="8128000" cy="376237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Compile-Time Options (contd.)</a:t>
            </a:r>
          </a:p>
        </p:txBody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143001"/>
            <a:ext cx="8343900" cy="4740275"/>
          </a:xfrm>
        </p:spPr>
        <p:txBody>
          <a:bodyPr/>
          <a:lstStyle/>
          <a:p>
            <a:pPr marL="0" indent="0"/>
            <a:r>
              <a:rPr lang="en-US" sz="1400" dirty="0">
                <a:latin typeface="Arial" charset="0"/>
              </a:rPr>
              <a:t>Optional parameters for the TAU_OPTIONS environment variable: </a:t>
            </a:r>
            <a:br>
              <a:rPr lang="en-US" sz="1400" dirty="0">
                <a:latin typeface="Arial" charset="0"/>
              </a:rPr>
            </a:br>
            <a:r>
              <a:rPr lang="en-US" sz="1400" dirty="0">
                <a:latin typeface="Arial" charset="0"/>
              </a:rPr>
              <a:t>% </a:t>
            </a:r>
            <a:r>
              <a:rPr lang="en-US" sz="1400" dirty="0" err="1">
                <a:latin typeface="Arial" charset="0"/>
              </a:rPr>
              <a:t>tau_compiler.sh</a:t>
            </a:r>
            <a:endParaRPr lang="en-US" sz="1400" dirty="0">
              <a:latin typeface="Aria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optShared</a:t>
            </a:r>
            <a:r>
              <a:rPr lang="en-US" sz="1400" dirty="0">
                <a:latin typeface="Arial" charset="0"/>
              </a:rPr>
              <a:t>		Use TAU’s shared library (</a:t>
            </a:r>
            <a:r>
              <a:rPr lang="en-US" sz="1400" dirty="0" err="1">
                <a:latin typeface="Arial" charset="0"/>
              </a:rPr>
              <a:t>libTAU.so</a:t>
            </a:r>
            <a:r>
              <a:rPr lang="en-US" sz="1400" dirty="0">
                <a:latin typeface="Arial" charset="0"/>
              </a:rPr>
              <a:t>) instead of static library (default)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﻿-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optPdtCxxOpts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=“”</a:t>
            </a:r>
            <a:r>
              <a:rPr lang="en-US" altLang="ja-JP" sz="1400" dirty="0">
                <a:latin typeface="Arial" charset="0"/>
              </a:rPr>
              <a:t>         	Options for C++ parser in PDT (</a:t>
            </a:r>
            <a:r>
              <a:rPr lang="en-US" altLang="ja-JP" sz="1400" dirty="0" err="1">
                <a:latin typeface="Arial" charset="0"/>
              </a:rPr>
              <a:t>cxxparse</a:t>
            </a:r>
            <a:r>
              <a:rPr lang="en-US" altLang="ja-JP" sz="1400" dirty="0">
                <a:latin typeface="Arial" charset="0"/>
              </a:rPr>
              <a:t>). 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﻿-optPdtF90Parser=“”</a:t>
            </a:r>
            <a:r>
              <a:rPr lang="en-US" altLang="ja-JP" sz="1400" dirty="0">
                <a:latin typeface="Arial" charset="0"/>
              </a:rPr>
              <a:t>         	Specify a different Fortran parser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﻿-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optPdtCleanscapeParser</a:t>
            </a:r>
            <a:r>
              <a:rPr lang="en-US" sz="1400" dirty="0">
                <a:latin typeface="Arial" charset="0"/>
              </a:rPr>
              <a:t>     Specify the </a:t>
            </a:r>
            <a:r>
              <a:rPr lang="en-US" sz="1400" dirty="0" err="1">
                <a:latin typeface="Arial" charset="0"/>
              </a:rPr>
              <a:t>Cleanscape</a:t>
            </a:r>
            <a:r>
              <a:rPr lang="en-US" sz="1400" dirty="0">
                <a:latin typeface="Arial" charset="0"/>
              </a:rPr>
              <a:t> Fortran parser instead of GNU </a:t>
            </a:r>
            <a:r>
              <a:rPr lang="en-US" sz="1400" dirty="0" err="1">
                <a:latin typeface="Arial" charset="0"/>
              </a:rPr>
              <a:t>gfparser</a:t>
            </a:r>
            <a:endParaRPr lang="en-US" sz="1400" dirty="0">
              <a:latin typeface="Arial" charset="0"/>
            </a:endParaRP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optTau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=“”</a:t>
            </a:r>
            <a:r>
              <a:rPr lang="en-US" altLang="ja-JP" sz="1400" dirty="0">
                <a:latin typeface="Arial" charset="0"/>
              </a:rPr>
              <a:t>        		Specify options to the </a:t>
            </a:r>
            <a:r>
              <a:rPr lang="en-US" altLang="ja-JP" sz="1400" dirty="0" err="1">
                <a:latin typeface="Arial" charset="0"/>
              </a:rPr>
              <a:t>tau_instrumentor</a:t>
            </a:r>
            <a:endParaRPr lang="en-US" altLang="ja-JP" sz="1400" dirty="0">
              <a:latin typeface="Arial" charset="0"/>
            </a:endParaRP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optTrackDMAPP</a:t>
            </a:r>
            <a:r>
              <a:rPr lang="en-US" sz="1400" dirty="0">
                <a:latin typeface="Arial" charset="0"/>
              </a:rPr>
              <a:t>	Enable instrumentation of low-level DMAPP API calls on Cray</a:t>
            </a: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optTrackPthread</a:t>
            </a:r>
            <a:r>
              <a:rPr lang="en-US" sz="1400" dirty="0">
                <a:latin typeface="Arial" charset="0"/>
              </a:rPr>
              <a:t>        	Enable instrumentation of </a:t>
            </a:r>
            <a:r>
              <a:rPr lang="en-US" sz="1400" dirty="0" err="1">
                <a:latin typeface="Arial" charset="0"/>
              </a:rPr>
              <a:t>pthread</a:t>
            </a:r>
            <a:r>
              <a:rPr lang="en-US" sz="1400" dirty="0">
                <a:latin typeface="Arial" charset="0"/>
              </a:rPr>
              <a:t> calls</a:t>
            </a:r>
          </a:p>
          <a:p>
            <a:pPr lvl="1" eaLnBrk="1" hangingPunct="1">
              <a:buFont typeface="Times" charset="0"/>
              <a:buNone/>
            </a:pPr>
            <a:endParaRPr lang="en-US" sz="1400" dirty="0">
              <a:latin typeface="Arial" charset="0"/>
            </a:endParaRP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latin typeface="Arial" charset="0"/>
              </a:rPr>
              <a:t>See </a:t>
            </a:r>
            <a:r>
              <a:rPr lang="en-US" sz="1400" dirty="0" err="1">
                <a:latin typeface="Arial" charset="0"/>
              </a:rPr>
              <a:t>tau_compiler.sh</a:t>
            </a:r>
            <a:r>
              <a:rPr lang="en-US" sz="1400" dirty="0">
                <a:latin typeface="Arial" charset="0"/>
              </a:rPr>
              <a:t> for a full list of TAU_OPTIONS. </a:t>
            </a:r>
          </a:p>
          <a:p>
            <a:pPr lvl="1" eaLnBrk="1" hangingPunct="1">
              <a:buFont typeface="Times" charset="0"/>
              <a:buNone/>
            </a:pPr>
            <a:endParaRPr lang="en-US" sz="1400" dirty="0">
              <a:latin typeface="Arial" charset="0"/>
            </a:endParaRPr>
          </a:p>
          <a:p>
            <a:pPr lvl="1" eaLnBrk="1" hangingPunct="1">
              <a:buFont typeface="Times" charset="0"/>
              <a:buNone/>
            </a:pPr>
            <a:endParaRPr lang="en-US" sz="1400" dirty="0">
              <a:latin typeface="Arial" charset="0"/>
            </a:endParaRPr>
          </a:p>
          <a:p>
            <a:pPr lvl="1" eaLnBrk="1" hangingPunct="1">
              <a:buFont typeface="Times" charset="0"/>
              <a:buNone/>
            </a:pPr>
            <a:endParaRPr lang="en-US" sz="1400" dirty="0">
              <a:latin typeface="Arial" charset="0"/>
            </a:endParaRPr>
          </a:p>
          <a:p>
            <a:pPr lvl="1" eaLnBrk="1" hangingPunct="1">
              <a:buFont typeface="Times" charset="0"/>
              <a:buNone/>
            </a:pPr>
            <a:r>
              <a:rPr lang="en-US" sz="1400" dirty="0">
                <a:latin typeface="Arial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017898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3"/>
          <p:cNvGraphicFramePr>
            <a:graphicFrameLocks noGrp="1"/>
          </p:cNvGraphicFramePr>
          <p:nvPr/>
        </p:nvGraphicFramePr>
        <p:xfrm>
          <a:off x="2133600" y="762000"/>
          <a:ext cx="8401564" cy="5425882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4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2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tracing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profiling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TAU_TRACK_MEMORY_FOOTPRINT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tracking memory usage by sampling periodically the resident set size and high water mark of memory usage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TAU_TRACK_POWER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Tracks power usage by sampling periodically. 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0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TAU_CALLPATH_DEPTH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depth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 Setting to 0 generates no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routine information, setting to 1 generates flat profile and context events have just parent information (e.g., Heap Entry: foo)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TAU_SAMPLING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event-based sampling.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TAU_TRACK_SIGNALS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 debugging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callstack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info when a program crashes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TAU_COMM_MATRIX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generates communication matrix display using context events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2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0 turns off throttling. Throttles instrumentation in lightweight routines that are called frequently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TAU_THROTTLE_NUMCALLS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100000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number of calls before testing for throttling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0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TAU_THROTTLE_PERCALL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value in microseconds. Throttle a routine if it is called over 100000 times and takes less than 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usec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of inclusive time per call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0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TAU_CALLSITE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callsite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profiling that shows where an instrumented function was called. Also compatible with tracing.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TAU_PROFILE_FORMAT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Profile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“merged” generates a single file. “snapshot” generates xml format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70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TAU_METRICS</a:t>
                      </a:r>
                    </a:p>
                  </a:txBody>
                  <a:tcPr marL="91428" marR="91428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TIME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a comma separated list generates other metrics. (e.g., ENERGY,TIME,P_VIRTUAL_TIME,PAPI_FP_INS,PAPI_NATIVE_&lt;event&gt;:&lt;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subevent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&gt;)</a:t>
                      </a:r>
                    </a:p>
                  </a:txBody>
                  <a:tcPr marL="91428" marR="91428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TAU’s Runtime Environment Variables </a:t>
            </a:r>
          </a:p>
        </p:txBody>
      </p:sp>
    </p:spTree>
    <p:extLst>
      <p:ext uri="{BB962C8B-B14F-4D97-AF65-F5344CB8AC3E}">
        <p14:creationId xmlns:p14="http://schemas.microsoft.com/office/powerpoint/2010/main" val="411948923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3"/>
          <p:cNvGraphicFramePr>
            <a:graphicFrameLocks noGrp="1"/>
          </p:cNvGraphicFramePr>
          <p:nvPr/>
        </p:nvGraphicFramePr>
        <p:xfrm>
          <a:off x="2108199" y="1752600"/>
          <a:ext cx="8534400" cy="3622972"/>
        </p:xfrm>
        <a:graphic>
          <a:graphicData uri="http://schemas.openxmlformats.org/drawingml/2006/table">
            <a:tbl>
              <a:tblPr/>
              <a:tblGrid>
                <a:gridCol w="2295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2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6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tracing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8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TAU_TRACE_FORMAT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“otf2” turns on TAU’s native OTF2 trace generation (configure with </a:t>
                      </a:r>
                      <a:r>
                        <a:rPr kumimoji="0" lang="mr-I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otf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=download)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7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TAU_EBS_UNWIND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unwinding the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callstack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during sampling (use with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mr-I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ebs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TAU_SAMPLING=1)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8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TAU_EBS_RESOLUTION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line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“function” or “file” changes the sampling resolution to function or file level respectively. 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TAU_TRACK_LOAD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tracks system load on the node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8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TAU_SELECT_FILE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a file name, enables selective instrumentation based on exclude/include lists specified in the file.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8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TAU_OMPT_SUPPORT_LEVEL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basic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“full” improves resolution of OMPT TR6 regions on threads 1.. N-1. Also, “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lowoverhead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” option is available. 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8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TAU_OMPT_RESOLVE_ADDRESS_EAGERLY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is necessary for event based sampling to resolve addresses with OMPT. Setting to 0 allows the user to do offline address translation. 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3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Runtime Environment Variables</a:t>
            </a:r>
          </a:p>
        </p:txBody>
      </p:sp>
    </p:spTree>
    <p:extLst>
      <p:ext uri="{BB962C8B-B14F-4D97-AF65-F5344CB8AC3E}">
        <p14:creationId xmlns:p14="http://schemas.microsoft.com/office/powerpoint/2010/main" val="2944221134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3"/>
          <p:cNvGraphicFramePr>
            <a:graphicFrameLocks noGrp="1"/>
          </p:cNvGraphicFramePr>
          <p:nvPr/>
        </p:nvGraphicFramePr>
        <p:xfrm>
          <a:off x="2101454" y="838200"/>
          <a:ext cx="8490347" cy="5507358"/>
        </p:xfrm>
        <a:graphic>
          <a:graphicData uri="http://schemas.openxmlformats.org/drawingml/2006/table">
            <a:tbl>
              <a:tblPr/>
              <a:tblGrid>
                <a:gridCol w="258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8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4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TAU_TRACK_MEMORY_LEAKS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Tracks allocates that were not de-allocated (needs 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–memory)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TAU_EBS_SOURCE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TIME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Allows using PAPI hardware counters for periodic interrupts for EBS (e.g., TAU_EBS_SOURCE=PAPI_TOT_INS when TAU_SAMPLING=1)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TAU_EBS_PERIOD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100000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overflow count for interrupts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4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TAU_MEMDBG_ALLOC_MIN/MAX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Byte size minimum and maximum subject to bounds checking (used with TAU_MEMDBG_PROTECT_*)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6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TAU_MEMDBG_OVERHEAD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number of bytes for TAU’s memory overhead for memory debugging. 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TAU_MEMDBG_PROTECT_BELOW/ABOVE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tracking runtime bounds checking below or above the array bounds (requires 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while building or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–memory)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4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TAU_MEMDBG_ZERO_MALLOC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tracking zero byte allocations as invalid memory allocations. 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36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TAU_MEMDBG_PROTECT_FREE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detects invalid accesses to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deallocated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memory that should not be referenced until it is reallocated (requires –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–memory)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54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TAU_MEMDBG_ATTEMPT_CONTINUE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allows TAU to record and continue execution when a memory error occurs at runtime. 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TAU_MEMDBG_FILL_GAP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Undefined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Initial value for gap bytes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1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TAU_MEMDBG_ALINGMENT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Sizeof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int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Byte alignment for memory allocations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TAU_EVENT_THRESHOLD</a:t>
                      </a:r>
                    </a:p>
                  </a:txBody>
                  <a:tcPr marL="91438" marR="91438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0.5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Define a threshold value (e.g., .25 is 25%) to trigger marker events for min/max</a:t>
                      </a:r>
                    </a:p>
                  </a:txBody>
                  <a:tcPr marL="91438" marR="91438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Environment Variables</a:t>
            </a:r>
          </a:p>
        </p:txBody>
      </p:sp>
    </p:spTree>
    <p:extLst>
      <p:ext uri="{BB962C8B-B14F-4D97-AF65-F5344CB8AC3E}">
        <p14:creationId xmlns:p14="http://schemas.microsoft.com/office/powerpoint/2010/main" val="3292535586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6868" y="733572"/>
            <a:ext cx="9652000" cy="51514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US Department of Energy (DOE)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ANL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Office of Science contracts, ECP</a:t>
            </a:r>
          </a:p>
          <a:p>
            <a:pPr lvl="1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SciDAC</a:t>
            </a:r>
            <a:r>
              <a:rPr lang="en-US" sz="1200" dirty="0">
                <a:latin typeface="Arial" charset="0"/>
              </a:rPr>
              <a:t>, LBL contracts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LLNL-LANL-SNL ASC/NNSA contract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Battelle, PNNL and ORNL contract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NASA SBIR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Department of Defense (DoD)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PETTT, HPCMP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National Science Foundation (NSF)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SI2-SSI, </a:t>
            </a:r>
            <a:r>
              <a:rPr lang="en-US" sz="1200" dirty="0" err="1">
                <a:latin typeface="Arial" charset="0"/>
              </a:rPr>
              <a:t>Glassbox</a:t>
            </a:r>
            <a:endParaRPr lang="en-US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CEA, France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Industry: AWS, AMD, IBM, ARM, Intel, NVIDIA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Partners: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University of Oregon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The Ohio State University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ParaTools</a:t>
            </a:r>
            <a:r>
              <a:rPr lang="en-US" sz="1200" dirty="0">
                <a:latin typeface="Arial" charset="0"/>
              </a:rPr>
              <a:t>, Inc.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University of Tennessee, Knoxville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T.U. Dresden, GWT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Jülich</a:t>
            </a:r>
            <a:r>
              <a:rPr lang="en-US" sz="1200" dirty="0">
                <a:latin typeface="Arial" charset="0"/>
              </a:rPr>
              <a:t> Supercomputing Center</a:t>
            </a:r>
          </a:p>
        </p:txBody>
      </p:sp>
      <p:sp>
        <p:nvSpPr>
          <p:cNvPr id="245765" name="Rectangle 5"/>
          <p:cNvSpPr>
            <a:spLocks noChangeArrowheads="1"/>
          </p:cNvSpPr>
          <p:nvPr/>
        </p:nvSpPr>
        <p:spPr bwMode="auto">
          <a:xfrm>
            <a:off x="2647953" y="5589592"/>
            <a:ext cx="246215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23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04" y="940475"/>
            <a:ext cx="1664582" cy="5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office_of_scien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2868" y="1536545"/>
            <a:ext cx="1630445" cy="505732"/>
          </a:xfrm>
          <a:noFill/>
        </p:spPr>
      </p:pic>
      <p:pic>
        <p:nvPicPr>
          <p:cNvPr id="27" name="Picture 9" descr="DO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04" y="1070320"/>
            <a:ext cx="617501" cy="60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003" y="1071421"/>
            <a:ext cx="760512" cy="77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nsf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84" y="2987210"/>
            <a:ext cx="716301" cy="71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20" y="2164761"/>
            <a:ext cx="724408" cy="70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68" y="6010264"/>
            <a:ext cx="1454148" cy="5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73" y="2974523"/>
            <a:ext cx="844276" cy="84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50" y="5387286"/>
            <a:ext cx="3587751" cy="4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sandialogo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35" y="2217560"/>
            <a:ext cx="1278392" cy="57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pnnl_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71" y="2999200"/>
            <a:ext cx="1458384" cy="6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1" descr="uolog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67" y="4787340"/>
            <a:ext cx="665032" cy="85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2" descr="fzj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96" y="4303323"/>
            <a:ext cx="2334823" cy="84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nasa-logo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00" y="2071169"/>
            <a:ext cx="1062283" cy="888455"/>
          </a:xfrm>
          <a:prstGeom prst="rect">
            <a:avLst/>
          </a:prstGeom>
        </p:spPr>
      </p:pic>
      <p:pic>
        <p:nvPicPr>
          <p:cNvPr id="40" name="Picture 39" descr="TheOhioStateUniversity-Stacked-RGBHEX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11" y="4334063"/>
            <a:ext cx="1440612" cy="975356"/>
          </a:xfrm>
          <a:prstGeom prst="rect">
            <a:avLst/>
          </a:prstGeom>
        </p:spPr>
      </p:pic>
      <p:pic>
        <p:nvPicPr>
          <p:cNvPr id="41" name="Picture 6" descr="LAN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0350" y="2196053"/>
            <a:ext cx="1676681" cy="481905"/>
          </a:xfrm>
          <a:noFill/>
        </p:spPr>
      </p:pic>
      <p:pic>
        <p:nvPicPr>
          <p:cNvPr id="7" name="Picture 6" descr="ORNL_20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59" y="3030227"/>
            <a:ext cx="1438993" cy="734383"/>
          </a:xfrm>
          <a:prstGeom prst="rect">
            <a:avLst/>
          </a:prstGeom>
        </p:spPr>
      </p:pic>
      <p:pic>
        <p:nvPicPr>
          <p:cNvPr id="43" name="Picture 42" descr="paratools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86" y="5341237"/>
            <a:ext cx="2039889" cy="432180"/>
          </a:xfrm>
          <a:prstGeom prst="rect">
            <a:avLst/>
          </a:prstGeom>
        </p:spPr>
      </p:pic>
      <p:pic>
        <p:nvPicPr>
          <p:cNvPr id="24" name="Picture Placeholder 7" descr="ecp-logo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1976"/>
          <a:stretch>
            <a:fillRect/>
          </a:stretch>
        </p:blipFill>
        <p:spPr>
          <a:xfrm>
            <a:off x="7866297" y="1116638"/>
            <a:ext cx="1434209" cy="6801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29" y="100642"/>
            <a:ext cx="11125200" cy="838200"/>
          </a:xfrm>
        </p:spPr>
        <p:txBody>
          <a:bodyPr/>
          <a:lstStyle/>
          <a:p>
            <a:r>
              <a:rPr lang="en-US" dirty="0"/>
              <a:t>Support Acknowledgements</a:t>
            </a:r>
          </a:p>
        </p:txBody>
      </p:sp>
      <p:pic>
        <p:nvPicPr>
          <p:cNvPr id="34" name="Picture 33" descr="cea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4" y="3867634"/>
            <a:ext cx="924424" cy="755582"/>
          </a:xfrm>
          <a:prstGeom prst="rect">
            <a:avLst/>
          </a:prstGeom>
        </p:spPr>
      </p:pic>
      <p:pic>
        <p:nvPicPr>
          <p:cNvPr id="3" name="Picture 2" descr="A black rectangular sign with white letters and blue text&#10;&#10;AI-generated content may be incorrect.">
            <a:extLst>
              <a:ext uri="{FF2B5EF4-FFF2-40B4-BE49-F238E27FC236}">
                <a16:creationId xmlns:a16="http://schemas.microsoft.com/office/drawing/2014/main" id="{B60254EB-F57B-81B7-A9D8-B09F20656EF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77011" y="1064672"/>
            <a:ext cx="1739026" cy="66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096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7796E-0788-EC0C-3380-C61718A85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54D-050E-20E1-8AE7-0614C293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92" y="308880"/>
            <a:ext cx="11375435" cy="589280"/>
          </a:xfrm>
        </p:spPr>
        <p:txBody>
          <a:bodyPr/>
          <a:lstStyle/>
          <a:p>
            <a:r>
              <a:rPr lang="en-US" sz="3600" b="1" dirty="0"/>
              <a:t>Acknowledgment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0035-249C-A650-9F7F-E14252C5E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894080"/>
            <a:ext cx="11372771" cy="50698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i="1" dirty="0">
                <a:effectLst/>
                <a:latin typeface="Helvetica Neue" panose="02000503000000020004" pitchFamily="2" charset="0"/>
              </a:rPr>
              <a:t>This material is based upon work supported by the U.S. Department of Energy, Office of Science, Office of Advanced Scientific Computing Research, Next-Generation Scientific Software Technologies program, under contract number DE-AC02-06CH11357. </a:t>
            </a:r>
            <a:r>
              <a:rPr lang="en-US" i="1" dirty="0">
                <a:latin typeface="Helvetica Neue" panose="02000503000000020004" pitchFamily="2" charset="0"/>
              </a:rPr>
              <a:t>DOE SBIR </a:t>
            </a: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DE-SC0022502.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sz="2000" b="1" dirty="0">
                <a:hlinkClick r:id="rId2"/>
              </a:rPr>
              <a:t>https://science.osti.gov/ascr</a:t>
            </a:r>
            <a:endParaRPr lang="en-US" sz="2000" b="1" dirty="0"/>
          </a:p>
          <a:p>
            <a:r>
              <a:rPr lang="en-US" sz="2000" b="1" dirty="0">
                <a:hlinkClick r:id="rId3"/>
              </a:rPr>
              <a:t>https://pesoproject.org</a:t>
            </a:r>
            <a:r>
              <a:rPr lang="en-US" sz="2000" b="1" dirty="0"/>
              <a:t> </a:t>
            </a:r>
          </a:p>
          <a:p>
            <a:r>
              <a:rPr lang="en-US" b="1" dirty="0">
                <a:hlinkClick r:id="rId4"/>
              </a:rPr>
              <a:t>https://ascr-step.org</a:t>
            </a:r>
            <a:r>
              <a:rPr lang="en-US" b="1" dirty="0"/>
              <a:t> </a:t>
            </a:r>
            <a:endParaRPr lang="en-US" sz="2000" b="1" dirty="0"/>
          </a:p>
          <a:p>
            <a:r>
              <a:rPr lang="en-US" sz="2000" b="1" dirty="0">
                <a:hlinkClick r:id="rId5"/>
              </a:rPr>
              <a:t>https://hpsf.io</a:t>
            </a:r>
            <a:r>
              <a:rPr lang="en-US" sz="2000" b="1" dirty="0"/>
              <a:t> </a:t>
            </a:r>
          </a:p>
          <a:p>
            <a:r>
              <a:rPr lang="en-US" sz="2000" b="1" dirty="0">
                <a:hlinkClick r:id="rId6"/>
              </a:rPr>
              <a:t>https://www.energy.gov/technologytransitions/sbirsttr</a:t>
            </a:r>
            <a:r>
              <a:rPr lang="en-US" sz="2000" b="1" dirty="0"/>
              <a:t> </a:t>
            </a: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44F3337-5895-78A0-5DFF-FF3AA077C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07" y="2921342"/>
            <a:ext cx="6081750" cy="1015316"/>
          </a:xfrm>
          <a:prstGeom prst="rect">
            <a:avLst/>
          </a:prstGeom>
        </p:spPr>
      </p:pic>
      <p:pic>
        <p:nvPicPr>
          <p:cNvPr id="6" name="Picture 5" descr="A black rectangular sign with white letters and blue text&#10;&#10;AI-generated content may be incorrect.">
            <a:extLst>
              <a:ext uri="{FF2B5EF4-FFF2-40B4-BE49-F238E27FC236}">
                <a16:creationId xmlns:a16="http://schemas.microsoft.com/office/drawing/2014/main" id="{52046E5A-7D9D-0B42-E30F-7118674345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880" y="3936658"/>
            <a:ext cx="46482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203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2DC1-A36D-B84B-A862-995F56E6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92" y="308880"/>
            <a:ext cx="11375435" cy="589280"/>
          </a:xfrm>
        </p:spPr>
        <p:txBody>
          <a:bodyPr/>
          <a:lstStyle/>
          <a:p>
            <a:r>
              <a:rPr lang="en-US" sz="3600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73CA-1FA6-EF4E-95EF-69A4C7FE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1076960"/>
            <a:ext cx="11372771" cy="506984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This research was supported by the </a:t>
            </a:r>
            <a:r>
              <a:rPr lang="en-US" i="1" dirty="0" err="1"/>
              <a:t>Exascale</a:t>
            </a:r>
            <a:r>
              <a:rPr lang="en-US" i="1" dirty="0"/>
              <a:t> Computing Project (17-SC-20-SC), a joint project of the U.S. Department of Energy’s Office of Science and National Nuclear Security Administration, responsible for delivering a capable </a:t>
            </a:r>
            <a:r>
              <a:rPr lang="en-US" i="1" dirty="0" err="1"/>
              <a:t>exascale</a:t>
            </a:r>
            <a:r>
              <a:rPr lang="en-US" i="1" dirty="0"/>
              <a:t> ecosystem, including software, applications, and hardware technology, to support the nation’s </a:t>
            </a:r>
            <a:r>
              <a:rPr lang="en-US" i="1" dirty="0" err="1"/>
              <a:t>exascale</a:t>
            </a:r>
            <a:r>
              <a:rPr lang="en-US" i="1" dirty="0"/>
              <a:t> computing imperative. 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Thank you </a:t>
            </a:r>
            <a:r>
              <a:rPr lang="en-US" dirty="0"/>
              <a:t>to all collaborators in the ECP and broader computational science communities. The work discussed in this presentation represents creative contributions of many people who are passionately working toward next-generation computational science. </a:t>
            </a:r>
          </a:p>
          <a:p>
            <a:endParaRPr lang="en-US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CAFD569-B407-824D-B2A1-43D06BFC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2605346"/>
            <a:ext cx="4432301" cy="203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6EEEE5-2AE4-934F-B6DE-E1ABAE520018}"/>
              </a:ext>
            </a:extLst>
          </p:cNvPr>
          <p:cNvSpPr/>
          <p:nvPr/>
        </p:nvSpPr>
        <p:spPr>
          <a:xfrm>
            <a:off x="7734300" y="506000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www.exascaleproject.org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11932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652" b="4652"/>
          <a:stretch/>
        </p:blipFill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233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3"/>
          <p:cNvSpPr>
            <a:spLocks noGrp="1"/>
          </p:cNvSpPr>
          <p:nvPr>
            <p:ph type="title"/>
          </p:nvPr>
        </p:nvSpPr>
        <p:spPr>
          <a:xfrm>
            <a:off x="365855" y="353880"/>
            <a:ext cx="9717259" cy="625200"/>
          </a:xfrm>
        </p:spPr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Using Instrumentation of Source Code in  TAU using PDT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365760" y="1295400"/>
            <a:ext cx="11460480" cy="5562600"/>
          </a:xfrm>
        </p:spPr>
        <p:txBody>
          <a:bodyPr/>
          <a:lstStyle/>
          <a:p>
            <a:pPr marL="0" indent="0">
              <a:lnSpc>
                <a:spcPct val="80000"/>
              </a:lnSpc>
              <a:spcAft>
                <a:spcPts val="600"/>
              </a:spcAft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TAU supports several measurement and thread options 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dirty="0">
                <a:latin typeface="Arial" pitchFamily="-1" charset="0"/>
              </a:rPr>
              <a:t>Phase profiling, profiling with hardware counters, MPI library, CUDA…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Each measurement configuration of TAU corresponds to a unique stub </a:t>
            </a:r>
            <a:r>
              <a:rPr lang="en-US" dirty="0" err="1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makefile</a:t>
            </a: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and library that is generated when you configure it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To instrument source code automatically using PDT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dirty="0">
                <a:latin typeface="Arial" pitchFamily="-1" charset="0"/>
              </a:rPr>
              <a:t>Choose an appropriate TAU stub </a:t>
            </a:r>
            <a:r>
              <a:rPr lang="en-US" dirty="0" err="1">
                <a:latin typeface="Arial" pitchFamily="-1" charset="0"/>
              </a:rPr>
              <a:t>makefile</a:t>
            </a:r>
            <a:r>
              <a:rPr lang="en-US" dirty="0">
                <a:latin typeface="Arial" pitchFamily="-1" charset="0"/>
              </a:rPr>
              <a:t> in &lt;arch&gt;/lib: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b="1" dirty="0">
                <a:latin typeface="Arial" pitchFamily="-1" charset="0"/>
              </a:rPr>
              <a:t>  (or module load tau… )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b="1" dirty="0">
                <a:latin typeface="Arial" pitchFamily="-1" charset="0"/>
              </a:rPr>
              <a:t>% export TAU_MAKEFILE=$TAU/</a:t>
            </a:r>
            <a:r>
              <a:rPr lang="en-US" sz="1400" b="1" dirty="0" err="1">
                <a:latin typeface="Arial" pitchFamily="-1" charset="0"/>
              </a:rPr>
              <a:t>Makefile.tau-papi-mpi-pdt</a:t>
            </a:r>
            <a:endParaRPr lang="en-US" sz="1400" b="1" dirty="0">
              <a:solidFill>
                <a:srgbClr val="FF0000"/>
              </a:solidFill>
              <a:latin typeface="Arial" pitchFamily="-1" charset="0"/>
            </a:endParaRP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b="1" dirty="0">
                <a:latin typeface="Arial" pitchFamily="-1" charset="0"/>
              </a:rPr>
              <a:t>% export TAU_OPTIONS=</a:t>
            </a:r>
            <a:r>
              <a:rPr lang="ja-JP" altLang="en-US" sz="1400" b="1" dirty="0">
                <a:latin typeface="Arial" pitchFamily="-1" charset="0"/>
                <a:ea typeface="ＭＳ Ｐゴシック" pitchFamily="-1" charset="-128"/>
              </a:rPr>
              <a:t>‘</a:t>
            </a:r>
            <a:r>
              <a:rPr lang="en-US" altLang="ja-JP" sz="1400" b="1" dirty="0">
                <a:latin typeface="Arial" pitchFamily="-1" charset="0"/>
              </a:rPr>
              <a:t>-</a:t>
            </a:r>
            <a:r>
              <a:rPr lang="en-US" altLang="ja-JP" sz="1400" b="1" dirty="0" err="1">
                <a:latin typeface="Arial" pitchFamily="-1" charset="0"/>
              </a:rPr>
              <a:t>optVerbose</a:t>
            </a:r>
            <a:r>
              <a:rPr lang="en-US" altLang="ja-JP" sz="1400" b="1" dirty="0">
                <a:latin typeface="Arial" pitchFamily="-1" charset="0"/>
              </a:rPr>
              <a:t> …</a:t>
            </a:r>
            <a:r>
              <a:rPr lang="ja-JP" altLang="en-US" sz="1400" b="1" dirty="0">
                <a:latin typeface="Arial" pitchFamily="-1" charset="0"/>
                <a:ea typeface="ＭＳ Ｐゴシック" pitchFamily="-1" charset="-128"/>
              </a:rPr>
              <a:t>’</a:t>
            </a:r>
            <a:r>
              <a:rPr lang="en-US" altLang="ja-JP" sz="1400" b="1" dirty="0">
                <a:latin typeface="Arial" pitchFamily="-1" charset="0"/>
              </a:rPr>
              <a:t> (see </a:t>
            </a:r>
            <a:r>
              <a:rPr lang="en-US" altLang="ja-JP" sz="1400" b="1" dirty="0" err="1">
                <a:latin typeface="Arial" pitchFamily="-1" charset="0"/>
              </a:rPr>
              <a:t>tau_compiler.sh</a:t>
            </a:r>
            <a:r>
              <a:rPr lang="en-US" altLang="ja-JP" sz="1400" b="1" dirty="0">
                <a:latin typeface="Arial" pitchFamily="-1" charset="0"/>
              </a:rPr>
              <a:t> )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b="1" dirty="0">
                <a:latin typeface="Arial" pitchFamily="-1" charset="0"/>
              </a:rPr>
              <a:t>% export PATH=$TAUDIR/x86_64/bin:$PATH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dirty="0">
                <a:latin typeface="Arial" pitchFamily="-1" charset="0"/>
              </a:rPr>
              <a:t>Use tau_f90.sh, </a:t>
            </a:r>
            <a:r>
              <a:rPr lang="en-US" dirty="0" err="1">
                <a:latin typeface="Arial" pitchFamily="-1" charset="0"/>
              </a:rPr>
              <a:t>tau_cxx.sh</a:t>
            </a:r>
            <a:r>
              <a:rPr lang="en-US" dirty="0">
                <a:latin typeface="Arial" pitchFamily="-1" charset="0"/>
              </a:rPr>
              <a:t>, </a:t>
            </a:r>
            <a:r>
              <a:rPr lang="en-US" dirty="0" err="1">
                <a:latin typeface="Arial" pitchFamily="-1" charset="0"/>
              </a:rPr>
              <a:t>tau_upc.sh</a:t>
            </a:r>
            <a:r>
              <a:rPr lang="en-US" dirty="0">
                <a:latin typeface="Arial" pitchFamily="-1" charset="0"/>
              </a:rPr>
              <a:t>, or </a:t>
            </a:r>
            <a:r>
              <a:rPr lang="en-US" dirty="0" err="1">
                <a:latin typeface="Arial" pitchFamily="-1" charset="0"/>
              </a:rPr>
              <a:t>tau_cc.sh</a:t>
            </a:r>
            <a:r>
              <a:rPr lang="en-US" dirty="0">
                <a:latin typeface="Arial" pitchFamily="-1" charset="0"/>
              </a:rPr>
              <a:t> as F90, C++, UPC, or C compilers respectively: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b="1" dirty="0">
                <a:latin typeface="Arial" pitchFamily="-1" charset="0"/>
              </a:rPr>
              <a:t>% mpif90 foo.f90</a:t>
            </a:r>
            <a:r>
              <a:rPr lang="en-US" b="1" dirty="0">
                <a:latin typeface="Arial" pitchFamily="-1" charset="0"/>
              </a:rPr>
              <a:t>       </a:t>
            </a:r>
            <a:r>
              <a:rPr lang="en-US" sz="1600" b="1" dirty="0">
                <a:latin typeface="Arial" pitchFamily="-1" charset="0"/>
              </a:rPr>
              <a:t>changes to </a:t>
            </a:r>
            <a:endParaRPr lang="en-US" b="1" dirty="0">
              <a:latin typeface="Arial" pitchFamily="-1" charset="0"/>
            </a:endParaRP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b="1" dirty="0">
                <a:latin typeface="Arial" pitchFamily="-1" charset="0"/>
              </a:rPr>
              <a:t>% </a:t>
            </a:r>
            <a:r>
              <a:rPr lang="en-US" sz="1400" b="1" dirty="0">
                <a:solidFill>
                  <a:srgbClr val="FF0915"/>
                </a:solidFill>
                <a:latin typeface="Arial" pitchFamily="-1" charset="0"/>
              </a:rPr>
              <a:t>tau_f90.sh</a:t>
            </a:r>
            <a:r>
              <a:rPr lang="en-US" sz="1400" b="1" dirty="0">
                <a:latin typeface="Arial" pitchFamily="-1" charset="0"/>
              </a:rPr>
              <a:t> foo.f90</a:t>
            </a:r>
            <a:endParaRPr lang="en-US" b="1" dirty="0">
              <a:latin typeface="Arial" pitchFamily="-1" charset="0"/>
            </a:endParaRPr>
          </a:p>
          <a:p>
            <a:pPr marL="0" indent="0">
              <a:lnSpc>
                <a:spcPct val="80000"/>
              </a:lnSpc>
              <a:spcAft>
                <a:spcPts val="600"/>
              </a:spcAft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Set runtime environment variables, execute application and analyze performance data: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b="1" dirty="0">
                <a:latin typeface="Arial" pitchFamily="-1" charset="0"/>
              </a:rPr>
              <a:t>% </a:t>
            </a:r>
            <a:r>
              <a:rPr lang="en-US" sz="1400" b="1" dirty="0" err="1">
                <a:latin typeface="Arial" pitchFamily="-1" charset="0"/>
              </a:rPr>
              <a:t>pprof</a:t>
            </a:r>
            <a:r>
              <a:rPr lang="en-US" sz="1400" b="1" dirty="0">
                <a:latin typeface="Arial" pitchFamily="-1" charset="0"/>
              </a:rPr>
              <a:t>   (for text based profile display)</a:t>
            </a:r>
          </a:p>
          <a:p>
            <a:pPr marL="457200" lvl="1" indent="0"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b="1" dirty="0">
                <a:latin typeface="Arial" pitchFamily="-1" charset="0"/>
              </a:rPr>
              <a:t>% </a:t>
            </a:r>
            <a:r>
              <a:rPr lang="en-US" sz="1400" b="1" dirty="0" err="1">
                <a:latin typeface="Arial" pitchFamily="-1" charset="0"/>
              </a:rPr>
              <a:t>paraprof</a:t>
            </a:r>
            <a:r>
              <a:rPr lang="en-US" sz="1400" b="1" dirty="0">
                <a:latin typeface="Arial" pitchFamily="-1" charset="0"/>
              </a:rPr>
              <a:t>  (for GUI)</a:t>
            </a:r>
          </a:p>
          <a:p>
            <a:pPr marL="0" indent="0">
              <a:lnSpc>
                <a:spcPct val="80000"/>
              </a:lnSpc>
            </a:pPr>
            <a:endParaRPr lang="en-US" sz="16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68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9EA64-4736-4D91-6752-B54B6ACC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42E56143-1EAA-B3FE-6C2C-3757B183A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TAU Configurations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EDFBF-19C9-6F94-9026-BCAF76AA6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B1258F7-6B14-C5CF-FEF5-A69F98AA2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51" y="979080"/>
            <a:ext cx="11229089" cy="53302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endParaRPr lang="en-US" sz="12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80000"/>
              </a:lnSpc>
              <a:buNone/>
            </a:pPr>
            <a:endParaRPr lang="en-US" sz="12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 module load tau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ls $TAU/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Makefile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*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/packages/tau-2.34/x86_64/lib/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Makefile.tau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-intel-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papi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-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mpi-pthread-pdt</a:t>
            </a:r>
            <a:endParaRPr lang="en-US" sz="1200" dirty="0">
              <a:solidFill>
                <a:schemeClr val="accent1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/packages/tau-2.34/x86_64/lib/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Makefile.tau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-intel-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papi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-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ompt-mpi-pdt-openmp</a:t>
            </a:r>
            <a:endParaRPr lang="en-US" sz="1200" dirty="0">
              <a:solidFill>
                <a:schemeClr val="accent1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/packages/tau-2.34/x86_64/lib/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Makefile.tau-papi-mpi-pdt</a:t>
            </a:r>
            <a:endParaRPr lang="en-US" sz="1200" dirty="0">
              <a:solidFill>
                <a:schemeClr val="accent1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/packages/tau-2.34/x86_64/lib/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Makefile.tau-papi-pdt</a:t>
            </a:r>
            <a:endParaRPr lang="en-US" sz="1200" dirty="0">
              <a:solidFill>
                <a:schemeClr val="accent1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/packages/tau-2.34/x86_64/lib/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Makefile.tau-papi-pthread-pdt</a:t>
            </a:r>
            <a:endParaRPr lang="en-US" sz="1200" dirty="0">
              <a:solidFill>
                <a:schemeClr val="accent1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/packages/tau-2.34/x86_64/lib/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Makefile.tau-papi-tbb-pdt</a:t>
            </a:r>
            <a:endParaRPr lang="en-US" sz="1200" dirty="0">
              <a:solidFill>
                <a:schemeClr val="accent1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For an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uninstrumented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binary: 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mpirun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–np 16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tau_exec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–T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mpi,papi,pdt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./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a.out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Picks the configuration represented by 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/packages/tau-2.34/x86_64/lib/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Makefile.tau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-intel-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papi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-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mpi-pdt</a:t>
            </a:r>
            <a:endParaRPr lang="en-US" sz="1200" dirty="0">
              <a:solidFill>
                <a:schemeClr val="accent1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To use OpenMP instrumentation: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export TAU_OMPT_SUPPORT_LEVEL=full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export OMP_NUM_THREADS=&lt;N&gt; 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mpirun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–np 16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tau_exec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–T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ompt,mpi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–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ompt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–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ebs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./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a.out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</a:t>
            </a:r>
          </a:p>
          <a:p>
            <a:pPr>
              <a:buNone/>
            </a:pPr>
            <a:b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</a:b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To use TAU’s source code instrumentation: 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export TAU_MAKEFILE=/packages/tau-2.34/x86_64/lib/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Makefile.tau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-intel-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papi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-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mpi-pdt</a:t>
            </a:r>
            <a:endParaRPr lang="en-US" sz="1200" dirty="0">
              <a:solidFill>
                <a:schemeClr val="accent1"/>
              </a:solidFill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make CC=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tau_cc.sh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F90=tau_f90.sh CXX=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tau_cxx.sh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;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mpirun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–np 16 ./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a.out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pprof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–a | more 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paraprof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</a:t>
            </a:r>
          </a:p>
          <a:p>
            <a:pPr>
              <a:buNone/>
            </a:pP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%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paraprof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--pack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foo.ppk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</a:t>
            </a:r>
            <a:b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</a:b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# Copy it to your local machine and launch: %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paraprof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Menlo" panose="020B0609030804020204" pitchFamily="49" charset="0"/>
              </a:rPr>
              <a:t>foo.ppk</a:t>
            </a:r>
            <a:r>
              <a:rPr lang="en-US" sz="1200" dirty="0">
                <a:solidFill>
                  <a:schemeClr val="accent1"/>
                </a:solidFill>
                <a:latin typeface="Menlo" panose="020B0609030804020204" pitchFamily="49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endParaRPr lang="en-US" sz="1400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1400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endParaRPr lang="en-US" sz="1400" dirty="0">
              <a:solidFill>
                <a:schemeClr val="accent1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25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/>
          </p:cNvSpPr>
          <p:nvPr>
            <p:ph type="title"/>
          </p:nvPr>
        </p:nvSpPr>
        <p:spPr>
          <a:xfrm>
            <a:off x="365854" y="353880"/>
            <a:ext cx="11547103" cy="625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TAU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 dirty="0">
                <a:latin typeface="Arial" charset="0"/>
              </a:rPr>
              <a:t>s Legacy Static Analysis System: </a:t>
            </a:r>
            <a:br>
              <a:rPr lang="en-US" altLang="ja-JP" dirty="0">
                <a:latin typeface="Arial" charset="0"/>
              </a:rPr>
            </a:br>
            <a:r>
              <a:rPr lang="en-US" altLang="ja-JP" dirty="0">
                <a:latin typeface="Arial" charset="0"/>
              </a:rPr>
              <a:t>Program Database Toolkit (PDT)</a:t>
            </a:r>
            <a:endParaRPr lang="en-US" dirty="0">
              <a:latin typeface="Arial" charset="0"/>
            </a:endParaRPr>
          </a:p>
        </p:txBody>
      </p:sp>
      <p:grpSp>
        <p:nvGrpSpPr>
          <p:cNvPr id="45060" name="Group 1"/>
          <p:cNvGrpSpPr>
            <a:grpSpLocks/>
          </p:cNvGrpSpPr>
          <p:nvPr/>
        </p:nvGrpSpPr>
        <p:grpSpPr bwMode="auto">
          <a:xfrm>
            <a:off x="2098188" y="1676400"/>
            <a:ext cx="8688523" cy="4298950"/>
            <a:chOff x="115090" y="1377950"/>
            <a:chExt cx="9153979" cy="4597400"/>
          </a:xfrm>
        </p:grpSpPr>
        <p:sp>
          <p:nvSpPr>
            <p:cNvPr id="45061" name="AutoShape 2"/>
            <p:cNvSpPr>
              <a:spLocks noChangeArrowheads="1"/>
            </p:cNvSpPr>
            <p:nvPr/>
          </p:nvSpPr>
          <p:spPr bwMode="auto">
            <a:xfrm>
              <a:off x="1338263" y="2414588"/>
              <a:ext cx="581025" cy="404812"/>
            </a:xfrm>
            <a:prstGeom prst="hexagon">
              <a:avLst>
                <a:gd name="adj" fmla="val 35882"/>
                <a:gd name="vf" fmla="val 11547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62" name="AutoShape 3"/>
            <p:cNvSpPr>
              <a:spLocks noChangeArrowheads="1"/>
            </p:cNvSpPr>
            <p:nvPr/>
          </p:nvSpPr>
          <p:spPr bwMode="auto">
            <a:xfrm>
              <a:off x="2139950" y="2414588"/>
              <a:ext cx="581025" cy="404812"/>
            </a:xfrm>
            <a:prstGeom prst="hexagon">
              <a:avLst>
                <a:gd name="adj" fmla="val 35882"/>
                <a:gd name="vf" fmla="val 11547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63" name="AutoShape 5"/>
            <p:cNvSpPr>
              <a:spLocks noChangeAspect="1" noChangeArrowheads="1"/>
            </p:cNvSpPr>
            <p:nvPr/>
          </p:nvSpPr>
          <p:spPr bwMode="auto">
            <a:xfrm>
              <a:off x="1509713" y="2832100"/>
              <a:ext cx="250825" cy="381000"/>
            </a:xfrm>
            <a:prstGeom prst="downArrow">
              <a:avLst>
                <a:gd name="adj1" fmla="val 50000"/>
                <a:gd name="adj2" fmla="val 3797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64" name="AutoShape 9"/>
            <p:cNvSpPr>
              <a:spLocks noChangeAspect="1" noChangeArrowheads="1"/>
            </p:cNvSpPr>
            <p:nvPr/>
          </p:nvSpPr>
          <p:spPr bwMode="auto">
            <a:xfrm flipH="1">
              <a:off x="6597650" y="5097463"/>
              <a:ext cx="550863" cy="376237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65" name="AutoShape 12"/>
            <p:cNvSpPr>
              <a:spLocks noChangeAspect="1" noChangeArrowheads="1"/>
            </p:cNvSpPr>
            <p:nvPr/>
          </p:nvSpPr>
          <p:spPr bwMode="auto">
            <a:xfrm rot="-5400000">
              <a:off x="5215731" y="4545807"/>
              <a:ext cx="733425" cy="1395412"/>
            </a:xfrm>
            <a:prstGeom prst="can">
              <a:avLst>
                <a:gd name="adj" fmla="val 26266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66" name="Oval 14"/>
            <p:cNvSpPr>
              <a:spLocks noChangeAspect="1" noChangeArrowheads="1"/>
            </p:cNvSpPr>
            <p:nvPr/>
          </p:nvSpPr>
          <p:spPr bwMode="auto">
            <a:xfrm>
              <a:off x="1385888" y="3213100"/>
              <a:ext cx="501650" cy="50165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67" name="AutoShape 15"/>
            <p:cNvSpPr>
              <a:spLocks noChangeAspect="1" noChangeArrowheads="1"/>
            </p:cNvSpPr>
            <p:nvPr/>
          </p:nvSpPr>
          <p:spPr bwMode="auto">
            <a:xfrm>
              <a:off x="2303463" y="2832100"/>
              <a:ext cx="250825" cy="381000"/>
            </a:xfrm>
            <a:prstGeom prst="downArrow">
              <a:avLst>
                <a:gd name="adj1" fmla="val 50000"/>
                <a:gd name="adj2" fmla="val 3797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68" name="Oval 16"/>
            <p:cNvSpPr>
              <a:spLocks noChangeAspect="1" noChangeArrowheads="1"/>
            </p:cNvSpPr>
            <p:nvPr/>
          </p:nvSpPr>
          <p:spPr bwMode="auto">
            <a:xfrm>
              <a:off x="2176463" y="3213100"/>
              <a:ext cx="503237" cy="50165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69" name="AutoShape 17"/>
            <p:cNvSpPr>
              <a:spLocks noChangeAspect="1" noChangeArrowheads="1"/>
            </p:cNvSpPr>
            <p:nvPr/>
          </p:nvSpPr>
          <p:spPr bwMode="auto">
            <a:xfrm rot="-5400000">
              <a:off x="2789238" y="4583113"/>
              <a:ext cx="501650" cy="1397000"/>
            </a:xfrm>
            <a:prstGeom prst="can">
              <a:avLst>
                <a:gd name="adj" fmla="val 32876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70" name="AutoShape 18"/>
            <p:cNvSpPr>
              <a:spLocks noChangeAspect="1" noChangeArrowheads="1"/>
            </p:cNvSpPr>
            <p:nvPr/>
          </p:nvSpPr>
          <p:spPr bwMode="auto">
            <a:xfrm>
              <a:off x="3738563" y="5132388"/>
              <a:ext cx="1257300" cy="250825"/>
            </a:xfrm>
            <a:prstGeom prst="rightArrow">
              <a:avLst>
                <a:gd name="adj1" fmla="val 50000"/>
                <a:gd name="adj2" fmla="val 125316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71" name="AutoShape 29"/>
            <p:cNvSpPr>
              <a:spLocks noChangeAspect="1" noChangeArrowheads="1"/>
            </p:cNvSpPr>
            <p:nvPr/>
          </p:nvSpPr>
          <p:spPr bwMode="auto">
            <a:xfrm>
              <a:off x="6291263" y="5165725"/>
              <a:ext cx="355600" cy="227013"/>
            </a:xfrm>
            <a:prstGeom prst="rightArrow">
              <a:avLst>
                <a:gd name="adj1" fmla="val 40954"/>
                <a:gd name="adj2" fmla="val 70272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72" name="AutoShape 30"/>
            <p:cNvSpPr>
              <a:spLocks noChangeAspect="1" noChangeArrowheads="1"/>
            </p:cNvSpPr>
            <p:nvPr/>
          </p:nvSpPr>
          <p:spPr bwMode="auto">
            <a:xfrm>
              <a:off x="1509713" y="2082800"/>
              <a:ext cx="250825" cy="373063"/>
            </a:xfrm>
            <a:prstGeom prst="downArrow">
              <a:avLst>
                <a:gd name="adj1" fmla="val 50000"/>
                <a:gd name="adj2" fmla="val 3718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73" name="AutoShape 31"/>
            <p:cNvSpPr>
              <a:spLocks noChangeAspect="1" noChangeArrowheads="1"/>
            </p:cNvSpPr>
            <p:nvPr/>
          </p:nvSpPr>
          <p:spPr bwMode="auto">
            <a:xfrm>
              <a:off x="2303463" y="2082800"/>
              <a:ext cx="250825" cy="373063"/>
            </a:xfrm>
            <a:prstGeom prst="downArrow">
              <a:avLst>
                <a:gd name="adj1" fmla="val 50000"/>
                <a:gd name="adj2" fmla="val 3718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74" name="AutoShape 32"/>
            <p:cNvSpPr>
              <a:spLocks noChangeAspect="1" noChangeArrowheads="1"/>
            </p:cNvSpPr>
            <p:nvPr/>
          </p:nvSpPr>
          <p:spPr bwMode="auto">
            <a:xfrm>
              <a:off x="1571625" y="3714750"/>
              <a:ext cx="127000" cy="249238"/>
            </a:xfrm>
            <a:prstGeom prst="downArrow">
              <a:avLst>
                <a:gd name="adj1" fmla="val 50000"/>
                <a:gd name="adj2" fmla="val 49063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75" name="AutoShape 33"/>
            <p:cNvSpPr>
              <a:spLocks noChangeAspect="1" noChangeArrowheads="1"/>
            </p:cNvSpPr>
            <p:nvPr/>
          </p:nvSpPr>
          <p:spPr bwMode="auto">
            <a:xfrm>
              <a:off x="2378075" y="3714750"/>
              <a:ext cx="128588" cy="249238"/>
            </a:xfrm>
            <a:prstGeom prst="downArrow">
              <a:avLst>
                <a:gd name="adj1" fmla="val 50000"/>
                <a:gd name="adj2" fmla="val 4845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76" name="Line 34"/>
            <p:cNvSpPr>
              <a:spLocks noChangeAspect="1" noChangeShapeType="1"/>
            </p:cNvSpPr>
            <p:nvPr/>
          </p:nvSpPr>
          <p:spPr bwMode="auto">
            <a:xfrm>
              <a:off x="630238" y="4525963"/>
              <a:ext cx="138588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7" name="Line 35"/>
            <p:cNvSpPr>
              <a:spLocks noChangeAspect="1" noChangeShapeType="1"/>
            </p:cNvSpPr>
            <p:nvPr/>
          </p:nvSpPr>
          <p:spPr bwMode="auto">
            <a:xfrm>
              <a:off x="2016125" y="4525963"/>
              <a:ext cx="138112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8" name="Text Box 36"/>
            <p:cNvSpPr txBox="1">
              <a:spLocks noChangeAspect="1" noChangeArrowheads="1"/>
            </p:cNvSpPr>
            <p:nvPr/>
          </p:nvSpPr>
          <p:spPr bwMode="auto">
            <a:xfrm>
              <a:off x="1256738" y="1377950"/>
              <a:ext cx="1467974" cy="7570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Application</a:t>
              </a:r>
            </a:p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/ Library</a:t>
              </a:r>
              <a:endParaRPr lang="en-US" sz="180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45079" name="Text Box 37"/>
            <p:cNvSpPr txBox="1">
              <a:spLocks noChangeAspect="1" noChangeArrowheads="1"/>
            </p:cNvSpPr>
            <p:nvPr/>
          </p:nvSpPr>
          <p:spPr bwMode="auto">
            <a:xfrm>
              <a:off x="273339" y="2241550"/>
              <a:ext cx="1069397" cy="7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C / C++</a:t>
              </a:r>
            </a:p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parser</a:t>
              </a:r>
            </a:p>
          </p:txBody>
        </p:sp>
        <p:sp>
          <p:nvSpPr>
            <p:cNvPr id="45080" name="Text Box 38"/>
            <p:cNvSpPr txBox="1">
              <a:spLocks noChangeAspect="1" noChangeArrowheads="1"/>
            </p:cNvSpPr>
            <p:nvPr/>
          </p:nvSpPr>
          <p:spPr bwMode="auto">
            <a:xfrm>
              <a:off x="2624112" y="2241550"/>
              <a:ext cx="1714551" cy="7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Fortran parser</a:t>
              </a:r>
            </a:p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F77/90/95</a:t>
              </a:r>
            </a:p>
          </p:txBody>
        </p:sp>
        <p:sp>
          <p:nvSpPr>
            <p:cNvPr id="45081" name="Text Box 39"/>
            <p:cNvSpPr txBox="1">
              <a:spLocks noChangeAspect="1" noChangeArrowheads="1"/>
            </p:cNvSpPr>
            <p:nvPr/>
          </p:nvSpPr>
          <p:spPr bwMode="auto">
            <a:xfrm>
              <a:off x="115090" y="3765550"/>
              <a:ext cx="1420820" cy="7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C / C++</a:t>
              </a:r>
            </a:p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IL analyzer</a:t>
              </a:r>
            </a:p>
          </p:txBody>
        </p:sp>
        <p:sp>
          <p:nvSpPr>
            <p:cNvPr id="45082" name="Text Box 40"/>
            <p:cNvSpPr txBox="1">
              <a:spLocks noChangeAspect="1" noChangeArrowheads="1"/>
            </p:cNvSpPr>
            <p:nvPr/>
          </p:nvSpPr>
          <p:spPr bwMode="auto">
            <a:xfrm>
              <a:off x="2666203" y="3765550"/>
              <a:ext cx="1420820" cy="7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Fortran</a:t>
              </a:r>
            </a:p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IL analyzer</a:t>
              </a:r>
            </a:p>
          </p:txBody>
        </p:sp>
        <p:sp>
          <p:nvSpPr>
            <p:cNvPr id="45083" name="Text Box 41"/>
            <p:cNvSpPr txBox="1">
              <a:spLocks noChangeAspect="1" noChangeArrowheads="1"/>
            </p:cNvSpPr>
            <p:nvPr/>
          </p:nvSpPr>
          <p:spPr bwMode="auto">
            <a:xfrm>
              <a:off x="334746" y="4832350"/>
              <a:ext cx="1086286" cy="987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imes" charset="0"/>
                </a:rPr>
                <a:t>Program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imes" charset="0"/>
                </a:rPr>
                <a:t>Database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imes" charset="0"/>
                </a:rPr>
                <a:t>Files</a:t>
              </a:r>
            </a:p>
          </p:txBody>
        </p:sp>
        <p:sp>
          <p:nvSpPr>
            <p:cNvPr id="45084" name="Text Box 42"/>
            <p:cNvSpPr txBox="1">
              <a:spLocks noChangeAspect="1" noChangeArrowheads="1"/>
            </p:cNvSpPr>
            <p:nvPr/>
          </p:nvSpPr>
          <p:spPr bwMode="auto">
            <a:xfrm>
              <a:off x="914400" y="3232150"/>
              <a:ext cx="449580" cy="42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IL</a:t>
              </a:r>
              <a:endParaRPr lang="en-US" sz="180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45085" name="Text Box 43"/>
            <p:cNvSpPr txBox="1">
              <a:spLocks noChangeAspect="1" noChangeArrowheads="1"/>
            </p:cNvSpPr>
            <p:nvPr/>
          </p:nvSpPr>
          <p:spPr bwMode="auto">
            <a:xfrm>
              <a:off x="2743200" y="3232150"/>
              <a:ext cx="449580" cy="42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IL</a:t>
              </a:r>
            </a:p>
          </p:txBody>
        </p:sp>
        <p:sp>
          <p:nvSpPr>
            <p:cNvPr id="45086" name="Text Box 44"/>
            <p:cNvSpPr txBox="1">
              <a:spLocks noChangeAspect="1" noChangeArrowheads="1"/>
            </p:cNvSpPr>
            <p:nvPr/>
          </p:nvSpPr>
          <p:spPr bwMode="auto">
            <a:xfrm>
              <a:off x="2438400" y="5137150"/>
              <a:ext cx="1422711" cy="42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DUCTAPE</a:t>
              </a:r>
              <a:endParaRPr lang="en-US" sz="180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45087" name="Text Box 48"/>
            <p:cNvSpPr txBox="1">
              <a:spLocks noChangeAspect="1" noChangeArrowheads="1"/>
            </p:cNvSpPr>
            <p:nvPr/>
          </p:nvSpPr>
          <p:spPr bwMode="auto">
            <a:xfrm>
              <a:off x="5042658" y="4979988"/>
              <a:ext cx="1265309" cy="559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000000"/>
                  </a:solidFill>
                  <a:latin typeface="Times" charset="0"/>
                </a:rPr>
                <a:t>TAU</a:t>
              </a:r>
              <a:br>
                <a:rPr lang="en-US" sz="1400" b="1">
                  <a:solidFill>
                    <a:srgbClr val="000000"/>
                  </a:solidFill>
                  <a:latin typeface="Times" charset="0"/>
                </a:rPr>
              </a:br>
              <a:r>
                <a:rPr lang="en-US" sz="1400" b="1">
                  <a:solidFill>
                    <a:srgbClr val="000000"/>
                  </a:solidFill>
                  <a:latin typeface="Times" charset="0"/>
                </a:rPr>
                <a:t>instrumentor</a:t>
              </a:r>
            </a:p>
          </p:txBody>
        </p:sp>
        <p:sp>
          <p:nvSpPr>
            <p:cNvPr id="45088" name="Text Box 52"/>
            <p:cNvSpPr txBox="1">
              <a:spLocks noChangeAspect="1" noChangeArrowheads="1"/>
            </p:cNvSpPr>
            <p:nvPr/>
          </p:nvSpPr>
          <p:spPr bwMode="auto">
            <a:xfrm>
              <a:off x="7164388" y="4968875"/>
              <a:ext cx="2104681" cy="7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Automatic source</a:t>
              </a:r>
            </a:p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Times" charset="0"/>
                </a:rPr>
                <a:t>instrumentation</a:t>
              </a:r>
              <a:endParaRPr lang="en-US" sz="180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45089" name="AutoShape 53"/>
            <p:cNvSpPr>
              <a:spLocks noChangeAspect="1" noChangeArrowheads="1"/>
            </p:cNvSpPr>
            <p:nvPr/>
          </p:nvSpPr>
          <p:spPr bwMode="auto">
            <a:xfrm>
              <a:off x="1827213" y="4618038"/>
              <a:ext cx="377825" cy="377825"/>
            </a:xfrm>
            <a:prstGeom prst="can">
              <a:avLst>
                <a:gd name="adj" fmla="val 25000"/>
              </a:avLst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90" name="AutoShape 54"/>
            <p:cNvSpPr>
              <a:spLocks noChangeAspect="1" noChangeArrowheads="1"/>
            </p:cNvSpPr>
            <p:nvPr/>
          </p:nvSpPr>
          <p:spPr bwMode="auto">
            <a:xfrm>
              <a:off x="1827213" y="5599113"/>
              <a:ext cx="377825" cy="376237"/>
            </a:xfrm>
            <a:prstGeom prst="can">
              <a:avLst>
                <a:gd name="adj" fmla="val 25000"/>
              </a:avLst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91" name="Line 55"/>
            <p:cNvSpPr>
              <a:spLocks noChangeAspect="1" noChangeShapeType="1"/>
            </p:cNvSpPr>
            <p:nvPr/>
          </p:nvSpPr>
          <p:spPr bwMode="auto">
            <a:xfrm>
              <a:off x="1639888" y="5275263"/>
              <a:ext cx="62865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2" name="AutoShape 56"/>
            <p:cNvSpPr>
              <a:spLocks noChangeAspect="1" noChangeArrowheads="1"/>
            </p:cNvSpPr>
            <p:nvPr/>
          </p:nvSpPr>
          <p:spPr bwMode="auto">
            <a:xfrm>
              <a:off x="1509713" y="5083175"/>
              <a:ext cx="377825" cy="377825"/>
            </a:xfrm>
            <a:prstGeom prst="can">
              <a:avLst>
                <a:gd name="adj" fmla="val 25000"/>
              </a:avLst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093" name="Freeform 57"/>
            <p:cNvSpPr>
              <a:spLocks noChangeAspect="1"/>
            </p:cNvSpPr>
            <p:nvPr/>
          </p:nvSpPr>
          <p:spPr bwMode="auto">
            <a:xfrm>
              <a:off x="2036763" y="4967288"/>
              <a:ext cx="430212" cy="225425"/>
            </a:xfrm>
            <a:custGeom>
              <a:avLst/>
              <a:gdLst>
                <a:gd name="T0" fmla="*/ 2147483647 w 493"/>
                <a:gd name="T1" fmla="*/ 0 h 257"/>
                <a:gd name="T2" fmla="*/ 2147483647 w 493"/>
                <a:gd name="T3" fmla="*/ 2147483647 h 257"/>
                <a:gd name="T4" fmla="*/ 2147483647 w 493"/>
                <a:gd name="T5" fmla="*/ 2147483647 h 257"/>
                <a:gd name="T6" fmla="*/ 0 60000 65536"/>
                <a:gd name="T7" fmla="*/ 0 60000 65536"/>
                <a:gd name="T8" fmla="*/ 0 60000 65536"/>
                <a:gd name="T9" fmla="*/ 0 w 493"/>
                <a:gd name="T10" fmla="*/ 0 h 257"/>
                <a:gd name="T11" fmla="*/ 493 w 493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3" h="257">
                  <a:moveTo>
                    <a:pt x="22" y="0"/>
                  </a:moveTo>
                  <a:cubicBezTo>
                    <a:pt x="31" y="28"/>
                    <a:pt x="0" y="128"/>
                    <a:pt x="79" y="171"/>
                  </a:cubicBezTo>
                  <a:cubicBezTo>
                    <a:pt x="157" y="213"/>
                    <a:pt x="406" y="239"/>
                    <a:pt x="493" y="257"/>
                  </a:cubicBezTo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4" name="Freeform 58"/>
            <p:cNvSpPr>
              <a:spLocks noChangeAspect="1"/>
            </p:cNvSpPr>
            <p:nvPr/>
          </p:nvSpPr>
          <p:spPr bwMode="auto">
            <a:xfrm flipV="1">
              <a:off x="2011363" y="5400675"/>
              <a:ext cx="431800" cy="223838"/>
            </a:xfrm>
            <a:custGeom>
              <a:avLst/>
              <a:gdLst>
                <a:gd name="T0" fmla="*/ 2147483647 w 493"/>
                <a:gd name="T1" fmla="*/ 0 h 257"/>
                <a:gd name="T2" fmla="*/ 2147483647 w 493"/>
                <a:gd name="T3" fmla="*/ 2147483647 h 257"/>
                <a:gd name="T4" fmla="*/ 2147483647 w 493"/>
                <a:gd name="T5" fmla="*/ 2147483647 h 257"/>
                <a:gd name="T6" fmla="*/ 0 60000 65536"/>
                <a:gd name="T7" fmla="*/ 0 60000 65536"/>
                <a:gd name="T8" fmla="*/ 0 60000 65536"/>
                <a:gd name="T9" fmla="*/ 0 w 493"/>
                <a:gd name="T10" fmla="*/ 0 h 257"/>
                <a:gd name="T11" fmla="*/ 493 w 493"/>
                <a:gd name="T12" fmla="*/ 257 h 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3" h="257">
                  <a:moveTo>
                    <a:pt x="22" y="0"/>
                  </a:moveTo>
                  <a:cubicBezTo>
                    <a:pt x="31" y="28"/>
                    <a:pt x="0" y="128"/>
                    <a:pt x="79" y="171"/>
                  </a:cubicBezTo>
                  <a:cubicBezTo>
                    <a:pt x="157" y="213"/>
                    <a:pt x="406" y="239"/>
                    <a:pt x="493" y="257"/>
                  </a:cubicBezTo>
                </a:path>
              </a:pathLst>
            </a:custGeom>
            <a:noFill/>
            <a:ln w="57150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5" name="Line 59"/>
            <p:cNvSpPr>
              <a:spLocks noChangeAspect="1" noChangeShapeType="1"/>
            </p:cNvSpPr>
            <p:nvPr/>
          </p:nvSpPr>
          <p:spPr bwMode="auto">
            <a:xfrm>
              <a:off x="1636713" y="4319588"/>
              <a:ext cx="379412" cy="377825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6" name="Line 60"/>
            <p:cNvSpPr>
              <a:spLocks noChangeAspect="1" noChangeShapeType="1"/>
            </p:cNvSpPr>
            <p:nvPr/>
          </p:nvSpPr>
          <p:spPr bwMode="auto">
            <a:xfrm flipH="1">
              <a:off x="2027238" y="4319588"/>
              <a:ext cx="411162" cy="377825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7" name="AutoShape 61"/>
            <p:cNvSpPr>
              <a:spLocks noChangeAspect="1" noChangeArrowheads="1"/>
            </p:cNvSpPr>
            <p:nvPr/>
          </p:nvSpPr>
          <p:spPr bwMode="auto">
            <a:xfrm>
              <a:off x="1419225" y="3963988"/>
              <a:ext cx="415925" cy="37782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72 w 21600"/>
                <a:gd name="T13" fmla="*/ 5572 h 21600"/>
                <a:gd name="T14" fmla="*/ 16028 w 21600"/>
                <a:gd name="T15" fmla="*/ 160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43" y="21600"/>
                  </a:lnTo>
                  <a:lnTo>
                    <a:pt x="1405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8" name="AutoShape 62"/>
            <p:cNvSpPr>
              <a:spLocks noChangeAspect="1" noChangeArrowheads="1"/>
            </p:cNvSpPr>
            <p:nvPr/>
          </p:nvSpPr>
          <p:spPr bwMode="auto">
            <a:xfrm>
              <a:off x="2228850" y="3963988"/>
              <a:ext cx="415925" cy="37782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72 w 21600"/>
                <a:gd name="T13" fmla="*/ 5572 h 21600"/>
                <a:gd name="T14" fmla="*/ 16028 w 21600"/>
                <a:gd name="T15" fmla="*/ 160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43" y="21600"/>
                  </a:lnTo>
                  <a:lnTo>
                    <a:pt x="1405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9" name="AutoShape 9"/>
            <p:cNvSpPr>
              <a:spLocks noChangeAspect="1" noChangeArrowheads="1"/>
            </p:cNvSpPr>
            <p:nvPr/>
          </p:nvSpPr>
          <p:spPr bwMode="auto">
            <a:xfrm flipH="1">
              <a:off x="6589713" y="3649663"/>
              <a:ext cx="550862" cy="376237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00" name="AutoShape 12"/>
            <p:cNvSpPr>
              <a:spLocks noChangeAspect="1" noChangeArrowheads="1"/>
            </p:cNvSpPr>
            <p:nvPr/>
          </p:nvSpPr>
          <p:spPr bwMode="auto">
            <a:xfrm rot="-5400000">
              <a:off x="5207794" y="3098006"/>
              <a:ext cx="733425" cy="1395413"/>
            </a:xfrm>
            <a:prstGeom prst="can">
              <a:avLst>
                <a:gd name="adj" fmla="val 26266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01" name="AutoShape 29"/>
            <p:cNvSpPr>
              <a:spLocks noChangeAspect="1" noChangeArrowheads="1"/>
            </p:cNvSpPr>
            <p:nvPr/>
          </p:nvSpPr>
          <p:spPr bwMode="auto">
            <a:xfrm>
              <a:off x="6283325" y="3717925"/>
              <a:ext cx="355600" cy="227013"/>
            </a:xfrm>
            <a:prstGeom prst="rightArrow">
              <a:avLst>
                <a:gd name="adj1" fmla="val 40954"/>
                <a:gd name="adj2" fmla="val 70272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02" name="TextBox 73"/>
            <p:cNvSpPr txBox="1">
              <a:spLocks noChangeArrowheads="1"/>
            </p:cNvSpPr>
            <p:nvPr/>
          </p:nvSpPr>
          <p:spPr bwMode="auto">
            <a:xfrm>
              <a:off x="5410200" y="4114800"/>
              <a:ext cx="3270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.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.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600" b="1">
                  <a:solidFill>
                    <a:srgbClr val="000000"/>
                  </a:solidFill>
                </a:rPr>
                <a:t>.</a:t>
              </a:r>
            </a:p>
          </p:txBody>
        </p:sp>
        <p:sp>
          <p:nvSpPr>
            <p:cNvPr id="45103" name="Rectangle 19"/>
            <p:cNvSpPr>
              <a:spLocks noChangeAspect="1" noChangeArrowheads="1"/>
            </p:cNvSpPr>
            <p:nvPr/>
          </p:nvSpPr>
          <p:spPr bwMode="auto">
            <a:xfrm>
              <a:off x="4267200" y="3744913"/>
              <a:ext cx="163513" cy="15240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04" name="AutoShape 18"/>
            <p:cNvSpPr>
              <a:spLocks noChangeAspect="1" noChangeArrowheads="1"/>
            </p:cNvSpPr>
            <p:nvPr/>
          </p:nvSpPr>
          <p:spPr bwMode="auto">
            <a:xfrm>
              <a:off x="4267200" y="3657600"/>
              <a:ext cx="723900" cy="295275"/>
            </a:xfrm>
            <a:prstGeom prst="rightArrow">
              <a:avLst>
                <a:gd name="adj1" fmla="val 50000"/>
                <a:gd name="adj2" fmla="val 90233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79E7E42-A0B1-3028-47A3-10D8211DBA1E}"/>
              </a:ext>
            </a:extLst>
          </p:cNvPr>
          <p:cNvCxnSpPr>
            <a:cxnSpLocks/>
          </p:cNvCxnSpPr>
          <p:nvPr/>
        </p:nvCxnSpPr>
        <p:spPr>
          <a:xfrm flipH="1">
            <a:off x="3007225" y="2009100"/>
            <a:ext cx="2354667" cy="59633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961797F-0CF0-E2B4-BBAB-8BB4622FAABA}"/>
              </a:ext>
            </a:extLst>
          </p:cNvPr>
          <p:cNvSpPr txBox="1"/>
          <p:nvPr/>
        </p:nvSpPr>
        <p:spPr>
          <a:xfrm>
            <a:off x="5364516" y="1489785"/>
            <a:ext cx="3921152" cy="92333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Closed source C/C++ parser based on obsolete version of Edison Design Group compiler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97549-43A2-B996-C9AB-BBB961DD4C2C}"/>
              </a:ext>
            </a:extLst>
          </p:cNvPr>
          <p:cNvSpPr txBox="1"/>
          <p:nvPr/>
        </p:nvSpPr>
        <p:spPr>
          <a:xfrm>
            <a:off x="6443791" y="2519927"/>
            <a:ext cx="5748209" cy="92333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Based on an old, modified version of </a:t>
            </a:r>
            <a:r>
              <a:rPr lang="en-US" dirty="0" err="1">
                <a:solidFill>
                  <a:schemeClr val="accent2"/>
                </a:solidFill>
              </a:rPr>
              <a:t>GFortran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2"/>
                </a:solidFill>
              </a:rPr>
              <a:t>GFortran’s</a:t>
            </a:r>
            <a:r>
              <a:rPr lang="en-US" dirty="0">
                <a:solidFill>
                  <a:schemeClr val="accent2"/>
                </a:solidFill>
              </a:rPr>
              <a:t>  non-modular design makes use as a library difficult and does not support modern Fortran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58573-B9E9-AC00-95AB-03B774F82375}"/>
              </a:ext>
            </a:extLst>
          </p:cNvPr>
          <p:cNvSpPr txBox="1"/>
          <p:nvPr/>
        </p:nvSpPr>
        <p:spPr>
          <a:xfrm>
            <a:off x="3254794" y="6067838"/>
            <a:ext cx="8306699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Text-based database files enumerating all functions, statements, types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498F56-C810-2E85-37F6-560211CE5F86}"/>
              </a:ext>
            </a:extLst>
          </p:cNvPr>
          <p:cNvCxnSpPr>
            <a:cxnSpLocks/>
          </p:cNvCxnSpPr>
          <p:nvPr/>
        </p:nvCxnSpPr>
        <p:spPr>
          <a:xfrm flipH="1" flipV="1">
            <a:off x="2768905" y="5778114"/>
            <a:ext cx="475946" cy="31119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3F6D2B-4B45-3FF4-326E-9EA14203162B}"/>
              </a:ext>
            </a:extLst>
          </p:cNvPr>
          <p:cNvCxnSpPr>
            <a:cxnSpLocks/>
          </p:cNvCxnSpPr>
          <p:nvPr/>
        </p:nvCxnSpPr>
        <p:spPr>
          <a:xfrm flipH="1">
            <a:off x="5787792" y="2860453"/>
            <a:ext cx="655999" cy="121139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832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46063"/>
            <a:ext cx="8686800" cy="411162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Automatic Source Instrumentation  using PDT</a:t>
            </a:r>
          </a:p>
        </p:txBody>
      </p:sp>
      <p:grpSp>
        <p:nvGrpSpPr>
          <p:cNvPr id="46084" name="Group 1"/>
          <p:cNvGrpSpPr>
            <a:grpSpLocks/>
          </p:cNvGrpSpPr>
          <p:nvPr/>
        </p:nvGrpSpPr>
        <p:grpSpPr bwMode="auto">
          <a:xfrm>
            <a:off x="2209800" y="1066800"/>
            <a:ext cx="8261350" cy="4876800"/>
            <a:chOff x="412750" y="1198563"/>
            <a:chExt cx="8534400" cy="5126037"/>
          </a:xfrm>
        </p:grpSpPr>
        <p:sp>
          <p:nvSpPr>
            <p:cNvPr id="46085" name="AutoShape 4"/>
            <p:cNvSpPr>
              <a:spLocks noChangeArrowheads="1"/>
            </p:cNvSpPr>
            <p:nvPr/>
          </p:nvSpPr>
          <p:spPr bwMode="auto">
            <a:xfrm>
              <a:off x="6813550" y="4038600"/>
              <a:ext cx="2133600" cy="8270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6" name="AutoShape 5"/>
            <p:cNvSpPr>
              <a:spLocks noChangeArrowheads="1"/>
            </p:cNvSpPr>
            <p:nvPr/>
          </p:nvSpPr>
          <p:spPr bwMode="auto">
            <a:xfrm>
              <a:off x="565150" y="5410200"/>
              <a:ext cx="2895600" cy="9144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7" name="Line 6"/>
            <p:cNvSpPr>
              <a:spLocks noChangeShapeType="1"/>
            </p:cNvSpPr>
            <p:nvPr/>
          </p:nvSpPr>
          <p:spPr bwMode="auto">
            <a:xfrm flipV="1">
              <a:off x="5975350" y="4305300"/>
              <a:ext cx="6858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88" name="Rectangle 7"/>
            <p:cNvSpPr>
              <a:spLocks noChangeArrowheads="1"/>
            </p:cNvSpPr>
            <p:nvPr/>
          </p:nvSpPr>
          <p:spPr bwMode="auto">
            <a:xfrm>
              <a:off x="3709988" y="4048125"/>
              <a:ext cx="2438400" cy="6223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ts val="300"/>
                </a:spcBef>
              </a:pPr>
              <a:r>
                <a:rPr lang="en-US">
                  <a:solidFill>
                    <a:srgbClr val="000000"/>
                  </a:solidFill>
                </a:rPr>
                <a:t>tau_instrumentor</a:t>
              </a:r>
            </a:p>
          </p:txBody>
        </p:sp>
        <p:sp>
          <p:nvSpPr>
            <p:cNvPr id="46089" name="Line 8"/>
            <p:cNvSpPr>
              <a:spLocks noChangeShapeType="1"/>
            </p:cNvSpPr>
            <p:nvPr/>
          </p:nvSpPr>
          <p:spPr bwMode="auto">
            <a:xfrm>
              <a:off x="1860550" y="3505200"/>
              <a:ext cx="1828800" cy="7620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0" name="Line 9"/>
            <p:cNvSpPr>
              <a:spLocks noChangeShapeType="1"/>
            </p:cNvSpPr>
            <p:nvPr/>
          </p:nvSpPr>
          <p:spPr bwMode="auto">
            <a:xfrm flipV="1">
              <a:off x="1784350" y="4419600"/>
              <a:ext cx="1905000" cy="838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091" name="Group 10"/>
            <p:cNvGrpSpPr>
              <a:grpSpLocks/>
            </p:cNvGrpSpPr>
            <p:nvPr/>
          </p:nvGrpSpPr>
          <p:grpSpPr bwMode="auto">
            <a:xfrm>
              <a:off x="958850" y="2590800"/>
              <a:ext cx="1638300" cy="914400"/>
              <a:chOff x="4560" y="3760"/>
              <a:chExt cx="2580" cy="1440"/>
            </a:xfrm>
          </p:grpSpPr>
          <p:sp>
            <p:nvSpPr>
              <p:cNvPr id="46103" name="AutoShape 11"/>
              <p:cNvSpPr>
                <a:spLocks noChangeArrowheads="1"/>
              </p:cNvSpPr>
              <p:nvPr/>
            </p:nvSpPr>
            <p:spPr bwMode="auto">
              <a:xfrm>
                <a:off x="4691" y="3760"/>
                <a:ext cx="2431" cy="1440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4" name="Rectangle 12"/>
              <p:cNvSpPr>
                <a:spLocks noChangeArrowheads="1"/>
              </p:cNvSpPr>
              <p:nvPr/>
            </p:nvSpPr>
            <p:spPr bwMode="auto">
              <a:xfrm>
                <a:off x="4560" y="3820"/>
                <a:ext cx="2580" cy="1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</a:rPr>
                  <a:t>Parsed</a:t>
                </a:r>
                <a:br>
                  <a:rPr lang="en-US">
                    <a:solidFill>
                      <a:srgbClr val="000000"/>
                    </a:solidFill>
                  </a:rPr>
                </a:br>
                <a:r>
                  <a:rPr lang="en-US">
                    <a:solidFill>
                      <a:srgbClr val="000000"/>
                    </a:solidFill>
                  </a:rPr>
                  <a:t>program</a:t>
                </a:r>
              </a:p>
            </p:txBody>
          </p:sp>
        </p:grpSp>
        <p:sp>
          <p:nvSpPr>
            <p:cNvPr id="46092" name="AutoShape 13"/>
            <p:cNvSpPr>
              <a:spLocks noChangeArrowheads="1"/>
            </p:cNvSpPr>
            <p:nvPr/>
          </p:nvSpPr>
          <p:spPr bwMode="auto">
            <a:xfrm>
              <a:off x="412750" y="5257800"/>
              <a:ext cx="2895600" cy="9144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565150" y="5257800"/>
              <a:ext cx="2590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Instrumentation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specification file</a:t>
              </a:r>
            </a:p>
          </p:txBody>
        </p:sp>
        <p:sp>
          <p:nvSpPr>
            <p:cNvPr id="46094" name="AutoShape 15"/>
            <p:cNvSpPr>
              <a:spLocks noChangeArrowheads="1"/>
            </p:cNvSpPr>
            <p:nvPr/>
          </p:nvSpPr>
          <p:spPr bwMode="auto">
            <a:xfrm>
              <a:off x="6661150" y="3886200"/>
              <a:ext cx="2133600" cy="8270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6"/>
            <p:cNvSpPr>
              <a:spLocks noChangeArrowheads="1"/>
            </p:cNvSpPr>
            <p:nvPr/>
          </p:nvSpPr>
          <p:spPr bwMode="auto">
            <a:xfrm>
              <a:off x="6813550" y="3886200"/>
              <a:ext cx="1828800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Instrumented 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copy of source</a:t>
              </a:r>
            </a:p>
          </p:txBody>
        </p:sp>
        <p:sp>
          <p:nvSpPr>
            <p:cNvPr id="46096" name="Text Box 17"/>
            <p:cNvSpPr txBox="1">
              <a:spLocks noChangeArrowheads="1"/>
            </p:cNvSpPr>
            <p:nvPr/>
          </p:nvSpPr>
          <p:spPr bwMode="auto">
            <a:xfrm>
              <a:off x="1143145" y="1219200"/>
              <a:ext cx="1431633" cy="67936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TAU source</a:t>
              </a:r>
              <a:br>
                <a:rPr lang="en-US" sz="1800">
                  <a:solidFill>
                    <a:srgbClr val="000000"/>
                  </a:solidFill>
                </a:rPr>
              </a:br>
              <a:r>
                <a:rPr lang="en-US" sz="1800">
                  <a:solidFill>
                    <a:srgbClr val="000000"/>
                  </a:solidFill>
                </a:rPr>
                <a:t>analyzer</a:t>
              </a:r>
            </a:p>
          </p:txBody>
        </p:sp>
        <p:sp>
          <p:nvSpPr>
            <p:cNvPr id="46097" name="Line 18"/>
            <p:cNvSpPr>
              <a:spLocks noChangeShapeType="1"/>
            </p:cNvSpPr>
            <p:nvPr/>
          </p:nvSpPr>
          <p:spPr bwMode="auto">
            <a:xfrm>
              <a:off x="1784350" y="1898563"/>
              <a:ext cx="0" cy="6922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8" name="Line 19"/>
            <p:cNvSpPr>
              <a:spLocks noChangeShapeType="1"/>
            </p:cNvSpPr>
            <p:nvPr/>
          </p:nvSpPr>
          <p:spPr bwMode="auto">
            <a:xfrm flipH="1">
              <a:off x="4946650" y="2081213"/>
              <a:ext cx="0" cy="19446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099" name="Group 20"/>
            <p:cNvGrpSpPr>
              <a:grpSpLocks/>
            </p:cNvGrpSpPr>
            <p:nvPr/>
          </p:nvGrpSpPr>
          <p:grpSpPr bwMode="auto">
            <a:xfrm>
              <a:off x="3917950" y="1198563"/>
              <a:ext cx="2133600" cy="869950"/>
              <a:chOff x="9220" y="3470"/>
              <a:chExt cx="3360" cy="1370"/>
            </a:xfrm>
          </p:grpSpPr>
          <p:sp>
            <p:nvSpPr>
              <p:cNvPr id="46101" name="AutoShape 21"/>
              <p:cNvSpPr>
                <a:spLocks noChangeArrowheads="1"/>
              </p:cNvSpPr>
              <p:nvPr/>
            </p:nvSpPr>
            <p:spPr bwMode="auto">
              <a:xfrm>
                <a:off x="9220" y="3483"/>
                <a:ext cx="3360" cy="135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2" name="Rectangle 22"/>
              <p:cNvSpPr>
                <a:spLocks noChangeArrowheads="1"/>
              </p:cNvSpPr>
              <p:nvPr/>
            </p:nvSpPr>
            <p:spPr bwMode="auto">
              <a:xfrm>
                <a:off x="9460" y="3470"/>
                <a:ext cx="2880" cy="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</a:rPr>
                  <a:t>Application </a:t>
                </a:r>
              </a:p>
              <a:p>
                <a:pPr algn="ctr"/>
                <a:r>
                  <a:rPr lang="en-US">
                    <a:solidFill>
                      <a:srgbClr val="000000"/>
                    </a:solidFill>
                  </a:rPr>
                  <a:t>source</a:t>
                </a:r>
              </a:p>
            </p:txBody>
          </p:sp>
        </p:grpSp>
        <p:sp>
          <p:nvSpPr>
            <p:cNvPr id="46100" name="Line 23"/>
            <p:cNvSpPr>
              <a:spLocks noChangeShapeType="1"/>
            </p:cNvSpPr>
            <p:nvPr/>
          </p:nvSpPr>
          <p:spPr bwMode="auto">
            <a:xfrm flipH="1">
              <a:off x="2574776" y="1676400"/>
              <a:ext cx="1343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623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C96329-8EC2-02F6-EDEA-B5A97E505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22" y="787845"/>
            <a:ext cx="11332737" cy="5461076"/>
          </a:xfrm>
        </p:spPr>
        <p:txBody>
          <a:bodyPr>
            <a:normAutofit/>
          </a:bodyPr>
          <a:lstStyle/>
          <a:p>
            <a:r>
              <a:rPr lang="en-US" dirty="0"/>
              <a:t>PDT has </a:t>
            </a:r>
            <a:r>
              <a:rPr lang="en-US" i="1" dirty="0"/>
              <a:t>usability issues</a:t>
            </a:r>
          </a:p>
          <a:p>
            <a:pPr lvl="1"/>
            <a:r>
              <a:rPr lang="en-US" dirty="0"/>
              <a:t>Not compatible with any C++ features beyond C++11</a:t>
            </a:r>
          </a:p>
          <a:p>
            <a:pPr lvl="1"/>
            <a:r>
              <a:rPr lang="en-US" dirty="0"/>
              <a:t>Closed source</a:t>
            </a:r>
            <a:r>
              <a:rPr lang="en-US" dirty="0">
                <a:sym typeface="Wingdings" pitchFamily="2" charset="2"/>
              </a:rPr>
              <a:t> — so have to ship large binary blobs to end users</a:t>
            </a:r>
          </a:p>
          <a:p>
            <a:pPr lvl="1"/>
            <a:r>
              <a:rPr lang="en-US" dirty="0">
                <a:sym typeface="Wingdings" pitchFamily="2" charset="2"/>
              </a:rPr>
              <a:t>PDB file requirement to serialize all types to textual description presents problems with modern C++ with deeply-templated types (large number of types with long description length)</a:t>
            </a:r>
          </a:p>
          <a:p>
            <a:r>
              <a:rPr lang="en-US" dirty="0">
                <a:sym typeface="Wingdings" pitchFamily="2" charset="2"/>
              </a:rPr>
              <a:t>PDT has </a:t>
            </a:r>
            <a:r>
              <a:rPr lang="en-US" i="1" dirty="0">
                <a:sym typeface="Wingdings" pitchFamily="2" charset="2"/>
              </a:rPr>
              <a:t>maintainability issues</a:t>
            </a:r>
          </a:p>
          <a:p>
            <a:pPr lvl="1"/>
            <a:r>
              <a:rPr lang="en-US" dirty="0">
                <a:sym typeface="Wingdings" pitchFamily="2" charset="2"/>
              </a:rPr>
              <a:t>Closed source – developers must sign NDA, limits number of developers involved</a:t>
            </a:r>
          </a:p>
          <a:p>
            <a:pPr lvl="1"/>
            <a:r>
              <a:rPr lang="en-US" dirty="0"/>
              <a:t>PDT instrumentor mixes EDG parser and PDT client code in same codebase — difficult to upgrade to new versions</a:t>
            </a:r>
          </a:p>
          <a:p>
            <a:pPr lvl="1"/>
            <a:r>
              <a:rPr lang="en-US" dirty="0"/>
              <a:t>Difficult to support for new C++ features</a:t>
            </a:r>
          </a:p>
          <a:p>
            <a:pPr lvl="1"/>
            <a:r>
              <a:rPr lang="en-US" dirty="0"/>
              <a:t>Major EDG release makes numerous breaking changes to API, which would require a from-scratch rewrite to adopt</a:t>
            </a:r>
          </a:p>
          <a:p>
            <a:r>
              <a:rPr lang="en-US" dirty="0"/>
              <a:t>Fortran support </a:t>
            </a:r>
          </a:p>
          <a:p>
            <a:pPr lvl="1"/>
            <a:r>
              <a:rPr lang="en-US" dirty="0"/>
              <a:t>Based on older </a:t>
            </a:r>
            <a:r>
              <a:rPr lang="en-US" dirty="0" err="1"/>
              <a:t>GFortran</a:t>
            </a:r>
            <a:r>
              <a:rPr lang="en-US" dirty="0"/>
              <a:t> parser that does not support modern Fortran features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57EEE6-7852-9B50-4EAD-DB9ED2D7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00" y="150557"/>
            <a:ext cx="12192000" cy="637288"/>
          </a:xfrm>
        </p:spPr>
        <p:txBody>
          <a:bodyPr>
            <a:normAutofit/>
          </a:bodyPr>
          <a:lstStyle/>
          <a:p>
            <a:r>
              <a:rPr lang="en-US" dirty="0"/>
              <a:t>Problems with PDT</a:t>
            </a:r>
          </a:p>
        </p:txBody>
      </p:sp>
    </p:spTree>
    <p:extLst>
      <p:ext uri="{BB962C8B-B14F-4D97-AF65-F5344CB8AC3E}">
        <p14:creationId xmlns:p14="http://schemas.microsoft.com/office/powerpoint/2010/main" val="104665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189B-3E73-9EF6-BBF3-27BDC74A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Flang</a:t>
            </a:r>
            <a:r>
              <a:rPr lang="en-US" dirty="0"/>
              <a:t>-based Instrumentation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C4030A51-C9D0-318B-2755-93075DA8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879" y="5615102"/>
            <a:ext cx="8896864" cy="1186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SALT is implemented as a </a:t>
            </a:r>
            <a:r>
              <a:rPr lang="en-US" dirty="0" err="1"/>
              <a:t>Flang</a:t>
            </a:r>
            <a:r>
              <a:rPr lang="en-US" dirty="0"/>
              <a:t> Frontend Plugin which receives the Fortran parse tree from </a:t>
            </a:r>
            <a:r>
              <a:rPr lang="en-US" dirty="0" err="1"/>
              <a:t>flang</a:t>
            </a:r>
            <a:r>
              <a:rPr lang="en-US" dirty="0"/>
              <a:t> –fc1 after parse tree generation and before the semantics stage.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A7E6C6B-E4D8-0541-0A2A-CD70BC77D727}"/>
              </a:ext>
            </a:extLst>
          </p:cNvPr>
          <p:cNvSpPr/>
          <p:nvPr/>
        </p:nvSpPr>
        <p:spPr>
          <a:xfrm>
            <a:off x="2206256" y="1690688"/>
            <a:ext cx="1956391" cy="103135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flang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759039-0DED-A968-25F3-AA4F3570F4A9}"/>
              </a:ext>
            </a:extLst>
          </p:cNvPr>
          <p:cNvSpPr/>
          <p:nvPr/>
        </p:nvSpPr>
        <p:spPr>
          <a:xfrm>
            <a:off x="5117804" y="1690688"/>
            <a:ext cx="1956391" cy="103135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flang</a:t>
            </a:r>
            <a:r>
              <a:rPr lang="en-US" dirty="0"/>
              <a:t> -fc1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5DB5A0-824C-B55F-8401-B26DACA9555E}"/>
              </a:ext>
            </a:extLst>
          </p:cNvPr>
          <p:cNvSpPr/>
          <p:nvPr/>
        </p:nvSpPr>
        <p:spPr>
          <a:xfrm>
            <a:off x="8029352" y="1690688"/>
            <a:ext cx="1956391" cy="103135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LLVM assembler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15E3DB-FA62-C63A-722B-A665D2F58D50}"/>
              </a:ext>
            </a:extLst>
          </p:cNvPr>
          <p:cNvCxnSpPr>
            <a:cxnSpLocks/>
          </p:cNvCxnSpPr>
          <p:nvPr/>
        </p:nvCxnSpPr>
        <p:spPr>
          <a:xfrm>
            <a:off x="4272421" y="2206367"/>
            <a:ext cx="735419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C84423-A76F-50B9-7498-2BE5ED354C95}"/>
              </a:ext>
            </a:extLst>
          </p:cNvPr>
          <p:cNvCxnSpPr>
            <a:cxnSpLocks/>
          </p:cNvCxnSpPr>
          <p:nvPr/>
        </p:nvCxnSpPr>
        <p:spPr>
          <a:xfrm>
            <a:off x="7182845" y="2206367"/>
            <a:ext cx="735419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379AAA-5A83-7E6B-A7C5-9175F78A4DE6}"/>
              </a:ext>
            </a:extLst>
          </p:cNvPr>
          <p:cNvGrpSpPr/>
          <p:nvPr/>
        </p:nvGrpSpPr>
        <p:grpSpPr>
          <a:xfrm>
            <a:off x="568418" y="2722046"/>
            <a:ext cx="4439422" cy="3770829"/>
            <a:chOff x="2063578" y="2722046"/>
            <a:chExt cx="2944262" cy="377082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96D76E-F724-44D0-D65B-35673336E3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578" y="2722046"/>
              <a:ext cx="2944262" cy="8861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48CA720-EAC9-4262-D143-F79162123545}"/>
                </a:ext>
              </a:extLst>
            </p:cNvPr>
            <p:cNvCxnSpPr>
              <a:cxnSpLocks/>
            </p:cNvCxnSpPr>
            <p:nvPr/>
          </p:nvCxnSpPr>
          <p:spPr>
            <a:xfrm>
              <a:off x="2063578" y="3595816"/>
              <a:ext cx="0" cy="28970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A7D9EB-9EED-EEB9-4E2F-88D4A6ED02BC}"/>
              </a:ext>
            </a:extLst>
          </p:cNvPr>
          <p:cNvSpPr/>
          <p:nvPr/>
        </p:nvSpPr>
        <p:spPr>
          <a:xfrm>
            <a:off x="1519199" y="3772003"/>
            <a:ext cx="1418003" cy="74753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Parser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3AF3BAF-ACD5-4BAB-CEDA-5803789E2365}"/>
              </a:ext>
            </a:extLst>
          </p:cNvPr>
          <p:cNvSpPr/>
          <p:nvPr/>
        </p:nvSpPr>
        <p:spPr>
          <a:xfrm>
            <a:off x="3448119" y="3772003"/>
            <a:ext cx="1418003" cy="74753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Semantics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E935921-FD59-E122-6A9B-CE2895BD4AB3}"/>
              </a:ext>
            </a:extLst>
          </p:cNvPr>
          <p:cNvSpPr/>
          <p:nvPr/>
        </p:nvSpPr>
        <p:spPr>
          <a:xfrm>
            <a:off x="5377039" y="3772003"/>
            <a:ext cx="1418003" cy="74753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Lower to FIR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10724A-678C-4B7B-9E48-703CDBBF4F3A}"/>
              </a:ext>
            </a:extLst>
          </p:cNvPr>
          <p:cNvSpPr/>
          <p:nvPr/>
        </p:nvSpPr>
        <p:spPr>
          <a:xfrm>
            <a:off x="7305959" y="3753404"/>
            <a:ext cx="1418003" cy="74753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Lower to MLIR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65E1AE1-5D11-FF33-D5A6-CD869CCFAD6B}"/>
              </a:ext>
            </a:extLst>
          </p:cNvPr>
          <p:cNvSpPr/>
          <p:nvPr/>
        </p:nvSpPr>
        <p:spPr>
          <a:xfrm>
            <a:off x="9234881" y="3777241"/>
            <a:ext cx="1418003" cy="74753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Lower to LLVM IR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5DFB1B3-C3A1-2CB1-8ECC-494C944EC8FD}"/>
              </a:ext>
            </a:extLst>
          </p:cNvPr>
          <p:cNvCxnSpPr>
            <a:cxnSpLocks/>
          </p:cNvCxnSpPr>
          <p:nvPr/>
        </p:nvCxnSpPr>
        <p:spPr>
          <a:xfrm>
            <a:off x="2971436" y="4169110"/>
            <a:ext cx="442449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EE04980-C0BD-81E4-D7A3-E9C942A7FC87}"/>
              </a:ext>
            </a:extLst>
          </p:cNvPr>
          <p:cNvGrpSpPr/>
          <p:nvPr/>
        </p:nvGrpSpPr>
        <p:grpSpPr>
          <a:xfrm flipH="1">
            <a:off x="7164243" y="2722046"/>
            <a:ext cx="4439422" cy="3770829"/>
            <a:chOff x="2063578" y="2722046"/>
            <a:chExt cx="2944262" cy="377082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F587D6-D393-ECE3-6B8F-A5AA297E6B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578" y="2722046"/>
              <a:ext cx="2944262" cy="8861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F2E3555-38F2-5574-594F-7D304BE9E774}"/>
                </a:ext>
              </a:extLst>
            </p:cNvPr>
            <p:cNvCxnSpPr>
              <a:cxnSpLocks/>
            </p:cNvCxnSpPr>
            <p:nvPr/>
          </p:nvCxnSpPr>
          <p:spPr>
            <a:xfrm>
              <a:off x="2063578" y="3595816"/>
              <a:ext cx="0" cy="28970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271B75E-8BB3-7B7F-EC08-71FE441EB1E7}"/>
              </a:ext>
            </a:extLst>
          </p:cNvPr>
          <p:cNvCxnSpPr>
            <a:cxnSpLocks/>
          </p:cNvCxnSpPr>
          <p:nvPr/>
        </p:nvCxnSpPr>
        <p:spPr>
          <a:xfrm>
            <a:off x="4900356" y="4169110"/>
            <a:ext cx="442449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068C73-7C1C-E5D9-0CCF-59E9E745F227}"/>
              </a:ext>
            </a:extLst>
          </p:cNvPr>
          <p:cNvCxnSpPr>
            <a:cxnSpLocks/>
          </p:cNvCxnSpPr>
          <p:nvPr/>
        </p:nvCxnSpPr>
        <p:spPr>
          <a:xfrm>
            <a:off x="6829276" y="4169110"/>
            <a:ext cx="442449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34B4BA1-A7AB-28C7-CED3-E1A05DE178EE}"/>
              </a:ext>
            </a:extLst>
          </p:cNvPr>
          <p:cNvCxnSpPr>
            <a:cxnSpLocks/>
          </p:cNvCxnSpPr>
          <p:nvPr/>
        </p:nvCxnSpPr>
        <p:spPr>
          <a:xfrm>
            <a:off x="8758196" y="4169110"/>
            <a:ext cx="442449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C7E1214-F399-8ABE-E218-8AC2711E6C4D}"/>
              </a:ext>
            </a:extLst>
          </p:cNvPr>
          <p:cNvCxnSpPr>
            <a:cxnSpLocks/>
          </p:cNvCxnSpPr>
          <p:nvPr/>
        </p:nvCxnSpPr>
        <p:spPr>
          <a:xfrm flipV="1">
            <a:off x="3177967" y="4399006"/>
            <a:ext cx="0" cy="11862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9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5469B-F284-4F6A-2BB9-040E808E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9087064" cy="625200"/>
          </a:xfrm>
        </p:spPr>
        <p:txBody>
          <a:bodyPr/>
          <a:lstStyle/>
          <a:p>
            <a:r>
              <a:rPr lang="en-US" dirty="0"/>
              <a:t>SALT plugin for </a:t>
            </a:r>
            <a:r>
              <a:rPr lang="en-US" dirty="0" err="1"/>
              <a:t>Flang</a:t>
            </a:r>
            <a:r>
              <a:rPr lang="en-US" dirty="0"/>
              <a:t>: NASA SBIR Phase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55F1-7872-9588-6DB5-EC410D5F4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Phase I proof-of-concept implements instrumentation for performance monitoring.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SALT Visitor visits each node of parse tree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Identifies programs/subprograms for instrumentation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Identifies source locations for inserting variable declarations and timer start/stop code for TAU timers</a:t>
            </a:r>
          </a:p>
          <a:p>
            <a:pPr marL="1428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Not all parse tree node types in </a:t>
            </a:r>
            <a:r>
              <a:rPr lang="en-US" sz="1800" dirty="0" err="1"/>
              <a:t>Flang</a:t>
            </a:r>
            <a:r>
              <a:rPr lang="en-US" sz="1800" dirty="0"/>
              <a:t> have associated source position data.</a:t>
            </a:r>
          </a:p>
          <a:p>
            <a:pPr marL="1428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Scans into children of a given node to find source position data in </a:t>
            </a:r>
            <a:r>
              <a:rPr lang="en-US" sz="1800" dirty="0" err="1"/>
              <a:t>subnodes</a:t>
            </a:r>
            <a:r>
              <a:rPr lang="en-US" sz="1800" dirty="0"/>
              <a:t>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Phase I focused specifically on instrumentation.</a:t>
            </a:r>
          </a:p>
        </p:txBody>
      </p:sp>
    </p:spTree>
    <p:extLst>
      <p:ext uri="{BB962C8B-B14F-4D97-AF65-F5344CB8AC3E}">
        <p14:creationId xmlns:p14="http://schemas.microsoft.com/office/powerpoint/2010/main" val="252278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Profiling and Tracing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6705600" y="3810000"/>
            <a:ext cx="5283200" cy="762000"/>
          </a:xfrm>
        </p:spPr>
        <p:txBody>
          <a:bodyPr wrap="square"/>
          <a:lstStyle/>
          <a:p>
            <a:pPr marL="380990" indent="-365751">
              <a:spcBef>
                <a:spcPts val="0"/>
              </a:spcBef>
              <a:spcAft>
                <a:spcPts val="800"/>
              </a:spcAft>
              <a:buFont typeface="Arial" pitchFamily="-1" charset="0"/>
              <a:buChar char="•"/>
            </a:pPr>
            <a:r>
              <a:rPr lang="en-US" sz="21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Tracing shows you when the events take place on a timeline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2207" y="1088931"/>
            <a:ext cx="2465044" cy="77970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b="1" dirty="0"/>
              <a:t>Profiling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5543" y="1051710"/>
            <a:ext cx="2237890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300" b="1" dirty="0"/>
              <a:t>Tracing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16000" y="3810000"/>
            <a:ext cx="508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380990" indent="-365751" defTabSz="1219170" eaLnBrk="1" hangingPunct="1">
              <a:spcBef>
                <a:spcPts val="0"/>
              </a:spcBef>
              <a:spcAft>
                <a:spcPts val="800"/>
              </a:spcAft>
              <a:buFont typeface="Arial" pitchFamily="-1" charset="0"/>
              <a:buChar char="•"/>
              <a:defRPr/>
            </a:pPr>
            <a:r>
              <a:rPr lang="en-US" sz="21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Profiling</a:t>
            </a:r>
            <a:r>
              <a:rPr lang="en-US" sz="21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shows you </a:t>
            </a:r>
            <a:r>
              <a:rPr lang="en-US" sz="21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</a:t>
            </a:r>
            <a:r>
              <a:rPr lang="en-US" sz="21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(total) time was spent in each routine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14400" y="4724404"/>
            <a:ext cx="110744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380990" indent="-365751" eaLnBrk="1" hangingPunct="1">
              <a:spcBef>
                <a:spcPts val="0"/>
              </a:spcBef>
              <a:spcAft>
                <a:spcPts val="800"/>
              </a:spcAft>
              <a:buFont typeface="Arial" pitchFamily="-1" charset="0"/>
              <a:buChar char="•"/>
            </a:pPr>
            <a:r>
              <a:rPr lang="en-US" dirty="0"/>
              <a:t>Profiling and tracing</a:t>
            </a:r>
          </a:p>
          <a:p>
            <a:pPr marL="914377" lvl="1" indent="-365751" eaLnBrk="1" hangingPunct="1">
              <a:spcBef>
                <a:spcPts val="0"/>
              </a:spcBef>
              <a:spcAft>
                <a:spcPts val="800"/>
              </a:spcAft>
            </a:pPr>
            <a:r>
              <a:rPr lang="en-US" sz="2100" b="1" dirty="0"/>
              <a:t>Profiling </a:t>
            </a:r>
            <a:r>
              <a:rPr lang="en-US" sz="2100" dirty="0"/>
              <a:t>shows you </a:t>
            </a:r>
            <a:r>
              <a:rPr lang="en-US" sz="2100" b="1" dirty="0"/>
              <a:t>how much</a:t>
            </a:r>
            <a:r>
              <a:rPr lang="en-US" sz="2100" dirty="0"/>
              <a:t> (total) time was spent in each routine</a:t>
            </a:r>
          </a:p>
          <a:p>
            <a:pPr marL="914377" lvl="1" indent="-365751" eaLnBrk="1" hangingPunct="1">
              <a:spcBef>
                <a:spcPts val="0"/>
              </a:spcBef>
              <a:spcAft>
                <a:spcPts val="800"/>
              </a:spcAft>
            </a:pPr>
            <a:r>
              <a:rPr lang="en-US" sz="2100" b="1" dirty="0"/>
              <a:t>Tracing</a:t>
            </a:r>
            <a:r>
              <a:rPr lang="en-US" sz="2100" dirty="0"/>
              <a:t> shows you </a:t>
            </a:r>
            <a:r>
              <a:rPr lang="en-US" sz="2100" b="1" dirty="0"/>
              <a:t>when</a:t>
            </a:r>
            <a:r>
              <a:rPr lang="en-US" sz="2100" dirty="0"/>
              <a:t> the events take place on a timeline</a:t>
            </a:r>
          </a:p>
          <a:p>
            <a:pPr marL="380990" indent="-365751" defTabSz="1219170" eaLnBrk="1" hangingPunct="1">
              <a:spcBef>
                <a:spcPts val="0"/>
              </a:spcBef>
              <a:spcAft>
                <a:spcPts val="800"/>
              </a:spcAft>
              <a:buFont typeface="Arial" pitchFamily="-1" charset="0"/>
              <a:buChar char="•"/>
              <a:defRPr/>
            </a:pPr>
            <a:endParaRPr lang="en-US" sz="21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3" name="Picture 12" descr="ParaProfScreenSnapz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2" y="1752600"/>
            <a:ext cx="3322292" cy="1844488"/>
          </a:xfrm>
          <a:prstGeom prst="rect">
            <a:avLst/>
          </a:prstGeom>
        </p:spPr>
      </p:pic>
      <p:pic>
        <p:nvPicPr>
          <p:cNvPr id="2" name="Picture 1" descr="FirstFrameScreenSnapz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91" y="1752605"/>
            <a:ext cx="3913220" cy="211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Inclusive vs. Exclusive values</a:t>
            </a:r>
          </a:p>
        </p:txBody>
      </p:sp>
      <p:sp>
        <p:nvSpPr>
          <p:cNvPr id="17410" name="Inhaltsplatzhalter 2"/>
          <p:cNvSpPr>
            <a:spLocks noGrp="1"/>
          </p:cNvSpPr>
          <p:nvPr>
            <p:ph idx="1"/>
          </p:nvPr>
        </p:nvSpPr>
        <p:spPr>
          <a:xfrm>
            <a:off x="2438400" y="914400"/>
            <a:ext cx="7848600" cy="2925762"/>
          </a:xfrm>
        </p:spPr>
        <p:txBody>
          <a:bodyPr/>
          <a:lstStyle/>
          <a:p>
            <a:pPr marL="287319" indent="-287319">
              <a:buClr>
                <a:srgbClr val="005B82"/>
              </a:buClr>
              <a:buSzPct val="75000"/>
              <a:buFont typeface="Arial" pitchFamily="34" charset="0"/>
              <a:buChar char="■"/>
              <a:tabLst>
                <a:tab pos="723854" algn="l"/>
                <a:tab pos="1447707" algn="l"/>
                <a:tab pos="2171561" algn="l"/>
                <a:tab pos="2895414" algn="l"/>
                <a:tab pos="3619269" algn="l"/>
                <a:tab pos="4343122" algn="l"/>
                <a:tab pos="5066976" algn="l"/>
                <a:tab pos="5790829" algn="l"/>
                <a:tab pos="6514683" algn="l"/>
                <a:tab pos="7238537" algn="l"/>
                <a:tab pos="7962390" algn="l"/>
                <a:tab pos="8686244" algn="l"/>
              </a:tabLst>
            </a:pPr>
            <a:r>
              <a:rPr lang="en-US" altLang="en-US" noProof="0" dirty="0"/>
              <a:t>Inclusive</a:t>
            </a:r>
          </a:p>
          <a:p>
            <a:pPr marL="863544" lvl="1" indent="-287319">
              <a:buClr>
                <a:srgbClr val="005B82"/>
              </a:buClr>
              <a:buSzPct val="75000"/>
              <a:buFont typeface="Arial" pitchFamily="34" charset="0"/>
              <a:buChar char="■"/>
              <a:tabLst>
                <a:tab pos="723854" algn="l"/>
                <a:tab pos="1447707" algn="l"/>
                <a:tab pos="2171561" algn="l"/>
                <a:tab pos="2895414" algn="l"/>
                <a:tab pos="3619269" algn="l"/>
                <a:tab pos="4343122" algn="l"/>
                <a:tab pos="5066976" algn="l"/>
                <a:tab pos="5790829" algn="l"/>
                <a:tab pos="6514683" algn="l"/>
                <a:tab pos="7238537" algn="l"/>
                <a:tab pos="7962390" algn="l"/>
                <a:tab pos="8686244" algn="l"/>
              </a:tabLst>
            </a:pPr>
            <a:r>
              <a:rPr lang="en-US" altLang="en-US" noProof="0" dirty="0"/>
              <a:t>Information of all sub-elements aggregated into single value</a:t>
            </a:r>
          </a:p>
          <a:p>
            <a:pPr marL="287319" indent="-287319">
              <a:buClr>
                <a:srgbClr val="005B82"/>
              </a:buClr>
              <a:buSzPct val="75000"/>
              <a:buFont typeface="Arial" pitchFamily="34" charset="0"/>
              <a:buChar char="■"/>
              <a:tabLst>
                <a:tab pos="723854" algn="l"/>
                <a:tab pos="1447707" algn="l"/>
                <a:tab pos="2171561" algn="l"/>
                <a:tab pos="2895414" algn="l"/>
                <a:tab pos="3619269" algn="l"/>
                <a:tab pos="4343122" algn="l"/>
                <a:tab pos="5066976" algn="l"/>
                <a:tab pos="5790829" algn="l"/>
                <a:tab pos="6514683" algn="l"/>
                <a:tab pos="7238537" algn="l"/>
                <a:tab pos="7962390" algn="l"/>
                <a:tab pos="8686244" algn="l"/>
              </a:tabLst>
            </a:pPr>
            <a:r>
              <a:rPr lang="en-US" altLang="en-US" noProof="0" dirty="0"/>
              <a:t>Exclusive</a:t>
            </a:r>
          </a:p>
          <a:p>
            <a:pPr marL="863544" lvl="1" indent="-287319">
              <a:buClr>
                <a:srgbClr val="005B82"/>
              </a:buClr>
              <a:buSzPct val="75000"/>
              <a:buFont typeface="Arial" pitchFamily="34" charset="0"/>
              <a:buChar char="■"/>
              <a:tabLst>
                <a:tab pos="723854" algn="l"/>
                <a:tab pos="1447707" algn="l"/>
                <a:tab pos="2171561" algn="l"/>
                <a:tab pos="2895414" algn="l"/>
                <a:tab pos="3619269" algn="l"/>
                <a:tab pos="4343122" algn="l"/>
                <a:tab pos="5066976" algn="l"/>
                <a:tab pos="5790829" algn="l"/>
                <a:tab pos="6514683" algn="l"/>
                <a:tab pos="7238537" algn="l"/>
                <a:tab pos="7962390" algn="l"/>
                <a:tab pos="8686244" algn="l"/>
              </a:tabLst>
            </a:pPr>
            <a:r>
              <a:rPr lang="en-US" altLang="en-US" noProof="0" dirty="0"/>
              <a:t>Information cannot be subdivided further</a:t>
            </a: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6905629" y="3048088"/>
            <a:ext cx="2505505" cy="3344174"/>
          </a:xfrm>
          <a:prstGeom prst="foldedCorner">
            <a:avLst>
              <a:gd name="adj" fmla="val 12500"/>
            </a:avLst>
          </a:prstGeom>
          <a:solidFill>
            <a:schemeClr val="bg1">
              <a:lumMod val="95000"/>
            </a:schemeClr>
          </a:solidFill>
          <a:ln w="108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38400" y="3352800"/>
            <a:ext cx="6934200" cy="2734770"/>
            <a:chOff x="1644" y="2646"/>
            <a:chExt cx="3804" cy="1580"/>
          </a:xfrm>
        </p:grpSpPr>
        <p:sp>
          <p:nvSpPr>
            <p:cNvPr id="17425" name="Rectangle 7"/>
            <p:cNvSpPr>
              <a:spLocks noChangeArrowheads="1"/>
            </p:cNvSpPr>
            <p:nvPr/>
          </p:nvSpPr>
          <p:spPr bwMode="auto">
            <a:xfrm>
              <a:off x="4292" y="2694"/>
              <a:ext cx="1156" cy="1532"/>
            </a:xfrm>
            <a:prstGeom prst="rect">
              <a:avLst/>
            </a:prstGeom>
            <a:solidFill>
              <a:srgbClr val="91DB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17426" name="AutoShape 5"/>
            <p:cNvSpPr>
              <a:spLocks/>
            </p:cNvSpPr>
            <p:nvPr/>
          </p:nvSpPr>
          <p:spPr bwMode="auto">
            <a:xfrm>
              <a:off x="2434" y="2646"/>
              <a:ext cx="263" cy="1532"/>
            </a:xfrm>
            <a:prstGeom prst="leftBrace">
              <a:avLst>
                <a:gd name="adj1" fmla="val 48542"/>
                <a:gd name="adj2" fmla="val 50000"/>
              </a:avLst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17427" name="Text Box 6"/>
            <p:cNvSpPr txBox="1">
              <a:spLocks noChangeArrowheads="1"/>
            </p:cNvSpPr>
            <p:nvPr/>
          </p:nvSpPr>
          <p:spPr bwMode="auto">
            <a:xfrm>
              <a:off x="1644" y="3278"/>
              <a:ext cx="785" cy="278"/>
            </a:xfrm>
            <a:prstGeom prst="rect">
              <a:avLst/>
            </a:prstGeom>
            <a:solidFill>
              <a:srgbClr val="91DB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90000" tIns="6444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000000"/>
                  </a:solidFill>
                </a:rPr>
                <a:t>Inclusive</a:t>
              </a:r>
            </a:p>
          </p:txBody>
        </p:sp>
      </p:grpSp>
      <p:grpSp>
        <p:nvGrpSpPr>
          <p:cNvPr id="3" name="Gruppieren 20"/>
          <p:cNvGrpSpPr>
            <a:grpSpLocks/>
          </p:cNvGrpSpPr>
          <p:nvPr/>
        </p:nvGrpSpPr>
        <p:grpSpPr bwMode="auto">
          <a:xfrm>
            <a:off x="4701852" y="3581401"/>
            <a:ext cx="4594549" cy="2277607"/>
            <a:chOff x="3174742" y="3725863"/>
            <a:chExt cx="4303971" cy="2209800"/>
          </a:xfrm>
        </p:grpSpPr>
        <p:sp>
          <p:nvSpPr>
            <p:cNvPr id="17417" name="Text Box 10"/>
            <p:cNvSpPr txBox="1">
              <a:spLocks noChangeArrowheads="1"/>
            </p:cNvSpPr>
            <p:nvPr/>
          </p:nvSpPr>
          <p:spPr bwMode="auto">
            <a:xfrm>
              <a:off x="3174742" y="4568825"/>
              <a:ext cx="1389580" cy="467318"/>
            </a:xfrm>
            <a:prstGeom prst="rect">
              <a:avLst/>
            </a:prstGeom>
            <a:solidFill>
              <a:srgbClr val="FFB2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64440" rIns="90000" bIns="468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rgbClr val="000000"/>
                  </a:solidFill>
                </a:rPr>
                <a:t>Exclusive</a:t>
              </a:r>
            </a:p>
          </p:txBody>
        </p:sp>
        <p:grpSp>
          <p:nvGrpSpPr>
            <p:cNvPr id="17418" name="Gruppieren 19"/>
            <p:cNvGrpSpPr>
              <a:grpSpLocks/>
            </p:cNvGrpSpPr>
            <p:nvPr/>
          </p:nvGrpSpPr>
          <p:grpSpPr bwMode="auto">
            <a:xfrm>
              <a:off x="4772025" y="3806825"/>
              <a:ext cx="593725" cy="2019300"/>
              <a:chOff x="4772025" y="3806825"/>
              <a:chExt cx="593725" cy="2019300"/>
            </a:xfrm>
          </p:grpSpPr>
          <p:sp>
            <p:nvSpPr>
              <p:cNvPr id="17422" name="AutoShape 9"/>
              <p:cNvSpPr>
                <a:spLocks/>
              </p:cNvSpPr>
              <p:nvPr/>
            </p:nvSpPr>
            <p:spPr bwMode="auto">
              <a:xfrm>
                <a:off x="5114925" y="3806825"/>
                <a:ext cx="250825" cy="501650"/>
              </a:xfrm>
              <a:prstGeom prst="leftBrace">
                <a:avLst>
                  <a:gd name="adj1" fmla="val 16667"/>
                  <a:gd name="adj2" fmla="val 50000"/>
                </a:avLst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7423" name="AutoShape 11"/>
              <p:cNvSpPr>
                <a:spLocks/>
              </p:cNvSpPr>
              <p:nvPr/>
            </p:nvSpPr>
            <p:spPr bwMode="auto">
              <a:xfrm>
                <a:off x="5114925" y="5324475"/>
                <a:ext cx="250825" cy="501650"/>
              </a:xfrm>
              <a:prstGeom prst="leftBrace">
                <a:avLst>
                  <a:gd name="adj1" fmla="val 16667"/>
                  <a:gd name="adj2" fmla="val 50000"/>
                </a:avLst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7424" name="AutoShape 12"/>
              <p:cNvSpPr>
                <a:spLocks/>
              </p:cNvSpPr>
              <p:nvPr/>
            </p:nvSpPr>
            <p:spPr bwMode="auto">
              <a:xfrm>
                <a:off x="4772025" y="4064000"/>
                <a:ext cx="250825" cy="1509713"/>
              </a:xfrm>
              <a:prstGeom prst="leftBrace">
                <a:avLst>
                  <a:gd name="adj1" fmla="val 50158"/>
                  <a:gd name="adj2" fmla="val 50000"/>
                </a:avLst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</p:grpSp>
        <p:grpSp>
          <p:nvGrpSpPr>
            <p:cNvPr id="17419" name="Group 13"/>
            <p:cNvGrpSpPr>
              <a:grpSpLocks/>
            </p:cNvGrpSpPr>
            <p:nvPr/>
          </p:nvGrpSpPr>
          <p:grpSpPr bwMode="auto">
            <a:xfrm>
              <a:off x="5802313" y="3725863"/>
              <a:ext cx="1676400" cy="2209800"/>
              <a:chOff x="4339" y="2750"/>
              <a:chExt cx="1056" cy="1392"/>
            </a:xfrm>
          </p:grpSpPr>
          <p:sp>
            <p:nvSpPr>
              <p:cNvPr id="17420" name="Rectangle 14"/>
              <p:cNvSpPr>
                <a:spLocks noChangeArrowheads="1"/>
              </p:cNvSpPr>
              <p:nvPr/>
            </p:nvSpPr>
            <p:spPr bwMode="auto">
              <a:xfrm>
                <a:off x="4339" y="2750"/>
                <a:ext cx="1056" cy="480"/>
              </a:xfrm>
              <a:prstGeom prst="rect">
                <a:avLst/>
              </a:prstGeom>
              <a:solidFill>
                <a:srgbClr val="FFB2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  <p:sp>
            <p:nvSpPr>
              <p:cNvPr id="17421" name="Rectangle 15"/>
              <p:cNvSpPr>
                <a:spLocks noChangeArrowheads="1"/>
              </p:cNvSpPr>
              <p:nvPr/>
            </p:nvSpPr>
            <p:spPr bwMode="auto">
              <a:xfrm>
                <a:off x="4339" y="3667"/>
                <a:ext cx="1056" cy="475"/>
              </a:xfrm>
              <a:prstGeom prst="rect">
                <a:avLst/>
              </a:prstGeom>
              <a:solidFill>
                <a:srgbClr val="FFB2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1800"/>
              </a:p>
            </p:txBody>
          </p:sp>
        </p:grpSp>
      </p:grp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7010404" y="3100538"/>
            <a:ext cx="2666997" cy="336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84" tIns="51830" rIns="89984" bIns="46792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int foo()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int a;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a = 1 + 1;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bar();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a = a + 1;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return a;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7981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294640"/>
            <a:ext cx="11375435" cy="589280"/>
          </a:xfrm>
        </p:spPr>
        <p:txBody>
          <a:bodyPr/>
          <a:lstStyle/>
          <a:p>
            <a:r>
              <a:rPr lang="en-US" dirty="0"/>
              <a:t>TAU Performance System</a:t>
            </a:r>
            <a:r>
              <a:rPr lang="en-US" baseline="30000" dirty="0"/>
              <a:t>®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685" y="883920"/>
            <a:ext cx="11826144" cy="4911245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  <a:p>
            <a:r>
              <a:rPr lang="en-US" dirty="0"/>
              <a:t>Versatile profiling and tracing toolkit that supports: </a:t>
            </a:r>
          </a:p>
          <a:p>
            <a:pPr lvl="1"/>
            <a:r>
              <a:rPr lang="en-US" dirty="0"/>
              <a:t>MPI, </a:t>
            </a:r>
            <a:r>
              <a:rPr lang="en-US" dirty="0" err="1"/>
              <a:t>ROCm</a:t>
            </a:r>
            <a:r>
              <a:rPr lang="en-US" dirty="0"/>
              <a:t>, CUDA, DPC++/SYCL (Level Zero), OpenCL, and </a:t>
            </a:r>
            <a:br>
              <a:rPr lang="en-US" dirty="0"/>
            </a:br>
            <a:r>
              <a:rPr lang="en-US" dirty="0"/>
              <a:t>OpenMP (OpenMP Tools Interface for Target Offload), </a:t>
            </a:r>
            <a:r>
              <a:rPr lang="en-US" dirty="0" err="1"/>
              <a:t>OpenACC</a:t>
            </a:r>
            <a:endParaRPr lang="en-US" dirty="0"/>
          </a:p>
          <a:p>
            <a:r>
              <a:rPr lang="en-US" sz="2000" dirty="0"/>
              <a:t>Scalable, portable, performance evaluation toolkit for HPC and AI/ML workloads that supports:</a:t>
            </a:r>
          </a:p>
          <a:p>
            <a:pPr lvl="1"/>
            <a:r>
              <a:rPr lang="en-US" dirty="0"/>
              <a:t>C++/C/DPC++, Fortran, Python</a:t>
            </a:r>
          </a:p>
          <a:p>
            <a:r>
              <a:rPr lang="en-US" dirty="0"/>
              <a:t>Interfaces with Program Database Toolkit (PDT) and SALT-FM for instrumentation of source code. </a:t>
            </a:r>
          </a:p>
          <a:p>
            <a:r>
              <a:rPr lang="en-US" dirty="0"/>
              <a:t>Supports PAPI, </a:t>
            </a:r>
            <a:r>
              <a:rPr lang="en-US" dirty="0" err="1"/>
              <a:t>Likwid</a:t>
            </a:r>
            <a:r>
              <a:rPr lang="en-US" dirty="0"/>
              <a:t> for hardware performance counter information</a:t>
            </a:r>
          </a:p>
          <a:p>
            <a:r>
              <a:rPr lang="en-US" dirty="0"/>
              <a:t>Instrumentation includes support for </a:t>
            </a:r>
            <a:r>
              <a:rPr lang="en-US" dirty="0" err="1"/>
              <a:t>PETSc</a:t>
            </a:r>
            <a:r>
              <a:rPr lang="en-US" dirty="0"/>
              <a:t> (</a:t>
            </a:r>
            <a:r>
              <a:rPr lang="en-US" dirty="0" err="1"/>
              <a:t>Perfstubs</a:t>
            </a:r>
            <a:r>
              <a:rPr lang="en-US" dirty="0"/>
              <a:t>), XGC (CAMTIMERS), </a:t>
            </a:r>
            <a:r>
              <a:rPr lang="en-US" dirty="0" err="1"/>
              <a:t>Kokkos</a:t>
            </a:r>
            <a:r>
              <a:rPr lang="en-US" dirty="0"/>
              <a:t>, MPI, </a:t>
            </a:r>
            <a:r>
              <a:rPr lang="en-US" dirty="0" err="1"/>
              <a:t>pthread</a:t>
            </a:r>
            <a:r>
              <a:rPr lang="en-US" dirty="0"/>
              <a:t>, event-based sampling, GPU runtimes</a:t>
            </a:r>
          </a:p>
          <a:p>
            <a:r>
              <a:rPr lang="en-US" dirty="0"/>
              <a:t>A single tool (</a:t>
            </a:r>
            <a:r>
              <a:rPr lang="en-US" dirty="0" err="1"/>
              <a:t>tau_exec</a:t>
            </a:r>
            <a:r>
              <a:rPr lang="en-US" dirty="0"/>
              <a:t>) is used to launch un-instrumented, un-modified binaries</a:t>
            </a:r>
          </a:p>
          <a:p>
            <a:r>
              <a:rPr lang="en-US" dirty="0"/>
              <a:t>TAU’s </a:t>
            </a:r>
            <a:r>
              <a:rPr lang="en-US" dirty="0" err="1"/>
              <a:t>paraprof</a:t>
            </a:r>
            <a:r>
              <a:rPr lang="en-US" dirty="0"/>
              <a:t>, </a:t>
            </a:r>
            <a:r>
              <a:rPr lang="en-US" dirty="0" err="1"/>
              <a:t>pprof</a:t>
            </a:r>
            <a:r>
              <a:rPr lang="en-US" dirty="0"/>
              <a:t>, </a:t>
            </a:r>
            <a:r>
              <a:rPr lang="en-US" dirty="0" err="1"/>
              <a:t>perfexplorer</a:t>
            </a:r>
            <a:r>
              <a:rPr lang="en-US" dirty="0"/>
              <a:t> for profile analysis; </a:t>
            </a:r>
            <a:r>
              <a:rPr lang="en-US" dirty="0" err="1"/>
              <a:t>Vampir</a:t>
            </a:r>
            <a:r>
              <a:rPr lang="en-US" dirty="0"/>
              <a:t>, </a:t>
            </a:r>
            <a:r>
              <a:rPr lang="en-US" dirty="0" err="1"/>
              <a:t>Jumpshot</a:t>
            </a:r>
            <a:r>
              <a:rPr lang="en-US" dirty="0"/>
              <a:t>, </a:t>
            </a:r>
            <a:r>
              <a:rPr lang="en-US" dirty="0" err="1"/>
              <a:t>Perfetto.dev</a:t>
            </a:r>
            <a:r>
              <a:rPr lang="en-US" dirty="0"/>
              <a:t> for traces</a:t>
            </a:r>
          </a:p>
          <a:p>
            <a:r>
              <a:rPr lang="en-US" dirty="0">
                <a:hlinkClick r:id="rId2"/>
              </a:rPr>
              <a:t>http://tau.uoregon.edu</a:t>
            </a:r>
            <a:r>
              <a:rPr lang="en-US" dirty="0"/>
              <a:t> </a:t>
            </a:r>
          </a:p>
        </p:txBody>
      </p:sp>
      <p:pic>
        <p:nvPicPr>
          <p:cNvPr id="4" name="Picture 3" descr="tau">
            <a:extLst>
              <a:ext uri="{FF2B5EF4-FFF2-40B4-BE49-F238E27FC236}">
                <a16:creationId xmlns:a16="http://schemas.microsoft.com/office/drawing/2014/main" id="{6E8BBF08-B98F-FD36-1186-0E7BF07A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07" y="331479"/>
            <a:ext cx="1678246" cy="15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uologo.gif">
            <a:extLst>
              <a:ext uri="{FF2B5EF4-FFF2-40B4-BE49-F238E27FC236}">
                <a16:creationId xmlns:a16="http://schemas.microsoft.com/office/drawing/2014/main" id="{C8847793-3C93-9BA6-16C8-521BDF68A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75" y="331479"/>
            <a:ext cx="1178479" cy="15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aratools.jpg">
            <a:extLst>
              <a:ext uri="{FF2B5EF4-FFF2-40B4-BE49-F238E27FC236}">
                <a16:creationId xmlns:a16="http://schemas.microsoft.com/office/drawing/2014/main" id="{BF644414-AC40-9E0A-4B47-6D1AC17E6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26" y="748384"/>
            <a:ext cx="2039889" cy="4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data do you want?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3505201" y="2855767"/>
            <a:ext cx="5181599" cy="10646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7671" y="1894891"/>
            <a:ext cx="1176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Limited</a:t>
            </a:r>
            <a:br>
              <a:rPr lang="en-US" sz="2400" dirty="0"/>
            </a:br>
            <a:r>
              <a:rPr lang="en-US" sz="2400" dirty="0"/>
              <a:t>Profile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57284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77440" y="3964957"/>
            <a:ext cx="114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Flat </a:t>
            </a:r>
            <a:br>
              <a:rPr lang="en-US" sz="2400" b="1" dirty="0">
                <a:solidFill>
                  <a:srgbClr val="008000"/>
                </a:solidFill>
              </a:rPr>
            </a:br>
            <a:r>
              <a:rPr lang="en-US" sz="2400" b="1" dirty="0">
                <a:solidFill>
                  <a:srgbClr val="008000"/>
                </a:solidFill>
              </a:rPr>
              <a:t>Profile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09713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17922" y="1897694"/>
            <a:ext cx="1057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Loop</a:t>
            </a:r>
            <a:br>
              <a:rPr lang="en-US" sz="2400" dirty="0"/>
            </a:br>
            <a:r>
              <a:rPr lang="en-US" sz="2400" dirty="0"/>
              <a:t>Profile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07948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63388" y="3964957"/>
            <a:ext cx="1193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Callsite</a:t>
            </a:r>
            <a:endParaRPr lang="en-US" sz="2400" dirty="0"/>
          </a:p>
          <a:p>
            <a:pPr algn="ctr"/>
            <a:r>
              <a:rPr lang="en-US" sz="2400" dirty="0"/>
              <a:t>Profile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23336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41934" y="1928958"/>
            <a:ext cx="1313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Callpath</a:t>
            </a:r>
            <a:br>
              <a:rPr lang="en-US" sz="2400" dirty="0"/>
            </a:br>
            <a:r>
              <a:rPr lang="en-US" sz="2400" dirty="0"/>
              <a:t>Profile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57933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71372" y="3964957"/>
            <a:ext cx="98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900"/>
                </a:solidFill>
              </a:rPr>
              <a:t>Trace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27357" y="2794832"/>
            <a:ext cx="68598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38401" y="3124200"/>
            <a:ext cx="1182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O(KB)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63001" y="3124200"/>
            <a:ext cx="1161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O(TB)</a:t>
            </a:r>
          </a:p>
        </p:txBody>
      </p:sp>
    </p:spTree>
    <p:extLst>
      <p:ext uri="{BB962C8B-B14F-4D97-AF65-F5344CB8AC3E}">
        <p14:creationId xmlns:p14="http://schemas.microsoft.com/office/powerpoint/2010/main" val="261460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10602"/>
            <a:ext cx="8274566" cy="877824"/>
          </a:xfrm>
        </p:spPr>
        <p:txBody>
          <a:bodyPr>
            <a:normAutofit/>
          </a:bodyPr>
          <a:lstStyle/>
          <a:p>
            <a:r>
              <a:rPr lang="en-US" dirty="0"/>
              <a:t>Performance Data Measurement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1798392" y="1052452"/>
            <a:ext cx="4192528" cy="821190"/>
          </a:xfrm>
        </p:spPr>
        <p:txBody>
          <a:bodyPr/>
          <a:lstStyle/>
          <a:p>
            <a:pPr algn="ctr"/>
            <a:r>
              <a:rPr lang="en-US" dirty="0"/>
              <a:t>Direct via Probes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"/>
          </p:nvPr>
        </p:nvSpPr>
        <p:spPr>
          <a:xfrm>
            <a:off x="6151074" y="1052452"/>
            <a:ext cx="4150031" cy="821190"/>
          </a:xfrm>
        </p:spPr>
        <p:txBody>
          <a:bodyPr/>
          <a:lstStyle/>
          <a:p>
            <a:pPr algn="ctr"/>
            <a:r>
              <a:rPr lang="en-US" dirty="0"/>
              <a:t>Indirect via Sampling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379191" y="4203560"/>
            <a:ext cx="3030930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Exact measurement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Fine-grain control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Calls inserted into code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794586" y="4203560"/>
            <a:ext cx="3537381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No code modification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Minimal effort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Relies on debug symbols (</a:t>
            </a:r>
            <a:r>
              <a:rPr lang="en-US" sz="2400" b="1" dirty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-g</a:t>
            </a:r>
            <a:r>
              <a:rPr lang="en-US" sz="24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)</a:t>
            </a:r>
          </a:p>
        </p:txBody>
      </p:sp>
      <p:pic>
        <p:nvPicPr>
          <p:cNvPr id="17" name="Picture 16" descr="Signal_Sampl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818" y="1930276"/>
            <a:ext cx="2628542" cy="2108324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Folded Corner 23"/>
          <p:cNvSpPr/>
          <p:nvPr/>
        </p:nvSpPr>
        <p:spPr>
          <a:xfrm>
            <a:off x="2379191" y="1873642"/>
            <a:ext cx="3030930" cy="227257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000"/>
                </a:solidFill>
                <a:latin typeface="Courier New" charset="0"/>
              </a:rPr>
              <a:t>START</a:t>
            </a:r>
            <a:r>
              <a:rPr lang="en-US" b="1" dirty="0">
                <a:latin typeface="Courier New" charset="0"/>
              </a:rPr>
              <a:t>(‘</a:t>
            </a:r>
            <a:r>
              <a:rPr lang="en-US" altLang="ja-JP" b="1" dirty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>
                <a:latin typeface="Courier New" charset="0"/>
              </a:rPr>
              <a:t>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solidFill>
                  <a:schemeClr val="accent3"/>
                </a:solidFill>
                <a:latin typeface="Courier New" charset="0"/>
              </a:rPr>
              <a:t>// code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900"/>
                </a:solidFill>
                <a:latin typeface="Courier New" charset="0"/>
              </a:rPr>
              <a:t>STOP</a:t>
            </a:r>
            <a:r>
              <a:rPr lang="en-US" b="1" dirty="0">
                <a:latin typeface="Courier New" charset="0"/>
              </a:rPr>
              <a:t>(‘</a:t>
            </a:r>
            <a:r>
              <a:rPr lang="en-US" altLang="ja-JP" b="1" dirty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>
                <a:latin typeface="Courier New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0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Sampling</a:t>
            </a:r>
          </a:p>
        </p:txBody>
      </p:sp>
      <p:sp>
        <p:nvSpPr>
          <p:cNvPr id="20" name="Inhaltsplatzhalter 19"/>
          <p:cNvSpPr>
            <a:spLocks noGrp="1"/>
          </p:cNvSpPr>
          <p:nvPr>
            <p:ph idx="1"/>
          </p:nvPr>
        </p:nvSpPr>
        <p:spPr>
          <a:xfrm>
            <a:off x="2133600" y="2667000"/>
            <a:ext cx="5188744" cy="3466906"/>
          </a:xfrm>
        </p:spPr>
        <p:txBody>
          <a:bodyPr/>
          <a:lstStyle/>
          <a:p>
            <a:r>
              <a:rPr lang="en-US" sz="1600" dirty="0"/>
              <a:t>Running program is periodically interrupted to take measurement</a:t>
            </a:r>
          </a:p>
          <a:p>
            <a:pPr lvl="1"/>
            <a:r>
              <a:rPr lang="en-US" sz="1600" dirty="0"/>
              <a:t>Timer interrupt, OS signal, or HWC overflow</a:t>
            </a:r>
          </a:p>
          <a:p>
            <a:pPr lvl="1"/>
            <a:r>
              <a:rPr lang="en-US" sz="1600" dirty="0"/>
              <a:t>Service routine examines return-address stack</a:t>
            </a:r>
          </a:p>
          <a:p>
            <a:pPr lvl="1"/>
            <a:r>
              <a:rPr lang="en-US" sz="1600" dirty="0"/>
              <a:t>Addresses are mapped to routines using symbol table information</a:t>
            </a:r>
          </a:p>
          <a:p>
            <a:r>
              <a:rPr lang="en-US" sz="1600" dirty="0"/>
              <a:t>Statistical inference of program behavior</a:t>
            </a:r>
          </a:p>
          <a:p>
            <a:pPr lvl="1"/>
            <a:r>
              <a:rPr lang="en-US" sz="1600" dirty="0"/>
              <a:t>Not very detailed information on highly volatile metrics</a:t>
            </a:r>
          </a:p>
          <a:p>
            <a:pPr lvl="1"/>
            <a:r>
              <a:rPr lang="en-US" sz="1600" dirty="0"/>
              <a:t>Requires long-running applications</a:t>
            </a:r>
          </a:p>
          <a:p>
            <a:r>
              <a:rPr lang="en-US" sz="1600" dirty="0"/>
              <a:t>Works with unmodified executables</a:t>
            </a:r>
          </a:p>
          <a:p>
            <a:endParaRPr lang="en-US" sz="1600" dirty="0"/>
          </a:p>
        </p:txBody>
      </p:sp>
      <p:sp>
        <p:nvSpPr>
          <p:cNvPr id="19461" name="Line 3"/>
          <p:cNvSpPr>
            <a:spLocks noChangeShapeType="1"/>
          </p:cNvSpPr>
          <p:nvPr/>
        </p:nvSpPr>
        <p:spPr bwMode="auto">
          <a:xfrm flipV="1">
            <a:off x="2037823" y="2140057"/>
            <a:ext cx="7835900" cy="6350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3" tIns="45712" rIns="91423" bIns="45712"/>
          <a:lstStyle/>
          <a:p>
            <a:endParaRPr lang="en-US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9310689" y="1712913"/>
            <a:ext cx="6810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84" tIns="60865" rIns="89984" bIns="44992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2395538" y="1555749"/>
            <a:ext cx="720725" cy="360362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3114676" y="1555749"/>
            <a:ext cx="720725" cy="360362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5" name="Rectangle 7"/>
          <p:cNvSpPr>
            <a:spLocks noChangeArrowheads="1"/>
          </p:cNvSpPr>
          <p:nvPr/>
        </p:nvSpPr>
        <p:spPr bwMode="auto">
          <a:xfrm>
            <a:off x="3835399" y="1555749"/>
            <a:ext cx="179388" cy="360362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6" name="Rectangle 8"/>
          <p:cNvSpPr>
            <a:spLocks noChangeArrowheads="1"/>
          </p:cNvSpPr>
          <p:nvPr/>
        </p:nvSpPr>
        <p:spPr bwMode="auto">
          <a:xfrm>
            <a:off x="4014788" y="1555749"/>
            <a:ext cx="720725" cy="360362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7" name="Rectangle 9"/>
          <p:cNvSpPr>
            <a:spLocks noChangeArrowheads="1"/>
          </p:cNvSpPr>
          <p:nvPr/>
        </p:nvSpPr>
        <p:spPr bwMode="auto">
          <a:xfrm>
            <a:off x="4735514" y="1555749"/>
            <a:ext cx="720725" cy="360362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8" name="Rectangle 10"/>
          <p:cNvSpPr>
            <a:spLocks noChangeArrowheads="1"/>
          </p:cNvSpPr>
          <p:nvPr/>
        </p:nvSpPr>
        <p:spPr bwMode="auto">
          <a:xfrm>
            <a:off x="5454649" y="1555749"/>
            <a:ext cx="179388" cy="360362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9" name="Rectangle 11"/>
          <p:cNvSpPr>
            <a:spLocks noChangeArrowheads="1"/>
          </p:cNvSpPr>
          <p:nvPr/>
        </p:nvSpPr>
        <p:spPr bwMode="auto">
          <a:xfrm>
            <a:off x="5634038" y="1555749"/>
            <a:ext cx="179387" cy="360362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0" name="Rectangle 12"/>
          <p:cNvSpPr>
            <a:spLocks noChangeArrowheads="1"/>
          </p:cNvSpPr>
          <p:nvPr/>
        </p:nvSpPr>
        <p:spPr bwMode="auto">
          <a:xfrm>
            <a:off x="5815013" y="1555749"/>
            <a:ext cx="720725" cy="360362"/>
          </a:xfrm>
          <a:prstGeom prst="rect">
            <a:avLst/>
          </a:prstGeom>
          <a:solidFill>
            <a:srgbClr val="ABDC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1" name="Rectangle 13"/>
          <p:cNvSpPr>
            <a:spLocks noChangeArrowheads="1"/>
          </p:cNvSpPr>
          <p:nvPr/>
        </p:nvSpPr>
        <p:spPr bwMode="auto">
          <a:xfrm>
            <a:off x="6534150" y="1555749"/>
            <a:ext cx="720725" cy="360362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2" name="Rectangle 14"/>
          <p:cNvSpPr>
            <a:spLocks noChangeArrowheads="1"/>
          </p:cNvSpPr>
          <p:nvPr/>
        </p:nvSpPr>
        <p:spPr bwMode="auto">
          <a:xfrm>
            <a:off x="7254875" y="1555749"/>
            <a:ext cx="720725" cy="360362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3" name="Rectangle 15"/>
          <p:cNvSpPr>
            <a:spLocks noChangeArrowheads="1"/>
          </p:cNvSpPr>
          <p:nvPr/>
        </p:nvSpPr>
        <p:spPr bwMode="auto">
          <a:xfrm>
            <a:off x="7975599" y="1555749"/>
            <a:ext cx="179388" cy="360362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4" name="Rectangle 16"/>
          <p:cNvSpPr>
            <a:spLocks noChangeArrowheads="1"/>
          </p:cNvSpPr>
          <p:nvPr/>
        </p:nvSpPr>
        <p:spPr bwMode="auto">
          <a:xfrm>
            <a:off x="8154988" y="1555749"/>
            <a:ext cx="179387" cy="360362"/>
          </a:xfrm>
          <a:prstGeom prst="rect">
            <a:avLst/>
          </a:prstGeom>
          <a:solidFill>
            <a:srgbClr val="ABDC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5" name="Rectangle 17"/>
          <p:cNvSpPr>
            <a:spLocks noChangeArrowheads="1"/>
          </p:cNvSpPr>
          <p:nvPr/>
        </p:nvSpPr>
        <p:spPr bwMode="auto">
          <a:xfrm>
            <a:off x="8334376" y="1555749"/>
            <a:ext cx="360363" cy="360362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423" tIns="45712" rIns="91423" bIns="4571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76" name="Rectangle 45"/>
          <p:cNvSpPr>
            <a:spLocks noChangeArrowheads="1"/>
          </p:cNvSpPr>
          <p:nvPr/>
        </p:nvSpPr>
        <p:spPr bwMode="auto">
          <a:xfrm>
            <a:off x="2395538" y="2201862"/>
            <a:ext cx="720725" cy="360363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</a:p>
        </p:txBody>
      </p:sp>
      <p:sp>
        <p:nvSpPr>
          <p:cNvPr id="19477" name="Rectangle 46"/>
          <p:cNvSpPr>
            <a:spLocks noChangeArrowheads="1"/>
          </p:cNvSpPr>
          <p:nvPr/>
        </p:nvSpPr>
        <p:spPr bwMode="auto">
          <a:xfrm>
            <a:off x="3294064" y="2201862"/>
            <a:ext cx="720725" cy="360363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foo(0)</a:t>
            </a:r>
          </a:p>
        </p:txBody>
      </p:sp>
      <p:sp>
        <p:nvSpPr>
          <p:cNvPr id="19478" name="Rectangle 47"/>
          <p:cNvSpPr>
            <a:spLocks noChangeArrowheads="1"/>
          </p:cNvSpPr>
          <p:nvPr/>
        </p:nvSpPr>
        <p:spPr bwMode="auto">
          <a:xfrm>
            <a:off x="4194175" y="2201862"/>
            <a:ext cx="720725" cy="360363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foo(1)</a:t>
            </a:r>
          </a:p>
        </p:txBody>
      </p:sp>
      <p:sp>
        <p:nvSpPr>
          <p:cNvPr id="19479" name="Rectangle 48"/>
          <p:cNvSpPr>
            <a:spLocks noChangeArrowheads="1"/>
          </p:cNvSpPr>
          <p:nvPr/>
        </p:nvSpPr>
        <p:spPr bwMode="auto">
          <a:xfrm>
            <a:off x="5094288" y="2201862"/>
            <a:ext cx="720725" cy="360363"/>
          </a:xfrm>
          <a:prstGeom prst="rect">
            <a:avLst/>
          </a:prstGeom>
          <a:solidFill>
            <a:srgbClr val="ABDC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foo(2)</a:t>
            </a:r>
          </a:p>
        </p:txBody>
      </p:sp>
      <p:sp>
        <p:nvSpPr>
          <p:cNvPr id="19480" name="Text Box 49"/>
          <p:cNvSpPr txBox="1">
            <a:spLocks noChangeArrowheads="1"/>
          </p:cNvSpPr>
          <p:nvPr/>
        </p:nvSpPr>
        <p:spPr bwMode="auto">
          <a:xfrm>
            <a:off x="7447807" y="2257300"/>
            <a:ext cx="3060700" cy="3653154"/>
          </a:xfrm>
          <a:prstGeom prst="rect">
            <a:avLst/>
          </a:prstGeom>
          <a:solidFill>
            <a:schemeClr val="bg1">
              <a:lumMod val="95000"/>
            </a:schemeClr>
          </a:solidFill>
          <a:ln w="108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lIns="95382" tIns="53918" rIns="95382" bIns="50391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int main()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int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for 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=0;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&lt; 3;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++)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foo(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</a:t>
            </a:r>
            <a:b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return 0;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void foo(int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if 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&gt; 0)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foo(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– 1);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994400" y="2201862"/>
            <a:ext cx="1258888" cy="360363"/>
          </a:xfrm>
          <a:prstGeom prst="rect">
            <a:avLst/>
          </a:prstGeom>
          <a:solidFill>
            <a:srgbClr val="6600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267" rIns="89984" bIns="44992" anchor="ctr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Measurement</a:t>
            </a:r>
          </a:p>
        </p:txBody>
      </p:sp>
      <p:grpSp>
        <p:nvGrpSpPr>
          <p:cNvPr id="2" name="Gruppieren 71"/>
          <p:cNvGrpSpPr>
            <a:grpSpLocks/>
          </p:cNvGrpSpPr>
          <p:nvPr/>
        </p:nvGrpSpPr>
        <p:grpSpPr bwMode="auto">
          <a:xfrm>
            <a:off x="8053387" y="990601"/>
            <a:ext cx="315912" cy="922337"/>
            <a:chOff x="6170613" y="839788"/>
            <a:chExt cx="315912" cy="922337"/>
          </a:xfrm>
        </p:grpSpPr>
        <p:grpSp>
          <p:nvGrpSpPr>
            <p:cNvPr id="19523" name="Group 42"/>
            <p:cNvGrpSpPr>
              <a:grpSpLocks/>
            </p:cNvGrpSpPr>
            <p:nvPr/>
          </p:nvGrpSpPr>
          <p:grpSpPr bwMode="auto">
            <a:xfrm>
              <a:off x="6170613" y="839788"/>
              <a:ext cx="315912" cy="528637"/>
              <a:chOff x="4245" y="1028"/>
              <a:chExt cx="199" cy="333"/>
            </a:xfrm>
          </p:grpSpPr>
          <p:sp>
            <p:nvSpPr>
              <p:cNvPr id="19525" name="Line 43"/>
              <p:cNvSpPr>
                <a:spLocks noChangeShapeType="1"/>
              </p:cNvSpPr>
              <p:nvPr/>
            </p:nvSpPr>
            <p:spPr bwMode="auto">
              <a:xfrm>
                <a:off x="4336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6" name="Text Box 44"/>
              <p:cNvSpPr txBox="1">
                <a:spLocks noChangeArrowheads="1"/>
              </p:cNvSpPr>
              <p:nvPr/>
            </p:nvSpPr>
            <p:spPr bwMode="auto">
              <a:xfrm>
                <a:off x="4245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9</a:t>
                </a:r>
              </a:p>
            </p:txBody>
          </p:sp>
        </p:grpSp>
        <p:sp>
          <p:nvSpPr>
            <p:cNvPr id="19524" name="Rectangle 46"/>
            <p:cNvSpPr>
              <a:spLocks noChangeArrowheads="1"/>
            </p:cNvSpPr>
            <p:nvPr/>
          </p:nvSpPr>
          <p:spPr bwMode="auto">
            <a:xfrm>
              <a:off x="6310541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7" name="Gruppieren 69"/>
          <p:cNvGrpSpPr>
            <a:grpSpLocks/>
          </p:cNvGrpSpPr>
          <p:nvPr/>
        </p:nvGrpSpPr>
        <p:grpSpPr bwMode="auto">
          <a:xfrm>
            <a:off x="6613525" y="990601"/>
            <a:ext cx="315913" cy="922337"/>
            <a:chOff x="4730750" y="839788"/>
            <a:chExt cx="315913" cy="922337"/>
          </a:xfrm>
        </p:grpSpPr>
        <p:grpSp>
          <p:nvGrpSpPr>
            <p:cNvPr id="19519" name="Group 36"/>
            <p:cNvGrpSpPr>
              <a:grpSpLocks/>
            </p:cNvGrpSpPr>
            <p:nvPr/>
          </p:nvGrpSpPr>
          <p:grpSpPr bwMode="auto">
            <a:xfrm>
              <a:off x="4730750" y="839788"/>
              <a:ext cx="315913" cy="528637"/>
              <a:chOff x="3338" y="1028"/>
              <a:chExt cx="199" cy="333"/>
            </a:xfrm>
          </p:grpSpPr>
          <p:sp>
            <p:nvSpPr>
              <p:cNvPr id="19521" name="Line 37"/>
              <p:cNvSpPr>
                <a:spLocks noChangeShapeType="1"/>
              </p:cNvSpPr>
              <p:nvPr/>
            </p:nvSpPr>
            <p:spPr bwMode="auto">
              <a:xfrm>
                <a:off x="3429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2" name="Text Box 38"/>
              <p:cNvSpPr txBox="1">
                <a:spLocks noChangeArrowheads="1"/>
              </p:cNvSpPr>
              <p:nvPr/>
            </p:nvSpPr>
            <p:spPr bwMode="auto">
              <a:xfrm>
                <a:off x="3338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7</a:t>
                </a:r>
              </a:p>
            </p:txBody>
          </p:sp>
        </p:grpSp>
        <p:sp>
          <p:nvSpPr>
            <p:cNvPr id="19520" name="Rectangle 46"/>
            <p:cNvSpPr>
              <a:spLocks noChangeArrowheads="1"/>
            </p:cNvSpPr>
            <p:nvPr/>
          </p:nvSpPr>
          <p:spPr bwMode="auto">
            <a:xfrm>
              <a:off x="4871501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9" name="Gruppieren 68"/>
          <p:cNvGrpSpPr>
            <a:grpSpLocks/>
          </p:cNvGrpSpPr>
          <p:nvPr/>
        </p:nvGrpSpPr>
        <p:grpSpPr bwMode="auto">
          <a:xfrm>
            <a:off x="5894387" y="990601"/>
            <a:ext cx="315912" cy="922337"/>
            <a:chOff x="4011613" y="839788"/>
            <a:chExt cx="315912" cy="922337"/>
          </a:xfrm>
        </p:grpSpPr>
        <p:grpSp>
          <p:nvGrpSpPr>
            <p:cNvPr id="19515" name="Group 33"/>
            <p:cNvGrpSpPr>
              <a:grpSpLocks/>
            </p:cNvGrpSpPr>
            <p:nvPr/>
          </p:nvGrpSpPr>
          <p:grpSpPr bwMode="auto">
            <a:xfrm>
              <a:off x="4011613" y="839788"/>
              <a:ext cx="315912" cy="528637"/>
              <a:chOff x="2885" y="1028"/>
              <a:chExt cx="199" cy="333"/>
            </a:xfrm>
          </p:grpSpPr>
          <p:sp>
            <p:nvSpPr>
              <p:cNvPr id="19517" name="Line 34"/>
              <p:cNvSpPr>
                <a:spLocks noChangeShapeType="1"/>
              </p:cNvSpPr>
              <p:nvPr/>
            </p:nvSpPr>
            <p:spPr bwMode="auto">
              <a:xfrm>
                <a:off x="2975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8" name="Text Box 35"/>
              <p:cNvSpPr txBox="1">
                <a:spLocks noChangeArrowheads="1"/>
              </p:cNvSpPr>
              <p:nvPr/>
            </p:nvSpPr>
            <p:spPr bwMode="auto">
              <a:xfrm>
                <a:off x="2885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6</a:t>
                </a:r>
              </a:p>
            </p:txBody>
          </p:sp>
        </p:grpSp>
        <p:sp>
          <p:nvSpPr>
            <p:cNvPr id="19516" name="Rectangle 46"/>
            <p:cNvSpPr>
              <a:spLocks noChangeArrowheads="1"/>
            </p:cNvSpPr>
            <p:nvPr/>
          </p:nvSpPr>
          <p:spPr bwMode="auto">
            <a:xfrm>
              <a:off x="4151981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1" name="Gruppieren 67"/>
          <p:cNvGrpSpPr>
            <a:grpSpLocks/>
          </p:cNvGrpSpPr>
          <p:nvPr/>
        </p:nvGrpSpPr>
        <p:grpSpPr bwMode="auto">
          <a:xfrm>
            <a:off x="5173662" y="990601"/>
            <a:ext cx="315912" cy="922337"/>
            <a:chOff x="3290888" y="839788"/>
            <a:chExt cx="315912" cy="922337"/>
          </a:xfrm>
        </p:grpSpPr>
        <p:grpSp>
          <p:nvGrpSpPr>
            <p:cNvPr id="19511" name="Group 30"/>
            <p:cNvGrpSpPr>
              <a:grpSpLocks/>
            </p:cNvGrpSpPr>
            <p:nvPr/>
          </p:nvGrpSpPr>
          <p:grpSpPr bwMode="auto">
            <a:xfrm>
              <a:off x="3290888" y="839788"/>
              <a:ext cx="315912" cy="528637"/>
              <a:chOff x="2431" y="1028"/>
              <a:chExt cx="199" cy="333"/>
            </a:xfrm>
          </p:grpSpPr>
          <p:sp>
            <p:nvSpPr>
              <p:cNvPr id="19513" name="Line 31"/>
              <p:cNvSpPr>
                <a:spLocks noChangeShapeType="1"/>
              </p:cNvSpPr>
              <p:nvPr/>
            </p:nvSpPr>
            <p:spPr bwMode="auto">
              <a:xfrm>
                <a:off x="2522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4" name="Text Box 32"/>
              <p:cNvSpPr txBox="1">
                <a:spLocks noChangeArrowheads="1"/>
              </p:cNvSpPr>
              <p:nvPr/>
            </p:nvSpPr>
            <p:spPr bwMode="auto">
              <a:xfrm>
                <a:off x="2431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5</a:t>
                </a:r>
              </a:p>
            </p:txBody>
          </p:sp>
        </p:grpSp>
        <p:sp>
          <p:nvSpPr>
            <p:cNvPr id="19512" name="Rectangle 46"/>
            <p:cNvSpPr>
              <a:spLocks noChangeArrowheads="1"/>
            </p:cNvSpPr>
            <p:nvPr/>
          </p:nvSpPr>
          <p:spPr bwMode="auto">
            <a:xfrm>
              <a:off x="3432461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3" name="Gruppieren 66"/>
          <p:cNvGrpSpPr>
            <a:grpSpLocks/>
          </p:cNvGrpSpPr>
          <p:nvPr/>
        </p:nvGrpSpPr>
        <p:grpSpPr bwMode="auto">
          <a:xfrm>
            <a:off x="4452937" y="990601"/>
            <a:ext cx="315912" cy="922337"/>
            <a:chOff x="2570163" y="839788"/>
            <a:chExt cx="315912" cy="922337"/>
          </a:xfrm>
        </p:grpSpPr>
        <p:grpSp>
          <p:nvGrpSpPr>
            <p:cNvPr id="19507" name="Group 27"/>
            <p:cNvGrpSpPr>
              <a:grpSpLocks/>
            </p:cNvGrpSpPr>
            <p:nvPr/>
          </p:nvGrpSpPr>
          <p:grpSpPr bwMode="auto">
            <a:xfrm>
              <a:off x="2570163" y="839788"/>
              <a:ext cx="315912" cy="528637"/>
              <a:chOff x="1977" y="1028"/>
              <a:chExt cx="199" cy="333"/>
            </a:xfrm>
          </p:grpSpPr>
          <p:sp>
            <p:nvSpPr>
              <p:cNvPr id="19509" name="Line 28"/>
              <p:cNvSpPr>
                <a:spLocks noChangeShapeType="1"/>
              </p:cNvSpPr>
              <p:nvPr/>
            </p:nvSpPr>
            <p:spPr bwMode="auto">
              <a:xfrm>
                <a:off x="2068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0" name="Text Box 29"/>
              <p:cNvSpPr txBox="1">
                <a:spLocks noChangeArrowheads="1"/>
              </p:cNvSpPr>
              <p:nvPr/>
            </p:nvSpPr>
            <p:spPr bwMode="auto">
              <a:xfrm>
                <a:off x="1977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4</a:t>
                </a:r>
              </a:p>
            </p:txBody>
          </p:sp>
        </p:grpSp>
        <p:sp>
          <p:nvSpPr>
            <p:cNvPr id="19508" name="Rectangle 46"/>
            <p:cNvSpPr>
              <a:spLocks noChangeArrowheads="1"/>
            </p:cNvSpPr>
            <p:nvPr/>
          </p:nvSpPr>
          <p:spPr bwMode="auto">
            <a:xfrm>
              <a:off x="2706975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5" name="Gruppieren 63"/>
          <p:cNvGrpSpPr>
            <a:grpSpLocks/>
          </p:cNvGrpSpPr>
          <p:nvPr/>
        </p:nvGrpSpPr>
        <p:grpSpPr bwMode="auto">
          <a:xfrm>
            <a:off x="2292350" y="989014"/>
            <a:ext cx="315913" cy="923925"/>
            <a:chOff x="409575" y="838200"/>
            <a:chExt cx="315913" cy="923925"/>
          </a:xfrm>
        </p:grpSpPr>
        <p:grpSp>
          <p:nvGrpSpPr>
            <p:cNvPr id="19503" name="Group 18"/>
            <p:cNvGrpSpPr>
              <a:grpSpLocks/>
            </p:cNvGrpSpPr>
            <p:nvPr/>
          </p:nvGrpSpPr>
          <p:grpSpPr bwMode="auto">
            <a:xfrm>
              <a:off x="409575" y="838200"/>
              <a:ext cx="315913" cy="528638"/>
              <a:chOff x="616" y="1027"/>
              <a:chExt cx="199" cy="333"/>
            </a:xfrm>
          </p:grpSpPr>
          <p:sp>
            <p:nvSpPr>
              <p:cNvPr id="19505" name="Line 19"/>
              <p:cNvSpPr>
                <a:spLocks noChangeShapeType="1"/>
              </p:cNvSpPr>
              <p:nvPr/>
            </p:nvSpPr>
            <p:spPr bwMode="auto">
              <a:xfrm>
                <a:off x="707" y="1247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6" name="Text Box 20"/>
              <p:cNvSpPr txBox="1">
                <a:spLocks noChangeArrowheads="1"/>
              </p:cNvSpPr>
              <p:nvPr/>
            </p:nvSpPr>
            <p:spPr bwMode="auto">
              <a:xfrm>
                <a:off x="616" y="1027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  <p:sp>
          <p:nvSpPr>
            <p:cNvPr id="19504" name="Rectangle 46"/>
            <p:cNvSpPr>
              <a:spLocks noChangeArrowheads="1"/>
            </p:cNvSpPr>
            <p:nvPr/>
          </p:nvSpPr>
          <p:spPr bwMode="auto">
            <a:xfrm>
              <a:off x="540895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7" name="Gruppieren 64"/>
          <p:cNvGrpSpPr>
            <a:grpSpLocks/>
          </p:cNvGrpSpPr>
          <p:nvPr/>
        </p:nvGrpSpPr>
        <p:grpSpPr bwMode="auto">
          <a:xfrm>
            <a:off x="3013075" y="990601"/>
            <a:ext cx="315913" cy="922337"/>
            <a:chOff x="1130300" y="839788"/>
            <a:chExt cx="315913" cy="922337"/>
          </a:xfrm>
        </p:grpSpPr>
        <p:grpSp>
          <p:nvGrpSpPr>
            <p:cNvPr id="19499" name="Group 21"/>
            <p:cNvGrpSpPr>
              <a:grpSpLocks/>
            </p:cNvGrpSpPr>
            <p:nvPr/>
          </p:nvGrpSpPr>
          <p:grpSpPr bwMode="auto">
            <a:xfrm>
              <a:off x="1130300" y="839788"/>
              <a:ext cx="315913" cy="528637"/>
              <a:chOff x="1070" y="1028"/>
              <a:chExt cx="199" cy="333"/>
            </a:xfrm>
          </p:grpSpPr>
          <p:sp>
            <p:nvSpPr>
              <p:cNvPr id="19501" name="Line 22"/>
              <p:cNvSpPr>
                <a:spLocks noChangeShapeType="1"/>
              </p:cNvSpPr>
              <p:nvPr/>
            </p:nvSpPr>
            <p:spPr bwMode="auto">
              <a:xfrm>
                <a:off x="1161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2" name="Text Box 23"/>
              <p:cNvSpPr txBox="1">
                <a:spLocks noChangeArrowheads="1"/>
              </p:cNvSpPr>
              <p:nvPr/>
            </p:nvSpPr>
            <p:spPr bwMode="auto">
              <a:xfrm>
                <a:off x="1070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19500" name="Rectangle 46"/>
            <p:cNvSpPr>
              <a:spLocks noChangeArrowheads="1"/>
            </p:cNvSpPr>
            <p:nvPr/>
          </p:nvSpPr>
          <p:spPr bwMode="auto">
            <a:xfrm>
              <a:off x="1280410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19" name="Gruppieren 65"/>
          <p:cNvGrpSpPr>
            <a:grpSpLocks/>
          </p:cNvGrpSpPr>
          <p:nvPr/>
        </p:nvGrpSpPr>
        <p:grpSpPr bwMode="auto">
          <a:xfrm>
            <a:off x="3733801" y="990601"/>
            <a:ext cx="315913" cy="922337"/>
            <a:chOff x="1851025" y="839788"/>
            <a:chExt cx="315913" cy="922337"/>
          </a:xfrm>
        </p:grpSpPr>
        <p:grpSp>
          <p:nvGrpSpPr>
            <p:cNvPr id="19495" name="Group 24"/>
            <p:cNvGrpSpPr>
              <a:grpSpLocks/>
            </p:cNvGrpSpPr>
            <p:nvPr/>
          </p:nvGrpSpPr>
          <p:grpSpPr bwMode="auto">
            <a:xfrm>
              <a:off x="1851025" y="839788"/>
              <a:ext cx="315913" cy="528637"/>
              <a:chOff x="1524" y="1028"/>
              <a:chExt cx="199" cy="333"/>
            </a:xfrm>
          </p:grpSpPr>
          <p:sp>
            <p:nvSpPr>
              <p:cNvPr id="19497" name="Line 25"/>
              <p:cNvSpPr>
                <a:spLocks noChangeShapeType="1"/>
              </p:cNvSpPr>
              <p:nvPr/>
            </p:nvSpPr>
            <p:spPr bwMode="auto">
              <a:xfrm>
                <a:off x="1615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Text Box 26"/>
              <p:cNvSpPr txBox="1">
                <a:spLocks noChangeArrowheads="1"/>
              </p:cNvSpPr>
              <p:nvPr/>
            </p:nvSpPr>
            <p:spPr bwMode="auto">
              <a:xfrm>
                <a:off x="1524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3</a:t>
                </a:r>
              </a:p>
            </p:txBody>
          </p:sp>
        </p:grpSp>
        <p:sp>
          <p:nvSpPr>
            <p:cNvPr id="19496" name="Rectangle 46"/>
            <p:cNvSpPr>
              <a:spLocks noChangeArrowheads="1"/>
            </p:cNvSpPr>
            <p:nvPr/>
          </p:nvSpPr>
          <p:spPr bwMode="auto">
            <a:xfrm>
              <a:off x="1988695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21" name="Gruppieren 70"/>
          <p:cNvGrpSpPr>
            <a:grpSpLocks/>
          </p:cNvGrpSpPr>
          <p:nvPr/>
        </p:nvGrpSpPr>
        <p:grpSpPr bwMode="auto">
          <a:xfrm>
            <a:off x="7334251" y="990601"/>
            <a:ext cx="315913" cy="922337"/>
            <a:chOff x="5451475" y="839788"/>
            <a:chExt cx="315913" cy="922337"/>
          </a:xfrm>
        </p:grpSpPr>
        <p:grpSp>
          <p:nvGrpSpPr>
            <p:cNvPr id="19491" name="Group 39"/>
            <p:cNvGrpSpPr>
              <a:grpSpLocks/>
            </p:cNvGrpSpPr>
            <p:nvPr/>
          </p:nvGrpSpPr>
          <p:grpSpPr bwMode="auto">
            <a:xfrm>
              <a:off x="5451475" y="839788"/>
              <a:ext cx="315913" cy="528637"/>
              <a:chOff x="3792" y="1028"/>
              <a:chExt cx="199" cy="333"/>
            </a:xfrm>
          </p:grpSpPr>
          <p:sp>
            <p:nvSpPr>
              <p:cNvPr id="19493" name="Line 40"/>
              <p:cNvSpPr>
                <a:spLocks noChangeShapeType="1"/>
              </p:cNvSpPr>
              <p:nvPr/>
            </p:nvSpPr>
            <p:spPr bwMode="auto">
              <a:xfrm>
                <a:off x="3882" y="1248"/>
                <a:ext cx="0" cy="112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4" name="Text Box 41"/>
              <p:cNvSpPr txBox="1">
                <a:spLocks noChangeArrowheads="1"/>
              </p:cNvSpPr>
              <p:nvPr/>
            </p:nvSpPr>
            <p:spPr bwMode="auto">
              <a:xfrm>
                <a:off x="3792" y="1028"/>
                <a:ext cx="199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76" rIns="90000" bIns="45000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t</a:t>
                </a:r>
                <a:r>
                  <a:rPr lang="en-US" altLang="en-US" sz="1800" baseline="-33000">
                    <a:solidFill>
                      <a:srgbClr val="000000"/>
                    </a:solidFill>
                  </a:rPr>
                  <a:t>8</a:t>
                </a:r>
              </a:p>
            </p:txBody>
          </p:sp>
        </p:grpSp>
        <p:sp>
          <p:nvSpPr>
            <p:cNvPr id="19492" name="Rectangle 46"/>
            <p:cNvSpPr>
              <a:spLocks noChangeArrowheads="1"/>
            </p:cNvSpPr>
            <p:nvPr/>
          </p:nvSpPr>
          <p:spPr bwMode="auto">
            <a:xfrm>
              <a:off x="5593830" y="1403350"/>
              <a:ext cx="34925" cy="358775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842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0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Instrumentation</a:t>
            </a:r>
          </a:p>
        </p:txBody>
      </p:sp>
      <p:sp>
        <p:nvSpPr>
          <p:cNvPr id="20" name="Inhaltsplatzhalter 19"/>
          <p:cNvSpPr>
            <a:spLocks noGrp="1"/>
          </p:cNvSpPr>
          <p:nvPr>
            <p:ph idx="1"/>
          </p:nvPr>
        </p:nvSpPr>
        <p:spPr>
          <a:xfrm>
            <a:off x="1630018" y="2780906"/>
            <a:ext cx="5371974" cy="3124110"/>
          </a:xfrm>
        </p:spPr>
        <p:txBody>
          <a:bodyPr/>
          <a:lstStyle/>
          <a:p>
            <a:r>
              <a:rPr lang="en-US" sz="1600" dirty="0"/>
              <a:t>Measurement code is inserted such that every event of interest is captured directly</a:t>
            </a:r>
          </a:p>
          <a:p>
            <a:pPr lvl="1"/>
            <a:r>
              <a:rPr lang="en-US" sz="1600" dirty="0"/>
              <a:t>Can be done in various ways</a:t>
            </a:r>
          </a:p>
          <a:p>
            <a:r>
              <a:rPr lang="en-US" sz="1600" dirty="0"/>
              <a:t>Advantage:</a:t>
            </a:r>
          </a:p>
          <a:p>
            <a:pPr lvl="1"/>
            <a:r>
              <a:rPr lang="en-US" sz="1600" dirty="0"/>
              <a:t>Much more detailed information</a:t>
            </a:r>
          </a:p>
          <a:p>
            <a:r>
              <a:rPr lang="en-US" sz="1600" dirty="0"/>
              <a:t>Disadvantage:</a:t>
            </a:r>
          </a:p>
          <a:p>
            <a:pPr lvl="1"/>
            <a:r>
              <a:rPr lang="en-US" sz="1600" dirty="0"/>
              <a:t>Processing of source-code / executable</a:t>
            </a:r>
            <a:br>
              <a:rPr lang="en-US" sz="1600" dirty="0"/>
            </a:br>
            <a:r>
              <a:rPr lang="en-US" sz="1600" dirty="0"/>
              <a:t>necessary</a:t>
            </a:r>
          </a:p>
          <a:p>
            <a:pPr lvl="1"/>
            <a:r>
              <a:rPr lang="en-US" sz="1600" dirty="0"/>
              <a:t>Large relative overheads for small functions</a:t>
            </a:r>
          </a:p>
          <a:p>
            <a:endParaRPr lang="en-US" sz="1600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12713" y="1545818"/>
            <a:ext cx="7915275" cy="501650"/>
            <a:chOff x="479" y="1384"/>
            <a:chExt cx="4986" cy="316"/>
          </a:xfrm>
        </p:grpSpPr>
        <p:sp>
          <p:nvSpPr>
            <p:cNvPr id="20568" name="Line 2"/>
            <p:cNvSpPr>
              <a:spLocks noChangeShapeType="1"/>
            </p:cNvSpPr>
            <p:nvPr/>
          </p:nvSpPr>
          <p:spPr bwMode="auto">
            <a:xfrm flipV="1">
              <a:off x="479" y="1494"/>
              <a:ext cx="4935" cy="3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9" name="Text Box 3"/>
            <p:cNvSpPr txBox="1">
              <a:spLocks noChangeArrowheads="1"/>
            </p:cNvSpPr>
            <p:nvPr/>
          </p:nvSpPr>
          <p:spPr bwMode="auto">
            <a:xfrm>
              <a:off x="5037" y="1483"/>
              <a:ext cx="42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Time</a:t>
              </a:r>
            </a:p>
          </p:txBody>
        </p:sp>
        <p:sp>
          <p:nvSpPr>
            <p:cNvPr id="20570" name="Rectangle 4"/>
            <p:cNvSpPr>
              <a:spLocks noChangeArrowheads="1"/>
            </p:cNvSpPr>
            <p:nvPr/>
          </p:nvSpPr>
          <p:spPr bwMode="auto">
            <a:xfrm>
              <a:off x="681" y="1384"/>
              <a:ext cx="453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1" name="Rectangle 5"/>
            <p:cNvSpPr>
              <a:spLocks noChangeArrowheads="1"/>
            </p:cNvSpPr>
            <p:nvPr/>
          </p:nvSpPr>
          <p:spPr bwMode="auto">
            <a:xfrm>
              <a:off x="1134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2" name="Rectangle 6"/>
            <p:cNvSpPr>
              <a:spLocks noChangeArrowheads="1"/>
            </p:cNvSpPr>
            <p:nvPr/>
          </p:nvSpPr>
          <p:spPr bwMode="auto">
            <a:xfrm>
              <a:off x="1588" y="1384"/>
              <a:ext cx="112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3" name="Rectangle 7"/>
            <p:cNvSpPr>
              <a:spLocks noChangeArrowheads="1"/>
            </p:cNvSpPr>
            <p:nvPr/>
          </p:nvSpPr>
          <p:spPr bwMode="auto">
            <a:xfrm>
              <a:off x="1701" y="1384"/>
              <a:ext cx="453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4" name="Rectangle 8"/>
            <p:cNvSpPr>
              <a:spLocks noChangeArrowheads="1"/>
            </p:cNvSpPr>
            <p:nvPr/>
          </p:nvSpPr>
          <p:spPr bwMode="auto">
            <a:xfrm>
              <a:off x="2155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5" name="Rectangle 9"/>
            <p:cNvSpPr>
              <a:spLocks noChangeArrowheads="1"/>
            </p:cNvSpPr>
            <p:nvPr/>
          </p:nvSpPr>
          <p:spPr bwMode="auto">
            <a:xfrm>
              <a:off x="2608" y="1384"/>
              <a:ext cx="112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6" name="Rectangle 10"/>
            <p:cNvSpPr>
              <a:spLocks noChangeArrowheads="1"/>
            </p:cNvSpPr>
            <p:nvPr/>
          </p:nvSpPr>
          <p:spPr bwMode="auto">
            <a:xfrm>
              <a:off x="2722" y="1384"/>
              <a:ext cx="112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7" name="Rectangle 11"/>
            <p:cNvSpPr>
              <a:spLocks noChangeArrowheads="1"/>
            </p:cNvSpPr>
            <p:nvPr/>
          </p:nvSpPr>
          <p:spPr bwMode="auto">
            <a:xfrm>
              <a:off x="2835" y="1384"/>
              <a:ext cx="453" cy="226"/>
            </a:xfrm>
            <a:prstGeom prst="rect">
              <a:avLst/>
            </a:prstGeom>
            <a:solidFill>
              <a:srgbClr val="ABDC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8" name="Rectangle 12"/>
            <p:cNvSpPr>
              <a:spLocks noChangeArrowheads="1"/>
            </p:cNvSpPr>
            <p:nvPr/>
          </p:nvSpPr>
          <p:spPr bwMode="auto">
            <a:xfrm>
              <a:off x="3289" y="1384"/>
              <a:ext cx="453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79" name="Rectangle 13"/>
            <p:cNvSpPr>
              <a:spLocks noChangeArrowheads="1"/>
            </p:cNvSpPr>
            <p:nvPr/>
          </p:nvSpPr>
          <p:spPr bwMode="auto">
            <a:xfrm>
              <a:off x="3742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80" name="Rectangle 14"/>
            <p:cNvSpPr>
              <a:spLocks noChangeArrowheads="1"/>
            </p:cNvSpPr>
            <p:nvPr/>
          </p:nvSpPr>
          <p:spPr bwMode="auto">
            <a:xfrm>
              <a:off x="4196" y="1384"/>
              <a:ext cx="112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81" name="Rectangle 15"/>
            <p:cNvSpPr>
              <a:spLocks noChangeArrowheads="1"/>
            </p:cNvSpPr>
            <p:nvPr/>
          </p:nvSpPr>
          <p:spPr bwMode="auto">
            <a:xfrm>
              <a:off x="4309" y="1384"/>
              <a:ext cx="112" cy="226"/>
            </a:xfrm>
            <a:prstGeom prst="rect">
              <a:avLst/>
            </a:prstGeom>
            <a:solidFill>
              <a:srgbClr val="ABDC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82" name="Rectangle 16"/>
            <p:cNvSpPr>
              <a:spLocks noChangeArrowheads="1"/>
            </p:cNvSpPr>
            <p:nvPr/>
          </p:nvSpPr>
          <p:spPr bwMode="auto">
            <a:xfrm>
              <a:off x="4423" y="1384"/>
              <a:ext cx="226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sp>
        <p:nvSpPr>
          <p:cNvPr id="122" name="Rectangle 17"/>
          <p:cNvSpPr>
            <a:spLocks noChangeArrowheads="1"/>
          </p:cNvSpPr>
          <p:nvPr/>
        </p:nvSpPr>
        <p:spPr bwMode="auto">
          <a:xfrm>
            <a:off x="5532250" y="2191932"/>
            <a:ext cx="1258888" cy="360363"/>
          </a:xfrm>
          <a:prstGeom prst="rect">
            <a:avLst/>
          </a:prstGeom>
          <a:solidFill>
            <a:srgbClr val="6600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267" rIns="89984" bIns="44992" anchor="ctr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Measurement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83239" y="2247684"/>
            <a:ext cx="3060700" cy="3651250"/>
          </a:xfrm>
          <a:prstGeom prst="rect">
            <a:avLst/>
          </a:prstGeom>
          <a:solidFill>
            <a:schemeClr val="bg1">
              <a:lumMod val="95000"/>
            </a:schemeClr>
          </a:solidFill>
          <a:ln w="108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lIns="95382" tIns="53918" rIns="95382" bIns="50391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int main()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int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for 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=0;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&lt; 3;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++)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foo(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</a:t>
            </a:r>
            <a:b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return 0;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void foo(int 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if 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&gt; 0)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foo(</a:t>
            </a:r>
            <a:r>
              <a:rPr lang="en-US" altLang="en-US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– 1);</a:t>
            </a: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b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endParaRPr lang="en-US" altLang="en-US" sz="14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612713" y="1544231"/>
            <a:ext cx="7915275" cy="503238"/>
            <a:chOff x="479" y="1383"/>
            <a:chExt cx="4986" cy="317"/>
          </a:xfrm>
        </p:grpSpPr>
        <p:sp>
          <p:nvSpPr>
            <p:cNvPr id="20539" name="Text Box 22"/>
            <p:cNvSpPr txBox="1">
              <a:spLocks noChangeArrowheads="1"/>
            </p:cNvSpPr>
            <p:nvPr/>
          </p:nvSpPr>
          <p:spPr bwMode="auto">
            <a:xfrm>
              <a:off x="5037" y="1483"/>
              <a:ext cx="42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Time</a:t>
              </a:r>
            </a:p>
          </p:txBody>
        </p:sp>
        <p:sp>
          <p:nvSpPr>
            <p:cNvPr id="20540" name="Line 23"/>
            <p:cNvSpPr>
              <a:spLocks noChangeShapeType="1"/>
            </p:cNvSpPr>
            <p:nvPr/>
          </p:nvSpPr>
          <p:spPr bwMode="auto">
            <a:xfrm flipV="1">
              <a:off x="479" y="1494"/>
              <a:ext cx="4935" cy="3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1" name="Rectangle 24"/>
            <p:cNvSpPr>
              <a:spLocks noChangeArrowheads="1"/>
            </p:cNvSpPr>
            <p:nvPr/>
          </p:nvSpPr>
          <p:spPr bwMode="auto">
            <a:xfrm>
              <a:off x="703" y="1384"/>
              <a:ext cx="453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2" name="Rectangle 25"/>
            <p:cNvSpPr>
              <a:spLocks noChangeArrowheads="1"/>
            </p:cNvSpPr>
            <p:nvPr/>
          </p:nvSpPr>
          <p:spPr bwMode="auto">
            <a:xfrm>
              <a:off x="1179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3" name="Rectangle 26"/>
            <p:cNvSpPr>
              <a:spLocks noChangeArrowheads="1"/>
            </p:cNvSpPr>
            <p:nvPr/>
          </p:nvSpPr>
          <p:spPr bwMode="auto">
            <a:xfrm>
              <a:off x="1656" y="1384"/>
              <a:ext cx="112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4" name="Rectangle 27"/>
            <p:cNvSpPr>
              <a:spLocks noChangeArrowheads="1"/>
            </p:cNvSpPr>
            <p:nvPr/>
          </p:nvSpPr>
          <p:spPr bwMode="auto">
            <a:xfrm>
              <a:off x="1792" y="1384"/>
              <a:ext cx="453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5" name="Rectangle 28"/>
            <p:cNvSpPr>
              <a:spLocks noChangeArrowheads="1"/>
            </p:cNvSpPr>
            <p:nvPr/>
          </p:nvSpPr>
          <p:spPr bwMode="auto">
            <a:xfrm>
              <a:off x="2268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6" name="Rectangle 29"/>
            <p:cNvSpPr>
              <a:spLocks noChangeArrowheads="1"/>
            </p:cNvSpPr>
            <p:nvPr/>
          </p:nvSpPr>
          <p:spPr bwMode="auto">
            <a:xfrm>
              <a:off x="2744" y="1384"/>
              <a:ext cx="112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7" name="Rectangle 30"/>
            <p:cNvSpPr>
              <a:spLocks noChangeArrowheads="1"/>
            </p:cNvSpPr>
            <p:nvPr/>
          </p:nvSpPr>
          <p:spPr bwMode="auto">
            <a:xfrm>
              <a:off x="2880" y="1384"/>
              <a:ext cx="112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8" name="Rectangle 31"/>
            <p:cNvSpPr>
              <a:spLocks noChangeArrowheads="1"/>
            </p:cNvSpPr>
            <p:nvPr/>
          </p:nvSpPr>
          <p:spPr bwMode="auto">
            <a:xfrm>
              <a:off x="3016" y="1384"/>
              <a:ext cx="453" cy="226"/>
            </a:xfrm>
            <a:prstGeom prst="rect">
              <a:avLst/>
            </a:prstGeom>
            <a:solidFill>
              <a:srgbClr val="ABDC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49" name="Rectangle 32"/>
            <p:cNvSpPr>
              <a:spLocks noChangeArrowheads="1"/>
            </p:cNvSpPr>
            <p:nvPr/>
          </p:nvSpPr>
          <p:spPr bwMode="auto">
            <a:xfrm>
              <a:off x="3493" y="1384"/>
              <a:ext cx="453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0" name="Rectangle 33"/>
            <p:cNvSpPr>
              <a:spLocks noChangeArrowheads="1"/>
            </p:cNvSpPr>
            <p:nvPr/>
          </p:nvSpPr>
          <p:spPr bwMode="auto">
            <a:xfrm>
              <a:off x="3969" y="1384"/>
              <a:ext cx="453" cy="226"/>
            </a:xfrm>
            <a:prstGeom prst="rect">
              <a:avLst/>
            </a:prstGeom>
            <a:solidFill>
              <a:srgbClr val="FFB2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1" name="Rectangle 34"/>
            <p:cNvSpPr>
              <a:spLocks noChangeArrowheads="1"/>
            </p:cNvSpPr>
            <p:nvPr/>
          </p:nvSpPr>
          <p:spPr bwMode="auto">
            <a:xfrm>
              <a:off x="4445" y="1384"/>
              <a:ext cx="112" cy="226"/>
            </a:xfrm>
            <a:prstGeom prst="rect">
              <a:avLst/>
            </a:prstGeom>
            <a:solidFill>
              <a:srgbClr val="91DB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2" name="Rectangle 35"/>
            <p:cNvSpPr>
              <a:spLocks noChangeArrowheads="1"/>
            </p:cNvSpPr>
            <p:nvPr/>
          </p:nvSpPr>
          <p:spPr bwMode="auto">
            <a:xfrm>
              <a:off x="4581" y="1384"/>
              <a:ext cx="112" cy="226"/>
            </a:xfrm>
            <a:prstGeom prst="rect">
              <a:avLst/>
            </a:prstGeom>
            <a:solidFill>
              <a:srgbClr val="ABDC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3" name="Rectangle 36"/>
            <p:cNvSpPr>
              <a:spLocks noChangeArrowheads="1"/>
            </p:cNvSpPr>
            <p:nvPr/>
          </p:nvSpPr>
          <p:spPr bwMode="auto">
            <a:xfrm>
              <a:off x="4717" y="1384"/>
              <a:ext cx="226" cy="226"/>
            </a:xfrm>
            <a:prstGeom prst="rect">
              <a:avLst/>
            </a:prstGeom>
            <a:solidFill>
              <a:srgbClr val="CF4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4" name="Rectangle 37"/>
            <p:cNvSpPr>
              <a:spLocks noChangeArrowheads="1"/>
            </p:cNvSpPr>
            <p:nvPr/>
          </p:nvSpPr>
          <p:spPr bwMode="auto">
            <a:xfrm>
              <a:off x="680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5" name="Rectangle 38"/>
            <p:cNvSpPr>
              <a:spLocks noChangeArrowheads="1"/>
            </p:cNvSpPr>
            <p:nvPr/>
          </p:nvSpPr>
          <p:spPr bwMode="auto">
            <a:xfrm>
              <a:off x="1157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6" name="Rectangle 39"/>
            <p:cNvSpPr>
              <a:spLocks noChangeArrowheads="1"/>
            </p:cNvSpPr>
            <p:nvPr/>
          </p:nvSpPr>
          <p:spPr bwMode="auto">
            <a:xfrm>
              <a:off x="1633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7" name="Rectangle 40"/>
            <p:cNvSpPr>
              <a:spLocks noChangeArrowheads="1"/>
            </p:cNvSpPr>
            <p:nvPr/>
          </p:nvSpPr>
          <p:spPr bwMode="auto">
            <a:xfrm>
              <a:off x="1769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8" name="Rectangle 41"/>
            <p:cNvSpPr>
              <a:spLocks noChangeArrowheads="1"/>
            </p:cNvSpPr>
            <p:nvPr/>
          </p:nvSpPr>
          <p:spPr bwMode="auto">
            <a:xfrm>
              <a:off x="2245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59" name="Rectangle 42"/>
            <p:cNvSpPr>
              <a:spLocks noChangeArrowheads="1"/>
            </p:cNvSpPr>
            <p:nvPr/>
          </p:nvSpPr>
          <p:spPr bwMode="auto">
            <a:xfrm>
              <a:off x="2721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0" name="Rectangle 43"/>
            <p:cNvSpPr>
              <a:spLocks noChangeArrowheads="1"/>
            </p:cNvSpPr>
            <p:nvPr/>
          </p:nvSpPr>
          <p:spPr bwMode="auto">
            <a:xfrm>
              <a:off x="2857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1" name="Rectangle 44"/>
            <p:cNvSpPr>
              <a:spLocks noChangeArrowheads="1"/>
            </p:cNvSpPr>
            <p:nvPr/>
          </p:nvSpPr>
          <p:spPr bwMode="auto">
            <a:xfrm>
              <a:off x="2993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2" name="Rectangle 45"/>
            <p:cNvSpPr>
              <a:spLocks noChangeArrowheads="1"/>
            </p:cNvSpPr>
            <p:nvPr/>
          </p:nvSpPr>
          <p:spPr bwMode="auto">
            <a:xfrm>
              <a:off x="3470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3" name="Rectangle 46"/>
            <p:cNvSpPr>
              <a:spLocks noChangeArrowheads="1"/>
            </p:cNvSpPr>
            <p:nvPr/>
          </p:nvSpPr>
          <p:spPr bwMode="auto">
            <a:xfrm>
              <a:off x="3946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4" name="Rectangle 47"/>
            <p:cNvSpPr>
              <a:spLocks noChangeArrowheads="1"/>
            </p:cNvSpPr>
            <p:nvPr/>
          </p:nvSpPr>
          <p:spPr bwMode="auto">
            <a:xfrm>
              <a:off x="4422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5" name="Rectangle 48"/>
            <p:cNvSpPr>
              <a:spLocks noChangeArrowheads="1"/>
            </p:cNvSpPr>
            <p:nvPr/>
          </p:nvSpPr>
          <p:spPr bwMode="auto">
            <a:xfrm>
              <a:off x="4558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6" name="Rectangle 49"/>
            <p:cNvSpPr>
              <a:spLocks noChangeArrowheads="1"/>
            </p:cNvSpPr>
            <p:nvPr/>
          </p:nvSpPr>
          <p:spPr bwMode="auto">
            <a:xfrm>
              <a:off x="4694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  <p:sp>
          <p:nvSpPr>
            <p:cNvPr id="20567" name="Rectangle 50"/>
            <p:cNvSpPr>
              <a:spLocks noChangeArrowheads="1"/>
            </p:cNvSpPr>
            <p:nvPr/>
          </p:nvSpPr>
          <p:spPr bwMode="auto">
            <a:xfrm>
              <a:off x="4944" y="1383"/>
              <a:ext cx="22" cy="226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1800"/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1809562" y="979080"/>
            <a:ext cx="315912" cy="528638"/>
            <a:chOff x="603" y="1027"/>
            <a:chExt cx="199" cy="333"/>
          </a:xfrm>
        </p:grpSpPr>
        <p:sp>
          <p:nvSpPr>
            <p:cNvPr id="20537" name="Line 52"/>
            <p:cNvSpPr>
              <a:spLocks noChangeShapeType="1"/>
            </p:cNvSpPr>
            <p:nvPr/>
          </p:nvSpPr>
          <p:spPr bwMode="auto">
            <a:xfrm>
              <a:off x="694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Text Box 53"/>
            <p:cNvSpPr txBox="1">
              <a:spLocks noChangeArrowheads="1"/>
            </p:cNvSpPr>
            <p:nvPr/>
          </p:nvSpPr>
          <p:spPr bwMode="auto">
            <a:xfrm>
              <a:off x="603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2565212" y="979080"/>
            <a:ext cx="315912" cy="528638"/>
            <a:chOff x="1079" y="1027"/>
            <a:chExt cx="199" cy="333"/>
          </a:xfrm>
        </p:grpSpPr>
        <p:sp>
          <p:nvSpPr>
            <p:cNvPr id="20535" name="Line 55"/>
            <p:cNvSpPr>
              <a:spLocks noChangeShapeType="1"/>
            </p:cNvSpPr>
            <p:nvPr/>
          </p:nvSpPr>
          <p:spPr bwMode="auto">
            <a:xfrm>
              <a:off x="1170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6" name="Text Box 56"/>
            <p:cNvSpPr txBox="1">
              <a:spLocks noChangeArrowheads="1"/>
            </p:cNvSpPr>
            <p:nvPr/>
          </p:nvSpPr>
          <p:spPr bwMode="auto">
            <a:xfrm>
              <a:off x="1079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3322451" y="979080"/>
            <a:ext cx="315913" cy="528638"/>
            <a:chOff x="1556" y="1027"/>
            <a:chExt cx="199" cy="333"/>
          </a:xfrm>
        </p:grpSpPr>
        <p:sp>
          <p:nvSpPr>
            <p:cNvPr id="20533" name="Line 58"/>
            <p:cNvSpPr>
              <a:spLocks noChangeShapeType="1"/>
            </p:cNvSpPr>
            <p:nvPr/>
          </p:nvSpPr>
          <p:spPr bwMode="auto">
            <a:xfrm>
              <a:off x="1646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Text Box 59"/>
            <p:cNvSpPr txBox="1">
              <a:spLocks noChangeArrowheads="1"/>
            </p:cNvSpPr>
            <p:nvPr/>
          </p:nvSpPr>
          <p:spPr bwMode="auto">
            <a:xfrm>
              <a:off x="1556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3</a:t>
              </a:r>
            </a:p>
          </p:txBody>
        </p:sp>
      </p:grp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3533587" y="979080"/>
            <a:ext cx="315912" cy="528638"/>
            <a:chOff x="1689" y="1027"/>
            <a:chExt cx="199" cy="333"/>
          </a:xfrm>
        </p:grpSpPr>
        <p:sp>
          <p:nvSpPr>
            <p:cNvPr id="20531" name="Line 61"/>
            <p:cNvSpPr>
              <a:spLocks noChangeShapeType="1"/>
            </p:cNvSpPr>
            <p:nvPr/>
          </p:nvSpPr>
          <p:spPr bwMode="auto">
            <a:xfrm>
              <a:off x="1780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2" name="Text Box 62"/>
            <p:cNvSpPr txBox="1">
              <a:spLocks noChangeArrowheads="1"/>
            </p:cNvSpPr>
            <p:nvPr/>
          </p:nvSpPr>
          <p:spPr bwMode="auto">
            <a:xfrm>
              <a:off x="1689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290824" y="979080"/>
            <a:ext cx="330200" cy="527050"/>
            <a:chOff x="2166" y="1027"/>
            <a:chExt cx="208" cy="332"/>
          </a:xfrm>
        </p:grpSpPr>
        <p:sp>
          <p:nvSpPr>
            <p:cNvPr id="20529" name="Line 64"/>
            <p:cNvSpPr>
              <a:spLocks noChangeShapeType="1"/>
            </p:cNvSpPr>
            <p:nvPr/>
          </p:nvSpPr>
          <p:spPr bwMode="auto">
            <a:xfrm>
              <a:off x="2256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0" name="Text Box 65"/>
            <p:cNvSpPr txBox="1">
              <a:spLocks noChangeArrowheads="1"/>
            </p:cNvSpPr>
            <p:nvPr/>
          </p:nvSpPr>
          <p:spPr bwMode="auto">
            <a:xfrm>
              <a:off x="2166" y="1027"/>
              <a:ext cx="20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5</a:t>
              </a:r>
            </a:p>
          </p:txBody>
        </p:sp>
      </p:grp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5049651" y="979080"/>
            <a:ext cx="315913" cy="528638"/>
            <a:chOff x="2644" y="1027"/>
            <a:chExt cx="199" cy="333"/>
          </a:xfrm>
        </p:grpSpPr>
        <p:sp>
          <p:nvSpPr>
            <p:cNvPr id="20527" name="Line 67"/>
            <p:cNvSpPr>
              <a:spLocks noChangeShapeType="1"/>
            </p:cNvSpPr>
            <p:nvPr/>
          </p:nvSpPr>
          <p:spPr bwMode="auto">
            <a:xfrm>
              <a:off x="2735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Text Box 68"/>
            <p:cNvSpPr txBox="1">
              <a:spLocks noChangeArrowheads="1"/>
            </p:cNvSpPr>
            <p:nvPr/>
          </p:nvSpPr>
          <p:spPr bwMode="auto">
            <a:xfrm>
              <a:off x="2644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6</a:t>
              </a: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5265551" y="979080"/>
            <a:ext cx="315913" cy="528638"/>
            <a:chOff x="2780" y="1027"/>
            <a:chExt cx="199" cy="333"/>
          </a:xfrm>
        </p:grpSpPr>
        <p:sp>
          <p:nvSpPr>
            <p:cNvPr id="20525" name="Line 70"/>
            <p:cNvSpPr>
              <a:spLocks noChangeShapeType="1"/>
            </p:cNvSpPr>
            <p:nvPr/>
          </p:nvSpPr>
          <p:spPr bwMode="auto">
            <a:xfrm>
              <a:off x="2871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Text Box 71"/>
            <p:cNvSpPr txBox="1">
              <a:spLocks noChangeArrowheads="1"/>
            </p:cNvSpPr>
            <p:nvPr/>
          </p:nvSpPr>
          <p:spPr bwMode="auto">
            <a:xfrm>
              <a:off x="2780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7</a:t>
              </a:r>
            </a:p>
          </p:txBody>
        </p:sp>
      </p:grp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5481450" y="979080"/>
            <a:ext cx="315913" cy="528638"/>
            <a:chOff x="2916" y="1027"/>
            <a:chExt cx="199" cy="333"/>
          </a:xfrm>
        </p:grpSpPr>
        <p:sp>
          <p:nvSpPr>
            <p:cNvPr id="20523" name="Line 73"/>
            <p:cNvSpPr>
              <a:spLocks noChangeShapeType="1"/>
            </p:cNvSpPr>
            <p:nvPr/>
          </p:nvSpPr>
          <p:spPr bwMode="auto">
            <a:xfrm>
              <a:off x="3007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Text Box 74"/>
            <p:cNvSpPr txBox="1">
              <a:spLocks noChangeArrowheads="1"/>
            </p:cNvSpPr>
            <p:nvPr/>
          </p:nvSpPr>
          <p:spPr bwMode="auto">
            <a:xfrm>
              <a:off x="2916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8</a:t>
              </a:r>
            </a:p>
          </p:txBody>
        </p:sp>
      </p:grpSp>
      <p:grpSp>
        <p:nvGrpSpPr>
          <p:cNvPr id="14" name="Group 75"/>
          <p:cNvGrpSpPr>
            <a:grpSpLocks/>
          </p:cNvGrpSpPr>
          <p:nvPr/>
        </p:nvGrpSpPr>
        <p:grpSpPr bwMode="auto">
          <a:xfrm>
            <a:off x="6238688" y="979080"/>
            <a:ext cx="315912" cy="528638"/>
            <a:chOff x="3393" y="1027"/>
            <a:chExt cx="199" cy="333"/>
          </a:xfrm>
        </p:grpSpPr>
        <p:sp>
          <p:nvSpPr>
            <p:cNvPr id="20521" name="Line 76"/>
            <p:cNvSpPr>
              <a:spLocks noChangeShapeType="1"/>
            </p:cNvSpPr>
            <p:nvPr/>
          </p:nvSpPr>
          <p:spPr bwMode="auto">
            <a:xfrm>
              <a:off x="3483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Text Box 77"/>
            <p:cNvSpPr txBox="1">
              <a:spLocks noChangeArrowheads="1"/>
            </p:cNvSpPr>
            <p:nvPr/>
          </p:nvSpPr>
          <p:spPr bwMode="auto">
            <a:xfrm>
              <a:off x="3393" y="1027"/>
              <a:ext cx="19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9</a:t>
              </a:r>
            </a:p>
          </p:txBody>
        </p:sp>
      </p:grpSp>
      <p:grpSp>
        <p:nvGrpSpPr>
          <p:cNvPr id="15" name="Group 78"/>
          <p:cNvGrpSpPr>
            <a:grpSpLocks/>
          </p:cNvGrpSpPr>
          <p:nvPr/>
        </p:nvGrpSpPr>
        <p:grpSpPr bwMode="auto">
          <a:xfrm>
            <a:off x="6992748" y="979080"/>
            <a:ext cx="388938" cy="528638"/>
            <a:chOff x="3868" y="1027"/>
            <a:chExt cx="245" cy="333"/>
          </a:xfrm>
        </p:grpSpPr>
        <p:sp>
          <p:nvSpPr>
            <p:cNvPr id="20519" name="Line 79"/>
            <p:cNvSpPr>
              <a:spLocks noChangeShapeType="1"/>
            </p:cNvSpPr>
            <p:nvPr/>
          </p:nvSpPr>
          <p:spPr bwMode="auto">
            <a:xfrm>
              <a:off x="3959" y="1247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Text Box 80"/>
            <p:cNvSpPr txBox="1">
              <a:spLocks noChangeArrowheads="1"/>
            </p:cNvSpPr>
            <p:nvPr/>
          </p:nvSpPr>
          <p:spPr bwMode="auto">
            <a:xfrm>
              <a:off x="3868" y="1027"/>
              <a:ext cx="24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10</a:t>
              </a:r>
            </a:p>
          </p:txBody>
        </p:sp>
      </p:grpSp>
      <p:grpSp>
        <p:nvGrpSpPr>
          <p:cNvPr id="16" name="Group 81"/>
          <p:cNvGrpSpPr>
            <a:grpSpLocks/>
          </p:cNvGrpSpPr>
          <p:nvPr/>
        </p:nvGrpSpPr>
        <p:grpSpPr bwMode="auto">
          <a:xfrm>
            <a:off x="7746811" y="983846"/>
            <a:ext cx="381000" cy="528637"/>
            <a:chOff x="4343" y="1030"/>
            <a:chExt cx="240" cy="333"/>
          </a:xfrm>
        </p:grpSpPr>
        <p:sp>
          <p:nvSpPr>
            <p:cNvPr id="20517" name="Line 82"/>
            <p:cNvSpPr>
              <a:spLocks noChangeShapeType="1"/>
            </p:cNvSpPr>
            <p:nvPr/>
          </p:nvSpPr>
          <p:spPr bwMode="auto">
            <a:xfrm>
              <a:off x="4434" y="1250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Text Box 83"/>
            <p:cNvSpPr txBox="1">
              <a:spLocks noChangeArrowheads="1"/>
            </p:cNvSpPr>
            <p:nvPr/>
          </p:nvSpPr>
          <p:spPr bwMode="auto">
            <a:xfrm>
              <a:off x="4343" y="1030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11</a:t>
              </a:r>
            </a:p>
          </p:txBody>
        </p:sp>
      </p:grpSp>
      <p:grpSp>
        <p:nvGrpSpPr>
          <p:cNvPr id="17" name="Group 84"/>
          <p:cNvGrpSpPr>
            <a:grpSpLocks/>
          </p:cNvGrpSpPr>
          <p:nvPr/>
        </p:nvGrpSpPr>
        <p:grpSpPr bwMode="auto">
          <a:xfrm>
            <a:off x="7965889" y="983846"/>
            <a:ext cx="388937" cy="528637"/>
            <a:chOff x="4481" y="1030"/>
            <a:chExt cx="245" cy="333"/>
          </a:xfrm>
        </p:grpSpPr>
        <p:sp>
          <p:nvSpPr>
            <p:cNvPr id="20515" name="Line 85"/>
            <p:cNvSpPr>
              <a:spLocks noChangeShapeType="1"/>
            </p:cNvSpPr>
            <p:nvPr/>
          </p:nvSpPr>
          <p:spPr bwMode="auto">
            <a:xfrm>
              <a:off x="4571" y="1250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Text Box 86"/>
            <p:cNvSpPr txBox="1">
              <a:spLocks noChangeArrowheads="1"/>
            </p:cNvSpPr>
            <p:nvPr/>
          </p:nvSpPr>
          <p:spPr bwMode="auto">
            <a:xfrm>
              <a:off x="4481" y="1030"/>
              <a:ext cx="24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12</a:t>
              </a:r>
            </a:p>
          </p:txBody>
        </p:sp>
      </p:grpSp>
      <p:grpSp>
        <p:nvGrpSpPr>
          <p:cNvPr id="18" name="Group 87"/>
          <p:cNvGrpSpPr>
            <a:grpSpLocks/>
          </p:cNvGrpSpPr>
          <p:nvPr/>
        </p:nvGrpSpPr>
        <p:grpSpPr bwMode="auto">
          <a:xfrm>
            <a:off x="8181789" y="983846"/>
            <a:ext cx="388937" cy="528637"/>
            <a:chOff x="4617" y="1030"/>
            <a:chExt cx="245" cy="333"/>
          </a:xfrm>
        </p:grpSpPr>
        <p:sp>
          <p:nvSpPr>
            <p:cNvPr id="20513" name="Line 88"/>
            <p:cNvSpPr>
              <a:spLocks noChangeShapeType="1"/>
            </p:cNvSpPr>
            <p:nvPr/>
          </p:nvSpPr>
          <p:spPr bwMode="auto">
            <a:xfrm>
              <a:off x="4707" y="1250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Text Box 89"/>
            <p:cNvSpPr txBox="1">
              <a:spLocks noChangeArrowheads="1"/>
            </p:cNvSpPr>
            <p:nvPr/>
          </p:nvSpPr>
          <p:spPr bwMode="auto">
            <a:xfrm>
              <a:off x="4617" y="1030"/>
              <a:ext cx="24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13</a:t>
              </a:r>
            </a:p>
          </p:txBody>
        </p:sp>
      </p:grpSp>
      <p:grpSp>
        <p:nvGrpSpPr>
          <p:cNvPr id="19" name="Group 90"/>
          <p:cNvGrpSpPr>
            <a:grpSpLocks/>
          </p:cNvGrpSpPr>
          <p:nvPr/>
        </p:nvGrpSpPr>
        <p:grpSpPr bwMode="auto">
          <a:xfrm>
            <a:off x="8577074" y="983846"/>
            <a:ext cx="388938" cy="528637"/>
            <a:chOff x="4866" y="1030"/>
            <a:chExt cx="245" cy="333"/>
          </a:xfrm>
        </p:grpSpPr>
        <p:sp>
          <p:nvSpPr>
            <p:cNvPr id="20511" name="Line 91"/>
            <p:cNvSpPr>
              <a:spLocks noChangeShapeType="1"/>
            </p:cNvSpPr>
            <p:nvPr/>
          </p:nvSpPr>
          <p:spPr bwMode="auto">
            <a:xfrm>
              <a:off x="4957" y="1250"/>
              <a:ext cx="0" cy="11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Text Box 92"/>
            <p:cNvSpPr txBox="1">
              <a:spLocks noChangeArrowheads="1"/>
            </p:cNvSpPr>
            <p:nvPr/>
          </p:nvSpPr>
          <p:spPr bwMode="auto">
            <a:xfrm>
              <a:off x="4866" y="1030"/>
              <a:ext cx="24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876" rIns="90000" bIns="45000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</a:t>
              </a:r>
              <a:r>
                <a:rPr lang="en-US" altLang="en-US" sz="1800" baseline="-33000">
                  <a:solidFill>
                    <a:srgbClr val="000000"/>
                  </a:solidFill>
                </a:rPr>
                <a:t>14</a:t>
              </a:r>
            </a:p>
          </p:txBody>
        </p:sp>
      </p:grpSp>
      <p:sp>
        <p:nvSpPr>
          <p:cNvPr id="20503" name="Rectangle 93"/>
          <p:cNvSpPr>
            <a:spLocks noChangeArrowheads="1"/>
          </p:cNvSpPr>
          <p:nvPr/>
        </p:nvSpPr>
        <p:spPr bwMode="auto">
          <a:xfrm>
            <a:off x="1933388" y="2191932"/>
            <a:ext cx="720725" cy="360363"/>
          </a:xfrm>
          <a:prstGeom prst="rect">
            <a:avLst/>
          </a:prstGeom>
          <a:solidFill>
            <a:srgbClr val="CF4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</a:p>
        </p:txBody>
      </p:sp>
      <p:sp>
        <p:nvSpPr>
          <p:cNvPr id="20504" name="Rectangle 94"/>
          <p:cNvSpPr>
            <a:spLocks noChangeArrowheads="1"/>
          </p:cNvSpPr>
          <p:nvPr/>
        </p:nvSpPr>
        <p:spPr bwMode="auto">
          <a:xfrm>
            <a:off x="2831913" y="2191932"/>
            <a:ext cx="720725" cy="360363"/>
          </a:xfrm>
          <a:prstGeom prst="rect">
            <a:avLst/>
          </a:prstGeom>
          <a:solidFill>
            <a:srgbClr val="FFB2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foo(0)</a:t>
            </a:r>
          </a:p>
        </p:txBody>
      </p:sp>
      <p:sp>
        <p:nvSpPr>
          <p:cNvPr id="20505" name="Rectangle 95"/>
          <p:cNvSpPr>
            <a:spLocks noChangeArrowheads="1"/>
          </p:cNvSpPr>
          <p:nvPr/>
        </p:nvSpPr>
        <p:spPr bwMode="auto">
          <a:xfrm>
            <a:off x="3732025" y="2191932"/>
            <a:ext cx="720725" cy="360363"/>
          </a:xfrm>
          <a:prstGeom prst="rect">
            <a:avLst/>
          </a:prstGeom>
          <a:solidFill>
            <a:srgbClr val="91DB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foo(1)</a:t>
            </a:r>
          </a:p>
        </p:txBody>
      </p:sp>
      <p:sp>
        <p:nvSpPr>
          <p:cNvPr id="20506" name="Rectangle 96"/>
          <p:cNvSpPr>
            <a:spLocks noChangeArrowheads="1"/>
          </p:cNvSpPr>
          <p:nvPr/>
        </p:nvSpPr>
        <p:spPr bwMode="auto">
          <a:xfrm>
            <a:off x="4632138" y="2191932"/>
            <a:ext cx="720725" cy="360363"/>
          </a:xfrm>
          <a:prstGeom prst="rect">
            <a:avLst/>
          </a:prstGeom>
          <a:solidFill>
            <a:srgbClr val="ABDC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9984" tIns="48519" rIns="89984" bIns="44992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foo(2)</a:t>
            </a:r>
          </a:p>
        </p:txBody>
      </p:sp>
      <p:sp>
        <p:nvSpPr>
          <p:cNvPr id="201" name="Text Box 97"/>
          <p:cNvSpPr txBox="1">
            <a:spLocks noChangeArrowheads="1"/>
          </p:cNvSpPr>
          <p:nvPr/>
        </p:nvSpPr>
        <p:spPr bwMode="auto">
          <a:xfrm>
            <a:off x="7192619" y="2704706"/>
            <a:ext cx="2335369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4" tIns="48519" rIns="89984" bIns="44992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TAU_START(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main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altLang="en-US" sz="1400" b="1" dirty="0">
              <a:solidFill>
                <a:srgbClr val="660066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2" name="Text Box 98"/>
          <p:cNvSpPr txBox="1">
            <a:spLocks noChangeArrowheads="1"/>
          </p:cNvSpPr>
          <p:nvPr/>
        </p:nvSpPr>
        <p:spPr bwMode="auto">
          <a:xfrm>
            <a:off x="7192618" y="3238106"/>
            <a:ext cx="20574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4" tIns="48519" rIns="89984" bIns="44992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TAU_STOP(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main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altLang="en-US" sz="1400" b="1" dirty="0">
              <a:solidFill>
                <a:srgbClr val="660066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3" name="Text Box 99"/>
          <p:cNvSpPr txBox="1">
            <a:spLocks noChangeArrowheads="1"/>
          </p:cNvSpPr>
          <p:nvPr/>
        </p:nvSpPr>
        <p:spPr bwMode="auto">
          <a:xfrm>
            <a:off x="7192618" y="4228706"/>
            <a:ext cx="20574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4" tIns="48519" rIns="89984" bIns="44992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TAU_START(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foo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altLang="en-US" sz="1400" b="1" dirty="0">
              <a:solidFill>
                <a:srgbClr val="660066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4" name="Text Box 100"/>
          <p:cNvSpPr txBox="1">
            <a:spLocks noChangeArrowheads="1"/>
          </p:cNvSpPr>
          <p:nvPr/>
        </p:nvSpPr>
        <p:spPr bwMode="auto">
          <a:xfrm>
            <a:off x="7192618" y="4838306"/>
            <a:ext cx="19050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4" tIns="48519" rIns="89984" bIns="44992"/>
          <a:lstStyle>
            <a:lvl1pPr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TAU_STOP(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foo</a:t>
            </a:r>
            <a:r>
              <a:rPr lang="ja-JP" altLang="en-US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”</a:t>
            </a:r>
            <a:r>
              <a:rPr lang="en-US" altLang="ja-JP" sz="1400" b="1" dirty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altLang="en-US" sz="1400" b="1" dirty="0">
              <a:solidFill>
                <a:srgbClr val="660066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 additive="repl">
                                        <p:cTn id="2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 additive="repl">
                                        <p:cTn id="3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 additive="repl">
                                        <p:cTn id="3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 additive="repl">
                                        <p:cTn id="3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 additive="repl"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 additive="repl">
                                        <p:cTn id="3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 additive="repl">
                                        <p:cTn id="4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 additive="repl">
                                        <p:cTn id="4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 additive="repl">
                                        <p:cTn id="4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 additive="repl"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additive="repl">
                                        <p:cTn id="4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 err="1"/>
              <a:t>ParaProf</a:t>
            </a:r>
            <a:r>
              <a:rPr lang="en-US" altLang="en-US" dirty="0"/>
              <a:t> Profile Browser</a:t>
            </a:r>
            <a:endParaRPr lang="en-GB" altLang="en-US" dirty="0"/>
          </a:p>
        </p:txBody>
      </p:sp>
      <p:pic>
        <p:nvPicPr>
          <p:cNvPr id="7" name="Picture 6" descr="X11ScreenSnapz0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62" y="1524445"/>
            <a:ext cx="5258484" cy="4909321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42357" y="4876465"/>
            <a:ext cx="1676618" cy="45739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eaLnBrk="1" hangingPunct="1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dirty="0">
                <a:solidFill>
                  <a:srgbClr val="000000"/>
                </a:solidFill>
                <a:latin typeface="Courier New"/>
                <a:ea typeface="ＭＳ Ｐゴシック" pitchFamily="34" charset="-128"/>
                <a:cs typeface="Courier New"/>
              </a:rPr>
              <a:t>%</a:t>
            </a:r>
            <a:r>
              <a:rPr lang="en-US" sz="1600" b="1" dirty="0">
                <a:solidFill>
                  <a:srgbClr val="000000"/>
                </a:solidFill>
                <a:latin typeface="Courier New"/>
                <a:ea typeface="ＭＳ Ｐゴシック" pitchFamily="34" charset="-128"/>
                <a:cs typeface="Courier New"/>
              </a:rPr>
              <a:t> </a:t>
            </a:r>
            <a:r>
              <a:rPr lang="hr-HR" sz="1600" b="1" dirty="0">
                <a:latin typeface="Courier New"/>
                <a:cs typeface="Courier New"/>
              </a:rPr>
              <a:t>paraprof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7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 err="1"/>
              <a:t>ParaProf</a:t>
            </a:r>
            <a:r>
              <a:rPr lang="en-US" altLang="en-US" dirty="0"/>
              <a:t> Profile Browser</a:t>
            </a:r>
            <a:endParaRPr lang="en-GB" altLang="en-US" dirty="0"/>
          </a:p>
        </p:txBody>
      </p:sp>
      <p:pic>
        <p:nvPicPr>
          <p:cNvPr id="3" name="Picture 2" descr="X11ScreenSnapz0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2" y="1216332"/>
            <a:ext cx="5258484" cy="4909321"/>
          </a:xfrm>
          <a:prstGeom prst="rect">
            <a:avLst/>
          </a:prstGeom>
        </p:spPr>
      </p:pic>
      <p:pic>
        <p:nvPicPr>
          <p:cNvPr id="4" name="Picture 3" descr="X11ScreenSnapz0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5" y="1216332"/>
            <a:ext cx="5182275" cy="483817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791161" y="3581365"/>
            <a:ext cx="609679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248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Title 15"/>
          <p:cNvSpPr>
            <a:spLocks noGrp="1"/>
          </p:cNvSpPr>
          <p:nvPr>
            <p:ph type="title"/>
          </p:nvPr>
        </p:nvSpPr>
        <p:spPr>
          <a:xfrm>
            <a:off x="455272" y="0"/>
            <a:ext cx="8848725" cy="1371600"/>
          </a:xfrm>
        </p:spPr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Inclusive Measurements</a:t>
            </a:r>
          </a:p>
        </p:txBody>
      </p:sp>
      <p:pic>
        <p:nvPicPr>
          <p:cNvPr id="20" name="Picture 19" descr="ParaProfScreenSnapz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53947"/>
            <a:ext cx="7315200" cy="54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22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Time</a:t>
            </a:r>
          </a:p>
        </p:txBody>
      </p:sp>
      <p:pic>
        <p:nvPicPr>
          <p:cNvPr id="6" name="Picture 5" descr="ParaProfScreenSnapz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0"/>
            <a:ext cx="7315200" cy="54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6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146995" y="411479"/>
            <a:ext cx="8543925" cy="100584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Callpath</a:t>
            </a:r>
            <a:r>
              <a:rPr lang="en-US" dirty="0">
                <a:latin typeface="Calibri" charset="0"/>
              </a:rPr>
              <a:t> Profiling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5638801"/>
            <a:ext cx="4317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TAU_CALLPATH=1</a:t>
            </a:r>
          </a:p>
          <a:p>
            <a:r>
              <a:rPr lang="en-US" dirty="0"/>
              <a:t>% export TAU_CALLPATH_DEPTH=100</a:t>
            </a:r>
          </a:p>
        </p:txBody>
      </p:sp>
      <p:pic>
        <p:nvPicPr>
          <p:cNvPr id="3" name="Picture 2" descr="ParaProfScreenSnapz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822426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693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270562" y="338301"/>
            <a:ext cx="8543925" cy="95504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ParaProf</a:t>
            </a:r>
            <a:r>
              <a:rPr lang="en-US" dirty="0">
                <a:latin typeface="Calibri" charset="0"/>
              </a:rPr>
              <a:t> Function Window</a:t>
            </a:r>
          </a:p>
        </p:txBody>
      </p:sp>
      <p:pic>
        <p:nvPicPr>
          <p:cNvPr id="3" name="Picture 2" descr="ParaProfScreenSnapz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14401"/>
            <a:ext cx="6781800" cy="53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6990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/>
          <p:cNvSpPr>
            <a:spLocks noGrp="1"/>
          </p:cNvSpPr>
          <p:nvPr>
            <p:ph type="title"/>
          </p:nvPr>
        </p:nvSpPr>
        <p:spPr>
          <a:xfrm>
            <a:off x="365855" y="353880"/>
            <a:ext cx="9345704" cy="625200"/>
          </a:xfrm>
        </p:spPr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Using TAU’s Runtime Preloading Tool: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tau_exec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532676" y="916635"/>
            <a:ext cx="11474304" cy="5562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715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Preload a wrapper that intercepts the runtime system call and substitutes with another</a:t>
            </a:r>
          </a:p>
          <a:p>
            <a:pPr marL="927096" lvl="2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b="1" dirty="0">
                <a:latin typeface="Arial" charset="0"/>
                <a:ea typeface="ＭＳ Ｐゴシック" charset="0"/>
                <a:cs typeface="ＭＳ Ｐゴシック" charset="0"/>
              </a:rPr>
              <a:t>MPI</a:t>
            </a:r>
          </a:p>
          <a:p>
            <a:pPr marL="927096" lvl="2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b="1" dirty="0" err="1">
                <a:latin typeface="Arial" charset="0"/>
                <a:ea typeface="ＭＳ Ｐゴシック" charset="0"/>
                <a:cs typeface="ＭＳ Ｐゴシック" charset="0"/>
              </a:rPr>
              <a:t>OpenMP</a:t>
            </a:r>
            <a:endParaRPr lang="en-US" sz="13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27096" lvl="2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b="1" dirty="0">
                <a:latin typeface="Arial" charset="0"/>
                <a:ea typeface="ＭＳ Ｐゴシック" charset="0"/>
                <a:cs typeface="ＭＳ Ｐゴシック" charset="0"/>
              </a:rPr>
              <a:t>POSIX I/O</a:t>
            </a:r>
          </a:p>
          <a:p>
            <a:pPr marL="927096" lvl="2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b="1" dirty="0">
                <a:latin typeface="Arial" charset="0"/>
                <a:ea typeface="ＭＳ Ｐゴシック" charset="0"/>
                <a:cs typeface="ＭＳ Ｐゴシック" charset="0"/>
              </a:rPr>
              <a:t>Memory allocation/</a:t>
            </a:r>
            <a:r>
              <a:rPr lang="en-US" sz="1300" b="1" dirty="0" err="1">
                <a:latin typeface="Arial" charset="0"/>
                <a:ea typeface="ＭＳ Ｐゴシック" charset="0"/>
                <a:cs typeface="ＭＳ Ｐゴシック" charset="0"/>
              </a:rPr>
              <a:t>deallocation</a:t>
            </a:r>
            <a:r>
              <a:rPr lang="en-US" sz="1300" b="1" dirty="0">
                <a:latin typeface="Arial" charset="0"/>
                <a:ea typeface="ＭＳ Ｐゴシック" charset="0"/>
                <a:cs typeface="ＭＳ Ｐゴシック" charset="0"/>
              </a:rPr>
              <a:t> routines</a:t>
            </a:r>
          </a:p>
          <a:p>
            <a:pPr marL="927096" lvl="2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b="1" dirty="0">
                <a:latin typeface="Arial" charset="0"/>
                <a:ea typeface="ＭＳ Ｐゴシック" charset="0"/>
                <a:cs typeface="ＭＳ Ｐゴシック" charset="0"/>
              </a:rPr>
              <a:t>Wrapper library for an external package</a:t>
            </a:r>
            <a:endParaRPr lang="en-US" sz="1300" b="1" dirty="0">
              <a:latin typeface="Arial" charset="0"/>
              <a:ea typeface="ＭＳ Ｐゴシック" charset="0"/>
            </a:endParaRPr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 modification to the binary executable!</a:t>
            </a:r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Enable other TAU options (communication matrix, OTF2, event-based sampling)</a:t>
            </a:r>
          </a:p>
          <a:p>
            <a:pPr marL="184146" lvl="1" indent="0">
              <a:lnSpc>
                <a:spcPct val="80000"/>
              </a:lnSpc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828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Callsite</a:t>
            </a:r>
            <a:r>
              <a:rPr lang="de-DE" altLang="de-DE" dirty="0"/>
              <a:t> </a:t>
            </a:r>
            <a:r>
              <a:rPr lang="de-DE" altLang="de-DE" dirty="0" err="1"/>
              <a:t>Profiling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Tracing</a:t>
            </a:r>
            <a:endParaRPr lang="de-DE" altLang="de-DE" dirty="0"/>
          </a:p>
        </p:txBody>
      </p:sp>
      <p:pic>
        <p:nvPicPr>
          <p:cNvPr id="2" name="Picture 1" descr="ParaProfScreenSnapz09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6" y="1205694"/>
            <a:ext cx="8380171" cy="4671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8590" y="6094497"/>
            <a:ext cx="2454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TAU_CALLSITE=1</a:t>
            </a:r>
          </a:p>
        </p:txBody>
      </p:sp>
    </p:spTree>
    <p:extLst>
      <p:ext uri="{BB962C8B-B14F-4D97-AF65-F5344CB8AC3E}">
        <p14:creationId xmlns:p14="http://schemas.microsoft.com/office/powerpoint/2010/main" val="3072534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275968" y="322348"/>
            <a:ext cx="8543925" cy="79248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ParaProf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Callpath</a:t>
            </a:r>
            <a:r>
              <a:rPr lang="en-US" dirty="0">
                <a:latin typeface="Calibri" charset="0"/>
              </a:rPr>
              <a:t> Thread Relations Window</a:t>
            </a:r>
          </a:p>
        </p:txBody>
      </p:sp>
      <p:pic>
        <p:nvPicPr>
          <p:cNvPr id="3" name="Picture 2" descr="ParaProfScreenSnapz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19200"/>
            <a:ext cx="8350456" cy="4543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867400"/>
            <a:ext cx="885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Shows the contribution of parents and children for each routine (marked by an arrow)</a:t>
            </a:r>
          </a:p>
        </p:txBody>
      </p:sp>
    </p:spTree>
    <p:extLst>
      <p:ext uri="{BB962C8B-B14F-4D97-AF65-F5344CB8AC3E}">
        <p14:creationId xmlns:p14="http://schemas.microsoft.com/office/powerpoint/2010/main" val="141416830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1280796" y="213360"/>
            <a:ext cx="8543925" cy="137160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ParaProf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Callpath</a:t>
            </a:r>
            <a:r>
              <a:rPr lang="en-US" dirty="0">
                <a:latin typeface="Calibri" charset="0"/>
              </a:rPr>
              <a:t> Thread Relations Window</a:t>
            </a:r>
          </a:p>
        </p:txBody>
      </p:sp>
      <p:pic>
        <p:nvPicPr>
          <p:cNvPr id="3" name="Picture 2" descr="ParaProfScreenSnapz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8166618" cy="46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8922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549276" y="140337"/>
            <a:ext cx="11063604" cy="13716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Identifying Collective Wait States: Thread </a:t>
            </a:r>
            <a:r>
              <a:rPr lang="en-US" dirty="0" err="1">
                <a:latin typeface="Calibri" charset="0"/>
              </a:rPr>
              <a:t>Callpath</a:t>
            </a:r>
            <a:r>
              <a:rPr lang="en-US" dirty="0">
                <a:latin typeface="Calibri" charset="0"/>
              </a:rPr>
              <a:t> Relations Window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AF7B795-8BF7-1B02-7E1D-CEFE4CB29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16" y="640675"/>
            <a:ext cx="9880549" cy="570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097D0-DD07-3813-4A23-3C8AD1C3223E}"/>
              </a:ext>
            </a:extLst>
          </p:cNvPr>
          <p:cNvSpPr txBox="1"/>
          <p:nvPr/>
        </p:nvSpPr>
        <p:spPr>
          <a:xfrm>
            <a:off x="2427879" y="6348331"/>
            <a:ext cx="80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 Collective Sync is the time spent in a barrier operation inside a collective</a:t>
            </a:r>
          </a:p>
        </p:txBody>
      </p:sp>
    </p:spTree>
    <p:extLst>
      <p:ext uri="{BB962C8B-B14F-4D97-AF65-F5344CB8AC3E}">
        <p14:creationId xmlns:p14="http://schemas.microsoft.com/office/powerpoint/2010/main" val="1514797862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335916" y="183618"/>
            <a:ext cx="8543925" cy="137160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ParaProf</a:t>
            </a:r>
            <a:r>
              <a:rPr lang="en-US" dirty="0">
                <a:latin typeface="Calibri" charset="0"/>
              </a:rPr>
              <a:t> Thread Comparison Window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097D0-DD07-3813-4A23-3C8AD1C3223E}"/>
              </a:ext>
            </a:extLst>
          </p:cNvPr>
          <p:cNvSpPr txBox="1"/>
          <p:nvPr/>
        </p:nvSpPr>
        <p:spPr>
          <a:xfrm>
            <a:off x="2477306" y="5757478"/>
            <a:ext cx="7581095" cy="102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+mn-lt"/>
                <a:ea typeface="ＭＳ Ｐゴシック" charset="0"/>
                <a:cs typeface="ＭＳ Ｐゴシック" charset="0"/>
              </a:rPr>
              <a:t>Comparing Rank 118 with 22. </a:t>
            </a:r>
          </a:p>
          <a:p>
            <a:pPr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+mn-lt"/>
                <a:ea typeface="ＭＳ Ｐゴシック" charset="0"/>
                <a:cs typeface="ＭＳ Ｐゴシック" charset="0"/>
              </a:rPr>
              <a:t>Right click on “node 118” -&gt; Add node to comparison window</a:t>
            </a:r>
          </a:p>
          <a:p>
            <a:endParaRPr lang="en-US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427B98-E15C-0D54-53AC-087CDA1D2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60" y="907355"/>
            <a:ext cx="8190955" cy="4812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3606528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35191" y="132080"/>
            <a:ext cx="8543925" cy="137160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ParaProf</a:t>
            </a:r>
            <a:r>
              <a:rPr lang="en-US" dirty="0">
                <a:latin typeface="Calibri" charset="0"/>
              </a:rPr>
              <a:t> Function Window</a:t>
            </a:r>
          </a:p>
        </p:txBody>
      </p:sp>
      <p:pic>
        <p:nvPicPr>
          <p:cNvPr id="3" name="Picture 2" descr="ParaProfScreenSnapz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14401"/>
            <a:ext cx="6635578" cy="57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32419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>
          <a:xfrm>
            <a:off x="365855" y="142187"/>
            <a:ext cx="6963613" cy="625200"/>
          </a:xfrm>
        </p:spPr>
        <p:txBody>
          <a:bodyPr/>
          <a:lstStyle/>
          <a:p>
            <a:pPr eaLnBrk="1" hangingPunct="1"/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Tracing: </a:t>
            </a:r>
            <a:r>
              <a:rPr lang="en-US" dirty="0" err="1">
                <a:latin typeface="Arial" charset="0"/>
              </a:rPr>
              <a:t>Jumpshot</a:t>
            </a:r>
            <a:r>
              <a:rPr lang="en-US" dirty="0">
                <a:latin typeface="Arial" charset="0"/>
              </a:rPr>
              <a:t> (ships with TAU)</a:t>
            </a:r>
          </a:p>
        </p:txBody>
      </p:sp>
      <p:pic>
        <p:nvPicPr>
          <p:cNvPr id="2" name="Picture 1" descr="FirstFrame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06" y="1143209"/>
            <a:ext cx="8245588" cy="4763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01DD5F-3754-B679-FF20-675213FC6632}"/>
              </a:ext>
            </a:extLst>
          </p:cNvPr>
          <p:cNvSpPr txBox="1"/>
          <p:nvPr/>
        </p:nvSpPr>
        <p:spPr>
          <a:xfrm>
            <a:off x="3519813" y="5906530"/>
            <a:ext cx="5152373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% export TAU_TRACE=1; </a:t>
            </a:r>
            <a:r>
              <a:rPr lang="en-US" sz="1400" b="1" dirty="0" err="1">
                <a:latin typeface="Helvetica"/>
                <a:cs typeface="Helvetica"/>
              </a:rPr>
              <a:t>mpirun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mr-IN" sz="1400" b="1" dirty="0">
                <a:latin typeface="Helvetica"/>
                <a:cs typeface="Helvetica"/>
              </a:rPr>
              <a:t>–</a:t>
            </a:r>
            <a:r>
              <a:rPr lang="en-US" sz="1400" b="1" dirty="0" err="1">
                <a:latin typeface="Helvetica"/>
                <a:cs typeface="Helvetica"/>
              </a:rPr>
              <a:t>np</a:t>
            </a:r>
            <a:r>
              <a:rPr lang="en-US" sz="1400" b="1" dirty="0">
                <a:latin typeface="Helvetica"/>
                <a:cs typeface="Helvetica"/>
              </a:rPr>
              <a:t> 256 </a:t>
            </a:r>
            <a:r>
              <a:rPr lang="en-US" sz="1400" b="1" dirty="0" err="1">
                <a:latin typeface="Helvetica"/>
                <a:cs typeface="Helvetica"/>
              </a:rPr>
              <a:t>tau_exec</a:t>
            </a:r>
            <a:r>
              <a:rPr lang="en-US" sz="1400" b="1" dirty="0">
                <a:latin typeface="Helvetica"/>
                <a:cs typeface="Helvetica"/>
              </a:rPr>
              <a:t> ./</a:t>
            </a:r>
            <a:r>
              <a:rPr lang="en-US" sz="1400" b="1" dirty="0" err="1">
                <a:latin typeface="Helvetica"/>
                <a:cs typeface="Helvetica"/>
              </a:rPr>
              <a:t>a.out</a:t>
            </a:r>
            <a:r>
              <a:rPr lang="en-US" sz="1400" b="1" dirty="0">
                <a:latin typeface="Helvetica"/>
                <a:cs typeface="Helvetica"/>
              </a:rPr>
              <a:t> 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Helvetica"/>
                <a:cs typeface="Helvetica"/>
              </a:rPr>
              <a:t>% </a:t>
            </a:r>
            <a:r>
              <a:rPr lang="en-US" sz="1400" b="1" dirty="0" err="1">
                <a:latin typeface="Helvetica"/>
                <a:cs typeface="Helvetica"/>
              </a:rPr>
              <a:t>tau_treemerge.pl</a:t>
            </a:r>
            <a:r>
              <a:rPr lang="en-US" sz="1400" b="1" dirty="0">
                <a:latin typeface="Helvetica"/>
                <a:cs typeface="Helvetica"/>
              </a:rPr>
              <a:t>; tau2slog2 </a:t>
            </a:r>
            <a:r>
              <a:rPr lang="en-US" sz="1400" b="1" dirty="0" err="1">
                <a:latin typeface="Helvetica"/>
                <a:cs typeface="Helvetica"/>
              </a:rPr>
              <a:t>tau.trc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en-US" sz="1400" b="1" dirty="0" err="1">
                <a:latin typeface="Helvetica"/>
                <a:cs typeface="Helvetica"/>
              </a:rPr>
              <a:t>tau.edf</a:t>
            </a:r>
            <a:r>
              <a:rPr lang="en-US" sz="1400" b="1" dirty="0">
                <a:latin typeface="Helvetica"/>
                <a:cs typeface="Helvetica"/>
              </a:rPr>
              <a:t> –o app.slog2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Helvetica"/>
                <a:cs typeface="Helvetica"/>
              </a:rPr>
              <a:t> % </a:t>
            </a:r>
            <a:r>
              <a:rPr lang="en-US" sz="1400" b="1" dirty="0" err="1">
                <a:latin typeface="Helvetica"/>
                <a:cs typeface="Helvetica"/>
              </a:rPr>
              <a:t>jumpshot</a:t>
            </a:r>
            <a:r>
              <a:rPr lang="en-US" sz="1400" b="1" dirty="0">
                <a:latin typeface="Helvetica"/>
                <a:cs typeface="Helvetica"/>
              </a:rPr>
              <a:t> app.slog2</a:t>
            </a:r>
          </a:p>
        </p:txBody>
      </p:sp>
    </p:spTree>
    <p:extLst>
      <p:ext uri="{BB962C8B-B14F-4D97-AF65-F5344CB8AC3E}">
        <p14:creationId xmlns:p14="http://schemas.microsoft.com/office/powerpoint/2010/main" val="3505860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46063"/>
            <a:ext cx="8229600" cy="411162"/>
          </a:xfrm>
        </p:spPr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Tracing: Chrome Browser or </a:t>
            </a:r>
            <a:r>
              <a:rPr lang="en-US" dirty="0" err="1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Perfetto.dev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" name="Picture 3" descr="Google ChromeScreenSnapz0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85800"/>
            <a:ext cx="10703859" cy="48074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7896" y="5493266"/>
            <a:ext cx="75504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% export TAU_TRACE=1</a:t>
            </a:r>
          </a:p>
          <a:p>
            <a:r>
              <a:rPr lang="en-US" sz="1400" b="1" dirty="0">
                <a:latin typeface="Helvetica"/>
                <a:cs typeface="Helvetica"/>
              </a:rPr>
              <a:t>% </a:t>
            </a:r>
            <a:r>
              <a:rPr lang="en-US" sz="1400" b="1" dirty="0" err="1">
                <a:latin typeface="Helvetica"/>
                <a:cs typeface="Helvetica"/>
              </a:rPr>
              <a:t>mpirun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mr-IN" sz="1400" b="1" dirty="0">
                <a:latin typeface="Helvetica"/>
                <a:cs typeface="Helvetica"/>
              </a:rPr>
              <a:t>–</a:t>
            </a:r>
            <a:r>
              <a:rPr lang="en-US" sz="1400" b="1" dirty="0" err="1">
                <a:latin typeface="Helvetica"/>
                <a:cs typeface="Helvetica"/>
              </a:rPr>
              <a:t>np</a:t>
            </a:r>
            <a:r>
              <a:rPr lang="en-US" sz="1400" b="1" dirty="0">
                <a:latin typeface="Helvetica"/>
                <a:cs typeface="Helvetica"/>
              </a:rPr>
              <a:t> 256 </a:t>
            </a:r>
            <a:r>
              <a:rPr lang="en-US" sz="1400" b="1" dirty="0" err="1">
                <a:latin typeface="Helvetica"/>
                <a:cs typeface="Helvetica"/>
              </a:rPr>
              <a:t>tau_exec</a:t>
            </a:r>
            <a:r>
              <a:rPr lang="en-US" sz="1400" b="1" dirty="0">
                <a:latin typeface="Helvetica"/>
                <a:cs typeface="Helvetica"/>
              </a:rPr>
              <a:t> ./</a:t>
            </a:r>
            <a:r>
              <a:rPr lang="en-US" sz="1400" b="1" dirty="0" err="1">
                <a:latin typeface="Helvetica"/>
                <a:cs typeface="Helvetica"/>
              </a:rPr>
              <a:t>a.out</a:t>
            </a:r>
            <a:r>
              <a:rPr lang="en-US" sz="1400" b="1" dirty="0">
                <a:latin typeface="Helvetica"/>
                <a:cs typeface="Helvetica"/>
              </a:rPr>
              <a:t> 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Helvetica"/>
                <a:cs typeface="Helvetica"/>
              </a:rPr>
              <a:t>% </a:t>
            </a:r>
            <a:r>
              <a:rPr lang="en-US" sz="1400" b="1" dirty="0" err="1">
                <a:latin typeface="Helvetica"/>
                <a:cs typeface="Helvetica"/>
              </a:rPr>
              <a:t>tau_treemerge.pl</a:t>
            </a:r>
            <a:r>
              <a:rPr lang="en-US" sz="1400" b="1" dirty="0">
                <a:latin typeface="Helvetica"/>
                <a:cs typeface="Helvetica"/>
              </a:rPr>
              <a:t>; tau_trace2json </a:t>
            </a:r>
            <a:r>
              <a:rPr lang="en-US" sz="1400" b="1" dirty="0" err="1">
                <a:latin typeface="Helvetica"/>
                <a:cs typeface="Helvetica"/>
              </a:rPr>
              <a:t>tau.trc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en-US" sz="1400" b="1" dirty="0" err="1">
                <a:latin typeface="Helvetica"/>
                <a:cs typeface="Helvetica"/>
              </a:rPr>
              <a:t>tau.edf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mr-IN" sz="1400" b="1" dirty="0">
                <a:latin typeface="Helvetica"/>
                <a:cs typeface="Helvetica"/>
              </a:rPr>
              <a:t>–</a:t>
            </a:r>
            <a:r>
              <a:rPr lang="en-US" sz="1400" b="1" dirty="0">
                <a:latin typeface="Helvetica"/>
                <a:cs typeface="Helvetica"/>
              </a:rPr>
              <a:t>chrome </a:t>
            </a:r>
            <a:r>
              <a:rPr lang="mr-IN" sz="1400" b="1" dirty="0">
                <a:latin typeface="Helvetica"/>
                <a:cs typeface="Helvetica"/>
              </a:rPr>
              <a:t>–</a:t>
            </a:r>
            <a:r>
              <a:rPr lang="en-US" sz="1400" b="1" dirty="0" err="1">
                <a:latin typeface="Helvetica"/>
                <a:cs typeface="Helvetica"/>
              </a:rPr>
              <a:t>ignoreatomic</a:t>
            </a:r>
            <a:r>
              <a:rPr lang="en-US" sz="1400" b="1" dirty="0">
                <a:latin typeface="Helvetica"/>
                <a:cs typeface="Helvetica"/>
              </a:rPr>
              <a:t> </a:t>
            </a:r>
            <a:r>
              <a:rPr lang="mr-IN" sz="1400" b="1" dirty="0">
                <a:latin typeface="Helvetica"/>
                <a:cs typeface="Helvetica"/>
              </a:rPr>
              <a:t>–</a:t>
            </a:r>
            <a:r>
              <a:rPr lang="en-US" sz="1400" b="1" dirty="0">
                <a:latin typeface="Helvetica"/>
                <a:cs typeface="Helvetica"/>
              </a:rPr>
              <a:t>o </a:t>
            </a:r>
            <a:r>
              <a:rPr lang="en-US" sz="1400" b="1" dirty="0" err="1">
                <a:latin typeface="Helvetica"/>
                <a:cs typeface="Helvetica"/>
              </a:rPr>
              <a:t>app.json</a:t>
            </a:r>
            <a:endParaRPr lang="en-US" sz="1400" b="1" dirty="0">
              <a:latin typeface="Helvetica"/>
              <a:cs typeface="Helvetica"/>
            </a:endParaRP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Helvetica"/>
                <a:cs typeface="Helvetica"/>
              </a:rPr>
              <a:t>   Chrome browser: chrome://tracing   (Load -&gt; </a:t>
            </a:r>
            <a:r>
              <a:rPr lang="en-US" sz="1400" b="1" dirty="0" err="1">
                <a:latin typeface="Helvetica"/>
                <a:cs typeface="Helvetica"/>
              </a:rPr>
              <a:t>app.json</a:t>
            </a:r>
            <a:r>
              <a:rPr lang="en-US" sz="1400" b="1" dirty="0">
                <a:latin typeface="Helvetica"/>
                <a:cs typeface="Helvetica"/>
              </a:rPr>
              <a:t>)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400" b="1" dirty="0">
                <a:latin typeface="Helvetica"/>
                <a:cs typeface="Helvetica"/>
              </a:rPr>
              <a:t>   </a:t>
            </a:r>
            <a:r>
              <a:rPr lang="en-US" sz="1400" b="1" dirty="0" err="1">
                <a:latin typeface="Helvetica"/>
                <a:cs typeface="Helvetica"/>
              </a:rPr>
              <a:t>Perfetto.dev</a:t>
            </a:r>
            <a:r>
              <a:rPr lang="en-US" sz="1400" b="1" dirty="0">
                <a:latin typeface="Helvetica"/>
                <a:cs typeface="Helvetica"/>
              </a:rPr>
              <a:t>  (open the UI)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endParaRPr lang="en-US" sz="1400" b="1" dirty="0">
              <a:latin typeface="Helvetica"/>
              <a:cs typeface="Helvetica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32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D394-8B28-9E4F-95E3-F43D1F9A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98" y="440409"/>
            <a:ext cx="7446054" cy="468900"/>
          </a:xfrm>
        </p:spPr>
        <p:txBody>
          <a:bodyPr/>
          <a:lstStyle/>
          <a:p>
            <a:r>
              <a:rPr lang="en-US" dirty="0" err="1"/>
              <a:t>Perfetto.dev</a:t>
            </a:r>
            <a:r>
              <a:rPr lang="en-US" dirty="0"/>
              <a:t> Trace Browser: </a:t>
            </a:r>
            <a:r>
              <a:rPr lang="en-US" dirty="0" err="1"/>
              <a:t>Kokkos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5FDBA-D381-7762-77B0-823AB07B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886687"/>
            <a:ext cx="8049824" cy="46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71765-F200-068C-DE23-F5FE497B9DCC}"/>
              </a:ext>
            </a:extLst>
          </p:cNvPr>
          <p:cNvSpPr txBox="1"/>
          <p:nvPr/>
        </p:nvSpPr>
        <p:spPr>
          <a:xfrm>
            <a:off x="1981201" y="5432706"/>
            <a:ext cx="83311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600" b="1" dirty="0">
                <a:latin typeface="Courier New"/>
                <a:cs typeface="Courier New"/>
              </a:rPr>
              <a:t>% export TAU_TRACE=1; </a:t>
            </a:r>
            <a:r>
              <a:rPr lang="en-US" sz="1600" b="1" dirty="0" err="1">
                <a:latin typeface="Courier New"/>
                <a:cs typeface="Courier New"/>
              </a:rPr>
              <a:t>mpirun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mr-IN" sz="1600" b="1" dirty="0">
                <a:latin typeface="Courier New"/>
                <a:cs typeface="Courier New"/>
              </a:rPr>
              <a:t>–</a:t>
            </a:r>
            <a:r>
              <a:rPr lang="en-US" sz="1600" b="1" dirty="0">
                <a:latin typeface="Courier New"/>
                <a:cs typeface="Courier New"/>
              </a:rPr>
              <a:t>np 64 </a:t>
            </a:r>
            <a:r>
              <a:rPr lang="en-US" sz="1600" b="1" dirty="0" err="1">
                <a:latin typeface="Courier New"/>
                <a:cs typeface="Courier New"/>
              </a:rPr>
              <a:t>tau_exec</a:t>
            </a:r>
            <a:r>
              <a:rPr lang="en-US" sz="1600" b="1" dirty="0">
                <a:latin typeface="Courier New"/>
                <a:cs typeface="Courier New"/>
              </a:rPr>
              <a:t> –</a:t>
            </a:r>
            <a:r>
              <a:rPr lang="en-US" sz="1600" b="1" dirty="0" err="1">
                <a:latin typeface="Courier New"/>
                <a:cs typeface="Courier New"/>
              </a:rPr>
              <a:t>rocm</a:t>
            </a:r>
            <a:r>
              <a:rPr lang="en-US" sz="1600" b="1" dirty="0">
                <a:latin typeface="Courier New"/>
                <a:cs typeface="Courier New"/>
              </a:rPr>
              <a:t> ./</a:t>
            </a:r>
            <a:r>
              <a:rPr lang="en-US" sz="1600" b="1" dirty="0" err="1">
                <a:latin typeface="Courier New"/>
                <a:cs typeface="Courier New"/>
              </a:rPr>
              <a:t>a.out</a:t>
            </a:r>
            <a:r>
              <a:rPr lang="en-US" sz="1600" b="1" dirty="0">
                <a:latin typeface="Courier New"/>
                <a:cs typeface="Courier New"/>
              </a:rPr>
              <a:t>; </a:t>
            </a:r>
          </a:p>
          <a:p>
            <a:pPr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600" b="1" dirty="0">
                <a:latin typeface="Courier New"/>
                <a:cs typeface="Courier New"/>
              </a:rPr>
              <a:t>% </a:t>
            </a:r>
            <a:r>
              <a:rPr lang="en-US" sz="1600" b="1" dirty="0" err="1">
                <a:latin typeface="Courier New"/>
                <a:cs typeface="Courier New"/>
              </a:rPr>
              <a:t>tau_treemerge.pl</a:t>
            </a:r>
            <a:r>
              <a:rPr lang="en-US" sz="1600" b="1" dirty="0">
                <a:latin typeface="Courier New"/>
                <a:cs typeface="Courier New"/>
              </a:rPr>
              <a:t>; </a:t>
            </a:r>
          </a:p>
          <a:p>
            <a:pPr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600" b="1" dirty="0">
                <a:latin typeface="Courier New"/>
                <a:cs typeface="Courier New"/>
              </a:rPr>
              <a:t>% tau_trace2json </a:t>
            </a:r>
            <a:r>
              <a:rPr lang="en-US" sz="1600" b="1" dirty="0" err="1">
                <a:latin typeface="Courier New"/>
                <a:cs typeface="Courier New"/>
              </a:rPr>
              <a:t>tau.trc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dirty="0" err="1">
                <a:latin typeface="Courier New"/>
                <a:cs typeface="Courier New"/>
              </a:rPr>
              <a:t>tau.edf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mr-IN" sz="1600" b="1" dirty="0">
                <a:latin typeface="Courier New"/>
                <a:cs typeface="Courier New"/>
              </a:rPr>
              <a:t>–</a:t>
            </a:r>
            <a:r>
              <a:rPr lang="en-US" sz="1600" b="1" dirty="0">
                <a:latin typeface="Courier New"/>
                <a:cs typeface="Courier New"/>
              </a:rPr>
              <a:t>chrome </a:t>
            </a:r>
            <a:r>
              <a:rPr lang="mr-IN" sz="1600" b="1" dirty="0">
                <a:latin typeface="Courier New"/>
                <a:cs typeface="Courier New"/>
              </a:rPr>
              <a:t>–</a:t>
            </a:r>
            <a:r>
              <a:rPr lang="en-US" sz="1600" b="1" dirty="0" err="1">
                <a:latin typeface="Courier New"/>
                <a:cs typeface="Courier New"/>
              </a:rPr>
              <a:t>ignoreatomic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mr-IN" sz="1600" b="1" dirty="0">
                <a:latin typeface="Courier New"/>
                <a:cs typeface="Courier New"/>
              </a:rPr>
              <a:t>–</a:t>
            </a:r>
            <a:r>
              <a:rPr lang="en-US" sz="1600" b="1" dirty="0">
                <a:latin typeface="Courier New"/>
                <a:cs typeface="Courier New"/>
              </a:rPr>
              <a:t>o </a:t>
            </a:r>
            <a:r>
              <a:rPr lang="en-US" sz="1600" b="1" dirty="0" err="1">
                <a:latin typeface="Courier New"/>
                <a:cs typeface="Courier New"/>
              </a:rPr>
              <a:t>app.json</a:t>
            </a:r>
            <a:endParaRPr lang="en-US" sz="1600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628140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C84DA-DEFC-EDC2-16C7-8590C775C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Perfetto.dev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1F56E-2E57-574C-F8E9-A71A40DDC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3C45C77-65A2-8ACF-C33A-6DE33B13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79" y="1276080"/>
            <a:ext cx="10782019" cy="49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1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Inhaltsplatzhalter 2"/>
          <p:cNvSpPr txBox="1">
            <a:spLocks/>
          </p:cNvSpPr>
          <p:nvPr/>
        </p:nvSpPr>
        <p:spPr bwMode="auto">
          <a:xfrm>
            <a:off x="455269" y="1372076"/>
            <a:ext cx="1102034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2000" b="1" dirty="0">
                <a:latin typeface="Calibri" pitchFamily="34" charset="0"/>
                <a:ea typeface="+mn-ea"/>
              </a:rPr>
              <a:t>Profiling: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800" b="1" dirty="0">
                <a:latin typeface="Courier New"/>
                <a:cs typeface="Courier New"/>
              </a:rPr>
              <a:t>MPI: % </a:t>
            </a:r>
            <a:r>
              <a:rPr lang="en-US" sz="1800" b="1" dirty="0" err="1">
                <a:latin typeface="Courier New"/>
                <a:cs typeface="Courier New"/>
              </a:rPr>
              <a:t>mpirun</a:t>
            </a:r>
            <a:r>
              <a:rPr lang="en-US" sz="1800" b="1" dirty="0">
                <a:latin typeface="Courier New"/>
                <a:cs typeface="Courier New"/>
              </a:rPr>
              <a:t> -np 16 </a:t>
            </a:r>
            <a:r>
              <a:rPr lang="en-US" sz="1800" b="1" dirty="0" err="1">
                <a:latin typeface="Courier New"/>
                <a:cs typeface="Courier New"/>
              </a:rPr>
              <a:t>tau_exec</a:t>
            </a:r>
            <a:r>
              <a:rPr lang="en-US" sz="1800" b="1" dirty="0">
                <a:latin typeface="Courier New"/>
                <a:cs typeface="Courier New"/>
              </a:rPr>
              <a:t> -</a:t>
            </a:r>
            <a:r>
              <a:rPr lang="en-US" sz="1800" b="1" dirty="0" err="1">
                <a:latin typeface="Courier New"/>
                <a:cs typeface="Courier New"/>
              </a:rPr>
              <a:t>ebs</a:t>
            </a:r>
            <a:r>
              <a:rPr lang="en-US" sz="1800" b="1" dirty="0">
                <a:latin typeface="Courier New"/>
                <a:cs typeface="Courier New"/>
              </a:rPr>
              <a:t> ./</a:t>
            </a:r>
            <a:r>
              <a:rPr lang="en-US" sz="1800" b="1" dirty="0" err="1">
                <a:latin typeface="Courier New"/>
                <a:cs typeface="Courier New"/>
              </a:rPr>
              <a:t>a.out</a:t>
            </a:r>
            <a:endParaRPr lang="en-US" sz="1800" b="1" dirty="0">
              <a:latin typeface="Courier New"/>
              <a:cs typeface="Courier New"/>
            </a:endParaRP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800" b="1" dirty="0" err="1">
                <a:latin typeface="Courier New"/>
                <a:cs typeface="Courier New"/>
              </a:rPr>
              <a:t>Pthread</a:t>
            </a:r>
            <a:r>
              <a:rPr lang="en-US" sz="1800" b="1" dirty="0">
                <a:latin typeface="Courier New"/>
                <a:cs typeface="Courier New"/>
              </a:rPr>
              <a:t>:    % </a:t>
            </a:r>
            <a:r>
              <a:rPr lang="en-US" sz="1800" b="1" dirty="0" err="1">
                <a:latin typeface="Courier New"/>
                <a:cs typeface="Courier New"/>
              </a:rPr>
              <a:t>mpirun</a:t>
            </a:r>
            <a:r>
              <a:rPr lang="en-US" sz="1800" b="1" dirty="0">
                <a:latin typeface="Courier New"/>
                <a:cs typeface="Courier New"/>
              </a:rPr>
              <a:t> -np  16 </a:t>
            </a:r>
            <a:r>
              <a:rPr lang="en-US" sz="1800" b="1" dirty="0" err="1">
                <a:latin typeface="Courier New"/>
                <a:cs typeface="Courier New"/>
              </a:rPr>
              <a:t>tau_exec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mr-IN" sz="1800" b="1" dirty="0">
                <a:latin typeface="Courier New"/>
                <a:cs typeface="Courier New"/>
              </a:rPr>
              <a:t>–</a:t>
            </a:r>
            <a:r>
              <a:rPr lang="en-US" sz="1800" b="1" dirty="0">
                <a:latin typeface="Courier New"/>
                <a:cs typeface="Courier New"/>
              </a:rPr>
              <a:t>T </a:t>
            </a:r>
            <a:r>
              <a:rPr lang="en-US" sz="1800" b="1" dirty="0" err="1">
                <a:latin typeface="Courier New"/>
                <a:cs typeface="Courier New"/>
              </a:rPr>
              <a:t>mpi,pthread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mr-IN" sz="1800" b="1" dirty="0">
                <a:latin typeface="Courier New"/>
                <a:cs typeface="Courier New"/>
              </a:rPr>
              <a:t>–</a:t>
            </a:r>
            <a:r>
              <a:rPr lang="en-US" sz="1800" b="1" dirty="0" err="1">
                <a:latin typeface="Courier New"/>
                <a:cs typeface="Courier New"/>
              </a:rPr>
              <a:t>ebs</a:t>
            </a:r>
            <a:r>
              <a:rPr lang="en-US" sz="1800" b="1" dirty="0">
                <a:latin typeface="Courier New"/>
                <a:cs typeface="Courier New"/>
              </a:rPr>
              <a:t> ./</a:t>
            </a:r>
            <a:r>
              <a:rPr lang="en-US" sz="1800" b="1" dirty="0" err="1">
                <a:latin typeface="Courier New"/>
                <a:cs typeface="Courier New"/>
              </a:rPr>
              <a:t>a.out</a:t>
            </a:r>
            <a:endParaRPr lang="en-US" sz="1800" b="1" dirty="0">
              <a:latin typeface="Courier New"/>
              <a:cs typeface="Courier New"/>
            </a:endParaRP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800" b="1" dirty="0">
                <a:latin typeface="Courier New"/>
                <a:cs typeface="Courier New"/>
              </a:rPr>
              <a:t>CUDA: % </a:t>
            </a:r>
            <a:r>
              <a:rPr lang="en-US" sz="1800" b="1" dirty="0" err="1">
                <a:latin typeface="Courier New"/>
                <a:cs typeface="Courier New"/>
              </a:rPr>
              <a:t>mpirun</a:t>
            </a:r>
            <a:r>
              <a:rPr lang="en-US" sz="1800" b="1" dirty="0">
                <a:latin typeface="Courier New"/>
                <a:cs typeface="Courier New"/>
              </a:rPr>
              <a:t> –np 16 </a:t>
            </a:r>
            <a:r>
              <a:rPr lang="en-US" sz="1800" b="1" dirty="0" err="1">
                <a:latin typeface="Courier New"/>
                <a:cs typeface="Courier New"/>
              </a:rPr>
              <a:t>tau_exec</a:t>
            </a:r>
            <a:r>
              <a:rPr lang="en-US" sz="1800" b="1" dirty="0">
                <a:latin typeface="Courier New"/>
                <a:cs typeface="Courier New"/>
              </a:rPr>
              <a:t> –T </a:t>
            </a:r>
            <a:r>
              <a:rPr lang="en-US" sz="1800" b="1" dirty="0" err="1">
                <a:latin typeface="Courier New"/>
                <a:cs typeface="Courier New"/>
              </a:rPr>
              <a:t>cupti</a:t>
            </a:r>
            <a:r>
              <a:rPr lang="en-US" sz="1800" b="1" dirty="0">
                <a:latin typeface="Courier New"/>
                <a:cs typeface="Courier New"/>
              </a:rPr>
              <a:t> –</a:t>
            </a:r>
            <a:r>
              <a:rPr lang="en-US" sz="1800" b="1" dirty="0" err="1">
                <a:latin typeface="Courier New"/>
                <a:cs typeface="Courier New"/>
              </a:rPr>
              <a:t>cupti</a:t>
            </a:r>
            <a:r>
              <a:rPr lang="en-US" sz="1800" b="1" dirty="0">
                <a:latin typeface="Courier New"/>
                <a:cs typeface="Courier New"/>
              </a:rPr>
              <a:t> ./</a:t>
            </a:r>
            <a:r>
              <a:rPr lang="en-US" sz="1800" b="1" dirty="0" err="1">
                <a:latin typeface="Courier New"/>
                <a:cs typeface="Courier New"/>
              </a:rPr>
              <a:t>a.out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800" b="1" dirty="0">
                <a:latin typeface="Courier New"/>
                <a:cs typeface="Courier New"/>
              </a:rPr>
              <a:t>ROCM: % </a:t>
            </a:r>
            <a:r>
              <a:rPr lang="en-US" sz="1800" b="1" dirty="0" err="1">
                <a:latin typeface="Courier New"/>
                <a:cs typeface="Courier New"/>
              </a:rPr>
              <a:t>mpirun</a:t>
            </a:r>
            <a:r>
              <a:rPr lang="en-US" sz="1800" b="1" dirty="0">
                <a:latin typeface="Courier New"/>
                <a:cs typeface="Courier New"/>
              </a:rPr>
              <a:t> –np 16 </a:t>
            </a:r>
            <a:r>
              <a:rPr lang="en-US" sz="1800" b="1" dirty="0" err="1">
                <a:latin typeface="Courier New"/>
                <a:cs typeface="Courier New"/>
              </a:rPr>
              <a:t>tau_exec</a:t>
            </a:r>
            <a:r>
              <a:rPr lang="en-US" sz="1800" b="1" dirty="0">
                <a:latin typeface="Courier New"/>
                <a:cs typeface="Courier New"/>
              </a:rPr>
              <a:t>  –</a:t>
            </a:r>
            <a:r>
              <a:rPr lang="en-US" sz="1800" b="1" dirty="0" err="1">
                <a:latin typeface="Courier New"/>
                <a:cs typeface="Courier New"/>
              </a:rPr>
              <a:t>rocm</a:t>
            </a:r>
            <a:r>
              <a:rPr lang="en-US" sz="1800" b="1" dirty="0">
                <a:latin typeface="Courier New"/>
                <a:cs typeface="Courier New"/>
              </a:rPr>
              <a:t> ./</a:t>
            </a:r>
            <a:r>
              <a:rPr lang="en-US" sz="1800" b="1" dirty="0" err="1">
                <a:latin typeface="Courier New"/>
                <a:cs typeface="Courier New"/>
              </a:rPr>
              <a:t>a.out</a:t>
            </a:r>
            <a:endParaRPr lang="en-US" sz="1800" b="1" dirty="0">
              <a:latin typeface="Courier New"/>
              <a:cs typeface="Courier New"/>
            </a:endParaRP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800" b="1" dirty="0">
                <a:latin typeface="Courier New"/>
                <a:cs typeface="Courier New"/>
              </a:rPr>
              <a:t>Analysis: % </a:t>
            </a:r>
            <a:r>
              <a:rPr lang="en-US" sz="1800" b="1" dirty="0" err="1">
                <a:latin typeface="Courier New"/>
                <a:cs typeface="Courier New"/>
              </a:rPr>
              <a:t>pprof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mr-IN" sz="1800" b="1" dirty="0">
                <a:latin typeface="Courier New"/>
                <a:cs typeface="Courier New"/>
              </a:rPr>
              <a:t>–</a:t>
            </a:r>
            <a:r>
              <a:rPr lang="en-US" sz="1800" b="1" dirty="0">
                <a:latin typeface="Courier New"/>
                <a:cs typeface="Courier New"/>
              </a:rPr>
              <a:t>a </a:t>
            </a:r>
            <a:r>
              <a:rPr lang="mr-IN" sz="1800" b="1" dirty="0">
                <a:latin typeface="Courier New"/>
                <a:cs typeface="Courier New"/>
              </a:rPr>
              <a:t>–</a:t>
            </a:r>
            <a:r>
              <a:rPr lang="en-US" sz="1800" b="1" dirty="0">
                <a:latin typeface="Courier New"/>
                <a:cs typeface="Courier New"/>
              </a:rPr>
              <a:t>m | more;  % </a:t>
            </a:r>
            <a:r>
              <a:rPr lang="en-US" sz="1800" b="1" dirty="0" err="1">
                <a:latin typeface="Courier New"/>
                <a:cs typeface="Courier New"/>
              </a:rPr>
              <a:t>paraprof</a:t>
            </a:r>
            <a:r>
              <a:rPr lang="en-US" sz="1800" b="1" dirty="0">
                <a:latin typeface="Courier New"/>
                <a:cs typeface="Courier New"/>
              </a:rPr>
              <a:t> (GUI)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2000" b="1" dirty="0">
                <a:latin typeface="Calibri" pitchFamily="34" charset="0"/>
              </a:rPr>
              <a:t>Tracing: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800" b="1" dirty="0" err="1">
                <a:latin typeface="Courier New"/>
                <a:cs typeface="Courier New"/>
              </a:rPr>
              <a:t>Vampir</a:t>
            </a:r>
            <a:r>
              <a:rPr lang="en-US" sz="1800" b="1" dirty="0">
                <a:latin typeface="Courier New"/>
                <a:cs typeface="Courier New"/>
              </a:rPr>
              <a:t>: MPI: % export TAU_TRACE=1; export TAU_TRACE_FORMAT=otf2</a:t>
            </a:r>
            <a:br>
              <a:rPr lang="en-US" sz="1800" b="1" dirty="0">
                <a:latin typeface="Courier New"/>
                <a:cs typeface="Courier New"/>
              </a:rPr>
            </a:br>
            <a:r>
              <a:rPr lang="en-US" sz="1800" b="1" dirty="0">
                <a:latin typeface="Courier New"/>
                <a:cs typeface="Courier New"/>
              </a:rPr>
              <a:t>          % </a:t>
            </a:r>
            <a:r>
              <a:rPr lang="en-US" sz="1800" b="1" dirty="0" err="1">
                <a:latin typeface="Courier New"/>
                <a:cs typeface="Courier New"/>
              </a:rPr>
              <a:t>mpirun</a:t>
            </a:r>
            <a:r>
              <a:rPr lang="en-US" sz="1800" b="1" dirty="0">
                <a:latin typeface="Courier New"/>
                <a:cs typeface="Courier New"/>
              </a:rPr>
              <a:t> -np  16 </a:t>
            </a:r>
            <a:r>
              <a:rPr lang="en-US" sz="1800" b="1" dirty="0" err="1">
                <a:latin typeface="Courier New"/>
                <a:cs typeface="Courier New"/>
              </a:rPr>
              <a:t>tau_exec</a:t>
            </a:r>
            <a:r>
              <a:rPr lang="en-US" sz="1800" b="1" dirty="0">
                <a:latin typeface="Courier New"/>
                <a:cs typeface="Courier New"/>
              </a:rPr>
              <a:t> ./</a:t>
            </a:r>
            <a:r>
              <a:rPr lang="en-US" sz="1800" b="1" dirty="0" err="1">
                <a:latin typeface="Courier New"/>
                <a:cs typeface="Courier New"/>
              </a:rPr>
              <a:t>a.out</a:t>
            </a:r>
            <a:r>
              <a:rPr lang="en-US" sz="1800" b="1" dirty="0">
                <a:latin typeface="Courier New"/>
                <a:cs typeface="Courier New"/>
              </a:rPr>
              <a:t>; </a:t>
            </a:r>
            <a:r>
              <a:rPr lang="en-US" sz="1800" b="1" dirty="0" err="1">
                <a:latin typeface="Courier New"/>
                <a:cs typeface="Courier New"/>
              </a:rPr>
              <a:t>vampir</a:t>
            </a:r>
            <a:r>
              <a:rPr lang="en-US" sz="1800" b="1" dirty="0">
                <a:latin typeface="Courier New"/>
                <a:cs typeface="Courier New"/>
              </a:rPr>
              <a:t> traces.otf2 &amp;</a:t>
            </a: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/>
              <a:buChar char="•"/>
              <a:defRPr/>
            </a:pPr>
            <a:r>
              <a:rPr lang="en-US" sz="1800" b="1" dirty="0">
                <a:latin typeface="Courier New"/>
                <a:cs typeface="Courier New"/>
              </a:rPr>
              <a:t>Chrome/</a:t>
            </a:r>
            <a:r>
              <a:rPr lang="en-US" sz="1800" b="1" dirty="0" err="1">
                <a:latin typeface="Courier New"/>
                <a:cs typeface="Courier New"/>
              </a:rPr>
              <a:t>Jumpshot</a:t>
            </a:r>
            <a:r>
              <a:rPr lang="en-US" sz="1800" b="1" dirty="0">
                <a:latin typeface="Courier New"/>
                <a:cs typeface="Courier New"/>
              </a:rPr>
              <a:t>: % export TAU_TRACE=1; </a:t>
            </a:r>
            <a:r>
              <a:rPr lang="en-US" sz="1800" b="1" dirty="0" err="1">
                <a:latin typeface="Courier New"/>
                <a:cs typeface="Courier New"/>
              </a:rPr>
              <a:t>mpirun</a:t>
            </a:r>
            <a:r>
              <a:rPr lang="en-US" sz="1800" b="1" dirty="0">
                <a:latin typeface="Courier New"/>
                <a:cs typeface="Courier New"/>
              </a:rPr>
              <a:t> -np  64 </a:t>
            </a:r>
            <a:r>
              <a:rPr lang="en-US" sz="1800" b="1" dirty="0" err="1">
                <a:latin typeface="Courier New"/>
                <a:cs typeface="Courier New"/>
              </a:rPr>
              <a:t>tau_exec</a:t>
            </a:r>
            <a:r>
              <a:rPr lang="en-US" sz="1800" b="1" dirty="0">
                <a:latin typeface="Courier New"/>
                <a:cs typeface="Courier New"/>
              </a:rPr>
              <a:t> ./</a:t>
            </a:r>
            <a:r>
              <a:rPr lang="en-US" sz="1800" b="1" dirty="0" err="1">
                <a:latin typeface="Courier New"/>
                <a:cs typeface="Courier New"/>
              </a:rPr>
              <a:t>a.out</a:t>
            </a:r>
            <a:endParaRPr lang="en-US" sz="1800" b="1" dirty="0">
              <a:latin typeface="Courier New"/>
              <a:cs typeface="Courier New"/>
            </a:endParaRP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800" b="1" dirty="0">
                <a:latin typeface="Courier New"/>
                <a:cs typeface="Courier New"/>
              </a:rPr>
              <a:t>   % </a:t>
            </a:r>
            <a:r>
              <a:rPr lang="en-US" sz="1800" b="1" dirty="0" err="1">
                <a:latin typeface="Courier New"/>
                <a:cs typeface="Courier New"/>
              </a:rPr>
              <a:t>tau_treemerge.pl</a:t>
            </a:r>
            <a:r>
              <a:rPr lang="en-US" sz="1800" b="1" dirty="0">
                <a:latin typeface="Courier New"/>
                <a:cs typeface="Courier New"/>
              </a:rPr>
              <a:t>; </a:t>
            </a: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800" b="1" dirty="0">
                <a:latin typeface="Courier New"/>
                <a:cs typeface="Courier New"/>
              </a:rPr>
              <a:t>Chrome: % tau_trace2json </a:t>
            </a:r>
            <a:r>
              <a:rPr lang="en-US" sz="1800" b="1" dirty="0" err="1">
                <a:latin typeface="Courier New"/>
                <a:cs typeface="Courier New"/>
              </a:rPr>
              <a:t>tau.trc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b="1" dirty="0" err="1">
                <a:latin typeface="Courier New"/>
                <a:cs typeface="Courier New"/>
              </a:rPr>
              <a:t>tau.edf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mr-IN" sz="1800" b="1" dirty="0">
                <a:latin typeface="Courier New"/>
                <a:cs typeface="Courier New"/>
              </a:rPr>
              <a:t>–</a:t>
            </a:r>
            <a:r>
              <a:rPr lang="en-US" sz="1800" b="1" dirty="0">
                <a:latin typeface="Courier New"/>
                <a:cs typeface="Courier New"/>
              </a:rPr>
              <a:t>chrome </a:t>
            </a:r>
            <a:r>
              <a:rPr lang="mr-IN" sz="1800" b="1" dirty="0">
                <a:latin typeface="Courier New"/>
                <a:cs typeface="Courier New"/>
              </a:rPr>
              <a:t>–</a:t>
            </a:r>
            <a:r>
              <a:rPr lang="en-US" sz="1800" b="1" dirty="0" err="1">
                <a:latin typeface="Courier New"/>
                <a:cs typeface="Courier New"/>
              </a:rPr>
              <a:t>ignoreatomic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mr-IN" sz="1800" b="1" dirty="0">
                <a:latin typeface="Courier New"/>
                <a:cs typeface="Courier New"/>
              </a:rPr>
              <a:t>–</a:t>
            </a:r>
            <a:r>
              <a:rPr lang="en-US" sz="1800" b="1" dirty="0">
                <a:latin typeface="Courier New"/>
                <a:cs typeface="Courier New"/>
              </a:rPr>
              <a:t>o </a:t>
            </a:r>
            <a:r>
              <a:rPr lang="en-US" sz="1800" b="1" dirty="0" err="1">
                <a:latin typeface="Courier New"/>
                <a:cs typeface="Courier New"/>
              </a:rPr>
              <a:t>app.json</a:t>
            </a:r>
            <a:endParaRPr lang="en-US" sz="1800" b="1" dirty="0">
              <a:latin typeface="Courier New"/>
              <a:cs typeface="Courier New"/>
            </a:endParaRPr>
          </a:p>
          <a:p>
            <a:pPr marL="0" indent="0" eaLnBrk="1" hangingPunct="1">
              <a:spcAft>
                <a:spcPts val="600"/>
              </a:spcAft>
              <a:buClr>
                <a:srgbClr val="003399"/>
              </a:buClr>
              <a:defRPr/>
            </a:pPr>
            <a:r>
              <a:rPr lang="en-US" sz="1800" b="1" dirty="0">
                <a:latin typeface="Courier New"/>
                <a:cs typeface="Courier New"/>
              </a:rPr>
              <a:t>   Chrome browser: chrome://tracing   (Load -&gt; </a:t>
            </a:r>
            <a:r>
              <a:rPr lang="en-US" sz="1800" b="1" dirty="0" err="1">
                <a:latin typeface="Courier New"/>
                <a:cs typeface="Courier New"/>
              </a:rPr>
              <a:t>app.json</a:t>
            </a:r>
            <a:r>
              <a:rPr lang="en-US" sz="1800" b="1" dirty="0">
                <a:latin typeface="Courier New"/>
                <a:cs typeface="Courier New"/>
              </a:rPr>
              <a:t>) or </a:t>
            </a:r>
            <a:r>
              <a:rPr lang="en-US" sz="1800" b="1" dirty="0" err="1">
                <a:latin typeface="Courier New"/>
                <a:cs typeface="Courier New"/>
              </a:rPr>
              <a:t>Perfetto.dev</a:t>
            </a:r>
            <a:endParaRPr lang="en-US" sz="1800" b="1" dirty="0">
              <a:latin typeface="Courier New"/>
              <a:cs typeface="Courier New"/>
            </a:endParaRPr>
          </a:p>
          <a:p>
            <a:pPr eaLnBrk="1" hangingPunct="1">
              <a:spcAft>
                <a:spcPts val="600"/>
              </a:spcAft>
              <a:buClr>
                <a:srgbClr val="003399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dirty="0" err="1">
                <a:latin typeface="Courier New"/>
                <a:cs typeface="Courier New"/>
              </a:rPr>
              <a:t>Jumpshot</a:t>
            </a:r>
            <a:r>
              <a:rPr lang="en-US" sz="1800" b="1" dirty="0">
                <a:latin typeface="Courier New"/>
                <a:cs typeface="Courier New"/>
              </a:rPr>
              <a:t>: tau2slog2 </a:t>
            </a:r>
            <a:r>
              <a:rPr lang="en-US" sz="1800" b="1" dirty="0" err="1">
                <a:latin typeface="Courier New"/>
                <a:cs typeface="Courier New"/>
              </a:rPr>
              <a:t>tau.trc</a:t>
            </a:r>
            <a:r>
              <a:rPr lang="en-US" sz="1800" b="1" dirty="0">
                <a:latin typeface="Courier New"/>
                <a:cs typeface="Courier New"/>
              </a:rPr>
              <a:t> </a:t>
            </a:r>
            <a:r>
              <a:rPr lang="en-US" sz="1800" b="1" dirty="0" err="1">
                <a:latin typeface="Courier New"/>
                <a:cs typeface="Courier New"/>
              </a:rPr>
              <a:t>tau.edf</a:t>
            </a:r>
            <a:r>
              <a:rPr lang="en-US" sz="1800" b="1" dirty="0">
                <a:latin typeface="Courier New"/>
                <a:cs typeface="Courier New"/>
              </a:rPr>
              <a:t> –o app.slog2; </a:t>
            </a:r>
            <a:r>
              <a:rPr lang="en-US" sz="1800" b="1" dirty="0" err="1">
                <a:latin typeface="Courier New"/>
                <a:cs typeface="Courier New"/>
              </a:rPr>
              <a:t>jumpshot</a:t>
            </a:r>
            <a:r>
              <a:rPr lang="en-US" sz="1800" b="1" dirty="0">
                <a:latin typeface="Courier New"/>
                <a:cs typeface="Courier New"/>
              </a:rPr>
              <a:t> app.slog2</a:t>
            </a:r>
          </a:p>
          <a:p>
            <a:pPr marL="69836" indent="0" eaLnBrk="1" hangingPunct="1">
              <a:spcAft>
                <a:spcPts val="600"/>
              </a:spcAft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TAU: </a:t>
            </a:r>
            <a:r>
              <a:rPr lang="en-US" dirty="0" err="1"/>
              <a:t>Quickstart</a:t>
            </a:r>
            <a:r>
              <a:rPr lang="en-US" dirty="0"/>
              <a:t> Guide</a:t>
            </a:r>
          </a:p>
        </p:txBody>
      </p:sp>
    </p:spTree>
    <p:extLst>
      <p:ext uri="{BB962C8B-B14F-4D97-AF65-F5344CB8AC3E}">
        <p14:creationId xmlns:p14="http://schemas.microsoft.com/office/powerpoint/2010/main" val="341111517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D394-8B28-9E4F-95E3-F43D1F9A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28" y="391154"/>
            <a:ext cx="7446054" cy="468900"/>
          </a:xfrm>
        </p:spPr>
        <p:txBody>
          <a:bodyPr/>
          <a:lstStyle/>
          <a:p>
            <a:r>
              <a:rPr lang="en-US" dirty="0" err="1"/>
              <a:t>Perfetto.dev</a:t>
            </a:r>
            <a:r>
              <a:rPr lang="en-US" dirty="0"/>
              <a:t> Trace Browser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6B7AB9-9FBF-9091-B7D0-FEB99AF1811F}"/>
              </a:ext>
            </a:extLst>
          </p:cNvPr>
          <p:cNvGrpSpPr/>
          <p:nvPr/>
        </p:nvGrpSpPr>
        <p:grpSpPr>
          <a:xfrm>
            <a:off x="2057400" y="797195"/>
            <a:ext cx="8458200" cy="5586402"/>
            <a:chOff x="1609924" y="886432"/>
            <a:chExt cx="9480152" cy="59995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70BB3F-EBFB-C73C-1E28-1A82118C3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9924" y="886432"/>
              <a:ext cx="9480152" cy="59995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EE6FD3-67E5-DA7E-DA4A-66298CCFC999}"/>
                </a:ext>
              </a:extLst>
            </p:cNvPr>
            <p:cNvSpPr txBox="1"/>
            <p:nvPr/>
          </p:nvSpPr>
          <p:spPr>
            <a:xfrm>
              <a:off x="3911601" y="3502879"/>
              <a:ext cx="2243666" cy="3966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CUDA streams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94A733-C620-5BB0-9950-5CE89A96EEDA}"/>
                </a:ext>
              </a:extLst>
            </p:cNvPr>
            <p:cNvSpPr txBox="1"/>
            <p:nvPr/>
          </p:nvSpPr>
          <p:spPr>
            <a:xfrm>
              <a:off x="7479531" y="3436806"/>
              <a:ext cx="1905000" cy="3966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Flow Events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7B75488-3DE9-B7CD-9093-6800537498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4130" y="2983335"/>
              <a:ext cx="1295400" cy="3818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19D9409-30D7-5764-6328-58120E25DD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49843" y="3041214"/>
              <a:ext cx="1295400" cy="4616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832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>
          <a:xfrm>
            <a:off x="619478" y="0"/>
            <a:ext cx="11595100" cy="1219200"/>
          </a:xfrm>
        </p:spPr>
        <p:txBody>
          <a:bodyPr/>
          <a:lstStyle/>
          <a:p>
            <a:pPr eaLnBrk="1" hangingPunct="1"/>
            <a:br>
              <a:rPr lang="en-US" dirty="0">
                <a:latin typeface="Arial" charset="0"/>
              </a:rPr>
            </a:br>
            <a:r>
              <a:rPr lang="en-US" dirty="0" err="1">
                <a:latin typeface="Arial" charset="0"/>
              </a:rPr>
              <a:t>Vampir</a:t>
            </a:r>
            <a:r>
              <a:rPr lang="en-US" dirty="0">
                <a:latin typeface="Arial" charset="0"/>
              </a:rPr>
              <a:t> [TU Dresden] Timeline: </a:t>
            </a:r>
            <a:r>
              <a:rPr lang="en-US" dirty="0" err="1">
                <a:latin typeface="Arial" charset="0"/>
              </a:rPr>
              <a:t>Kokkos</a:t>
            </a:r>
            <a:endParaRPr lang="en-US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1" y="5486400"/>
            <a:ext cx="51932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TAU_TRACE=1; export TAU_TRACE_FORMAT=otf2</a:t>
            </a:r>
          </a:p>
          <a:p>
            <a:r>
              <a:rPr lang="en-US" dirty="0"/>
              <a:t>% </a:t>
            </a:r>
            <a:r>
              <a:rPr lang="en-US" dirty="0" err="1"/>
              <a:t>tau_exec</a:t>
            </a:r>
            <a:r>
              <a:rPr lang="en-US" dirty="0"/>
              <a:t> -T </a:t>
            </a:r>
            <a:r>
              <a:rPr lang="en-US" dirty="0" err="1"/>
              <a:t>ompt</a:t>
            </a:r>
            <a:r>
              <a:rPr lang="en-US" dirty="0"/>
              <a:t>  </a:t>
            </a:r>
            <a:r>
              <a:rPr lang="mr-IN" dirty="0"/>
              <a:t>–</a:t>
            </a:r>
            <a:r>
              <a:rPr lang="en-US" dirty="0" err="1"/>
              <a:t>ompt</a:t>
            </a:r>
            <a:r>
              <a:rPr lang="en-US" dirty="0"/>
              <a:t>  ./</a:t>
            </a:r>
            <a:r>
              <a:rPr lang="en-US" dirty="0" err="1"/>
              <a:t>a.out</a:t>
            </a:r>
            <a:endParaRPr lang="en-US" dirty="0"/>
          </a:p>
          <a:p>
            <a:r>
              <a:rPr lang="en-US" dirty="0"/>
              <a:t>% </a:t>
            </a:r>
            <a:r>
              <a:rPr lang="en-US" dirty="0" err="1"/>
              <a:t>vampir</a:t>
            </a:r>
            <a:r>
              <a:rPr lang="en-US" dirty="0"/>
              <a:t> traces.otf2 &amp; </a:t>
            </a:r>
          </a:p>
        </p:txBody>
      </p:sp>
      <p:pic>
        <p:nvPicPr>
          <p:cNvPr id="6" name="Picture 1" descr="vampir_examini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7" y="1219199"/>
            <a:ext cx="8755529" cy="428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742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Event Based Sampling (EBS)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767871" y="5999289"/>
            <a:ext cx="5417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mpirun</a:t>
            </a:r>
            <a:r>
              <a:rPr lang="en-US" sz="2000" b="1" dirty="0">
                <a:latin typeface="Courier" charset="0"/>
                <a:cs typeface="Courier" charset="0"/>
              </a:rPr>
              <a:t> -n 16 </a:t>
            </a:r>
            <a:r>
              <a:rPr lang="en-US" sz="2000" b="1" dirty="0" err="1">
                <a:latin typeface="Courier" charset="0"/>
                <a:cs typeface="Courier" charset="0"/>
              </a:rPr>
              <a:t>tau_exec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mr-IN" sz="20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–</a:t>
            </a:r>
            <a:r>
              <a:rPr lang="en-US" sz="20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ebs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 </a:t>
            </a:r>
            <a:r>
              <a:rPr lang="en-US" sz="2000" b="1" dirty="0" err="1">
                <a:latin typeface="Courier" charset="0"/>
                <a:cs typeface="Courier" charset="0"/>
              </a:rPr>
              <a:t>a.out</a:t>
            </a:r>
            <a:endParaRPr lang="en-US" sz="2000" b="1" dirty="0">
              <a:latin typeface="+mn-lt"/>
              <a:cs typeface="Courier" charset="0"/>
            </a:endParaRPr>
          </a:p>
        </p:txBody>
      </p:sp>
      <p:pic>
        <p:nvPicPr>
          <p:cNvPr id="4" name="Picture 3" descr="ParaProfScreenSnapz1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35" y="929487"/>
            <a:ext cx="6801592" cy="506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78447" y="3200616"/>
            <a:ext cx="1501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Uninstrumented</a:t>
            </a:r>
            <a:r>
              <a:rPr lang="en-US" dirty="0"/>
              <a:t>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6FAF01-7CC2-DA4A-901B-7275A2EE8AE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496530" y="1465418"/>
            <a:ext cx="1223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4F5D02-F2B0-0B45-92D6-31DC1462340B}"/>
              </a:ext>
            </a:extLst>
          </p:cNvPr>
          <p:cNvSpPr txBox="1"/>
          <p:nvPr/>
        </p:nvSpPr>
        <p:spPr>
          <a:xfrm>
            <a:off x="9719848" y="1203808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File: point_solver.F90</a:t>
            </a:r>
          </a:p>
          <a:p>
            <a:r>
              <a:rPr lang="en-US" dirty="0"/>
              <a:t>Line: 2705</a:t>
            </a:r>
          </a:p>
        </p:txBody>
      </p:sp>
    </p:spTree>
    <p:extLst>
      <p:ext uri="{BB962C8B-B14F-4D97-AF65-F5344CB8AC3E}">
        <p14:creationId xmlns:p14="http://schemas.microsoft.com/office/powerpoint/2010/main" val="932800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ParaProf</a:t>
            </a:r>
            <a:endParaRPr lang="de-DE" altLang="de-DE" dirty="0"/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dirty="0"/>
              <a:t>Click on Columns:</a:t>
            </a:r>
          </a:p>
          <a:p>
            <a:r>
              <a:rPr lang="en-US" altLang="de-DE" dirty="0"/>
              <a:t>to sort by </a:t>
            </a:r>
            <a:r>
              <a:rPr lang="en-US" altLang="de-DE" dirty="0" err="1"/>
              <a:t>incl</a:t>
            </a:r>
            <a:r>
              <a:rPr lang="en-US" altLang="de-DE" dirty="0"/>
              <a:t> time</a:t>
            </a:r>
          </a:p>
          <a:p>
            <a:endParaRPr lang="en-US" altLang="de-DE" dirty="0"/>
          </a:p>
          <a:p>
            <a:r>
              <a:rPr lang="en-US" altLang="de-DE" dirty="0"/>
              <a:t>Open </a:t>
            </a:r>
            <a:r>
              <a:rPr lang="en-US" altLang="de-DE" dirty="0" err="1"/>
              <a:t>binvcrhs</a:t>
            </a:r>
            <a:endParaRPr lang="en-US" altLang="de-DE" dirty="0"/>
          </a:p>
          <a:p>
            <a:r>
              <a:rPr lang="en-US" altLang="de-DE" dirty="0"/>
              <a:t>Click on Sample</a:t>
            </a:r>
            <a:br>
              <a:rPr lang="en-US" altLang="de-DE" dirty="0"/>
            </a:br>
            <a:endParaRPr lang="en-US" altLang="de-DE" dirty="0"/>
          </a:p>
          <a:p>
            <a:endParaRPr lang="en-US" altLang="de-DE" dirty="0"/>
          </a:p>
          <a:p>
            <a:endParaRPr lang="en-US" altLang="de-DE" dirty="0"/>
          </a:p>
          <a:p>
            <a:endParaRPr lang="en-US" altLang="de-DE" dirty="0"/>
          </a:p>
          <a:p>
            <a:endParaRPr lang="en-US" altLang="de-DE" dirty="0"/>
          </a:p>
          <a:p>
            <a:pPr>
              <a:buFontTx/>
              <a:buNone/>
            </a:pPr>
            <a:r>
              <a:rPr lang="en-US" altLang="de-DE" dirty="0"/>
              <a:t> </a:t>
            </a:r>
          </a:p>
        </p:txBody>
      </p:sp>
      <p:pic>
        <p:nvPicPr>
          <p:cNvPr id="5" name="Picture 4" descr="X11ScreenSnapz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98" y="1501770"/>
            <a:ext cx="7620992" cy="4570941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8763349" y="1905353"/>
            <a:ext cx="914519" cy="380912"/>
          </a:xfrm>
          <a:prstGeom prst="fram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lIns="91426" tIns="45712" rIns="91426" bIns="45712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en-US" sz="17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56069-8213-568B-D28B-1C4FF9D9862D}"/>
              </a:ext>
            </a:extLst>
          </p:cNvPr>
          <p:cNvSpPr txBox="1"/>
          <p:nvPr/>
        </p:nvSpPr>
        <p:spPr>
          <a:xfrm>
            <a:off x="5493216" y="6167593"/>
            <a:ext cx="324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TAU_SAMPLING=1</a:t>
            </a:r>
          </a:p>
        </p:txBody>
      </p:sp>
    </p:spTree>
    <p:extLst>
      <p:ext uri="{BB962C8B-B14F-4D97-AF65-F5344CB8AC3E}">
        <p14:creationId xmlns:p14="http://schemas.microsoft.com/office/powerpoint/2010/main" val="285314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ParaProf</a:t>
            </a:r>
            <a:endParaRPr lang="de-DE" altLang="de-DE" dirty="0"/>
          </a:p>
        </p:txBody>
      </p:sp>
      <p:pic>
        <p:nvPicPr>
          <p:cNvPr id="7" name="Picture 6" descr="X11ScreenSnapz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6" y="1600628"/>
            <a:ext cx="9894951" cy="45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98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Callstack</a:t>
            </a:r>
            <a:r>
              <a:rPr lang="de-DE" altLang="de-DE" dirty="0"/>
              <a:t> Sampling in TAU</a:t>
            </a:r>
          </a:p>
        </p:txBody>
      </p:sp>
      <p:pic>
        <p:nvPicPr>
          <p:cNvPr id="2" name="Picture 1" descr="ParaProfScreenSnapz07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7" y="902730"/>
            <a:ext cx="9723082" cy="4991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664" y="5943600"/>
            <a:ext cx="5043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TAU_SAMPLING=1; export TAU_EBS_UNWIND=1</a:t>
            </a:r>
          </a:p>
        </p:txBody>
      </p:sp>
    </p:spTree>
    <p:extLst>
      <p:ext uri="{BB962C8B-B14F-4D97-AF65-F5344CB8AC3E}">
        <p14:creationId xmlns:p14="http://schemas.microsoft.com/office/powerpoint/2010/main" val="3717747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Callstack</a:t>
            </a:r>
            <a:r>
              <a:rPr lang="en-US" dirty="0">
                <a:latin typeface="Arial" charset="0"/>
              </a:rPr>
              <a:t> Sampling</a:t>
            </a:r>
          </a:p>
        </p:txBody>
      </p:sp>
      <p:pic>
        <p:nvPicPr>
          <p:cNvPr id="2" name="Picture 1" descr="ParaProfScreenSnapz0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41" y="935966"/>
            <a:ext cx="9222259" cy="4941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1" y="5943600"/>
            <a:ext cx="638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TAU_SAMPLING=1; export TAU_EBS_UNWIND=1</a:t>
            </a:r>
          </a:p>
        </p:txBody>
      </p:sp>
    </p:spTree>
    <p:extLst>
      <p:ext uri="{BB962C8B-B14F-4D97-AF65-F5344CB8AC3E}">
        <p14:creationId xmlns:p14="http://schemas.microsoft.com/office/powerpoint/2010/main" val="203936398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 Context Event Window</a:t>
            </a:r>
          </a:p>
        </p:txBody>
      </p:sp>
      <p:pic>
        <p:nvPicPr>
          <p:cNvPr id="3" name="Picture 2" descr="ParaProfScreenSnapz13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54" y="1487905"/>
            <a:ext cx="10125567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2" y="4953000"/>
            <a:ext cx="5074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TAU tracks the data transfers between the host and the GPU.</a:t>
            </a:r>
          </a:p>
        </p:txBody>
      </p:sp>
    </p:spTree>
    <p:extLst>
      <p:ext uri="{BB962C8B-B14F-4D97-AF65-F5344CB8AC3E}">
        <p14:creationId xmlns:p14="http://schemas.microsoft.com/office/powerpoint/2010/main" val="1461566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TAU’s tracking of Python and MPI </a:t>
            </a:r>
          </a:p>
        </p:txBody>
      </p:sp>
      <p:pic>
        <p:nvPicPr>
          <p:cNvPr id="5" name="Picture 4" descr="ParaProfScreenSnapz14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06" y="1084179"/>
            <a:ext cx="9779695" cy="4811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0857" y="5991726"/>
            <a:ext cx="651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TAU can observe events in closed-source vendor libraries (e.g.,  in </a:t>
            </a:r>
            <a:r>
              <a:rPr lang="en-US" dirty="0" err="1"/>
              <a:t>MPI_Bcast</a:t>
            </a:r>
            <a:r>
              <a:rPr lang="en-US" dirty="0"/>
              <a:t>)!  </a:t>
            </a:r>
          </a:p>
        </p:txBody>
      </p:sp>
    </p:spTree>
    <p:extLst>
      <p:ext uri="{BB962C8B-B14F-4D97-AF65-F5344CB8AC3E}">
        <p14:creationId xmlns:p14="http://schemas.microsoft.com/office/powerpoint/2010/main" val="1966527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Learning: </a:t>
            </a:r>
            <a:r>
              <a:rPr lang="en-US" dirty="0" err="1"/>
              <a:t>Tensorflow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231783" y="5750967"/>
            <a:ext cx="7728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tau_python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mr-IN" sz="20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–</a:t>
            </a:r>
            <a:r>
              <a:rPr lang="en-US" sz="20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ebs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Courier" charset="0"/>
                <a:cs typeface="Courier" charset="0"/>
              </a:rPr>
              <a:t>nt3_baseline_keras2.py (CANDLE)</a:t>
            </a:r>
            <a:endParaRPr lang="en-US" sz="2000" b="1" dirty="0">
              <a:latin typeface="+mn-lt"/>
              <a:cs typeface="Courier" charset="0"/>
            </a:endParaRPr>
          </a:p>
        </p:txBody>
      </p:sp>
      <p:pic>
        <p:nvPicPr>
          <p:cNvPr id="3" name="Picture 2" descr="node0_thread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26" y="929384"/>
            <a:ext cx="9740347" cy="48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>
          <a:xfrm>
            <a:off x="405611" y="168349"/>
            <a:ext cx="6963613" cy="625200"/>
          </a:xfrm>
        </p:spPr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TAU Execution Command (</a:t>
            </a:r>
            <a:r>
              <a:rPr lang="en-US" dirty="0" err="1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tau_exec</a:t>
            </a: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)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5611" y="392055"/>
            <a:ext cx="11588751" cy="5682637"/>
          </a:xfrm>
        </p:spPr>
        <p:txBody>
          <a:bodyPr/>
          <a:lstStyle/>
          <a:p>
            <a:pPr marL="0" indent="0">
              <a:lnSpc>
                <a:spcPct val="110000"/>
              </a:lnSpc>
            </a:pPr>
            <a:endParaRPr lang="en-US" sz="16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0" indent="0">
              <a:lnSpc>
                <a:spcPct val="110000"/>
              </a:lnSpc>
            </a:pPr>
            <a:r>
              <a:rPr lang="en-US" sz="1600" dirty="0" err="1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Uninstrumented</a:t>
            </a: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execution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-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 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Track GPU operations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-np 256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rocm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-np 256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cupti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-np 256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cupti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 -um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r>
              <a:rPr lang="en-US" sz="1600" dirty="0">
                <a:latin typeface="Arial" pitchFamily="-1" charset="0"/>
              </a:rPr>
              <a:t>  (for Unified Memory)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–np 256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–l0     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r>
              <a:rPr lang="en-US" sz="1600" dirty="0">
                <a:latin typeface="Arial" pitchFamily="-1" charset="0"/>
              </a:rPr>
              <a:t>     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–np 256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opencl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openacc</a:t>
            </a:r>
            <a:r>
              <a:rPr lang="en-US" sz="1600" dirty="0">
                <a:latin typeface="Arial" pitchFamily="-1" charset="0"/>
              </a:rPr>
              <a:t> ./</a:t>
            </a:r>
            <a:r>
              <a:rPr lang="en-US" sz="1600" dirty="0" err="1">
                <a:latin typeface="Arial" pitchFamily="-1" charset="0"/>
              </a:rPr>
              <a:t>a.out</a:t>
            </a:r>
            <a:r>
              <a:rPr lang="en-US" sz="1600" dirty="0">
                <a:latin typeface="Arial" pitchFamily="-1" charset="0"/>
              </a:rPr>
              <a:t> </a:t>
            </a:r>
            <a:endParaRPr lang="en-US" sz="16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Track MPI performance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-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800000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Track I/O, and MPI performance (MPI enabled by default)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-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-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io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Track </a:t>
            </a:r>
            <a:r>
              <a:rPr lang="en-US" sz="1600" dirty="0" err="1">
                <a:latin typeface="Arial" pitchFamily="-1" charset="0"/>
              </a:rPr>
              <a:t>OpenMP</a:t>
            </a:r>
            <a:r>
              <a:rPr lang="en-US" sz="1600" dirty="0">
                <a:latin typeface="Arial" pitchFamily="-1" charset="0"/>
              </a:rPr>
              <a:t> and MPI execution (using OMPT for Intel v19+ or Clang 8+)</a:t>
            </a:r>
            <a:r>
              <a:rPr lang="en-US" sz="1600" dirty="0">
                <a:latin typeface="Arial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charset="0"/>
              </a:rPr>
              <a:t>% export TAU_OMPT_SUPPORT_LEVEL=</a:t>
            </a:r>
            <a:r>
              <a:rPr lang="en-US" sz="1600" dirty="0">
                <a:solidFill>
                  <a:srgbClr val="FF0000"/>
                </a:solidFill>
                <a:latin typeface="Arial" charset="0"/>
              </a:rPr>
              <a:t>full</a:t>
            </a:r>
            <a:r>
              <a:rPr lang="en-US" sz="1600" dirty="0">
                <a:latin typeface="Arial" charset="0"/>
              </a:rPr>
              <a:t>; 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charset="0"/>
              </a:rPr>
              <a:t>% </a:t>
            </a:r>
            <a:r>
              <a:rPr lang="en-US" sz="1600" dirty="0" err="1">
                <a:latin typeface="Arial" charset="0"/>
              </a:rPr>
              <a:t>mpirun</a:t>
            </a:r>
            <a:r>
              <a:rPr lang="en-US" sz="1600" dirty="0">
                <a:latin typeface="Arial" charset="0"/>
              </a:rPr>
              <a:t> </a:t>
            </a:r>
            <a:r>
              <a:rPr lang="mr-IN" sz="1600" dirty="0">
                <a:latin typeface="Arial" charset="0"/>
              </a:rPr>
              <a:t>–</a:t>
            </a:r>
            <a:r>
              <a:rPr lang="en-US" sz="1600" dirty="0" err="1">
                <a:latin typeface="Arial" charset="0"/>
              </a:rPr>
              <a:t>np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>
                <a:latin typeface="Arial" pitchFamily="-1" charset="0"/>
              </a:rPr>
              <a:t>256 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latin typeface="Arial" pitchFamily="-1" charset="0"/>
              </a:rPr>
              <a:t> </a:t>
            </a:r>
            <a:r>
              <a:rPr lang="mr-IN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T 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ompt,mpi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 -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ompt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Track memory operations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export TAU_TRACK_MEMORY_LEAKS=1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memory_debug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r>
              <a:rPr lang="en-US" sz="1600" dirty="0">
                <a:latin typeface="Arial" pitchFamily="-1" charset="0"/>
              </a:rPr>
              <a:t> (bounds check)</a:t>
            </a:r>
          </a:p>
          <a:p>
            <a:pPr marL="0" indent="0" eaLnBrk="1" hangingPunct="1">
              <a:lnSpc>
                <a:spcPct val="110000"/>
              </a:lnSpc>
            </a:pPr>
            <a:r>
              <a:rPr lang="en-US" sz="1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 event based sampling (compile with –g)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% </a:t>
            </a:r>
            <a:r>
              <a:rPr lang="en-US" sz="1600" dirty="0" err="1">
                <a:latin typeface="Arial" pitchFamily="-1" charset="0"/>
              </a:rPr>
              <a:t>mpirun</a:t>
            </a:r>
            <a:r>
              <a:rPr lang="en-US" sz="1600" dirty="0">
                <a:latin typeface="Arial" pitchFamily="-1" charset="0"/>
              </a:rPr>
              <a:t> –</a:t>
            </a:r>
            <a:r>
              <a:rPr lang="en-US" sz="1600" dirty="0" err="1">
                <a:latin typeface="Arial" pitchFamily="-1" charset="0"/>
              </a:rPr>
              <a:t>np</a:t>
            </a:r>
            <a:r>
              <a:rPr lang="en-US" sz="1600" dirty="0">
                <a:latin typeface="Arial" pitchFamily="-1" charset="0"/>
              </a:rPr>
              <a:t> 256 </a:t>
            </a:r>
            <a:r>
              <a:rPr lang="en-US" sz="1600" dirty="0" err="1">
                <a:solidFill>
                  <a:srgbClr val="FF0000"/>
                </a:solidFill>
                <a:latin typeface="Arial" pitchFamily="-1" charset="0"/>
              </a:rPr>
              <a:t>tau_exec</a:t>
            </a:r>
            <a:r>
              <a:rPr lang="en-US" sz="1600" dirty="0">
                <a:solidFill>
                  <a:srgbClr val="FF0000"/>
                </a:solidFill>
                <a:latin typeface="Arial" pitchFamily="-1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–</a:t>
            </a:r>
            <a:r>
              <a:rPr lang="en-US" sz="1600" dirty="0" err="1">
                <a:solidFill>
                  <a:srgbClr val="3366FF"/>
                </a:solidFill>
                <a:latin typeface="Arial" pitchFamily="-1" charset="0"/>
              </a:rPr>
              <a:t>ebs</a:t>
            </a:r>
            <a:r>
              <a:rPr lang="en-US" sz="1600" dirty="0">
                <a:solidFill>
                  <a:srgbClr val="3366FF"/>
                </a:solidFill>
                <a:latin typeface="Arial" pitchFamily="-1" charset="0"/>
              </a:rPr>
              <a:t> </a:t>
            </a:r>
            <a:r>
              <a:rPr lang="en-US" sz="1600" dirty="0">
                <a:latin typeface="Arial" pitchFamily="-1" charset="0"/>
              </a:rPr>
              <a:t>./</a:t>
            </a:r>
            <a:r>
              <a:rPr lang="en-US" sz="1600" dirty="0" err="1">
                <a:latin typeface="Arial" pitchFamily="-1" charset="0"/>
              </a:rPr>
              <a:t>a.out</a:t>
            </a:r>
            <a:endParaRPr lang="en-US" sz="1600" dirty="0">
              <a:latin typeface="Arial" pitchFamily="-1" charset="0"/>
            </a:endParaRP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Arial" pitchFamily="-1" charset="0"/>
              </a:rPr>
              <a:t>Also  export TAU_METRICS=TIME,PAPI_L1_DCM…  -</a:t>
            </a:r>
            <a:r>
              <a:rPr lang="en-US" sz="1600" dirty="0" err="1">
                <a:latin typeface="Arial" pitchFamily="-1" charset="0"/>
              </a:rPr>
              <a:t>ebs_resolution</a:t>
            </a:r>
            <a:r>
              <a:rPr lang="en-US" sz="1600" dirty="0">
                <a:latin typeface="Arial" pitchFamily="-1" charset="0"/>
              </a:rPr>
              <a:t>=&lt;file | function | line&gt;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600" dirty="0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695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Context Events</a:t>
            </a:r>
          </a:p>
        </p:txBody>
      </p:sp>
      <p:pic>
        <p:nvPicPr>
          <p:cNvPr id="6" name="Picture 4" descr="ParaProfScreenSnapz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2" y="1447805"/>
            <a:ext cx="10871200" cy="312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94403" y="2971805"/>
            <a:ext cx="529586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Bytes written to each file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5600" y="1828802"/>
            <a:ext cx="44704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Write bandwidth per file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84800" y="2286000"/>
            <a:ext cx="0" cy="1491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10403" y="3429005"/>
            <a:ext cx="1" cy="597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DA98BB4-F397-6039-ED1C-FA1F9B3329E4}"/>
              </a:ext>
            </a:extLst>
          </p:cNvPr>
          <p:cNvSpPr txBox="1"/>
          <p:nvPr/>
        </p:nvSpPr>
        <p:spPr>
          <a:xfrm>
            <a:off x="3457115" y="5562274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–np 16 </a:t>
            </a:r>
            <a:r>
              <a:rPr lang="en-US" dirty="0" err="1"/>
              <a:t>tau_python</a:t>
            </a:r>
            <a:r>
              <a:rPr lang="en-US" dirty="0"/>
              <a:t> -io ./</a:t>
            </a:r>
            <a:r>
              <a:rPr lang="en-US" dirty="0" err="1"/>
              <a:t>foo.py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09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ParaProf 3D Profile Browser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23BBB7F-8087-A049-A15E-8222D6F218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979080"/>
            <a:ext cx="10428513" cy="514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59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ParaProf</a:t>
            </a:r>
            <a:r>
              <a:rPr lang="en-US" dirty="0">
                <a:latin typeface="Arial" charset="0"/>
              </a:rPr>
              <a:t> 3D Visualization</a:t>
            </a:r>
          </a:p>
        </p:txBody>
      </p:sp>
      <p:pic>
        <p:nvPicPr>
          <p:cNvPr id="2" name="Picture 1" descr="ParaProfScreenSnapz0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0" y="882316"/>
            <a:ext cx="10333133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5715004"/>
            <a:ext cx="433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</a:t>
            </a:r>
            <a:r>
              <a:rPr lang="en-US" dirty="0" err="1"/>
              <a:t>paraprof</a:t>
            </a:r>
            <a:r>
              <a:rPr lang="en-US" dirty="0"/>
              <a:t> </a:t>
            </a:r>
            <a:r>
              <a:rPr lang="en-US" dirty="0" err="1"/>
              <a:t>app.ppk</a:t>
            </a:r>
            <a:r>
              <a:rPr lang="en-US" dirty="0"/>
              <a:t> </a:t>
            </a:r>
          </a:p>
          <a:p>
            <a:r>
              <a:rPr lang="en-US" dirty="0"/>
              <a:t>Windows -&gt; 3D Visualization -&gt; Bar Plot (right pane)</a:t>
            </a:r>
          </a:p>
        </p:txBody>
      </p:sp>
    </p:spTree>
    <p:extLst>
      <p:ext uri="{BB962C8B-B14F-4D97-AF65-F5344CB8AC3E}">
        <p14:creationId xmlns:p14="http://schemas.microsoft.com/office/powerpoint/2010/main" val="1581753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3D Communication Window</a:t>
            </a:r>
          </a:p>
        </p:txBody>
      </p:sp>
      <p:pic>
        <p:nvPicPr>
          <p:cNvPr id="2" name="Picture 1" descr="ParaProfScreenSnapz0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2" y="914400"/>
            <a:ext cx="10647435" cy="4990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5200" y="5943604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TAU_COMM_MATRIX=1; </a:t>
            </a:r>
            <a:r>
              <a:rPr lang="en-US" dirty="0" err="1"/>
              <a:t>mpirun</a:t>
            </a:r>
            <a:r>
              <a:rPr lang="en-US" dirty="0"/>
              <a:t> </a:t>
            </a:r>
            <a:r>
              <a:rPr lang="mr-IN" dirty="0"/>
              <a:t>…</a:t>
            </a:r>
            <a:r>
              <a:rPr lang="en-US" dirty="0"/>
              <a:t> </a:t>
            </a:r>
            <a:r>
              <a:rPr lang="en-US" dirty="0" err="1"/>
              <a:t>tau_exec</a:t>
            </a:r>
            <a:r>
              <a:rPr lang="en-US" dirty="0"/>
              <a:t> ./</a:t>
            </a:r>
            <a:r>
              <a:rPr lang="en-US" dirty="0" err="1"/>
              <a:t>a.out</a:t>
            </a:r>
            <a:endParaRPr lang="en-US" dirty="0"/>
          </a:p>
          <a:p>
            <a:r>
              <a:rPr lang="en-US" dirty="0"/>
              <a:t>% </a:t>
            </a:r>
            <a:r>
              <a:rPr lang="en-US" dirty="0" err="1"/>
              <a:t>paraprof</a:t>
            </a:r>
            <a:r>
              <a:rPr lang="en-US" dirty="0"/>
              <a:t> ;     Windows -&gt; 3D Communication Matrix</a:t>
            </a:r>
          </a:p>
        </p:txBody>
      </p:sp>
    </p:spTree>
    <p:extLst>
      <p:ext uri="{BB962C8B-B14F-4D97-AF65-F5344CB8AC3E}">
        <p14:creationId xmlns:p14="http://schemas.microsoft.com/office/powerpoint/2010/main" val="1164209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20965" y="382103"/>
            <a:ext cx="12187592" cy="637058"/>
          </a:xfrm>
        </p:spPr>
        <p:txBody>
          <a:bodyPr>
            <a:normAutofit/>
          </a:bodyPr>
          <a:lstStyle/>
          <a:p>
            <a:r>
              <a:rPr lang="en-US" dirty="0"/>
              <a:t>TAU’s Support for Runtime Systems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8506" y="1357268"/>
            <a:ext cx="11243164" cy="4712228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MPI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PMPI profiling interface</a:t>
            </a:r>
          </a:p>
          <a:p>
            <a:pPr lvl="1"/>
            <a:r>
              <a:rPr lang="en-US" sz="2000" dirty="0"/>
              <a:t>MPI_T tools interface using performance and control variables</a:t>
            </a:r>
            <a:endParaRPr lang="en-US" sz="2000" dirty="0">
              <a:ea typeface="ＭＳ Ｐゴシック" charset="0"/>
            </a:endParaRPr>
          </a:p>
          <a:p>
            <a:r>
              <a:rPr lang="en-US" sz="2400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Pthread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Captures time spent in routines per thread of execution</a:t>
            </a:r>
          </a:p>
          <a:p>
            <a:r>
              <a:rPr lang="en-US" sz="2400" i="1" dirty="0" err="1">
                <a:solidFill>
                  <a:srgbClr val="FF0900"/>
                </a:solidFill>
              </a:rPr>
              <a:t>OpenMP</a:t>
            </a:r>
            <a:endParaRPr lang="en-US" sz="2400" dirty="0"/>
          </a:p>
          <a:p>
            <a:pPr lvl="1"/>
            <a:r>
              <a:rPr lang="en-US" sz="2000" dirty="0"/>
              <a:t>OMPT tools interface to track salient </a:t>
            </a:r>
            <a:r>
              <a:rPr lang="en-US" sz="2000" dirty="0" err="1"/>
              <a:t>OpenMP</a:t>
            </a:r>
            <a:r>
              <a:rPr lang="en-US" sz="2000" dirty="0"/>
              <a:t> runtime events</a:t>
            </a:r>
          </a:p>
          <a:p>
            <a:pPr lvl="1"/>
            <a:r>
              <a:rPr lang="en-US" sz="2000" dirty="0" err="1">
                <a:ea typeface="ＭＳ Ｐゴシック" charset="0"/>
              </a:rPr>
              <a:t>Opari</a:t>
            </a:r>
            <a:r>
              <a:rPr lang="en-US" sz="2000" dirty="0">
                <a:ea typeface="ＭＳ Ｐゴシック" charset="0"/>
              </a:rPr>
              <a:t> source rewriter</a:t>
            </a:r>
          </a:p>
          <a:p>
            <a:pPr lvl="1"/>
            <a:r>
              <a:rPr lang="en-US" sz="2000" dirty="0"/>
              <a:t>Preloading wrapper </a:t>
            </a:r>
            <a:r>
              <a:rPr lang="en-US" sz="2000" dirty="0" err="1"/>
              <a:t>OpenMP</a:t>
            </a:r>
            <a:r>
              <a:rPr lang="en-US" sz="2000" dirty="0"/>
              <a:t> runtime library when OMPT is not supported</a:t>
            </a:r>
            <a:endParaRPr lang="en-US" sz="2000" dirty="0">
              <a:ea typeface="ＭＳ Ｐゴシック" charset="0"/>
            </a:endParaRPr>
          </a:p>
          <a:p>
            <a:r>
              <a:rPr lang="en-US" sz="2400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OpenACC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 err="1">
                <a:ea typeface="ＭＳ Ｐゴシック" charset="0"/>
              </a:rPr>
              <a:t>OpenACC</a:t>
            </a:r>
            <a:r>
              <a:rPr lang="en-US" sz="2000" dirty="0">
                <a:ea typeface="ＭＳ Ｐゴシック" charset="0"/>
              </a:rPr>
              <a:t> instrumentation API</a:t>
            </a:r>
          </a:p>
          <a:p>
            <a:pPr lvl="1"/>
            <a:r>
              <a:rPr lang="en-US" sz="2000" dirty="0">
                <a:ea typeface="ＭＳ Ｐゴシック" charset="0"/>
              </a:rPr>
              <a:t>Track data transfers between host and device (per-variable)</a:t>
            </a:r>
            <a:endParaRPr lang="en-US" altLang="ja-JP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Track time spent in kernels </a:t>
            </a:r>
          </a:p>
        </p:txBody>
      </p:sp>
    </p:spTree>
    <p:extLst>
      <p:ext uri="{BB962C8B-B14F-4D97-AF65-F5344CB8AC3E}">
        <p14:creationId xmlns:p14="http://schemas.microsoft.com/office/powerpoint/2010/main" val="786960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20965" y="382103"/>
            <a:ext cx="12187592" cy="637058"/>
          </a:xfrm>
        </p:spPr>
        <p:txBody>
          <a:bodyPr>
            <a:normAutofit/>
          </a:bodyPr>
          <a:lstStyle/>
          <a:p>
            <a:r>
              <a:rPr lang="en-US" dirty="0"/>
              <a:t>TAU’s Support for Runtime Systems (contd.)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15419" y="1186272"/>
            <a:ext cx="11087469" cy="4485455"/>
          </a:xfrm>
        </p:spPr>
        <p:txBody>
          <a:bodyPr>
            <a:noAutofit/>
          </a:bodyPr>
          <a:lstStyle/>
          <a:p>
            <a:r>
              <a:rPr lang="en-US" sz="1600" i="1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OpenCL</a:t>
            </a:r>
            <a:endParaRPr lang="en-US" sz="16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 err="1">
                <a:ea typeface="ＭＳ Ｐゴシック" charset="0"/>
              </a:rPr>
              <a:t>OpenCL</a:t>
            </a:r>
            <a:r>
              <a:rPr lang="en-US" sz="1600" dirty="0">
                <a:ea typeface="ＭＳ Ｐゴシック" charset="0"/>
              </a:rPr>
              <a:t> profiling interface</a:t>
            </a:r>
          </a:p>
          <a:p>
            <a:pPr lvl="1"/>
            <a:r>
              <a:rPr lang="en-US" sz="1600" dirty="0"/>
              <a:t>Track timings of kernels</a:t>
            </a:r>
          </a:p>
          <a:p>
            <a:r>
              <a:rPr lang="en-US" sz="1600" i="1" dirty="0">
                <a:solidFill>
                  <a:srgbClr val="FF0900"/>
                </a:solidFill>
              </a:rPr>
              <a:t>Intel</a:t>
            </a:r>
            <a:r>
              <a:rPr lang="en-US" sz="1600" i="1" baseline="30000" dirty="0">
                <a:solidFill>
                  <a:srgbClr val="FF0900"/>
                </a:solidFill>
              </a:rPr>
              <a:t>®</a:t>
            </a:r>
            <a:r>
              <a:rPr lang="en-US" sz="1600" i="1" dirty="0">
                <a:solidFill>
                  <a:srgbClr val="FF0900"/>
                </a:solidFill>
              </a:rPr>
              <a:t> </a:t>
            </a:r>
            <a:r>
              <a:rPr lang="en-US" sz="1600" i="1" dirty="0" err="1">
                <a:solidFill>
                  <a:srgbClr val="FF0900"/>
                </a:solidFill>
              </a:rPr>
              <a:t>OneAPI</a:t>
            </a:r>
            <a:endParaRPr lang="en-US" sz="1600" dirty="0"/>
          </a:p>
          <a:p>
            <a:pPr lvl="1"/>
            <a:r>
              <a:rPr lang="en-US" sz="1600" dirty="0">
                <a:ea typeface="ＭＳ Ｐゴシック" charset="0"/>
              </a:rPr>
              <a:t>Level Zero </a:t>
            </a:r>
          </a:p>
          <a:p>
            <a:pPr lvl="1"/>
            <a:r>
              <a:rPr lang="en-US" sz="1600" dirty="0"/>
              <a:t>Track time spent in kernels executing on GPU</a:t>
            </a:r>
          </a:p>
          <a:p>
            <a:pPr lvl="1"/>
            <a:r>
              <a:rPr lang="en-US" sz="1600" dirty="0">
                <a:ea typeface="ＭＳ Ｐゴシック" charset="0"/>
              </a:rPr>
              <a:t>Track time spent in </a:t>
            </a:r>
            <a:r>
              <a:rPr lang="en-US" sz="1600" dirty="0" err="1">
                <a:ea typeface="ＭＳ Ｐゴシック" charset="0"/>
              </a:rPr>
              <a:t>OneAPI</a:t>
            </a:r>
            <a:r>
              <a:rPr lang="en-US" sz="1600" dirty="0">
                <a:ea typeface="ＭＳ Ｐゴシック" charset="0"/>
              </a:rPr>
              <a:t> runtime calls</a:t>
            </a:r>
            <a:endParaRPr lang="en-US" sz="1600" dirty="0"/>
          </a:p>
          <a:p>
            <a:r>
              <a:rPr lang="en-US" sz="1600" i="1" dirty="0">
                <a:solidFill>
                  <a:srgbClr val="FF0900"/>
                </a:solidFill>
              </a:rPr>
              <a:t>CUDA</a:t>
            </a:r>
            <a:endParaRPr lang="en-US" sz="1600" dirty="0"/>
          </a:p>
          <a:p>
            <a:pPr lvl="1"/>
            <a:r>
              <a:rPr lang="en-US" sz="1600" dirty="0" err="1">
                <a:ea typeface="ＭＳ Ｐゴシック" charset="0"/>
              </a:rPr>
              <a:t>Cuda</a:t>
            </a:r>
            <a:r>
              <a:rPr lang="en-US" sz="1600" dirty="0">
                <a:ea typeface="ＭＳ Ｐゴシック" charset="0"/>
              </a:rPr>
              <a:t> Profiling Tools Interface (CUPTI)</a:t>
            </a:r>
          </a:p>
          <a:p>
            <a:pPr lvl="1"/>
            <a:r>
              <a:rPr lang="en-US" sz="1600" dirty="0"/>
              <a:t>Track data transfers between host and GPU</a:t>
            </a:r>
          </a:p>
          <a:p>
            <a:pPr lvl="1"/>
            <a:r>
              <a:rPr lang="en-US" sz="1600" dirty="0">
                <a:ea typeface="ＭＳ Ｐゴシック" charset="0"/>
              </a:rPr>
              <a:t>Track access to uniform shared memory between host and GPU</a:t>
            </a:r>
          </a:p>
          <a:p>
            <a:r>
              <a:rPr lang="en-US" sz="1600" i="1" dirty="0" err="1">
                <a:solidFill>
                  <a:srgbClr val="FF0900"/>
                </a:solidFill>
              </a:rPr>
              <a:t>ROCm</a:t>
            </a:r>
            <a:endParaRPr lang="en-US" sz="1600" dirty="0"/>
          </a:p>
          <a:p>
            <a:pPr lvl="1"/>
            <a:r>
              <a:rPr lang="en-US" sz="1600" dirty="0" err="1"/>
              <a:t>Rocprofiler</a:t>
            </a:r>
            <a:r>
              <a:rPr lang="en-US" sz="1600" dirty="0"/>
              <a:t> and </a:t>
            </a:r>
            <a:r>
              <a:rPr lang="en-US" sz="1600" dirty="0" err="1"/>
              <a:t>Roctracer</a:t>
            </a:r>
            <a:r>
              <a:rPr lang="en-US" sz="1600" dirty="0"/>
              <a:t> instrumentation interfaces</a:t>
            </a:r>
          </a:p>
          <a:p>
            <a:pPr lvl="1"/>
            <a:r>
              <a:rPr lang="en-US" sz="1600" dirty="0">
                <a:ea typeface="ＭＳ Ｐゴシック" charset="0"/>
              </a:rPr>
              <a:t>Track data transfers and kernel execution between host and GPU</a:t>
            </a:r>
          </a:p>
          <a:p>
            <a:r>
              <a:rPr lang="en-US" sz="1600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Kokkos</a:t>
            </a:r>
            <a:endParaRPr lang="en-US" sz="16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 err="1">
                <a:ea typeface="ＭＳ Ｐゴシック" charset="0"/>
              </a:rPr>
              <a:t>Kokkos</a:t>
            </a:r>
            <a:r>
              <a:rPr lang="en-US" sz="1600" dirty="0">
                <a:ea typeface="ＭＳ Ｐゴシック" charset="0"/>
              </a:rPr>
              <a:t> profiling API</a:t>
            </a:r>
          </a:p>
          <a:p>
            <a:pPr lvl="1"/>
            <a:r>
              <a:rPr lang="en-US" sz="1600" dirty="0">
                <a:ea typeface="ＭＳ Ｐゴシック" charset="0"/>
              </a:rPr>
              <a:t>Push/pop interface for region, kernel execution interface</a:t>
            </a:r>
          </a:p>
          <a:p>
            <a:r>
              <a:rPr lang="en-US" sz="1600" i="1" dirty="0">
                <a:solidFill>
                  <a:srgbClr val="FF0900"/>
                </a:solidFill>
              </a:rPr>
              <a:t>Python</a:t>
            </a:r>
            <a:endParaRPr lang="en-US" sz="1600" dirty="0"/>
          </a:p>
          <a:p>
            <a:pPr lvl="1"/>
            <a:r>
              <a:rPr lang="en-US" sz="1600" dirty="0"/>
              <a:t>Python interpreter instrumentation API</a:t>
            </a:r>
          </a:p>
          <a:p>
            <a:pPr lvl="1"/>
            <a:r>
              <a:rPr lang="en-US" sz="1600" dirty="0">
                <a:ea typeface="ＭＳ Ｐゴシック" charset="0"/>
              </a:rPr>
              <a:t>Tracks Python routine transitions as well as Python to C transitions</a:t>
            </a:r>
          </a:p>
        </p:txBody>
      </p:sp>
    </p:spTree>
    <p:extLst>
      <p:ext uri="{BB962C8B-B14F-4D97-AF65-F5344CB8AC3E}">
        <p14:creationId xmlns:p14="http://schemas.microsoft.com/office/powerpoint/2010/main" val="3690451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1" y="381000"/>
            <a:ext cx="12192000" cy="637288"/>
          </a:xfrm>
        </p:spPr>
        <p:txBody>
          <a:bodyPr>
            <a:normAutofit/>
          </a:bodyPr>
          <a:lstStyle/>
          <a:p>
            <a:r>
              <a:rPr lang="en-US" dirty="0"/>
              <a:t>Examples of Multi-Level Instrumentation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219200" y="1570038"/>
            <a:ext cx="10464800" cy="4646278"/>
          </a:xfrm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MPI + </a:t>
            </a:r>
            <a:r>
              <a:rPr lang="en-US" sz="2000" i="1" dirty="0" err="1">
                <a:solidFill>
                  <a:srgbClr val="FF0000"/>
                </a:solidFill>
              </a:rPr>
              <a:t>OpenMP</a:t>
            </a:r>
            <a:endParaRPr lang="en-US" sz="2000" dirty="0"/>
          </a:p>
          <a:p>
            <a:pPr lvl="1"/>
            <a:r>
              <a:rPr lang="en-US" sz="2000" dirty="0">
                <a:ea typeface="ＭＳ Ｐゴシック" charset="0"/>
              </a:rPr>
              <a:t>MPI_T + PMPI + OMPT may be used to track MPI and </a:t>
            </a:r>
            <a:r>
              <a:rPr lang="en-US" sz="2000" dirty="0" err="1">
                <a:ea typeface="ＭＳ Ｐゴシック" charset="0"/>
              </a:rPr>
              <a:t>OpenMP</a:t>
            </a:r>
            <a:endParaRPr lang="en-US" sz="2000" dirty="0">
              <a:ea typeface="ＭＳ Ｐゴシック" charset="0"/>
            </a:endParaRPr>
          </a:p>
          <a:p>
            <a:r>
              <a:rPr lang="en-US" sz="2000" i="1" dirty="0">
                <a:solidFill>
                  <a:srgbClr val="FF0900"/>
                </a:solidFill>
              </a:rPr>
              <a:t>MPI + HIP</a:t>
            </a:r>
            <a:endParaRPr lang="en-US" sz="2000" dirty="0"/>
          </a:p>
          <a:p>
            <a:pPr lvl="1"/>
            <a:r>
              <a:rPr lang="en-US" sz="2000" dirty="0"/>
              <a:t>PMPI + </a:t>
            </a:r>
            <a:r>
              <a:rPr lang="en-US" sz="2000" dirty="0" err="1"/>
              <a:t>Roctracer</a:t>
            </a:r>
            <a:r>
              <a:rPr lang="en-US" sz="2000" dirty="0"/>
              <a:t> interfaces </a:t>
            </a:r>
          </a:p>
          <a:p>
            <a:r>
              <a:rPr lang="en-US" i="1" dirty="0" err="1">
                <a:solidFill>
                  <a:srgbClr val="FF0900"/>
                </a:solidFill>
              </a:rPr>
              <a:t>ROCprofiler</a:t>
            </a:r>
            <a:r>
              <a:rPr lang="en-US" sz="2000" i="1" dirty="0">
                <a:solidFill>
                  <a:srgbClr val="FF0900"/>
                </a:solidFill>
              </a:rPr>
              <a:t>+ MPI</a:t>
            </a:r>
            <a:endParaRPr lang="en-US" sz="2000" dirty="0"/>
          </a:p>
          <a:p>
            <a:pPr lvl="1"/>
            <a:r>
              <a:rPr lang="en-US" sz="2000" dirty="0" err="1"/>
              <a:t>ROCm</a:t>
            </a:r>
            <a:r>
              <a:rPr lang="en-US" sz="2000" dirty="0"/>
              <a:t> </a:t>
            </a:r>
            <a:r>
              <a:rPr lang="en-US" sz="2000" dirty="0" err="1"/>
              <a:t>Rocprofiler</a:t>
            </a:r>
            <a:r>
              <a:rPr lang="en-US" sz="2000" dirty="0"/>
              <a:t>+ PMPI MPI interface </a:t>
            </a:r>
          </a:p>
          <a:p>
            <a:r>
              <a:rPr lang="en-US" sz="2000" i="1" dirty="0" err="1">
                <a:solidFill>
                  <a:srgbClr val="FF0900"/>
                </a:solidFill>
              </a:rPr>
              <a:t>Kokkos</a:t>
            </a:r>
            <a:r>
              <a:rPr lang="en-US" sz="2000" i="1" dirty="0">
                <a:solidFill>
                  <a:srgbClr val="FF0900"/>
                </a:solidFill>
              </a:rPr>
              <a:t> + </a:t>
            </a:r>
            <a:r>
              <a:rPr lang="en-US" sz="2000" i="1" dirty="0" err="1">
                <a:solidFill>
                  <a:srgbClr val="FF0900"/>
                </a:solidFill>
              </a:rPr>
              <a:t>OpenMP</a:t>
            </a:r>
            <a:r>
              <a:rPr lang="en-US" sz="2000" i="1" dirty="0">
                <a:solidFill>
                  <a:srgbClr val="FF0900"/>
                </a:solidFill>
              </a:rPr>
              <a:t> </a:t>
            </a:r>
            <a:endParaRPr lang="en-US" sz="2000" dirty="0"/>
          </a:p>
          <a:p>
            <a:pPr lvl="1"/>
            <a:r>
              <a:rPr lang="en-US" sz="2000" dirty="0" err="1"/>
              <a:t>Kokkos</a:t>
            </a:r>
            <a:r>
              <a:rPr lang="en-US" sz="2000" dirty="0"/>
              <a:t> profiling API + OMPT to transparently track events</a:t>
            </a:r>
          </a:p>
          <a:p>
            <a:r>
              <a:rPr lang="en-US" sz="2000" i="1" dirty="0" err="1">
                <a:solidFill>
                  <a:srgbClr val="FF0900"/>
                </a:solidFill>
              </a:rPr>
              <a:t>Kokkos</a:t>
            </a:r>
            <a:r>
              <a:rPr lang="en-US" sz="2000" i="1" dirty="0">
                <a:solidFill>
                  <a:srgbClr val="FF0900"/>
                </a:solidFill>
              </a:rPr>
              <a:t> + </a:t>
            </a:r>
            <a:r>
              <a:rPr lang="en-US" sz="2000" i="1" dirty="0" err="1">
                <a:solidFill>
                  <a:srgbClr val="FF0900"/>
                </a:solidFill>
              </a:rPr>
              <a:t>pthread</a:t>
            </a:r>
            <a:r>
              <a:rPr lang="en-US" sz="2000" i="1" dirty="0">
                <a:solidFill>
                  <a:srgbClr val="FF0900"/>
                </a:solidFill>
              </a:rPr>
              <a:t> + MPI </a:t>
            </a:r>
            <a:endParaRPr lang="en-US" sz="2000" dirty="0"/>
          </a:p>
          <a:p>
            <a:pPr lvl="1"/>
            <a:r>
              <a:rPr lang="en-US" sz="2000" dirty="0" err="1"/>
              <a:t>Kokkos</a:t>
            </a:r>
            <a:r>
              <a:rPr lang="en-US" sz="2000" dirty="0"/>
              <a:t> + </a:t>
            </a:r>
            <a:r>
              <a:rPr lang="en-US" sz="2000" dirty="0" err="1"/>
              <a:t>pthread</a:t>
            </a:r>
            <a:r>
              <a:rPr lang="en-US" sz="2000" dirty="0"/>
              <a:t> wrapper interposition library + PMPI layer</a:t>
            </a:r>
          </a:p>
          <a:p>
            <a:r>
              <a:rPr lang="en-US" sz="2000" i="1" dirty="0">
                <a:solidFill>
                  <a:srgbClr val="FF0900"/>
                </a:solidFill>
              </a:rPr>
              <a:t>Python + </a:t>
            </a:r>
            <a:r>
              <a:rPr lang="en-US" sz="2000" i="1" dirty="0" err="1">
                <a:solidFill>
                  <a:srgbClr val="FF0900"/>
                </a:solidFill>
              </a:rPr>
              <a:t>ROCTracer</a:t>
            </a:r>
            <a:r>
              <a:rPr lang="en-US" sz="2000" i="1" dirty="0">
                <a:solidFill>
                  <a:srgbClr val="FF0900"/>
                </a:solidFill>
              </a:rPr>
              <a:t> + MPI</a:t>
            </a:r>
          </a:p>
          <a:p>
            <a:pPr lvl="1"/>
            <a:r>
              <a:rPr lang="en-US" sz="2000" dirty="0"/>
              <a:t>Python + </a:t>
            </a:r>
            <a:r>
              <a:rPr lang="en-US" sz="2000" dirty="0" err="1"/>
              <a:t>ROCm</a:t>
            </a:r>
            <a:r>
              <a:rPr lang="en-US" sz="2000" dirty="0"/>
              <a:t> </a:t>
            </a:r>
            <a:r>
              <a:rPr lang="en-US" sz="2000" dirty="0" err="1"/>
              <a:t>Roctracer</a:t>
            </a:r>
            <a:r>
              <a:rPr lang="en-US" sz="2000" dirty="0"/>
              <a:t> + MPI profiling interface</a:t>
            </a:r>
          </a:p>
          <a:p>
            <a:r>
              <a:rPr lang="en-US" sz="2000" i="1" dirty="0">
                <a:solidFill>
                  <a:srgbClr val="FF0900"/>
                </a:solidFill>
              </a:rPr>
              <a:t>MPI + </a:t>
            </a:r>
            <a:r>
              <a:rPr lang="en-US" sz="2000" i="1" dirty="0" err="1">
                <a:solidFill>
                  <a:srgbClr val="FF0900"/>
                </a:solidFill>
              </a:rPr>
              <a:t>OpenCL</a:t>
            </a:r>
            <a:endParaRPr lang="en-US" sz="2000" i="1" dirty="0">
              <a:solidFill>
                <a:srgbClr val="FF0900"/>
              </a:solidFill>
            </a:endParaRPr>
          </a:p>
          <a:p>
            <a:pPr lvl="1"/>
            <a:r>
              <a:rPr lang="en-US" sz="2000" dirty="0"/>
              <a:t>PMPI + </a:t>
            </a:r>
            <a:r>
              <a:rPr lang="en-US" sz="2000" dirty="0" err="1"/>
              <a:t>OpenCL</a:t>
            </a:r>
            <a:r>
              <a:rPr lang="en-US" sz="2000" dirty="0"/>
              <a:t> profiling interfaces</a:t>
            </a:r>
          </a:p>
          <a:p>
            <a:pPr lvl="1"/>
            <a:endParaRPr lang="en-US" sz="2000" dirty="0"/>
          </a:p>
          <a:p>
            <a:pPr marL="742950" lvl="2" indent="-342900"/>
            <a:endParaRPr lang="en-US" sz="2000" dirty="0"/>
          </a:p>
          <a:p>
            <a:endParaRPr lang="en-US" sz="2000" i="1" dirty="0">
              <a:solidFill>
                <a:srgbClr val="FF0900"/>
              </a:solidFill>
            </a:endParaRPr>
          </a:p>
          <a:p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50249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BBF9-9E97-0052-0F6B-2A3E5F79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55" y="353880"/>
            <a:ext cx="10308771" cy="625200"/>
          </a:xfrm>
        </p:spPr>
        <p:txBody>
          <a:bodyPr/>
          <a:lstStyle/>
          <a:p>
            <a:r>
              <a:rPr lang="en-US" dirty="0"/>
              <a:t>Binary instrumentation of libraries: Work in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100BB-5157-0EEB-81D5-8B28D0470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05" y="1197016"/>
            <a:ext cx="10972357" cy="3977400"/>
          </a:xfrm>
        </p:spPr>
        <p:txBody>
          <a:bodyPr/>
          <a:lstStyle/>
          <a:p>
            <a:endParaRPr lang="en-US" dirty="0"/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tau_run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a.inst</a:t>
            </a:r>
            <a:br>
              <a:rPr lang="en-US" dirty="0"/>
            </a:br>
            <a:r>
              <a:rPr lang="en-US" dirty="0"/>
              <a:t>instruments a binary. Other flags –T &lt;tags&gt;, -f &lt;selective instrumentation file&gt;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tau_run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-l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/path/to/libhdf5.so.310 –o libhdf5.so.310</a:t>
            </a:r>
          </a:p>
          <a:p>
            <a:r>
              <a:rPr lang="en-US" dirty="0"/>
              <a:t>   instruments a DSO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tau_exec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./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dirty="0"/>
              <a:t>   executes the </a:t>
            </a:r>
            <a:r>
              <a:rPr lang="en-US" dirty="0" err="1"/>
              <a:t>uninstrumented</a:t>
            </a:r>
            <a:r>
              <a:rPr lang="en-US" dirty="0"/>
              <a:t> application with the instrumented shared object. </a:t>
            </a:r>
          </a:p>
          <a:p>
            <a:r>
              <a:rPr lang="en-US" dirty="0"/>
              <a:t>Works on x86_64. Issues with aarch64: </a:t>
            </a:r>
          </a:p>
          <a:p>
            <a:pPr algn="l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2"/>
              </a:rPr>
              <a:t>https://github.com/dyninst/dyninst/issues/1708</a:t>
            </a: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</a:rPr>
              <a:t> and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/>
              </a:rPr>
              <a:t>https://github.com/dyninst/dyninst/pull/1712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</a:rPr>
              <a:t>To use with </a:t>
            </a:r>
            <a:r>
              <a:rPr lang="en-US" sz="1800" dirty="0" err="1">
                <a:solidFill>
                  <a:srgbClr val="000000"/>
                </a:solidFill>
                <a:latin typeface="Aptos" panose="020B0004020202020204" pitchFamily="34" charset="0"/>
              </a:rPr>
              <a:t>DyninstAPI</a:t>
            </a: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</a:rPr>
              <a:t> 13 on x86_64:</a:t>
            </a:r>
          </a:p>
          <a:p>
            <a:pPr algn="l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1. Load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spack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spack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/share/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spack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/setup-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env.sh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2. Install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dyninst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spack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install dyninst@13 %gcc@11</a:t>
            </a:r>
          </a:p>
          <a:p>
            <a:pPr algn="l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3. Configure tau with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dyninst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3.1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spack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find -p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dyninst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boost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tbb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elfutils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3.2 Copy the paths for each package into the configure line</a:t>
            </a:r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3.3 ./configure -bfd=download -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dyninst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=&lt;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dir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&gt; -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tbb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=&lt;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dir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&gt; -boost=&lt;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dir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&gt; -elf=&lt;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dir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&gt;; &lt;set paths&gt;; make install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130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F513F-A638-808A-A98B-BD83FFA6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instrumentation of libraries: HDF5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B401221-426C-9FBA-5C3C-7D6148F86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71753"/>
            <a:ext cx="7772400" cy="5453149"/>
          </a:xfrm>
          <a:prstGeom prst="rect">
            <a:avLst/>
          </a:prstGeom>
        </p:spPr>
      </p:pic>
      <p:pic>
        <p:nvPicPr>
          <p:cNvPr id="7" name="Picture 6" descr="A black rectangular sign with white letters and blue text&#10;&#10;Description automatically generated">
            <a:extLst>
              <a:ext uri="{FF2B5EF4-FFF2-40B4-BE49-F238E27FC236}">
                <a16:creationId xmlns:a16="http://schemas.microsoft.com/office/drawing/2014/main" id="{FF1EA78D-CD11-08E0-0BDE-BF62EA0CA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369" y="59006"/>
            <a:ext cx="3153694" cy="12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Event Based Sampling (EBS)</a:t>
            </a:r>
          </a:p>
        </p:txBody>
      </p:sp>
      <p:pic>
        <p:nvPicPr>
          <p:cNvPr id="2" name="Picture 1" descr="ParaProfScreenSnapz0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14400"/>
            <a:ext cx="5410200" cy="5125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6019800"/>
            <a:ext cx="3248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TAU_SAMPLING=1</a:t>
            </a:r>
          </a:p>
        </p:txBody>
      </p:sp>
    </p:spTree>
    <p:extLst>
      <p:ext uri="{BB962C8B-B14F-4D97-AF65-F5344CB8AC3E}">
        <p14:creationId xmlns:p14="http://schemas.microsoft.com/office/powerpoint/2010/main" val="218576669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 txBox="1">
            <a:spLocks/>
          </p:cNvSpPr>
          <p:nvPr/>
        </p:nvSpPr>
        <p:spPr>
          <a:xfrm>
            <a:off x="1182634" y="3070216"/>
            <a:ext cx="9826731" cy="13712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99" dirty="0"/>
              <a:t>Advanced Instrumentation Features of TAU</a:t>
            </a:r>
          </a:p>
        </p:txBody>
      </p:sp>
    </p:spTree>
    <p:extLst>
      <p:ext uri="{BB962C8B-B14F-4D97-AF65-F5344CB8AC3E}">
        <p14:creationId xmlns:p14="http://schemas.microsoft.com/office/powerpoint/2010/main" val="29260021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Callpath</a:t>
            </a:r>
            <a:r>
              <a:rPr lang="en-US" dirty="0">
                <a:latin typeface="Arial" charset="0"/>
              </a:rPr>
              <a:t> Profiling</a:t>
            </a:r>
          </a:p>
        </p:txBody>
      </p:sp>
      <p:pic>
        <p:nvPicPr>
          <p:cNvPr id="2" name="Picture 1" descr="ParaProfScreenSnapz0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99" y="1092202"/>
            <a:ext cx="8463001" cy="431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5715000"/>
            <a:ext cx="714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% export TAU_CALLPATH=1; export TAU_CALLPATH_DEPTH=100</a:t>
            </a:r>
          </a:p>
        </p:txBody>
      </p:sp>
    </p:spTree>
    <p:extLst>
      <p:ext uri="{BB962C8B-B14F-4D97-AF65-F5344CB8AC3E}">
        <p14:creationId xmlns:p14="http://schemas.microsoft.com/office/powerpoint/2010/main" val="304104407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Atomic Events</a:t>
            </a:r>
          </a:p>
        </p:txBody>
      </p:sp>
      <p:pic>
        <p:nvPicPr>
          <p:cNvPr id="2" name="Picture 1" descr="ParaProfScreenSnapz0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5" y="1841157"/>
            <a:ext cx="115337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7132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TAU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Context Events</a:t>
            </a:r>
          </a:p>
        </p:txBody>
      </p:sp>
      <p:pic>
        <p:nvPicPr>
          <p:cNvPr id="6" name="Picture 4" descr="ParaProfScreenSnapz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14" y="923841"/>
            <a:ext cx="11885586" cy="455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5049" y="3498676"/>
            <a:ext cx="397190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Bytes written to each file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1828801"/>
            <a:ext cx="33528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Write bandwidth per file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73811" y="2684722"/>
            <a:ext cx="0" cy="1491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7288427" y="3960341"/>
            <a:ext cx="1" cy="747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453197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369416" y="292443"/>
            <a:ext cx="8543925" cy="137160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ParaProf</a:t>
            </a:r>
            <a:r>
              <a:rPr lang="en-US" dirty="0">
                <a:latin typeface="Calibri" charset="0"/>
              </a:rPr>
              <a:t> Comparison Window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0401" y="5791201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Rank 0 with 5. </a:t>
            </a:r>
          </a:p>
          <a:p>
            <a:r>
              <a:rPr lang="en-US" dirty="0"/>
              <a:t>Right click on “node 5” -&gt; Add node to comparison window</a:t>
            </a:r>
          </a:p>
        </p:txBody>
      </p:sp>
      <p:pic>
        <p:nvPicPr>
          <p:cNvPr id="6" name="Picture 5" descr="ParaProfScreenSnapz0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6629400" cy="493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4117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ParaProf Comparison Window</a:t>
            </a:r>
          </a:p>
        </p:txBody>
      </p:sp>
      <p:pic>
        <p:nvPicPr>
          <p:cNvPr id="63490" name="Picture 1" descr="SafariScreenSnapz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14401"/>
            <a:ext cx="7050088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151362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142876" y="76200"/>
            <a:ext cx="8543925" cy="137160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ParaProf’s</a:t>
            </a:r>
            <a:r>
              <a:rPr lang="en-US" dirty="0">
                <a:latin typeface="Calibri" charset="0"/>
              </a:rPr>
              <a:t> Topology Display Window </a:t>
            </a:r>
          </a:p>
        </p:txBody>
      </p:sp>
      <p:pic>
        <p:nvPicPr>
          <p:cNvPr id="65538" name="Picture 2" descr="X11ScreenSnapz0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85677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022324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latin typeface="Arial" charset="0"/>
              </a:rPr>
              <a:t>ParaProf</a:t>
            </a:r>
            <a:r>
              <a:rPr lang="en-US" dirty="0">
                <a:latin typeface="Arial" charset="0"/>
              </a:rPr>
              <a:t> Topology Display</a:t>
            </a:r>
          </a:p>
        </p:txBody>
      </p:sp>
      <p:pic>
        <p:nvPicPr>
          <p:cNvPr id="2" name="Picture 1" descr="ParaProfScreenSnapz09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1"/>
            <a:ext cx="7620000" cy="46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9525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27356" y="162560"/>
            <a:ext cx="8543925" cy="137160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ParaProf’s</a:t>
            </a:r>
            <a:r>
              <a:rPr lang="en-US" dirty="0">
                <a:latin typeface="Calibri" charset="0"/>
              </a:rPr>
              <a:t> Scalable 3D Visualization</a:t>
            </a:r>
          </a:p>
        </p:txBody>
      </p:sp>
      <p:pic>
        <p:nvPicPr>
          <p:cNvPr id="66562" name="Picture 3" descr="X11ScreenSnapz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5201"/>
            <a:ext cx="91440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4"/>
          <p:cNvSpPr txBox="1">
            <a:spLocks noChangeArrowheads="1"/>
          </p:cNvSpPr>
          <p:nvPr/>
        </p:nvSpPr>
        <p:spPr bwMode="auto">
          <a:xfrm>
            <a:off x="4191001" y="5867400"/>
            <a:ext cx="164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786,432 ranks</a:t>
            </a:r>
          </a:p>
        </p:txBody>
      </p:sp>
    </p:spTree>
    <p:extLst>
      <p:ext uri="{BB962C8B-B14F-4D97-AF65-F5344CB8AC3E}">
        <p14:creationId xmlns:p14="http://schemas.microsoft.com/office/powerpoint/2010/main" val="428226865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1068758" y="2742565"/>
            <a:ext cx="9826731" cy="13712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99" dirty="0"/>
              <a:t>TAU Hands-On</a:t>
            </a:r>
          </a:p>
        </p:txBody>
      </p:sp>
    </p:spTree>
    <p:extLst>
      <p:ext uri="{BB962C8B-B14F-4D97-AF65-F5344CB8AC3E}">
        <p14:creationId xmlns:p14="http://schemas.microsoft.com/office/powerpoint/2010/main" val="15852860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455" y="1898402"/>
            <a:ext cx="11229090" cy="4327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1263915" y="3152501"/>
            <a:ext cx="9826731" cy="13712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99" dirty="0"/>
              <a:t>TAU Exercise #1:</a:t>
            </a:r>
            <a:br>
              <a:rPr lang="en-US" sz="6599" dirty="0"/>
            </a:br>
            <a:r>
              <a:rPr lang="en-US" sz="3199" dirty="0"/>
              <a:t>Event Based Sampling (EBS)</a:t>
            </a:r>
          </a:p>
        </p:txBody>
      </p:sp>
    </p:spTree>
    <p:extLst>
      <p:ext uri="{BB962C8B-B14F-4D97-AF65-F5344CB8AC3E}">
        <p14:creationId xmlns:p14="http://schemas.microsoft.com/office/powerpoint/2010/main" val="130708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 Performance System</a:t>
            </a:r>
            <a:r>
              <a:rPr lang="en-US" baseline="30000" dirty="0"/>
              <a:t>®</a:t>
            </a:r>
          </a:p>
        </p:txBody>
      </p:sp>
      <p:sp>
        <p:nvSpPr>
          <p:cNvPr id="10242" name="Rectangle 3"/>
          <p:cNvSpPr>
            <a:spLocks noGrp="1"/>
          </p:cNvSpPr>
          <p:nvPr>
            <p:ph idx="1"/>
          </p:nvPr>
        </p:nvSpPr>
        <p:spPr>
          <a:xfrm>
            <a:off x="365856" y="1129995"/>
            <a:ext cx="11372771" cy="4047778"/>
          </a:xfrm>
        </p:spPr>
        <p:txBody>
          <a:bodyPr/>
          <a:lstStyle/>
          <a:p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</a:rPr>
              <a:t>Parallel performance framework and toolkit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Supports all HPC platforms, compilers, runtime system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ＭＳ Ｐゴシック" charset="0"/>
              </a:rPr>
              <a:t>Provides portable instrumentation, measurement, analysis</a:t>
            </a:r>
          </a:p>
        </p:txBody>
      </p:sp>
      <p:pic>
        <p:nvPicPr>
          <p:cNvPr id="10244" name="Picture 4" descr="tau-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35" y="2363260"/>
            <a:ext cx="7388530" cy="378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2"/>
          <p:cNvSpPr txBox="1">
            <a:spLocks/>
          </p:cNvSpPr>
          <p:nvPr/>
        </p:nvSpPr>
        <p:spPr>
          <a:xfrm>
            <a:off x="11278276" y="6578155"/>
            <a:ext cx="395993" cy="27905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5442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0885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1770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721254" algn="l" defTabSz="10885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265505" algn="l" defTabSz="10885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809756" algn="l" defTabSz="10885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354007" algn="l" defTabSz="10885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4" descr="t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31" y="818870"/>
            <a:ext cx="1251491" cy="112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928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390716" cy="625200"/>
          </a:xfrm>
        </p:spPr>
        <p:txBody>
          <a:bodyPr/>
          <a:lstStyle/>
          <a:p>
            <a:r>
              <a:rPr lang="en-US" sz="2400" dirty="0"/>
              <a:t>Using </a:t>
            </a:r>
            <a:r>
              <a:rPr lang="en-US" sz="2400" dirty="0" err="1"/>
              <a:t>ParaTools</a:t>
            </a:r>
            <a:r>
              <a:rPr lang="en-US" sz="2400" dirty="0"/>
              <a:t> Pro for E4S image on AWS with Adaptive Computing’s On-Demand Data Center (ODDC)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2A0749-8C86-52BB-8151-F0F66456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51" y="1679296"/>
            <a:ext cx="10974060" cy="45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STEP 1: Go to 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  <a:hlinkClick r:id="rId3"/>
              </a:rPr>
              <a:t>https://tinyurl.com/e4stut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STEP 2: Reserve an instance and login to: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  <a:hlinkClick r:id="rId4"/>
              </a:rPr>
              <a:t>https://paratools.adaptivecomputing.com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with the credentials. Firefox recommended. </a:t>
            </a:r>
          </a:p>
        </p:txBody>
      </p:sp>
    </p:spTree>
    <p:extLst>
      <p:ext uri="{BB962C8B-B14F-4D97-AF65-F5344CB8AC3E}">
        <p14:creationId xmlns:p14="http://schemas.microsoft.com/office/powerpoint/2010/main" val="3282398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CoMD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: TAU with event-based sampling (EBS)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89086AC-FD32-EFE3-CBCA-48A4CFC63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8" y="1582414"/>
            <a:ext cx="7770601" cy="44684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8EDAED-B7DC-BAE3-D527-4F48492A9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5610" y="3048088"/>
            <a:ext cx="3714186" cy="9141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 cd examples/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CoMD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src-mpi</a:t>
            </a: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 make; cd ../bin</a:t>
            </a:r>
            <a:endParaRPr lang="en-US" sz="18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121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672070" cy="625200"/>
          </a:xfrm>
        </p:spPr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CoMD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: TAU with event-based sampling (EBS)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EDAED-B7DC-BAE3-D527-4F48492A9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5660" y="2514811"/>
            <a:ext cx="2666383" cy="1560232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qsub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comd.qsub</a:t>
            </a: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qstat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–u $USER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qsub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tau.qsub</a:t>
            </a: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qstat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–u $USER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n-lt"/>
              <a:ea typeface="+mn-ea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48C465-9725-671A-F347-049417263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5" y="1540678"/>
            <a:ext cx="8472940" cy="487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36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CoMD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: TAU’s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paraprof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visualizer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C81C6F2-F22A-4FD6-2611-3121A9FE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4" y="1448258"/>
            <a:ext cx="8532426" cy="49065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380C3A-FF82-9AFB-D873-E7B32C65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3414" y="2514811"/>
            <a:ext cx="2666383" cy="6541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%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paraprof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&amp; </a:t>
            </a:r>
            <a:endParaRPr lang="en-US" sz="18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03082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erdana"/>
                <a:ea typeface="ＭＳ Ｐゴシック" charset="0"/>
                <a:cs typeface="Verdana"/>
              </a:rPr>
              <a:t>CoMD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: TAU’s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paraprof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visualizer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380C3A-FF82-9AFB-D873-E7B32C65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018" y="2590994"/>
            <a:ext cx="3100527" cy="17521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Right click on Node 0, Thread 0 and choose Show Thread Statistics Table (third option)</a:t>
            </a:r>
            <a:endParaRPr lang="en-US" sz="1800" dirty="0">
              <a:latin typeface="+mn-lt"/>
              <a:ea typeface="+mn-ea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6A956AF-D3C1-591A-88F1-A98A2B224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8" y="1618221"/>
            <a:ext cx="8157718" cy="46910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6BC30A4-B7D3-F4BB-A8D7-8C47E52FC6B4}"/>
              </a:ext>
            </a:extLst>
          </p:cNvPr>
          <p:cNvCxnSpPr>
            <a:cxnSpLocks/>
          </p:cNvCxnSpPr>
          <p:nvPr/>
        </p:nvCxnSpPr>
        <p:spPr>
          <a:xfrm flipH="1">
            <a:off x="5638906" y="3124270"/>
            <a:ext cx="2971111" cy="857254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127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TAU’s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ParaProf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Profile Browser: Thread Statistics Table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C82E1A5-6B39-3B48-08B6-CF12B1E32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7" y="1618221"/>
            <a:ext cx="8180143" cy="47039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04C4A6-9270-9533-311A-CA8E59DC0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656" y="2552903"/>
            <a:ext cx="3100527" cy="201883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Click on columns to sort (e.g., Inclusive)</a:t>
            </a: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Expand nodes and right click on a sample and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Select “Show Source Code”</a:t>
            </a:r>
            <a:endParaRPr lang="en-US" sz="1800" dirty="0">
              <a:latin typeface="+mn-lt"/>
              <a:ea typeface="+mn-ea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3D86C73-FDFD-1462-0A5C-F48C65429666}"/>
              </a:ext>
            </a:extLst>
          </p:cNvPr>
          <p:cNvCxnSpPr>
            <a:cxnSpLocks/>
          </p:cNvCxnSpPr>
          <p:nvPr/>
        </p:nvCxnSpPr>
        <p:spPr>
          <a:xfrm flipH="1" flipV="1">
            <a:off x="5257994" y="3308090"/>
            <a:ext cx="3606661" cy="654187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453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TAU’s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ParaProf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Profile Browser: Source Code Browser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4C4A6-9270-9533-311A-CA8E59DC0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656" y="2552902"/>
            <a:ext cx="3100527" cy="37564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 application spent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4.8 seconds at line 198 in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ljForce.c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MPI rank 0. TAU collected 160 samples at this line of code. </a:t>
            </a: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It is within five levels of for loops!</a:t>
            </a: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There was no change to </a:t>
            </a: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source code, </a:t>
            </a: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build system, or the</a:t>
            </a: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application binary!</a:t>
            </a:r>
            <a:endParaRPr lang="en-US" sz="1800" dirty="0">
              <a:latin typeface="+mn-lt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FEA7AD-69AA-DB26-1D7E-9297F7AF3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8" y="1540678"/>
            <a:ext cx="8292563" cy="47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082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455" y="1898402"/>
            <a:ext cx="11229090" cy="4327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1182635" y="3894181"/>
            <a:ext cx="9826731" cy="13712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99" dirty="0"/>
              <a:t>TAU Exercise #2:</a:t>
            </a:r>
            <a:br>
              <a:rPr lang="en-US" sz="6599" dirty="0"/>
            </a:br>
            <a:r>
              <a:rPr lang="en-US" sz="3199" dirty="0"/>
              <a:t>Instrumenting </a:t>
            </a:r>
            <a:r>
              <a:rPr lang="en-US" sz="3199" dirty="0" err="1"/>
              <a:t>PETSc</a:t>
            </a:r>
            <a:r>
              <a:rPr lang="en-US" sz="3199" dirty="0"/>
              <a:t> application using TAU’s </a:t>
            </a:r>
            <a:r>
              <a:rPr lang="en-US" sz="3199" dirty="0" err="1"/>
              <a:t>Perfstubs</a:t>
            </a:r>
            <a:r>
              <a:rPr lang="en-US" sz="3199" dirty="0"/>
              <a:t> interface</a:t>
            </a:r>
          </a:p>
        </p:txBody>
      </p:sp>
    </p:spTree>
    <p:extLst>
      <p:ext uri="{BB962C8B-B14F-4D97-AF65-F5344CB8AC3E}">
        <p14:creationId xmlns:p14="http://schemas.microsoft.com/office/powerpoint/2010/main" val="21391099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Launching the binary using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tau_exec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–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ebs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4C4A6-9270-9533-311A-CA8E59DC0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7654" y="2552902"/>
            <a:ext cx="3507529" cy="37564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cd ~/examples/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petsc-cpu</a:t>
            </a: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./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compile.sh</a:t>
            </a: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qsub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tau.qsub</a:t>
            </a: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qstat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b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After it completes: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paraprof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&amp;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n-lt"/>
              <a:ea typeface="+mn-ea"/>
            </a:endParaRPr>
          </a:p>
        </p:txBody>
      </p:sp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1929A3EB-F950-2FFF-919C-AB9993FE9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8" y="1618221"/>
            <a:ext cx="7770601" cy="44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686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TAU’s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ParaProf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Profile Browser: Source Code Browser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4C4A6-9270-9533-311A-CA8E59DC0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7654" y="2552902"/>
            <a:ext cx="3507529" cy="37564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latin typeface="+mn-lt"/>
                <a:ea typeface="+mn-ea"/>
              </a:rPr>
              <a:t>qsub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tau.qsub</a:t>
            </a:r>
            <a:endParaRPr lang="en-US" sz="18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latin typeface="+mn-lt"/>
                <a:ea typeface="+mn-ea"/>
              </a:rPr>
              <a:t>qstat</a:t>
            </a:r>
            <a:r>
              <a:rPr lang="en-US" sz="1800" dirty="0">
                <a:latin typeface="+mn-lt"/>
                <a:ea typeface="+mn-ea"/>
              </a:rPr>
              <a:t> -u $USER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+mn-lt"/>
                <a:ea typeface="+mn-ea"/>
              </a:rPr>
              <a:t># After it completes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+mn-lt"/>
                <a:ea typeface="+mn-ea"/>
              </a:rPr>
              <a:t>ls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latin typeface="+mn-lt"/>
                <a:ea typeface="+mn-ea"/>
              </a:rPr>
              <a:t>paraprof</a:t>
            </a:r>
            <a:r>
              <a:rPr lang="en-US" sz="1800" dirty="0">
                <a:latin typeface="+mn-lt"/>
                <a:ea typeface="+mn-ea"/>
              </a:rPr>
              <a:t> &amp;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21A0D9E-FFD0-399A-F01D-830F0AE80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4" y="1427880"/>
            <a:ext cx="8116691" cy="46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Inhaltsplatzhalter 2"/>
          <p:cNvSpPr txBox="1">
            <a:spLocks/>
          </p:cNvSpPr>
          <p:nvPr/>
        </p:nvSpPr>
        <p:spPr bwMode="auto">
          <a:xfrm>
            <a:off x="456468" y="1104900"/>
            <a:ext cx="11024335" cy="464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2" rIns="91426" bIns="45712"/>
          <a:lstStyle>
            <a:lvl1pPr marL="342900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How much time is spent in each application routine and outer </a:t>
            </a:r>
            <a:r>
              <a:rPr lang="en-US" sz="2000" i="1" dirty="0"/>
              <a:t>loops</a:t>
            </a:r>
            <a:r>
              <a:rPr lang="en-US" sz="2000" dirty="0"/>
              <a:t>? Within loops, what is the contribution of each </a:t>
            </a:r>
            <a:r>
              <a:rPr lang="en-US" sz="2000" i="1" dirty="0"/>
              <a:t>statement</a:t>
            </a:r>
            <a:r>
              <a:rPr lang="en-US" sz="2000" dirty="0"/>
              <a:t>? What is the time spent in </a:t>
            </a:r>
            <a:r>
              <a:rPr lang="en-US" sz="2000" dirty="0" err="1"/>
              <a:t>OpenMP</a:t>
            </a:r>
            <a:r>
              <a:rPr lang="en-US" sz="2000" dirty="0"/>
              <a:t> loops? In kernels on GPUs. How long did it take to transfer data between host and device (GPU)? 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How many instructions are executed in these code regions?  </a:t>
            </a:r>
            <a:br>
              <a:rPr lang="en-US" sz="2000" dirty="0"/>
            </a:br>
            <a:r>
              <a:rPr lang="en-US" sz="2000" dirty="0"/>
              <a:t>Floating point, Level 1 and 2 </a:t>
            </a:r>
            <a:r>
              <a:rPr lang="en-US" sz="2000" i="1" dirty="0"/>
              <a:t>data cache misses</a:t>
            </a:r>
            <a:r>
              <a:rPr lang="en-US" sz="2000" dirty="0"/>
              <a:t>, hits, branches taken? What is the extent of vectorization for loops?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How much time did my application spend waiting at a barrier in MPI collective operations?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What is the memory usage of the code? When and where is memory allocated/de-allocated? Are there any memory leaks? What is the memory footprint of the application? What is the memory high water mark?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How much energy does the application use in Joules? What is the peak power usage?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What are the I/O characteristics of the code?  What is the peak read and write </a:t>
            </a:r>
            <a:r>
              <a:rPr lang="en-US" sz="2000" i="1" dirty="0"/>
              <a:t>bandwidth</a:t>
            </a:r>
            <a:r>
              <a:rPr lang="en-US" sz="2000" dirty="0"/>
              <a:t> of individual calls, total volume?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/>
              <a:t>How does the application </a:t>
            </a:r>
            <a:r>
              <a:rPr lang="en-US" sz="2000" i="1" dirty="0"/>
              <a:t>scale</a:t>
            </a:r>
            <a:r>
              <a:rPr lang="en-US" sz="2000" dirty="0"/>
              <a:t>? What is the efficiency, runtime breakdown of performance across different core counts?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5" y="353880"/>
            <a:ext cx="9843016" cy="625200"/>
          </a:xfrm>
        </p:spPr>
        <p:txBody>
          <a:bodyPr/>
          <a:lstStyle/>
          <a:p>
            <a:r>
              <a:rPr lang="en-US" dirty="0"/>
              <a:t>Application Performance Engineering using TAU </a:t>
            </a:r>
          </a:p>
        </p:txBody>
      </p:sp>
    </p:spTree>
    <p:extLst>
      <p:ext uri="{BB962C8B-B14F-4D97-AF65-F5344CB8AC3E}">
        <p14:creationId xmlns:p14="http://schemas.microsoft.com/office/powerpoint/2010/main" val="23694944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TAU’s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paraprof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browser with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PETSc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performance profile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4C4A6-9270-9533-311A-CA8E59DC0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7654" y="2552902"/>
            <a:ext cx="3507529" cy="37564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latin typeface="+mn-lt"/>
                <a:ea typeface="+mn-ea"/>
              </a:rPr>
              <a:t>paraprof</a:t>
            </a:r>
            <a:r>
              <a:rPr lang="en-US" sz="1800" dirty="0">
                <a:latin typeface="+mn-lt"/>
                <a:ea typeface="+mn-ea"/>
              </a:rPr>
              <a:t> </a:t>
            </a:r>
            <a:br>
              <a:rPr lang="en-US" sz="1800" dirty="0">
                <a:latin typeface="+mn-lt"/>
                <a:ea typeface="+mn-ea"/>
              </a:rPr>
            </a:br>
            <a:endParaRPr lang="en-US" sz="18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+mn-lt"/>
                <a:ea typeface="+mn-ea"/>
              </a:rPr>
              <a:t>Choose </a:t>
            </a:r>
            <a:br>
              <a:rPr lang="en-US" sz="1800" dirty="0">
                <a:latin typeface="+mn-lt"/>
                <a:ea typeface="+mn-ea"/>
              </a:rPr>
            </a:br>
            <a:r>
              <a:rPr lang="en-US" sz="1800" dirty="0">
                <a:latin typeface="+mn-lt"/>
                <a:ea typeface="+mn-ea"/>
              </a:rPr>
              <a:t>Show thread statistics table by right clicking on </a:t>
            </a:r>
            <a:br>
              <a:rPr lang="en-US" sz="1800" dirty="0">
                <a:latin typeface="+mn-lt"/>
                <a:ea typeface="+mn-ea"/>
              </a:rPr>
            </a:br>
            <a:r>
              <a:rPr lang="en-US" sz="1800" dirty="0">
                <a:latin typeface="+mn-lt"/>
                <a:ea typeface="+mn-ea"/>
              </a:rPr>
              <a:t>node 0, thread 0.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488B03E-67FF-2BC6-4427-D41DF7DB9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8" y="1634356"/>
            <a:ext cx="7770601" cy="446848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FD1B8B-BDF1-9BDD-FCA7-C2F9C9FFC4F1}"/>
              </a:ext>
            </a:extLst>
          </p:cNvPr>
          <p:cNvCxnSpPr>
            <a:cxnSpLocks/>
          </p:cNvCxnSpPr>
          <p:nvPr/>
        </p:nvCxnSpPr>
        <p:spPr>
          <a:xfrm flipH="1">
            <a:off x="5638906" y="3429000"/>
            <a:ext cx="2818748" cy="1142735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3950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Using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: TAU’s text based profile browser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4C4A6-9270-9533-311A-CA8E59DC0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7654" y="2552902"/>
            <a:ext cx="3507529" cy="37564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latin typeface="+mn-lt"/>
                <a:ea typeface="+mn-ea"/>
              </a:rPr>
              <a:t>pprof</a:t>
            </a:r>
            <a:r>
              <a:rPr lang="en-US" sz="1800" dirty="0">
                <a:latin typeface="+mn-lt"/>
                <a:ea typeface="+mn-ea"/>
              </a:rPr>
              <a:t> –a | more</a:t>
            </a:r>
            <a:br>
              <a:rPr lang="en-US" sz="1800" dirty="0">
                <a:latin typeface="+mn-lt"/>
                <a:ea typeface="+mn-ea"/>
              </a:rPr>
            </a:br>
            <a:br>
              <a:rPr lang="en-US" sz="1800" dirty="0">
                <a:latin typeface="+mn-lt"/>
                <a:ea typeface="+mn-ea"/>
              </a:rPr>
            </a:br>
            <a:br>
              <a:rPr lang="en-US" sz="1800" dirty="0">
                <a:latin typeface="+mn-lt"/>
                <a:ea typeface="+mn-ea"/>
              </a:rPr>
            </a:br>
            <a:r>
              <a:rPr lang="en-US" sz="1800" dirty="0">
                <a:latin typeface="+mn-lt"/>
                <a:ea typeface="+mn-ea"/>
              </a:rPr>
              <a:t>Here we see </a:t>
            </a:r>
            <a:r>
              <a:rPr lang="en-US" sz="1800" dirty="0" err="1">
                <a:latin typeface="+mn-lt"/>
                <a:ea typeface="+mn-ea"/>
              </a:rPr>
              <a:t>PETSc</a:t>
            </a:r>
            <a:r>
              <a:rPr lang="en-US" sz="1800" dirty="0">
                <a:latin typeface="+mn-lt"/>
                <a:ea typeface="+mn-ea"/>
              </a:rPr>
              <a:t> timers translated into TAU timers using the </a:t>
            </a:r>
            <a:r>
              <a:rPr lang="en-US" sz="1800" dirty="0" err="1">
                <a:latin typeface="+mn-lt"/>
                <a:ea typeface="+mn-ea"/>
              </a:rPr>
              <a:t>Perfstubs</a:t>
            </a:r>
            <a:r>
              <a:rPr lang="en-US" sz="1800" dirty="0">
                <a:latin typeface="+mn-lt"/>
                <a:ea typeface="+mn-ea"/>
              </a:rPr>
              <a:t> library. </a:t>
            </a:r>
            <a:br>
              <a:rPr lang="en-US" sz="1800" dirty="0">
                <a:latin typeface="+mn-lt"/>
                <a:ea typeface="+mn-ea"/>
              </a:rPr>
            </a:br>
            <a:br>
              <a:rPr lang="en-US" sz="1800" dirty="0">
                <a:latin typeface="+mn-lt"/>
                <a:ea typeface="+mn-ea"/>
              </a:rPr>
            </a:br>
            <a:r>
              <a:rPr lang="en-US" sz="1800" dirty="0">
                <a:latin typeface="+mn-lt"/>
                <a:ea typeface="+mn-ea"/>
              </a:rPr>
              <a:t>No modification to the source, build system, or the binary!   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5876507-9854-9803-0A82-DECBCDBCA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5" y="1576176"/>
            <a:ext cx="8230835" cy="47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680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361BF-E066-C0D5-927B-445FB6EB1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1DDB17F8-0E80-C6E4-02BE-F3AB122BE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Traces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AE59237-DD4E-9FB2-9C12-0358FE2FB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51" y="873760"/>
            <a:ext cx="10974060" cy="5322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cp 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tmp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trace.qsub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.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./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compile.sh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trace.qsub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qstat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firefox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  <a:hlinkClick r:id="rId3"/>
              </a:rPr>
              <a:t>https://perfetto.dev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&amp;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Click -&gt; Trace Viewer -&gt; Open the UI -&gt;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Open Trace File -&gt; navigate to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app.json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Open the four trace rows (one for each rank)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wasd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keys to widen/shrink/left/right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scroll </a:t>
            </a:r>
          </a:p>
        </p:txBody>
      </p:sp>
    </p:spTree>
    <p:extLst>
      <p:ext uri="{BB962C8B-B14F-4D97-AF65-F5344CB8AC3E}">
        <p14:creationId xmlns:p14="http://schemas.microsoft.com/office/powerpoint/2010/main" val="7942532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it was doing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2A0749-8C86-52BB-8151-F0F66456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50" y="873760"/>
            <a:ext cx="11263509" cy="5322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# cd ~/examples/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petsc-cuda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; vi ex50.qsub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# Comment out previous CALLPATH options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export TAU_TRACE=1</a:t>
            </a:r>
          </a:p>
          <a:p>
            <a:pPr>
              <a:lnSpc>
                <a:spcPct val="80000"/>
              </a:lnSpc>
              <a:buNone/>
            </a:pP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ex50.qsub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tau_treemerge.pl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tau_trace2json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tau.trc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tau.edf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–chrome \ 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-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ignoreatomic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–o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app.json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Open Firefox, load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Perfetto.dev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trace visualizer and open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app.json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wasd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keys to widen/shrink/left/right </a:t>
            </a:r>
          </a:p>
        </p:txBody>
      </p:sp>
    </p:spTree>
    <p:extLst>
      <p:ext uri="{BB962C8B-B14F-4D97-AF65-F5344CB8AC3E}">
        <p14:creationId xmlns:p14="http://schemas.microsoft.com/office/powerpoint/2010/main" val="31102169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7517A-18A9-3E42-2A3C-FC1C2F28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F9C0C57-0372-51B7-CA4C-E6CEA7F51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Visualizing Traces with https://</a:t>
            </a:r>
            <a:r>
              <a:rPr lang="en-US" sz="4000" dirty="0" err="1"/>
              <a:t>Perfetto.dev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2743D-2E3D-4077-BEE4-1DFAC93F011E}"/>
              </a:ext>
            </a:extLst>
          </p:cNvPr>
          <p:cNvSpPr txBox="1"/>
          <p:nvPr/>
        </p:nvSpPr>
        <p:spPr>
          <a:xfrm>
            <a:off x="10833652" y="2802835"/>
            <a:ext cx="126829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wasd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 = widen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 = Shrink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 = Left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 = Right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14D1866-8FB1-03F5-39A2-87D3DD085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844826"/>
            <a:ext cx="9933141" cy="569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353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3CD32-6209-37A1-B1E5-EE4A30AD3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810CBE5-8994-B84E-CDC2-91E07AE66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Traces with </a:t>
            </a:r>
            <a:r>
              <a:rPr lang="en-US" sz="4000" dirty="0" err="1"/>
              <a:t>Vampir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6A0E61D-AC93-BFEC-BCF4-18CA46995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51" y="873760"/>
            <a:ext cx="10974060" cy="5322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cp 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tmp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vampir.qsub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.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./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compile.sh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(only needs to be done once)</a:t>
            </a:r>
          </a:p>
          <a:p>
            <a:pPr>
              <a:lnSpc>
                <a:spcPct val="80000"/>
              </a:lnSpc>
              <a:buNone/>
            </a:pP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vampir.qsub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export PATH=/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tmp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vampir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/bin:$PATH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vampir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traces.otf2 &amp;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(No need to merge or convert traces)</a:t>
            </a:r>
          </a:p>
        </p:txBody>
      </p:sp>
    </p:spTree>
    <p:extLst>
      <p:ext uri="{BB962C8B-B14F-4D97-AF65-F5344CB8AC3E}">
        <p14:creationId xmlns:p14="http://schemas.microsoft.com/office/powerpoint/2010/main" val="40008627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0F42F-2B9D-035E-CE04-E1FDA1FF5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E89D6B47-1DCD-E5A2-B0A3-ED8FD5219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Vampir</a:t>
            </a:r>
            <a:r>
              <a:rPr lang="en-US" sz="4000" dirty="0"/>
              <a:t> [TU Dresden] 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52F61AA-4F33-8871-BCCF-06780235D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802" y="957280"/>
            <a:ext cx="9937569" cy="57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158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</a:t>
            </a:r>
            <a:r>
              <a:rPr lang="en-US" sz="4000" dirty="0" err="1"/>
              <a:t>callpath</a:t>
            </a:r>
            <a:r>
              <a:rPr lang="en-US" sz="4000" dirty="0"/>
              <a:t> profiles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2A0749-8C86-52BB-8151-F0F66456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51" y="873760"/>
            <a:ext cx="10974060" cy="5322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Edit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tau.qsub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# add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export TAU_CALLPATH=1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export TAU_CALLPATH_DEPTH=100</a:t>
            </a:r>
          </a:p>
          <a:p>
            <a:pPr>
              <a:lnSpc>
                <a:spcPct val="80000"/>
              </a:lnSpc>
              <a:buNone/>
            </a:pP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export TAU_PROFILE_FORMAT=merged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mpirun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…</a:t>
            </a:r>
          </a:p>
          <a:p>
            <a:pPr>
              <a:lnSpc>
                <a:spcPct val="80000"/>
              </a:lnSpc>
              <a:buNone/>
            </a:pP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tau.qsub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qstat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paraprof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tauprofile.xml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3192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Traces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2A0749-8C86-52BB-8151-F0F66456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51" y="873760"/>
            <a:ext cx="10974060" cy="5322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# Edit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tau.qsub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# Comment out previous CALLPATH options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export TAU_TRACE=1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export TAU_TRACE_FORMAT=otf2</a:t>
            </a:r>
          </a:p>
          <a:p>
            <a:pPr>
              <a:lnSpc>
                <a:spcPct val="80000"/>
              </a:lnSpc>
              <a:buNone/>
            </a:pP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tau.qsub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export PATH=/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tmp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vampir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/bin:$PATH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vampir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traces.otf2 &amp;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(No need to merge or convert traces)</a:t>
            </a:r>
          </a:p>
        </p:txBody>
      </p:sp>
    </p:spTree>
    <p:extLst>
      <p:ext uri="{BB962C8B-B14F-4D97-AF65-F5344CB8AC3E}">
        <p14:creationId xmlns:p14="http://schemas.microsoft.com/office/powerpoint/2010/main" val="17399151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455" y="1898402"/>
            <a:ext cx="11229090" cy="4327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1182635" y="3894181"/>
            <a:ext cx="9826731" cy="13712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99" dirty="0"/>
              <a:t>TAU Exercise #5:</a:t>
            </a:r>
            <a:br>
              <a:rPr lang="en-US" sz="6599" dirty="0"/>
            </a:br>
            <a:r>
              <a:rPr lang="en-US" sz="3199" dirty="0"/>
              <a:t>CUDA instrumentation using CUPTI </a:t>
            </a:r>
            <a:br>
              <a:rPr lang="en-US" sz="3199" dirty="0"/>
            </a:br>
            <a:r>
              <a:rPr lang="en-US" sz="3199" dirty="0"/>
              <a:t>(CUDA Profiling Tools Interface)</a:t>
            </a:r>
          </a:p>
        </p:txBody>
      </p:sp>
    </p:spTree>
    <p:extLst>
      <p:ext uri="{BB962C8B-B14F-4D97-AF65-F5344CB8AC3E}">
        <p14:creationId xmlns:p14="http://schemas.microsoft.com/office/powerpoint/2010/main" val="142243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Instrumentation</a:t>
            </a:r>
          </a:p>
        </p:txBody>
      </p:sp>
      <p:sp>
        <p:nvSpPr>
          <p:cNvPr id="40962" name="Rectangle 1027"/>
          <p:cNvSpPr>
            <a:spLocks noGrp="1" noChangeArrowheads="1"/>
          </p:cNvSpPr>
          <p:nvPr>
            <p:ph idx="1"/>
          </p:nvPr>
        </p:nvSpPr>
        <p:spPr>
          <a:xfrm>
            <a:off x="545206" y="1092557"/>
            <a:ext cx="7848600" cy="4953000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Direct and indirect performance observation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</a:rPr>
              <a:t>Instrumentation invokes performance measurement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</a:rPr>
              <a:t>Direct measurement with </a:t>
            </a:r>
            <a:r>
              <a:rPr lang="en-US" i="1" dirty="0">
                <a:latin typeface="Arial" pitchFamily="-1" charset="0"/>
              </a:rPr>
              <a:t>probes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</a:rPr>
              <a:t>Indirect measurement with periodic sampling or hardware performance counter overflow interrupts</a:t>
            </a:r>
            <a:endParaRPr lang="en-US" i="1" dirty="0">
              <a:latin typeface="Arial" pitchFamily="-1" charset="0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</a:rPr>
              <a:t>Events measure performance data, metadata, context, etc.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itchFamily="-1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User-defined events</a:t>
            </a:r>
          </a:p>
          <a:p>
            <a:pPr marL="274320" lvl="1" indent="274320">
              <a:spcBef>
                <a:spcPts val="0"/>
              </a:spcBef>
              <a:spcAft>
                <a:spcPts val="600"/>
              </a:spcAft>
            </a:pPr>
            <a:r>
              <a:rPr lang="en-US" b="1" i="1" dirty="0">
                <a:latin typeface="Arial" pitchFamily="-1" charset="0"/>
              </a:rPr>
              <a:t>Interval </a:t>
            </a:r>
            <a:r>
              <a:rPr lang="en-US" dirty="0">
                <a:latin typeface="Arial" pitchFamily="-1" charset="0"/>
              </a:rPr>
              <a:t>(start/stop) events to measure exclusive &amp; inclusive duration</a:t>
            </a:r>
          </a:p>
          <a:p>
            <a:pPr marL="274320" lvl="1" indent="274320">
              <a:spcBef>
                <a:spcPts val="0"/>
              </a:spcBef>
              <a:spcAft>
                <a:spcPts val="600"/>
              </a:spcAft>
            </a:pPr>
            <a:r>
              <a:rPr lang="en-US" b="1" i="1" dirty="0">
                <a:latin typeface="Arial" pitchFamily="-1" charset="0"/>
              </a:rPr>
              <a:t>Atomic events </a:t>
            </a:r>
            <a:r>
              <a:rPr lang="en-US" dirty="0">
                <a:latin typeface="Arial" pitchFamily="-1" charset="0"/>
              </a:rPr>
              <a:t>take measurements at a single point</a:t>
            </a:r>
          </a:p>
          <a:p>
            <a:pPr marL="731520" lvl="3" indent="274320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Arial" pitchFamily="-1" charset="0"/>
                <a:ea typeface="ＭＳ Ｐゴシック" pitchFamily="-1" charset="-128"/>
              </a:rPr>
              <a:t>Measures total, samples, min/max/mean/std. deviation statistics</a:t>
            </a:r>
          </a:p>
          <a:p>
            <a:pPr marL="274320" lvl="1" indent="274320">
              <a:spcBef>
                <a:spcPts val="0"/>
              </a:spcBef>
              <a:spcAft>
                <a:spcPts val="600"/>
              </a:spcAft>
            </a:pPr>
            <a:r>
              <a:rPr lang="en-US" b="1" i="1" dirty="0">
                <a:latin typeface="Arial" pitchFamily="-1" charset="0"/>
              </a:rPr>
              <a:t>Context events </a:t>
            </a:r>
            <a:r>
              <a:rPr lang="en-US" dirty="0">
                <a:latin typeface="Arial" pitchFamily="-1" charset="0"/>
              </a:rPr>
              <a:t>are atomic events with executing context</a:t>
            </a:r>
          </a:p>
          <a:p>
            <a:pPr marL="731520" lvl="3" indent="274320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Arial" pitchFamily="-1" charset="0"/>
                <a:ea typeface="ＭＳ Ｐゴシック" pitchFamily="-1" charset="-128"/>
              </a:rPr>
              <a:t>Measures above statistics for a given calling path</a:t>
            </a:r>
          </a:p>
        </p:txBody>
      </p:sp>
    </p:spTree>
    <p:extLst>
      <p:ext uri="{BB962C8B-B14F-4D97-AF65-F5344CB8AC3E}">
        <p14:creationId xmlns:p14="http://schemas.microsoft.com/office/powerpoint/2010/main" val="2989707468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50197-FD6C-B978-B82E-1D3433ED5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8A4819E-1388-CA6B-DF5F-19FFF7C07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PETSc</a:t>
            </a:r>
            <a:r>
              <a:rPr lang="en-US" sz="4000" dirty="0"/>
              <a:t> CUDA 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81EB828-F464-050B-E4CB-8EBAF7039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55" y="979080"/>
            <a:ext cx="11598789" cy="5322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cd ~/examples/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petsc-cuda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cp 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tmp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cupti.qsub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.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cupti.qsub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qstat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After it completes: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paraprof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tauprofile.xml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&amp; </a:t>
            </a:r>
          </a:p>
        </p:txBody>
      </p:sp>
    </p:spTree>
    <p:extLst>
      <p:ext uri="{BB962C8B-B14F-4D97-AF65-F5344CB8AC3E}">
        <p14:creationId xmlns:p14="http://schemas.microsoft.com/office/powerpoint/2010/main" val="13925546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PETSc</a:t>
            </a:r>
            <a:r>
              <a:rPr lang="en-US" sz="4000" dirty="0"/>
              <a:t> CUDA: What it was doing 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2A0749-8C86-52BB-8151-F0F66456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55" y="979080"/>
            <a:ext cx="11598789" cy="5322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cd ~/examples/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petsc-cuda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./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compile.sh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Edit the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file: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 err="1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spack</a:t>
            </a:r>
            <a:r>
              <a:rPr lang="en-US" sz="3199" dirty="0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load </a:t>
            </a:r>
            <a:r>
              <a:rPr lang="en-US" sz="3199" dirty="0" err="1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tau+cuda</a:t>
            </a:r>
            <a:r>
              <a:rPr lang="en-US" sz="3199" dirty="0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export TAU_PROFILE_FORMAT=merged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mpiexec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tau_exec</a:t>
            </a:r>
            <a:r>
              <a:rPr lang="en-US" sz="3199" dirty="0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–T </a:t>
            </a:r>
            <a:r>
              <a:rPr lang="en-US" sz="3199" dirty="0" err="1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cupti,mpi</a:t>
            </a:r>
            <a:r>
              <a:rPr lang="en-US" sz="3199" dirty="0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–</a:t>
            </a:r>
            <a:r>
              <a:rPr lang="en-US" sz="3199" dirty="0" err="1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cupti</a:t>
            </a:r>
            <a:r>
              <a:rPr lang="en-US" sz="3199" dirty="0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–</a:t>
            </a:r>
            <a:r>
              <a:rPr lang="en-US" sz="3199" dirty="0" err="1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ebs</a:t>
            </a:r>
            <a:r>
              <a:rPr lang="en-US" sz="3199" dirty="0">
                <a:solidFill>
                  <a:srgbClr val="FF0000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./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ksp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…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*.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paraprof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tauprofile.xml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&amp; </a:t>
            </a:r>
          </a:p>
        </p:txBody>
      </p:sp>
    </p:spTree>
    <p:extLst>
      <p:ext uri="{BB962C8B-B14F-4D97-AF65-F5344CB8AC3E}">
        <p14:creationId xmlns:p14="http://schemas.microsoft.com/office/powerpoint/2010/main" val="28849635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972CA-F831-6CAF-E26C-596F39CC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81D63D9F-83BA-E7EF-54FC-8EF65EA80D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Traces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E1EE3B5-7671-C1F4-4999-89B8678B1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51" y="873760"/>
            <a:ext cx="10974060" cy="5322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cp /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tmp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/trace-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cuda.qsub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.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qsub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trace-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cuda.qsub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qstat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firefox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  <a:hlinkClick r:id="rId3"/>
              </a:rPr>
              <a:t>https://perfetto.dev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&amp;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Click -&gt; Trace Viewer -&gt; Open the UI -&gt;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Open Trace File -&gt; navigate to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app.json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Open the four trace rows (one for each rank)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wasd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keys to widen/shrink/left/right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scroll </a:t>
            </a:r>
          </a:p>
        </p:txBody>
      </p:sp>
    </p:spTree>
    <p:extLst>
      <p:ext uri="{BB962C8B-B14F-4D97-AF65-F5344CB8AC3E}">
        <p14:creationId xmlns:p14="http://schemas.microsoft.com/office/powerpoint/2010/main" val="26579050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89579-DC45-2FA5-883D-21A311067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1D1BCD00-F80B-8E53-914D-03D1AF79B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Visualizing Traces with https://</a:t>
            </a:r>
            <a:r>
              <a:rPr lang="en-US" sz="4000" dirty="0" err="1"/>
              <a:t>Perfetto.dev</a:t>
            </a:r>
            <a:endParaRPr lang="en-US" sz="4400" dirty="0"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C23825F-9135-1215-BD04-AAC2C6F2E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44" y="870384"/>
            <a:ext cx="9044712" cy="5877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1CFEE-BD60-CADF-F14C-3EC27BD6947D}"/>
              </a:ext>
            </a:extLst>
          </p:cNvPr>
          <p:cNvSpPr txBox="1"/>
          <p:nvPr/>
        </p:nvSpPr>
        <p:spPr>
          <a:xfrm>
            <a:off x="10833652" y="2802835"/>
            <a:ext cx="126829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wasd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 = widen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 = Shrink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 = Left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 = Right</a:t>
            </a:r>
          </a:p>
        </p:txBody>
      </p:sp>
    </p:spTree>
    <p:extLst>
      <p:ext uri="{BB962C8B-B14F-4D97-AF65-F5344CB8AC3E}">
        <p14:creationId xmlns:p14="http://schemas.microsoft.com/office/powerpoint/2010/main" val="29942241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455" y="1898402"/>
            <a:ext cx="11229090" cy="4327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1182635" y="3894181"/>
            <a:ext cx="9826731" cy="13712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99" dirty="0"/>
              <a:t>TAU Exercise #6:</a:t>
            </a:r>
            <a:br>
              <a:rPr lang="en-US" sz="6599" dirty="0"/>
            </a:br>
            <a:r>
              <a:rPr lang="en-US" sz="3199" dirty="0" err="1"/>
              <a:t>paraprof</a:t>
            </a:r>
            <a:r>
              <a:rPr lang="en-US" sz="3199" dirty="0"/>
              <a:t> 3D display</a:t>
            </a:r>
          </a:p>
        </p:txBody>
      </p:sp>
    </p:spTree>
    <p:extLst>
      <p:ext uri="{BB962C8B-B14F-4D97-AF65-F5344CB8AC3E}">
        <p14:creationId xmlns:p14="http://schemas.microsoft.com/office/powerpoint/2010/main" val="23812635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TAU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paraprof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4C4A6-9270-9533-311A-CA8E59DC0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2636" y="2425936"/>
            <a:ext cx="3507529" cy="65418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+mn-lt"/>
                <a:ea typeface="+mn-ea"/>
              </a:rPr>
              <a:t>cd ~/examples/tau</a:t>
            </a:r>
            <a:br>
              <a:rPr lang="en-US" sz="1800" dirty="0">
                <a:latin typeface="+mn-lt"/>
                <a:ea typeface="+mn-ea"/>
              </a:rPr>
            </a:br>
            <a:endParaRPr lang="en-US" sz="18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latin typeface="+mn-lt"/>
                <a:ea typeface="+mn-ea"/>
              </a:rPr>
              <a:t>paraprof</a:t>
            </a:r>
            <a:r>
              <a:rPr lang="en-US" sz="1800" dirty="0">
                <a:latin typeface="+mn-lt"/>
                <a:ea typeface="+mn-ea"/>
              </a:rPr>
              <a:t> </a:t>
            </a:r>
            <a:r>
              <a:rPr lang="en-US" sz="1800" dirty="0" err="1">
                <a:latin typeface="+mn-lt"/>
                <a:ea typeface="+mn-ea"/>
              </a:rPr>
              <a:t>demo.ppk</a:t>
            </a:r>
            <a:r>
              <a:rPr lang="en-US" sz="1800" dirty="0">
                <a:latin typeface="+mn-lt"/>
                <a:ea typeface="+mn-ea"/>
              </a:rPr>
              <a:t> &amp;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23408-E51B-3762-8FD9-C8D81B5665DE}"/>
              </a:ext>
            </a:extLst>
          </p:cNvPr>
          <p:cNvSpPr txBox="1"/>
          <p:nvPr/>
        </p:nvSpPr>
        <p:spPr>
          <a:xfrm>
            <a:off x="9605697" y="3980263"/>
            <a:ext cx="2693384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Choose 3D Visualization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8437DD4-9CD3-3131-5449-77ADD904C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12" y="1575298"/>
            <a:ext cx="8052379" cy="463052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D22852-CE81-EBE2-A115-1B83377E408E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6553095" y="3776287"/>
            <a:ext cx="3052602" cy="388600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9964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TAU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paraprof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 3D visualization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23408-E51B-3762-8FD9-C8D81B5665DE}"/>
              </a:ext>
            </a:extLst>
          </p:cNvPr>
          <p:cNvSpPr txBox="1"/>
          <p:nvPr/>
        </p:nvSpPr>
        <p:spPr>
          <a:xfrm>
            <a:off x="9068227" y="2438630"/>
            <a:ext cx="3050129" cy="369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Choose Bar Plot and move </a:t>
            </a:r>
          </a:p>
          <a:p>
            <a:endParaRPr lang="en-US" dirty="0"/>
          </a:p>
          <a:p>
            <a:r>
              <a:rPr lang="en-US" dirty="0"/>
              <a:t>Function and Thread </a:t>
            </a:r>
          </a:p>
          <a:p>
            <a:r>
              <a:rPr lang="en-US" dirty="0"/>
              <a:t>Sliders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First mouse button to rotate</a:t>
            </a:r>
          </a:p>
          <a:p>
            <a:r>
              <a:rPr lang="en-US" dirty="0"/>
              <a:t>Second mouse button to </a:t>
            </a:r>
          </a:p>
          <a:p>
            <a:r>
              <a:rPr lang="en-US" dirty="0"/>
              <a:t>translate (left to right)</a:t>
            </a:r>
            <a:br>
              <a:rPr lang="en-US" dirty="0"/>
            </a:br>
            <a:r>
              <a:rPr lang="en-US" dirty="0"/>
              <a:t>Scroll wheel (or +/- keys) to </a:t>
            </a:r>
            <a:br>
              <a:rPr lang="en-US" dirty="0"/>
            </a:br>
            <a:r>
              <a:rPr lang="en-US" dirty="0"/>
              <a:t>zoom in.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Try Scatter plot next</a:t>
            </a:r>
          </a:p>
        </p:txBody>
      </p:sp>
      <p:pic>
        <p:nvPicPr>
          <p:cNvPr id="3" name="Picture 2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573B95C0-D9F2-E4B1-27D4-E20E4563B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6" y="1634356"/>
            <a:ext cx="8280926" cy="476194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D22852-CE81-EBE2-A115-1B83377E408E}"/>
              </a:ext>
            </a:extLst>
          </p:cNvPr>
          <p:cNvCxnSpPr>
            <a:cxnSpLocks/>
          </p:cNvCxnSpPr>
          <p:nvPr/>
        </p:nvCxnSpPr>
        <p:spPr>
          <a:xfrm flipH="1">
            <a:off x="7848195" y="3429000"/>
            <a:ext cx="1220033" cy="1056839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F8DC1E-F4DC-DC69-6340-264547817425}"/>
              </a:ext>
            </a:extLst>
          </p:cNvPr>
          <p:cNvCxnSpPr>
            <a:cxnSpLocks/>
          </p:cNvCxnSpPr>
          <p:nvPr/>
        </p:nvCxnSpPr>
        <p:spPr>
          <a:xfrm flipH="1">
            <a:off x="7238736" y="2684838"/>
            <a:ext cx="1829492" cy="146731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6747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TAU </a:t>
            </a:r>
            <a:r>
              <a:rPr lang="en-US" dirty="0" err="1">
                <a:latin typeface="Verdana"/>
                <a:ea typeface="ＭＳ Ｐゴシック" charset="0"/>
                <a:cs typeface="Verdana"/>
              </a:rPr>
              <a:t>paraprof</a:t>
            </a:r>
            <a:r>
              <a:rPr lang="en-US" dirty="0">
                <a:latin typeface="Verdana"/>
                <a:ea typeface="ＭＳ Ｐゴシック" charset="0"/>
                <a:cs typeface="Verdana"/>
              </a:rPr>
              <a:t>: 3D Scatter Plot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5DD1CE6-455D-4432-7321-C0C1E051D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30" y="1617093"/>
            <a:ext cx="8175782" cy="47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41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0" y="2743200"/>
            <a:ext cx="4810760" cy="1371600"/>
          </a:xfrm>
        </p:spPr>
        <p:txBody>
          <a:bodyPr/>
          <a:lstStyle/>
          <a:p>
            <a:r>
              <a:rPr lang="en-US" sz="6600" dirty="0"/>
              <a:t>Reference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Installing and Configuring TAU</a:t>
            </a:r>
          </a:p>
        </p:txBody>
      </p:sp>
      <p:sp>
        <p:nvSpPr>
          <p:cNvPr id="192514" name="Content Placeholder 17"/>
          <p:cNvSpPr>
            <a:spLocks noGrp="1"/>
          </p:cNvSpPr>
          <p:nvPr>
            <p:ph sz="half" idx="1"/>
          </p:nvPr>
        </p:nvSpPr>
        <p:spPr>
          <a:xfrm>
            <a:off x="758190" y="769291"/>
            <a:ext cx="11090910" cy="4537075"/>
          </a:xfrm>
        </p:spPr>
        <p:txBody>
          <a:bodyPr/>
          <a:lstStyle/>
          <a:p>
            <a:pPr marL="0" indent="0">
              <a:buFont typeface="Arial" pitchFamily="-1" charset="0"/>
              <a:buChar char="•"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Installing PDT:</a:t>
            </a:r>
          </a:p>
          <a:p>
            <a:pPr lvl="1"/>
            <a:r>
              <a:rPr lang="en-US" sz="2000" dirty="0" err="1"/>
              <a:t>wget</a:t>
            </a:r>
            <a:r>
              <a:rPr lang="en-US" sz="2000" dirty="0"/>
              <a:t> 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/>
              <a:t>pdt_lite.tgz</a:t>
            </a:r>
            <a:endParaRPr lang="en-US" sz="2000" dirty="0"/>
          </a:p>
          <a:p>
            <a:pPr lvl="1"/>
            <a:r>
              <a:rPr lang="en-US" sz="2000" dirty="0"/>
              <a:t>./configure –prefix=&lt;dir&gt;; make ; make install</a:t>
            </a:r>
            <a:endParaRPr lang="en-US" dirty="0"/>
          </a:p>
          <a:p>
            <a:pPr marL="0" indent="0">
              <a:buFont typeface="Arial" pitchFamily="-1" charset="0"/>
              <a:buChar char="•"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Installing TAU: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wget</a:t>
            </a:r>
            <a:r>
              <a:rPr lang="en-US" sz="2000" dirty="0"/>
              <a:t> 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/>
              <a:t>tau.tgz</a:t>
            </a:r>
            <a:r>
              <a:rPr lang="en-US" sz="2000" dirty="0"/>
              <a:t>;    tar </a:t>
            </a:r>
            <a:r>
              <a:rPr lang="en-US" sz="2000" dirty="0" err="1"/>
              <a:t>zxf</a:t>
            </a:r>
            <a:r>
              <a:rPr lang="en-US" sz="2000" dirty="0"/>
              <a:t> </a:t>
            </a:r>
            <a:r>
              <a:rPr lang="en-US" sz="2000" dirty="0" err="1"/>
              <a:t>tau.tgz</a:t>
            </a:r>
            <a:r>
              <a:rPr lang="en-US" sz="2000" dirty="0"/>
              <a:t>; cd tau-2.&lt;</a:t>
            </a:r>
            <a:r>
              <a:rPr lang="en-US" sz="2000" dirty="0" err="1"/>
              <a:t>ver</a:t>
            </a:r>
            <a:r>
              <a:rPr lang="en-US" sz="2000" dirty="0"/>
              <a:t>&gt;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wget</a:t>
            </a:r>
            <a:r>
              <a:rPr lang="en-US" sz="2000" dirty="0"/>
              <a:t> http://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/>
              <a:t>ext.tgz</a:t>
            </a:r>
            <a:r>
              <a:rPr lang="en-US" sz="2000" dirty="0"/>
              <a:t> ; tar </a:t>
            </a:r>
            <a:r>
              <a:rPr lang="en-US" sz="2000" dirty="0" err="1"/>
              <a:t>xf</a:t>
            </a:r>
            <a:r>
              <a:rPr lang="en-US" sz="2000" dirty="0"/>
              <a:t> </a:t>
            </a:r>
            <a:r>
              <a:rPr lang="en-US" sz="2000" dirty="0" err="1"/>
              <a:t>ext.tgz</a:t>
            </a:r>
            <a:endParaRPr lang="en-US" sz="2000" dirty="0"/>
          </a:p>
          <a:p>
            <a:pPr lvl="1"/>
            <a:r>
              <a:rPr lang="en-US" sz="2000" dirty="0"/>
              <a:t> ./configure -</a:t>
            </a:r>
            <a:r>
              <a:rPr lang="en-US" sz="2000" dirty="0" err="1"/>
              <a:t>bfd</a:t>
            </a:r>
            <a:r>
              <a:rPr lang="en-US" sz="2000" dirty="0"/>
              <a:t>=download -</a:t>
            </a:r>
            <a:r>
              <a:rPr lang="en-US" sz="2000" dirty="0" err="1"/>
              <a:t>pdt</a:t>
            </a:r>
            <a:r>
              <a:rPr lang="en-US" sz="2000" dirty="0"/>
              <a:t>=&lt;dir&gt; -</a:t>
            </a:r>
            <a:r>
              <a:rPr lang="en-US" sz="2000" dirty="0" err="1"/>
              <a:t>papi</a:t>
            </a:r>
            <a:r>
              <a:rPr lang="en-US" sz="2000" dirty="0"/>
              <a:t>=&lt;dir&gt; -</a:t>
            </a:r>
            <a:r>
              <a:rPr lang="en-US" sz="2000" dirty="0" err="1"/>
              <a:t>mpi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mr-IN" sz="2000" dirty="0"/>
              <a:t>–</a:t>
            </a:r>
            <a:r>
              <a:rPr lang="en-US" sz="2000" dirty="0" err="1"/>
              <a:t>pthread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 err="1"/>
              <a:t>c++</a:t>
            </a:r>
            <a:r>
              <a:rPr lang="en-US" sz="2000" dirty="0"/>
              <a:t>=</a:t>
            </a:r>
            <a:r>
              <a:rPr lang="en-US" sz="2000" dirty="0" err="1"/>
              <a:t>mpicxx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cc=</a:t>
            </a:r>
            <a:r>
              <a:rPr lang="en-US" sz="2000" dirty="0" err="1"/>
              <a:t>mpicc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 err="1"/>
              <a:t>fortran</a:t>
            </a:r>
            <a:r>
              <a:rPr lang="en-US" sz="2000" dirty="0"/>
              <a:t>=mpif90 </a:t>
            </a:r>
            <a:br>
              <a:rPr lang="en-US" sz="2000" dirty="0"/>
            </a:br>
            <a:r>
              <a:rPr lang="mr-IN" sz="2000" dirty="0"/>
              <a:t>–</a:t>
            </a:r>
            <a:r>
              <a:rPr lang="en-US" sz="2000" dirty="0"/>
              <a:t>dwarf=download </a:t>
            </a:r>
            <a:r>
              <a:rPr lang="mr-IN" sz="2000" dirty="0"/>
              <a:t>–</a:t>
            </a:r>
            <a:r>
              <a:rPr lang="en-US" sz="2000" dirty="0"/>
              <a:t>unwind=download </a:t>
            </a:r>
            <a:r>
              <a:rPr lang="mr-IN" sz="2000" dirty="0"/>
              <a:t>–</a:t>
            </a:r>
            <a:r>
              <a:rPr lang="en-US" sz="2000" dirty="0" err="1"/>
              <a:t>otf</a:t>
            </a:r>
            <a:r>
              <a:rPr lang="en-US" sz="2000" dirty="0"/>
              <a:t>=download </a:t>
            </a:r>
            <a:br>
              <a:rPr lang="en-US" sz="2000" dirty="0"/>
            </a:br>
            <a:r>
              <a:rPr lang="mr-IN" sz="2000" dirty="0"/>
              <a:t>–</a:t>
            </a:r>
            <a:r>
              <a:rPr lang="en-US" sz="2000" dirty="0" err="1"/>
              <a:t>iowrapper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 err="1"/>
              <a:t>papi</a:t>
            </a:r>
            <a:r>
              <a:rPr lang="en-US" sz="2000" dirty="0"/>
              <a:t>=&lt;</a:t>
            </a:r>
            <a:r>
              <a:rPr lang="en-US" sz="2000" dirty="0" err="1"/>
              <a:t>dir</a:t>
            </a:r>
            <a:r>
              <a:rPr lang="en-US" sz="2000" dirty="0"/>
              <a:t>&gt;</a:t>
            </a:r>
          </a:p>
          <a:p>
            <a:pPr lvl="1"/>
            <a:r>
              <a:rPr lang="en-US" sz="2000" dirty="0"/>
              <a:t>make install</a:t>
            </a:r>
          </a:p>
          <a:p>
            <a:pPr marL="0" indent="0">
              <a:buFont typeface="Arial" pitchFamily="-1" charset="0"/>
              <a:buChar char="•"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Using TAU:</a:t>
            </a:r>
          </a:p>
          <a:p>
            <a:pPr lvl="1"/>
            <a:r>
              <a:rPr lang="en-US" sz="2000" dirty="0"/>
              <a:t>export TAU_MAKEFILE=&lt;</a:t>
            </a:r>
            <a:r>
              <a:rPr lang="en-US" sz="2000" dirty="0" err="1"/>
              <a:t>taudir</a:t>
            </a:r>
            <a:r>
              <a:rPr lang="en-US" sz="2000" dirty="0"/>
              <a:t>&gt;/x86_64/lib/</a:t>
            </a:r>
            <a:r>
              <a:rPr lang="en-US" sz="2000" dirty="0" err="1"/>
              <a:t>Makefile.tau</a:t>
            </a:r>
            <a:r>
              <a:rPr lang="en-US" sz="2000" dirty="0"/>
              <a:t>-&lt;TAGS&gt;</a:t>
            </a:r>
          </a:p>
          <a:p>
            <a:pPr lvl="1"/>
            <a:r>
              <a:rPr lang="en-US" sz="2000" dirty="0"/>
              <a:t>make CC=</a:t>
            </a:r>
            <a:r>
              <a:rPr lang="en-US" sz="2000" dirty="0" err="1"/>
              <a:t>tau_cc.sh</a:t>
            </a:r>
            <a:r>
              <a:rPr lang="en-US" sz="2000" dirty="0"/>
              <a:t>   CXX=</a:t>
            </a:r>
            <a:r>
              <a:rPr lang="en-US" sz="2000" dirty="0" err="1"/>
              <a:t>tau_cxx.sh</a:t>
            </a:r>
            <a:r>
              <a:rPr lang="en-US" sz="2000" dirty="0"/>
              <a:t>   F90=tau_f90.sh</a:t>
            </a:r>
          </a:p>
          <a:p>
            <a:pPr lvl="2"/>
            <a:endParaRPr lang="en-US" dirty="0">
              <a:ea typeface="ＭＳ Ｐゴシック" pitchFamily="-1" charset="-128"/>
            </a:endParaRPr>
          </a:p>
          <a:p>
            <a:pPr marL="0" indent="0">
              <a:buFont typeface="Arial" pitchFamily="-1" charset="0"/>
              <a:buChar char="•"/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94210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1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10.xml><?xml version="1.0" encoding="utf-8"?>
<a:theme xmlns:a="http://schemas.openxmlformats.org/drawingml/2006/main" name="13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11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3.xml><?xml version="1.0" encoding="utf-8"?>
<a:theme xmlns:a="http://schemas.openxmlformats.org/drawingml/2006/main" name="3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4.xml><?xml version="1.0" encoding="utf-8"?>
<a:theme xmlns:a="http://schemas.openxmlformats.org/drawingml/2006/main" name="4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5.xml><?xml version="1.0" encoding="utf-8"?>
<a:theme xmlns:a="http://schemas.openxmlformats.org/drawingml/2006/main" name="6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 for distribution" id="{F60C01E2-4C88-461C-BB45-E3174D3B54EA}" vid="{9DD0B4DE-E2B1-4354-9AF6-32596D7C2E22}"/>
    </a:ext>
  </a:extLst>
</a:theme>
</file>

<file path=ppt/theme/theme6.xml><?xml version="1.0" encoding="utf-8"?>
<a:theme xmlns:a="http://schemas.openxmlformats.org/drawingml/2006/main" name="7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7.xml><?xml version="1.0" encoding="utf-8"?>
<a:theme xmlns:a="http://schemas.openxmlformats.org/drawingml/2006/main" name="8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8.xml><?xml version="1.0" encoding="utf-8"?>
<a:theme xmlns:a="http://schemas.openxmlformats.org/drawingml/2006/main" name="9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9.xml><?xml version="1.0" encoding="utf-8"?>
<a:theme xmlns:a="http://schemas.openxmlformats.org/drawingml/2006/main" name="5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 for distribution" id="{F60C01E2-4C88-461C-BB45-E3174D3B54EA}" vid="{9DD0B4DE-E2B1-4354-9AF6-32596D7C2E2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C93F5105CD834D99A140CF7A848F9B" ma:contentTypeVersion="" ma:contentTypeDescription="Create a new document." ma:contentTypeScope="" ma:versionID="71909f016a606dec504c831bcf5394c4">
  <xsd:schema xmlns:xsd="http://www.w3.org/2001/XMLSchema" xmlns:xs="http://www.w3.org/2001/XMLSchema" xmlns:p="http://schemas.microsoft.com/office/2006/metadata/properties" xmlns:ns2="ccd827ec-57f4-43ef-93e4-a777ee610c4c" targetNamespace="http://schemas.microsoft.com/office/2006/metadata/properties" ma:root="true" ma:fieldsID="973155da92ff7c9e25692c364cd0ee0c" ns2:_="">
    <xsd:import namespace="ccd827ec-57f4-43ef-93e4-a777ee610c4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827ec-57f4-43ef-93e4-a777ee610c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935B53-FBEC-4B2C-9775-F76F66F54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d827ec-57f4-43ef-93e4-a777ee610c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ccd827ec-57f4-43ef-93e4-a777ee610c4c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6630</Words>
  <Application>Microsoft Macintosh PowerPoint</Application>
  <PresentationFormat>Widescreen</PresentationFormat>
  <Paragraphs>884</Paragraphs>
  <Slides>108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108</vt:i4>
      </vt:variant>
    </vt:vector>
  </HeadingPairs>
  <TitlesOfParts>
    <vt:vector size="134" baseType="lpstr">
      <vt:lpstr>ＭＳ Ｐゴシック</vt:lpstr>
      <vt:lpstr>Aptos</vt:lpstr>
      <vt:lpstr>Arial</vt:lpstr>
      <vt:lpstr>Arial Black</vt:lpstr>
      <vt:lpstr>Calibri</vt:lpstr>
      <vt:lpstr>Century Gothic</vt:lpstr>
      <vt:lpstr>Courier</vt:lpstr>
      <vt:lpstr>Courier New</vt:lpstr>
      <vt:lpstr>Courier New Bold</vt:lpstr>
      <vt:lpstr>Helvetica</vt:lpstr>
      <vt:lpstr>Helvetica Neue</vt:lpstr>
      <vt:lpstr>Menlo</vt:lpstr>
      <vt:lpstr>Times</vt:lpstr>
      <vt:lpstr>Times New Roman</vt:lpstr>
      <vt:lpstr>Verdana</vt:lpstr>
      <vt:lpstr>Wingdings</vt:lpstr>
      <vt:lpstr>1_ORNL</vt:lpstr>
      <vt:lpstr>2_ORNL</vt:lpstr>
      <vt:lpstr>3_ORNL</vt:lpstr>
      <vt:lpstr>4_ORNL</vt:lpstr>
      <vt:lpstr>6_ORNL</vt:lpstr>
      <vt:lpstr>7_ORNL</vt:lpstr>
      <vt:lpstr>8_ORNL</vt:lpstr>
      <vt:lpstr>9_ORNL</vt:lpstr>
      <vt:lpstr>5_ORNL</vt:lpstr>
      <vt:lpstr>13_ORNL</vt:lpstr>
      <vt:lpstr>   Performance Evaluation of GPU-accelerated HPC and AI applications using HPCToolkit, TAU, and ParaTools Pro for E4STM</vt:lpstr>
      <vt:lpstr>TAU Performance System®</vt:lpstr>
      <vt:lpstr>Using TAU’s Runtime Preloading Tool: tau_exec</vt:lpstr>
      <vt:lpstr>TAU: Quickstart Guide</vt:lpstr>
      <vt:lpstr>TAU Execution Command (tau_exec)</vt:lpstr>
      <vt:lpstr>PowerPoint Presentation</vt:lpstr>
      <vt:lpstr>TAU Performance System®</vt:lpstr>
      <vt:lpstr>Application Performance Engineering using TAU </vt:lpstr>
      <vt:lpstr>Instrumentation</vt:lpstr>
      <vt:lpstr>Instrumentation</vt:lpstr>
      <vt:lpstr>Using Instrumentation of Source Code in  TAU using PDT</vt:lpstr>
      <vt:lpstr>TAU Configurations available</vt:lpstr>
      <vt:lpstr>TAU’s Legacy Static Analysis System:  Program Database Toolkit (PDT)</vt:lpstr>
      <vt:lpstr>Automatic Source Instrumentation  using PDT</vt:lpstr>
      <vt:lpstr>Problems with PDT</vt:lpstr>
      <vt:lpstr>Flang-based Instrumentation</vt:lpstr>
      <vt:lpstr>SALT plugin for Flang: NASA SBIR Phase I</vt:lpstr>
      <vt:lpstr>Profiling and Tracing</vt:lpstr>
      <vt:lpstr>Inclusive vs. Exclusive values</vt:lpstr>
      <vt:lpstr>How much data do you want?</vt:lpstr>
      <vt:lpstr>Performance Data Measurement</vt:lpstr>
      <vt:lpstr>Sampling</vt:lpstr>
      <vt:lpstr>Instrumentation</vt:lpstr>
      <vt:lpstr>ParaProf Profile Browser</vt:lpstr>
      <vt:lpstr>ParaProf Profile Browser</vt:lpstr>
      <vt:lpstr>Inclusive Measurements</vt:lpstr>
      <vt:lpstr>Exclusive Time</vt:lpstr>
      <vt:lpstr>Callpath Profiling</vt:lpstr>
      <vt:lpstr>ParaProf Function Window</vt:lpstr>
      <vt:lpstr>Callsite Profiling and Tracing</vt:lpstr>
      <vt:lpstr>ParaProf Callpath Thread Relations Window</vt:lpstr>
      <vt:lpstr>ParaProf Callpath Thread Relations Window</vt:lpstr>
      <vt:lpstr>Identifying Collective Wait States: Thread Callpath Relations Window</vt:lpstr>
      <vt:lpstr>ParaProf Thread Comparison Window</vt:lpstr>
      <vt:lpstr>ParaProf Function Window</vt:lpstr>
      <vt:lpstr> Tracing: Jumpshot (ships with TAU)</vt:lpstr>
      <vt:lpstr>Tracing: Chrome Browser or Perfetto.dev</vt:lpstr>
      <vt:lpstr>Perfetto.dev Trace Browser: Kokkos</vt:lpstr>
      <vt:lpstr>Perfetto.dev</vt:lpstr>
      <vt:lpstr>Perfetto.dev Trace Browser</vt:lpstr>
      <vt:lpstr> Vampir [TU Dresden] Timeline: Kokkos</vt:lpstr>
      <vt:lpstr>Event Based Sampling (EBS)</vt:lpstr>
      <vt:lpstr>ParaProf</vt:lpstr>
      <vt:lpstr>ParaProf</vt:lpstr>
      <vt:lpstr>Callstack Sampling in TAU</vt:lpstr>
      <vt:lpstr>TAU – Callstack Sampling</vt:lpstr>
      <vt:lpstr>TAU Context Event Window</vt:lpstr>
      <vt:lpstr>TAU’s tracking of Python and MPI </vt:lpstr>
      <vt:lpstr>Deep Learning: Tensorflow</vt:lpstr>
      <vt:lpstr>TAU – Context Events</vt:lpstr>
      <vt:lpstr>ParaProf 3D Profile Browser</vt:lpstr>
      <vt:lpstr>TAU – ParaProf 3D Visualization</vt:lpstr>
      <vt:lpstr>TAU – 3D Communication Window</vt:lpstr>
      <vt:lpstr>TAU’s Support for Runtime Systems</vt:lpstr>
      <vt:lpstr>TAU’s Support for Runtime Systems (contd.)</vt:lpstr>
      <vt:lpstr>Examples of Multi-Level Instrumentation </vt:lpstr>
      <vt:lpstr>Binary instrumentation of libraries: Work in progress</vt:lpstr>
      <vt:lpstr>Binary instrumentation of libraries: HDF5</vt:lpstr>
      <vt:lpstr>TAU – Event Based Sampling (EBS)</vt:lpstr>
      <vt:lpstr>TAU – Callpath Profiling</vt:lpstr>
      <vt:lpstr>TAU Atomic Events</vt:lpstr>
      <vt:lpstr>TAU – Context Events</vt:lpstr>
      <vt:lpstr>ParaProf Comparison Window</vt:lpstr>
      <vt:lpstr>ParaProf Comparison Window</vt:lpstr>
      <vt:lpstr>ParaProf’s Topology Display Window </vt:lpstr>
      <vt:lpstr>ParaProf Topology Display</vt:lpstr>
      <vt:lpstr>ParaProf’s Scalable 3D Visualization</vt:lpstr>
      <vt:lpstr>PowerPoint Presentation</vt:lpstr>
      <vt:lpstr>PowerPoint Presentation</vt:lpstr>
      <vt:lpstr>Using ParaTools Pro for E4S image on AWS with Adaptive Computing’s On-Demand Data Center (ODDC)</vt:lpstr>
      <vt:lpstr>CoMD: TAU with event-based sampling (EBS)</vt:lpstr>
      <vt:lpstr>CoMD: TAU with event-based sampling (EBS)</vt:lpstr>
      <vt:lpstr>CoMD: TAU’s paraprof visualizer</vt:lpstr>
      <vt:lpstr>CoMD: TAU’s paraprof visualizer</vt:lpstr>
      <vt:lpstr>TAU’s ParaProf Profile Browser: Thread Statistics Table</vt:lpstr>
      <vt:lpstr>TAU’s ParaProf Profile Browser: Source Code Browser</vt:lpstr>
      <vt:lpstr>PowerPoint Presentation</vt:lpstr>
      <vt:lpstr>Launching the binary using tau_exec –ebs </vt:lpstr>
      <vt:lpstr>TAU’s ParaProf Profile Browser: Source Code Browser</vt:lpstr>
      <vt:lpstr>TAU’s paraprof browser with PETSc performance profile</vt:lpstr>
      <vt:lpstr>Using pprof: TAU’s text based profile browser </vt:lpstr>
      <vt:lpstr>Generating Traces</vt:lpstr>
      <vt:lpstr>What it was doing</vt:lpstr>
      <vt:lpstr>Visualizing Traces with https://Perfetto.dev</vt:lpstr>
      <vt:lpstr>Generating Traces with Vampir</vt:lpstr>
      <vt:lpstr>Vampir [TU Dresden] </vt:lpstr>
      <vt:lpstr>Generating callpath profiles</vt:lpstr>
      <vt:lpstr>Generating Traces</vt:lpstr>
      <vt:lpstr>PowerPoint Presentation</vt:lpstr>
      <vt:lpstr>PETSc CUDA </vt:lpstr>
      <vt:lpstr>PETSc CUDA: What it was doing </vt:lpstr>
      <vt:lpstr>Generating Traces</vt:lpstr>
      <vt:lpstr>Visualizing Traces with https://Perfetto.dev</vt:lpstr>
      <vt:lpstr>PowerPoint Presentation</vt:lpstr>
      <vt:lpstr>TAU paraprof </vt:lpstr>
      <vt:lpstr>TAU paraprof 3D visualization </vt:lpstr>
      <vt:lpstr>TAU paraprof: 3D Scatter Plot</vt:lpstr>
      <vt:lpstr>Reference</vt:lpstr>
      <vt:lpstr>Installing and Configuring TAU</vt:lpstr>
      <vt:lpstr>Compile-Time Options</vt:lpstr>
      <vt:lpstr>Compile-Time Options (contd.)</vt:lpstr>
      <vt:lpstr>TAU’s Runtime Environment Variables </vt:lpstr>
      <vt:lpstr>Runtime Environment Variables</vt:lpstr>
      <vt:lpstr>Runtime Environment Variables</vt:lpstr>
      <vt:lpstr>Support Acknowledgements</vt:lpstr>
      <vt:lpstr>Acknowledgment</vt:lpstr>
      <vt:lpstr>Thank you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2024-04-26T17:29:12Z</cp:lastPrinted>
  <dcterms:created xsi:type="dcterms:W3CDTF">2018-10-25T20:34:01Z</dcterms:created>
  <dcterms:modified xsi:type="dcterms:W3CDTF">2025-02-27T17:00:19Z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0x0101008CC93F5105CD834D99A140CF7A848F9B</vt:lpwstr>
  </property>
</Properties>
</file>