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05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179.xml" ContentType="application/vnd.openxmlformats-officedocument.presentationml.notesSlide+xml"/>
  <Override PartName="/ppt/slides/slide196.xml" ContentType="application/vnd.openxmlformats-officedocument.presentationml.slide+xml"/>
  <Override PartName="/ppt/notesSlides/notesSlide7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74.xml" ContentType="application/vnd.openxmlformats-officedocument.presentationml.notesSlide+xml"/>
  <Override PartName="/ppt/slides/slide66.xml" ContentType="application/vnd.openxmlformats-officedocument.presentationml.slide+xml"/>
  <Override PartName="/ppt/slides/slide18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98.xml" ContentType="application/vnd.openxmlformats-officedocument.presentationml.notesSlide+xml"/>
  <Override PartName="/ppt/slides/slide267.xml" ContentType="application/vnd.openxmlformats-officedocument.presentationml.slide+xml"/>
  <Override PartName="/ppt/notesSlides/notesSlide73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s/slide174.xml" ContentType="application/vnd.openxmlformats-officedocument.presentationml.slide+xml"/>
  <Override PartName="/ppt/slides/slide194.xml" ContentType="application/vnd.openxmlformats-officedocument.presentationml.slide+xml"/>
  <Override PartName="/ppt/slides/slide321.xml" ContentType="application/vnd.openxmlformats-officedocument.presentationml.slide+xml"/>
  <Override PartName="/ppt/charts/chart1.xml" ContentType="application/vnd.openxmlformats-officedocument.drawingml.chart+xml"/>
  <Override PartName="/ppt/slides/slide118.xml" ContentType="application/vnd.openxmlformats-officedocument.presentationml.slide+xml"/>
  <Override PartName="/ppt/notesSlides/notesSlide148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82.xml" ContentType="application/vnd.openxmlformats-officedocument.presentationml.notesSlide+xml"/>
  <Override PartName="/ppt/slides/slide153.xml" ContentType="application/vnd.openxmlformats-officedocument.presentationml.slide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71.xml" ContentType="application/vnd.openxmlformats-officedocument.presentationml.notesSlide+xml"/>
  <Default Extension="wmf" ContentType="image/x-wmf"/>
  <Override PartName="/ppt/notesSlides/notesSlide133.xml" ContentType="application/vnd.openxmlformats-officedocument.presentationml.notesSlide+xml"/>
  <Override PartName="/ppt/diagrams/data1.xml" ContentType="application/vnd.openxmlformats-officedocument.drawingml.diagramData+xml"/>
  <Override PartName="/ppt/slides/slide94.xml" ContentType="application/vnd.openxmlformats-officedocument.presentationml.slide+xml"/>
  <Override PartName="/ppt/notesSlides/notesSlide122.xml" ContentType="application/vnd.openxmlformats-officedocument.presentationml.notesSlide+xml"/>
  <Override PartName="/ppt/slides/slide344.xml" ContentType="application/vnd.openxmlformats-officedocument.presentationml.slide+xml"/>
  <Override PartName="/ppt/slides/slide228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78.xml" ContentType="application/vnd.openxmlformats-officedocument.presentationml.notesSlide+xml"/>
  <Override PartName="/ppt/slides/slide308.xml" ContentType="application/vnd.openxmlformats-officedocument.presentationml.slide+xml"/>
  <Override PartName="/ppt/notesSlides/notesSlide113.xml" ContentType="application/vnd.openxmlformats-officedocument.presentationml.notesSlide+xml"/>
  <Override PartName="/ppt/notesSlides/notesSlide35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280.xml" ContentType="application/vnd.openxmlformats-officedocument.presentationml.slide+xml"/>
  <Override PartName="/ppt/slides/slide293.xml" ContentType="application/vnd.openxmlformats-officedocument.presentationml.slide+xml"/>
  <Override PartName="/ppt/notesSlides/notesSlide197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24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92.xml" ContentType="application/vnd.openxmlformats-officedocument.presentationml.notesSlide+xml"/>
  <Override PartName="/ppt/slides/slide37.xml" ContentType="application/vnd.openxmlformats-officedocument.presentationml.slide+xml"/>
  <Override PartName="/ppt/slides/slide104.xml" ContentType="application/vnd.openxmlformats-officedocument.presentationml.slide+xml"/>
  <Override PartName="/ppt/slides/slide10.xml" ContentType="application/vnd.openxmlformats-officedocument.presentationml.slide+xml"/>
  <Override PartName="/ppt/slides/slide148.xml" ContentType="application/vnd.openxmlformats-officedocument.presentationml.slide+xml"/>
  <Override PartName="/ppt/slides/slide33.xml" ContentType="application/vnd.openxmlformats-officedocument.presentationml.slide+xml"/>
  <Override PartName="/ppt/slides/slide325.xml" ContentType="application/vnd.openxmlformats-officedocument.presentationml.slide+xml"/>
  <Override PartName="/ppt/notesSlides/notesSlide45.xml" ContentType="application/vnd.openxmlformats-officedocument.presentationml.notesSlide+xml"/>
  <Override PartName="/ppt/notesSlides/notesSlide48.xml" ContentType="application/vnd.openxmlformats-officedocument.presentationml.notesSlide+xml"/>
  <Default Extension="vml" ContentType="application/vnd.openxmlformats-officedocument.vmlDrawing"/>
  <Override PartName="/ppt/notesSlides/notesSlide142.xml" ContentType="application/vnd.openxmlformats-officedocument.presentationml.notesSlide+xml"/>
  <Override PartName="/ppt/slides/slide172.xml" ContentType="application/vnd.openxmlformats-officedocument.presentationml.slide+xml"/>
  <Override PartName="/ppt/notesSlides/notesSlide96.xml" ContentType="application/vnd.openxmlformats-officedocument.presentationml.notesSlide+xml"/>
  <Override PartName="/ppt/slides/slide142.xml" ContentType="application/vnd.openxmlformats-officedocument.presentationml.slide+xml"/>
  <Override PartName="/ppt/slides/slide56.xml" ContentType="application/vnd.openxmlformats-officedocument.presentationml.slide+xml"/>
  <Override PartName="/ppt/slides/slide154.xml" ContentType="application/vnd.openxmlformats-officedocument.presentationml.slide+xml"/>
  <Override PartName="/ppt/notesSlides/notesSlide173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175.xml" ContentType="application/vnd.openxmlformats-officedocument.presentationml.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slides/slide163.xml" ContentType="application/vnd.openxmlformats-officedocument.presentationml.slide+xml"/>
  <Override PartName="/ppt/slides/slide195.xml" ContentType="application/vnd.openxmlformats-officedocument.presentationml.slide+xml"/>
  <Override PartName="/ppt/slides/slide252.xml" ContentType="application/vnd.openxmlformats-officedocument.presentationml.slide+xml"/>
  <Override PartName="/ppt/slides/slide55.xml" ContentType="application/vnd.openxmlformats-officedocument.presentationml.slide+xml"/>
  <Override PartName="/ppt/slides/slide345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slides/slide166.xml" ContentType="application/vnd.openxmlformats-officedocument.presentationml.slide+xml"/>
  <Override PartName="/ppt/slides/slide155.xml" ContentType="application/vnd.openxmlformats-officedocument.presentationml.slide+xml"/>
  <Override PartName="/ppt/notesSlides/notesSlide157.xml" ContentType="application/vnd.openxmlformats-officedocument.presentationml.notesSlide+xml"/>
  <Override PartName="/ppt/slides/slide152.xml" ContentType="application/vnd.openxmlformats-officedocument.presentationml.slide+xml"/>
  <Override PartName="/ppt/slides/slide8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77.xml" ContentType="application/vnd.openxmlformats-officedocument.presentationml.slide+xml"/>
  <Override PartName="/ppt/notesSlides/notesSlide135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slides/slide101.xml" ContentType="application/vnd.openxmlformats-officedocument.presentationml.slide+xml"/>
  <Override PartName="/ppt/slides/slide137.xml" ContentType="application/vnd.openxmlformats-officedocument.presentationml.slide+xml"/>
  <Override PartName="/ppt/slides/slide165.xml" ContentType="application/vnd.openxmlformats-officedocument.presentationml.slide+xml"/>
  <Override PartName="/ppt/slides/slide273.xml" ContentType="application/vnd.openxmlformats-officedocument.presentationml.slide+xml"/>
  <Override PartName="/ppt/notesSlides/notesSlide38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94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75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25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95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93.xml" ContentType="application/vnd.openxmlformats-officedocument.presentationml.slide+xml"/>
  <Override PartName="/ppt/slides/slide40.xml" ContentType="application/vnd.openxmlformats-officedocument.presentationml.slide+xml"/>
  <Override PartName="/ppt/slides/slide105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03.xml" ContentType="application/vnd.openxmlformats-officedocument.presentationml.slide+xml"/>
  <Override PartName="/ppt/slides/slide227.xml" ContentType="application/vnd.openxmlformats-officedocument.presentationml.slide+xml"/>
  <Override PartName="/ppt/notesSlides/notesSlide193.xml" ContentType="application/vnd.openxmlformats-officedocument.presentationml.notesSlide+xml"/>
  <Override PartName="/ppt/slides/slide248.xml" ContentType="application/vnd.openxmlformats-officedocument.presentationml.slide+xml"/>
  <Override PartName="/ppt/slides/slide129.xml" ContentType="application/vnd.openxmlformats-officedocument.presentationml.slide+xml"/>
  <Override PartName="/ppt/slides/slide125.xml" ContentType="application/vnd.openxmlformats-officedocument.presentationml.slide+xml"/>
  <Override PartName="/ppt/slides/slide269.xml" ContentType="application/vnd.openxmlformats-officedocument.presentationml.slide+xml"/>
  <Override PartName="/ppt/slides/slide218.xml" ContentType="application/vnd.openxmlformats-officedocument.presentationml.slide+xml"/>
  <Override PartName="/ppt/slides/slide193.xml" ContentType="application/vnd.openxmlformats-officedocument.presentationml.slide+xml"/>
  <Override PartName="/ppt/slides/slide202.xml" ContentType="application/vnd.openxmlformats-officedocument.presentationml.slide+xml"/>
  <Default Extension="jpeg" ContentType="image/jpeg"/>
  <Override PartName="/ppt/slides/slide221.xml" ContentType="application/vnd.openxmlformats-officedocument.presentationml.slide+xml"/>
  <Override PartName="/ppt/slides/slide304.xml" ContentType="application/vnd.openxmlformats-officedocument.presentationml.slide+xml"/>
  <Override PartName="/ppt/notesSlides/notesSlide171.xml" ContentType="application/vnd.openxmlformats-officedocument.presentationml.notesSlide+xml"/>
  <Override PartName="/ppt/notesSlides/notesSlide83.xml" ContentType="application/vnd.openxmlformats-officedocument.presentationml.notesSlide+xml"/>
  <Override PartName="/ppt/slides/slide3.xml" ContentType="application/vnd.openxmlformats-officedocument.presentationml.slide+xml"/>
  <Override PartName="/ppt/slides/slide144.xml" ContentType="application/vnd.openxmlformats-officedocument.presentationml.slide+xml"/>
  <Override PartName="/ppt/notesSlides/notesSlide187.xml" ContentType="application/vnd.openxmlformats-officedocument.presentationml.notesSlide+xml"/>
  <Override PartName="/ppt/slides/slide96.xml" ContentType="application/vnd.openxmlformats-officedocument.presentationml.slide+xml"/>
  <Override PartName="/ppt/notesSlides/notesSlide80.xml" ContentType="application/vnd.openxmlformats-officedocument.presentationml.notesSlide+xml"/>
  <Override PartName="/ppt/slides/slide198.xml" ContentType="application/vnd.openxmlformats-officedocument.presentationml.slide+xml"/>
  <Override PartName="/ppt/slides/slide75.xml" ContentType="application/vnd.openxmlformats-officedocument.presentationml.slide+xml"/>
  <Override PartName="/ppt/notesSlides/notesSlide64.xml" ContentType="application/vnd.openxmlformats-officedocument.presentationml.notesSlide+xml"/>
  <Override PartName="/ppt/slides/slide266.xml" ContentType="application/vnd.openxmlformats-officedocument.presentationml.slide+xml"/>
  <Override PartName="/ppt/slides/slide143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315.xml" ContentType="application/vnd.openxmlformats-officedocument.presentationml.slide+xml"/>
  <Override PartName="/ppt/slides/slide39.xml" ContentType="application/vnd.openxmlformats-officedocument.presentationml.slide+xml"/>
  <Override PartName="/ppt/slides/slide158.xml" ContentType="application/vnd.openxmlformats-officedocument.presentationml.slide+xml"/>
  <Override PartName="/ppt/slides/slide117.xml" ContentType="application/vnd.openxmlformats-officedocument.presentationml.slide+xml"/>
  <Override PartName="/ppt/slides/slide111.xml" ContentType="application/vnd.openxmlformats-officedocument.presentationml.slide+xml"/>
  <Override PartName="/ppt/slides/slide185.xml" ContentType="application/vnd.openxmlformats-officedocument.presentationml.slide+xml"/>
  <Override PartName="/ppt/slides/slide204.xml" ContentType="application/vnd.openxmlformats-officedocument.presentationml.slide+xml"/>
  <Override PartName="/ppt/slides/slide282.xml" ContentType="application/vnd.openxmlformats-officedocument.presentationml.slide+xml"/>
  <Override PartName="/ppt/slides/slide178.xml" ContentType="application/vnd.openxmlformats-officedocument.presentationml.slide+xml"/>
  <Override PartName="/ppt/slides/slide108.xml" ContentType="application/vnd.openxmlformats-officedocument.presentationml.slide+xml"/>
  <Override PartName="/ppt/slides/slide29.xml" ContentType="application/vnd.openxmlformats-officedocument.presentationml.slide+xml"/>
  <Override PartName="/ppt/slides/slide299.xml" ContentType="application/vnd.openxmlformats-officedocument.presentationml.slide+xml"/>
  <Override PartName="/ppt/notesSlides/notesSlide180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223.xml" ContentType="application/vnd.openxmlformats-officedocument.presentationml.slide+xml"/>
  <Override PartName="/ppt/slides/slide336.xml" ContentType="application/vnd.openxmlformats-officedocument.presentationml.slide+xml"/>
  <Override PartName="/ppt/slides/slide212.xml" ContentType="application/vnd.openxmlformats-officedocument.presentationml.slide+xml"/>
  <Override PartName="/ppt/slides/slide347.xml" ContentType="application/vnd.openxmlformats-officedocument.presentationml.slide+xml"/>
  <Override PartName="/ppt/slides/slide317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slides/slide285.xml" ContentType="application/vnd.openxmlformats-officedocument.presentationml.slide+xml"/>
  <Override PartName="/ppt/slides/slide284.xml" ContentType="application/vnd.openxmlformats-officedocument.presentationml.slide+xml"/>
  <Override PartName="/ppt/notesSlides/notesSlide167.xml" ContentType="application/vnd.openxmlformats-officedocument.presentationml.notesSlide+xml"/>
  <Override PartName="/ppt/notesSlides/notesSlide16.xml" ContentType="application/vnd.openxmlformats-officedocument.presentationml.notesSlide+xml"/>
  <Override PartName="/ppt/slides/slide229.xml" ContentType="application/vnd.openxmlformats-officedocument.presentationml.slide+xml"/>
  <Override PartName="/ppt/slides/slide220.xml" ContentType="application/vnd.openxmlformats-officedocument.presentationml.slide+xml"/>
  <Override PartName="/ppt/slides/slide283.xml" ContentType="application/vnd.openxmlformats-officedocument.presentationml.slide+xml"/>
  <Override PartName="/ppt/embeddings/oleObject2.bin" ContentType="application/vnd.openxmlformats-officedocument.oleObject"/>
  <Override PartName="/ppt/notesSlides/notesSlide139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62.xml" ContentType="application/vnd.openxmlformats-officedocument.presentationml.slide+xml"/>
  <Override PartName="/ppt/notesSlides/notesSlide190.xml" ContentType="application/vnd.openxmlformats-officedocument.presentationml.notesSlide+xml"/>
  <Override PartName="/ppt/viewProps.xml" ContentType="application/vnd.openxmlformats-officedocument.presentationml.viewProps+xml"/>
  <Override PartName="/ppt/notesSlides/notesSlide176.xml" ContentType="application/vnd.openxmlformats-officedocument.presentationml.notesSlide+xml"/>
  <Override PartName="/ppt/slides/slide208.xml" ContentType="application/vnd.openxmlformats-officedocument.presentationml.slide+xml"/>
  <Override PartName="/ppt/slides/slide13.xml" ContentType="application/vnd.openxmlformats-officedocument.presentationml.slide+xml"/>
  <Override PartName="/ppt/slides/slide210.xml" ContentType="application/vnd.openxmlformats-officedocument.presentationml.slide+xml"/>
  <Override PartName="/ppt/slides/slide324.xml" ContentType="application/vnd.openxmlformats-officedocument.presentationml.slide+xml"/>
  <Override PartName="/ppt/notesSlides/notesSlide86.xml" ContentType="application/vnd.openxmlformats-officedocument.presentationml.notesSlide+xml"/>
  <Override PartName="/ppt/slides/slide3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91.xml" ContentType="application/vnd.openxmlformats-officedocument.presentationml.notesSlide+xml"/>
  <Override PartName="/ppt/slides/slide261.xml" ContentType="application/vnd.openxmlformats-officedocument.presentationml.slide+xml"/>
  <Override PartName="/ppt/slides/slide260.xml" ContentType="application/vnd.openxmlformats-officedocument.presentationml.slide+xml"/>
  <Override PartName="/ppt/slides/slide276.xml" ContentType="application/vnd.openxmlformats-officedocument.presentationml.slide+xml"/>
  <Override PartName="/ppt/slides/slide340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97.xml" ContentType="application/vnd.openxmlformats-officedocument.presentationml.notesSlide+xml"/>
  <Override PartName="/ppt/slides/slide184.xml" ContentType="application/vnd.openxmlformats-officedocument.presentationml.slide+xml"/>
  <Override PartName="/ppt/slides/slide217.xml" ContentType="application/vnd.openxmlformats-officedocument.presentationml.slide+xml"/>
  <Override PartName="/ppt/notesSlides/notesSlide166.xml" ContentType="application/vnd.openxmlformats-officedocument.presentationml.notesSlide+xml"/>
  <Override PartName="/ppt/slides/slide249.xml" ContentType="application/vnd.openxmlformats-officedocument.presentationml.slide+xml"/>
  <Override PartName="/ppt/notesSlides/notesSlide161.xml" ContentType="application/vnd.openxmlformats-officedocument.presentationml.notesSlide+xml"/>
  <Override PartName="/ppt/slides/slide215.xml" ContentType="application/vnd.openxmlformats-officedocument.presentationml.slide+xml"/>
  <Override PartName="/ppt/slides/slide131.xml" ContentType="application/vnd.openxmlformats-officedocument.presentationml.slide+xml"/>
  <Override PartName="/ppt/slides/slide281.xml" ContentType="application/vnd.openxmlformats-officedocument.presentationml.slide+xml"/>
  <Override PartName="/ppt/slides/slide169.xml" ContentType="application/vnd.openxmlformats-officedocument.presentationml.slide+xml"/>
  <Override PartName="/ppt/slides/slide279.xml" ContentType="application/vnd.openxmlformats-officedocument.presentationml.slide+xml"/>
  <Override PartName="/ppt/slides/slide339.xml" ContentType="application/vnd.openxmlformats-officedocument.presentationml.slide+xml"/>
  <Override PartName="/ppt/slides/slide127.xml" ContentType="application/vnd.openxmlformats-officedocument.presentationml.slide+xml"/>
  <Override PartName="/ppt/slides/slide250.xml" ContentType="application/vnd.openxmlformats-officedocument.presentationml.slide+xml"/>
  <Override PartName="/ppt/notesSlides/notesSlide107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328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192.xml" ContentType="application/vnd.openxmlformats-officedocument.presentationml.slide+xml"/>
  <Override PartName="/ppt/notesSlides/notesSlide172.xml" ContentType="application/vnd.openxmlformats-officedocument.presentationml.notesSlide+xml"/>
  <Override PartName="/ppt/slides/slide206.xml" ContentType="application/vnd.openxmlformats-officedocument.presentationml.slide+xml"/>
  <Override PartName="/ppt/slides/slide170.xml" ContentType="application/vnd.openxmlformats-officedocument.presentationml.slide+xml"/>
  <Override PartName="/ppt/slides/slide168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91.xml" ContentType="application/vnd.openxmlformats-officedocument.presentationml.slide+xml"/>
  <Override PartName="/ppt/slides/slide100.xml" ContentType="application/vnd.openxmlformats-officedocument.presentationml.slide+xml"/>
  <Override PartName="/ppt/slides/slide12.xml" ContentType="application/vnd.openxmlformats-officedocument.presentationml.slide+xml"/>
  <Override PartName="/ppt/slides/slide256.xml" ContentType="application/vnd.openxmlformats-officedocument.presentationml.slide+xml"/>
  <Override PartName="/ppt/notesSlides/notesSlide130.xml" ContentType="application/vnd.openxmlformats-officedocument.presentationml.notesSlide+xml"/>
  <Override PartName="/ppt/slides/slide191.xml" ContentType="application/vnd.openxmlformats-officedocument.presentationml.slide+xml"/>
  <Override PartName="/ppt/slides/slide190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s/slide84.xml" ContentType="application/vnd.openxmlformats-officedocument.presentationml.slide+xml"/>
  <Override PartName="/ppt/slides/slide303.xml" ContentType="application/vnd.openxmlformats-officedocument.presentationml.slide+xml"/>
  <Override PartName="/ppt/notesSlides/notesSlide196.xml" ContentType="application/vnd.openxmlformats-officedocument.presentationml.notes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130.xml" ContentType="application/vnd.openxmlformats-officedocument.presentationml.slide+xml"/>
  <Override PartName="/ppt/slides/slide145.xml" ContentType="application/vnd.openxmlformats-officedocument.presentationml.slide+xml"/>
  <Override PartName="/ppt/notesSlides/notesSlide195.xml" ContentType="application/vnd.openxmlformats-officedocument.presentationml.notesSlide+xml"/>
  <Override PartName="/ppt/slides/slide222.xml" ContentType="application/vnd.openxmlformats-officedocument.presentationml.slide+xml"/>
  <Override PartName="/ppt/slides/slide50.xml" ContentType="application/vnd.openxmlformats-officedocument.presentationml.slide+xml"/>
  <Override PartName="/ppt/slides/slide57.xml" ContentType="application/vnd.openxmlformats-officedocument.presentationml.slide+xml"/>
  <Override PartName="/ppt/slides/slide183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7.xml" ContentType="application/vnd.openxmlformats-officedocument.presentationml.slide+xml"/>
  <Override PartName="/ppt/slides/slide116.xml" ContentType="application/vnd.openxmlformats-officedocument.presentationml.slide+xml"/>
  <Override PartName="/ppt/notesSlides/notesSlide10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71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slides/slide253.xml" ContentType="application/vnd.openxmlformats-officedocument.presentationml.slide+xml"/>
  <Override PartName="/ppt/slides/slide34.xml" ContentType="application/vnd.openxmlformats-officedocument.presentationml.slide+xml"/>
  <Override PartName="/ppt/slides/slide11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59.xml" ContentType="application/vnd.openxmlformats-officedocument.presentationml.notesSlide+xml"/>
  <Override PartName="/ppt/slides/slide296.xml" ContentType="application/vnd.openxmlformats-officedocument.presentationml.slide+xml"/>
  <Override PartName="/ppt/slides/slide88.xml" ContentType="application/vnd.openxmlformats-officedocument.presentationml.slide+xml"/>
  <Override PartName="/ppt/slides/slide99.xml" ContentType="application/vnd.openxmlformats-officedocument.presentationml.slide+xml"/>
  <Override PartName="/ppt/slides/slide189.xml" ContentType="application/vnd.openxmlformats-officedocument.presentationml.slide+xml"/>
  <Override PartName="/ppt/slides/slide333.xml" ContentType="application/vnd.openxmlformats-officedocument.presentationml.slide+xml"/>
  <Override PartName="/ppt/slides/slide5.xml" ContentType="application/vnd.openxmlformats-officedocument.presentationml.slide+xml"/>
  <Override PartName="/ppt/slides/slide160.xml" ContentType="application/vnd.openxmlformats-officedocument.presentationml.slide+xml"/>
  <Override PartName="/ppt/slides/slide59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2.xml" ContentType="application/vnd.openxmlformats-officedocument.presentationml.slide+xml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149.xml" ContentType="application/vnd.openxmlformats-officedocument.presentationml.slide+xml"/>
  <Override PartName="/ppt/slides/slide72.xml" ContentType="application/vnd.openxmlformats-officedocument.presentationml.slide+xml"/>
  <Override PartName="/ppt/slides/slide335.xml" ContentType="application/vnd.openxmlformats-officedocument.presentationml.slide+xml"/>
  <Override PartName="/ppt/notesSlides/notesSlide7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12.xml" ContentType="application/vnd.openxmlformats-officedocument.presentationml.notesSlide+xml"/>
  <Override PartName="/ppt/slides/slide297.xml" ContentType="application/vnd.openxmlformats-officedocument.presentationml.slide+xml"/>
  <Override PartName="/ppt/diagrams/drawing1.xml" ContentType="application/vnd.ms-office.drawingml.diagramDrawing+xml"/>
  <Override PartName="/ppt/notesSlides/notesSlide186.xml" ContentType="application/vnd.openxmlformats-officedocument.presentationml.notesSlide+xml"/>
  <Override PartName="/ppt/slides/slide162.xml" ContentType="application/vnd.openxmlformats-officedocument.presentationml.slide+xml"/>
  <Override PartName="/ppt/slides/slide164.xml" ContentType="application/vnd.openxmlformats-officedocument.presentationml.slide+xml"/>
  <Override PartName="/ppt/slides/slide259.xml" ContentType="application/vnd.openxmlformats-officedocument.presentationml.slide+xml"/>
  <Override PartName="/ppt/slides/slide71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337.xml" ContentType="application/vnd.openxmlformats-officedocument.presentationml.slide+xml"/>
  <Override PartName="/ppt/slides/slide241.xml" ContentType="application/vnd.openxmlformats-officedocument.presentationml.slide+xml"/>
  <Override PartName="/ppt/slides/slide135.xml" ContentType="application/vnd.openxmlformats-officedocument.presentationml.slide+xml"/>
  <Override PartName="/ppt/slides/slide342.xml" ContentType="application/vnd.openxmlformats-officedocument.presentationml.slide+xml"/>
  <Override PartName="/ppt/slides/slide28.xml" ContentType="application/vnd.openxmlformats-officedocument.presentationml.slide+xml"/>
  <Override PartName="/ppt/slides/slide301.xml" ContentType="application/vnd.openxmlformats-officedocument.presentationml.slide+xml"/>
  <Override PartName="/ppt/notesSlides/notesSlide88.xml" ContentType="application/vnd.openxmlformats-officedocument.presentationml.notesSlide+xml"/>
  <Override PartName="/ppt/diagrams/colors1.xml" ContentType="application/vnd.openxmlformats-officedocument.drawingml.diagramColors+xml"/>
  <Override PartName="/docProps/app.xml" ContentType="application/vnd.openxmlformats-officedocument.extended-properties+xml"/>
  <Override PartName="/ppt/notesSlides/notesSlide131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16.xml" ContentType="application/vnd.openxmlformats-officedocument.presentationml.slide+xml"/>
  <Override PartName="/ppt/slides/slide343.xml" ContentType="application/vnd.openxmlformats-officedocument.presentationml.slide+xml"/>
  <Override PartName="/ppt/slides/slide47.xml" ContentType="application/vnd.openxmlformats-officedocument.presentationml.slide+xml"/>
  <Override PartName="/ppt/slides/slide244.xml" ContentType="application/vnd.openxmlformats-officedocument.presentationml.slide+xml"/>
  <Override PartName="/ppt/slides/slide235.xml" ContentType="application/vnd.openxmlformats-officedocument.presentationml.slide+xml"/>
  <Override PartName="/ppt/slides/slide327.xml" ContentType="application/vnd.openxmlformats-officedocument.presentationml.slide+xml"/>
  <Override PartName="/ppt/slides/slide188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286.xml" ContentType="application/vnd.openxmlformats-officedocument.presentationml.slide+xml"/>
  <Override PartName="/ppt/slides/slide141.xml" ContentType="application/vnd.openxmlformats-officedocument.presentationml.slide+xml"/>
  <Override PartName="/ppt/notesSlides/notesSlide136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200.xml" ContentType="application/vnd.openxmlformats-officedocument.presentationml.slide+xml"/>
  <Override PartName="/ppt/slides/slide234.xml" ContentType="application/vnd.openxmlformats-officedocument.presentationml.slide+xml"/>
  <Override PartName="/ppt/notesSlides/notesSlide160.xml" ContentType="application/vnd.openxmlformats-officedocument.presentationml.notesSlide+xml"/>
  <Override PartName="/ppt/slides/slide240.xml" ContentType="application/vnd.openxmlformats-officedocument.presentationml.slide+xml"/>
  <Override PartName="/ppt/slides/slide97.xml" ContentType="application/vnd.openxmlformats-officedocument.presentationml.slide+xml"/>
  <Override PartName="/ppt/slides/slide161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211.xml" ContentType="application/vnd.openxmlformats-officedocument.presentationml.slide+xml"/>
  <Override PartName="/ppt/slides/slide231.xml" ContentType="application/vnd.openxmlformats-officedocument.presentationml.slide+xml"/>
  <Override PartName="/ppt/slides/slide92.xml" ContentType="application/vnd.openxmlformats-officedocument.presentationml.slide+xml"/>
  <Override PartName="/ppt/slides/slide124.xml" ContentType="application/vnd.openxmlformats-officedocument.presentationml.slide+xml"/>
  <Override PartName="/ppt/slides/slide167.xml" ContentType="application/vnd.openxmlformats-officedocument.presentationml.slide+xml"/>
  <Override PartName="/ppt/slides/slide300.xml" ContentType="application/vnd.openxmlformats-officedocument.presentationml.slide+xml"/>
  <Override PartName="/ppt/notesSlides/notesSlide119.xml" ContentType="application/vnd.openxmlformats-officedocument.presentationml.notesSlide+xml"/>
  <Override PartName="/ppt/notesSlides/notesSlide170.xml" ContentType="application/vnd.openxmlformats-officedocument.presentationml.notesSlide+xml"/>
  <Override PartName="/ppt/slides/slide26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23.xml" ContentType="application/vnd.openxmlformats-officedocument.presentationml.notesSlide+xml"/>
  <Override PartName="/ppt/notesSlides/notesSlide189.xml" ContentType="application/vnd.openxmlformats-officedocument.presentationml.notesSlide+xml"/>
  <Override PartName="/ppt/slides/slide182.xml" ContentType="application/vnd.openxmlformats-officedocument.presentationml.slide+xml"/>
  <Override PartName="/ppt/notesSlides/notesSlide181.xml" ContentType="application/vnd.openxmlformats-officedocument.presentationml.notesSlide+xml"/>
  <Override PartName="/ppt/slides/slide263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15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78.xml" ContentType="application/vnd.openxmlformats-officedocument.presentationml.slide+xml"/>
  <Override PartName="/ppt/slides/slide309.xml" ContentType="application/vnd.openxmlformats-officedocument.presentationml.slide+xml"/>
  <Override PartName="/ppt/slides/slide320.xml" ContentType="application/vnd.openxmlformats-officedocument.presentationml.slide+xml"/>
  <Override PartName="/ppt/slides/slide43.xml" ContentType="application/vnd.openxmlformats-officedocument.presentationml.slide+xml"/>
  <Override PartName="/ppt/notesSlides/notesSlide145.xml" ContentType="application/vnd.openxmlformats-officedocument.presentationml.notesSlide+xml"/>
  <Override PartName="/ppt/slides/slide133.xml" ContentType="application/vnd.openxmlformats-officedocument.presentationml.slide+xml"/>
  <Override PartName="/ppt/notesSlides/notesSlide9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341.xml" ContentType="application/vnd.openxmlformats-officedocument.presentationml.slide+xml"/>
  <Override PartName="/ppt/slides/slide207.xml" ContentType="application/vnd.openxmlformats-officedocument.presentationml.slide+xml"/>
  <Override PartName="/ppt/notesSlides/notesSlide168.xml" ContentType="application/vnd.openxmlformats-officedocument.presentationml.notesSlide+xml"/>
  <Default Extension="png" ContentType="image/png"/>
  <Override PartName="/ppt/notesSlides/notesSlide84.xml" ContentType="application/vnd.openxmlformats-officedocument.presentationml.notesSlide+xml"/>
  <Override PartName="/ppt/slides/slide83.xml" ContentType="application/vnd.openxmlformats-officedocument.presentationml.slide+xml"/>
  <Override PartName="/ppt/slides/slide216.xml" ContentType="application/vnd.openxmlformats-officedocument.presentationml.slide+xml"/>
  <Override PartName="/docProps/core.xml" ContentType="application/vnd.openxmlformats-package.core-properties+xml"/>
  <Override PartName="/ppt/slides/slide245.xml" ContentType="application/vnd.openxmlformats-officedocument.presentationml.slide+xml"/>
  <Override PartName="/ppt/notesSlides/notesSlide108.xml" ContentType="application/vnd.openxmlformats-officedocument.presentationml.notesSlide+xml"/>
  <Override PartName="/ppt/slides/slide31.xml" ContentType="application/vnd.openxmlformats-officedocument.presentationml.slide+xml"/>
  <Override PartName="/ppt/slides/slide329.xml" ContentType="application/vnd.openxmlformats-officedocument.presentationml.slide+xml"/>
  <Override PartName="/ppt/slides/slide311.xml" ContentType="application/vnd.openxmlformats-officedocument.presentationml.slide+xml"/>
  <Default Extension="bin" ContentType="application/vnd.openxmlformats-officedocument.presentationml.printerSettings"/>
  <Override PartName="/ppt/notesSlides/notesSlide24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83.xml" ContentType="application/vnd.openxmlformats-officedocument.presentationml.notesSlide+xml"/>
  <Override PartName="/ppt/slides/slide41.xml" ContentType="application/vnd.openxmlformats-officedocument.presentationml.slide+xml"/>
  <Override PartName="/ppt/slides/slide132.xml" ContentType="application/vnd.openxmlformats-officedocument.presentationml.slide+xml"/>
  <Override PartName="/ppt/slides/slide199.xml" ContentType="application/vnd.openxmlformats-officedocument.presentationml.slide+xml"/>
  <Override PartName="/ppt/notesSlides/notesSlide16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4.xml" ContentType="application/vnd.openxmlformats-officedocument.presentationml.notesSlide+xml"/>
  <Override PartName="/ppt/theme/theme2.xml" ContentType="application/vnd.openxmlformats-officedocument.theme+xml"/>
  <Override PartName="/ppt/notesSlides/notesSlide75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132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128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312.xml" ContentType="application/vnd.openxmlformats-officedocument.presentationml.slide+xml"/>
  <Override PartName="/ppt/slides/slide147.xml" ContentType="application/vnd.openxmlformats-officedocument.presentationml.slide+xml"/>
  <Override PartName="/ppt/slides/slide334.xml" ContentType="application/vnd.openxmlformats-officedocument.presentationml.slide+xml"/>
  <Override PartName="/ppt/notesSlides/notesSlide10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38.xml" ContentType="application/vnd.openxmlformats-officedocument.presentationml.slide+xml"/>
  <Override PartName="/ppt/slides/slide274.xml" ContentType="application/vnd.openxmlformats-officedocument.presentationml.slide+xml"/>
  <Override PartName="/ppt/slides/slide58.xml" ContentType="application/vnd.openxmlformats-officedocument.presentationml.slide+xml"/>
  <Default Extension="xml" ContentType="application/xml"/>
  <Override PartName="/ppt/slides/slide91.xml" ContentType="application/vnd.openxmlformats-officedocument.presentationml.slide+xml"/>
  <Override PartName="/ppt/slides/slide213.xml" ContentType="application/vnd.openxmlformats-officedocument.presentationml.slide+xml"/>
  <Override PartName="/ppt/slides/slide86.xml" ContentType="application/vnd.openxmlformats-officedocument.presentationml.slide+xml"/>
  <Override PartName="/ppt/notesSlides/notesSlide151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slides/slide346.xml" ContentType="application/vnd.openxmlformats-officedocument.presentationml.slide+xml"/>
  <Override PartName="/ppt/slides/slide28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298.xml" ContentType="application/vnd.openxmlformats-officedocument.presentationml.slide+xml"/>
  <Override PartName="/ppt/slides/slide225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322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embeddings/oleObject1.bin" ContentType="application/vnd.openxmlformats-officedocument.oleObject"/>
  <Override PartName="/ppt/notesSlides/notesSlide91.xml" ContentType="application/vnd.openxmlformats-officedocument.presentationml.notesSlide+xml"/>
  <Override PartName="/ppt/notesSlides/notesSlide93.xml" ContentType="application/vnd.openxmlformats-officedocument.presentationml.notesSlide+xml"/>
  <Override PartName="/ppt/slides/slide272.xml" ContentType="application/vnd.openxmlformats-officedocument.presentationml.slide+xml"/>
  <Override PartName="/ppt/notesSlides/notesSlide16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49.xml" ContentType="application/vnd.openxmlformats-officedocument.presentationml.slide+xml"/>
  <Override PartName="/ppt/slides/slide187.xml" ContentType="application/vnd.openxmlformats-officedocument.presentationml.slide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slides/slide120.xml" ContentType="application/vnd.openxmlformats-officedocument.presentationml.slide+xml"/>
  <Override PartName="/ppt/notesSlides/notesSlide7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2.xml" ContentType="application/vnd.openxmlformats-officedocument.presentationml.slide+xml"/>
  <Override PartName="/ppt/slides/slide77.xml" ContentType="application/vnd.openxmlformats-officedocument.presentationml.slide+xml"/>
  <Override PartName="/ppt/slides/slide246.xml" ContentType="application/vnd.openxmlformats-officedocument.presentationml.slide+xml"/>
  <Override PartName="/ppt/slides/slide173.xml" ContentType="application/vnd.openxmlformats-officedocument.presentationml.slide+xml"/>
  <Override PartName="/ppt/notesSlides/notesSlide154.xml" ContentType="application/vnd.openxmlformats-officedocument.presentationml.notesSlide+xml"/>
  <Override PartName="/ppt/slides/slide209.xml" ContentType="application/vnd.openxmlformats-officedocument.presentationml.slide+xml"/>
  <Override PartName="/ppt/slides/slide79.xml" ContentType="application/vnd.openxmlformats-officedocument.presentationml.slide+xml"/>
  <Override PartName="/ppt/slides/slide95.xml" ContentType="application/vnd.openxmlformats-officedocument.presentationml.slide+xml"/>
  <Override PartName="/ppt/slides/slide159.xml" ContentType="application/vnd.openxmlformats-officedocument.presentationml.slide+xml"/>
  <Override PartName="/ppt/slides/slide236.xml" ContentType="application/vnd.openxmlformats-officedocument.presentationml.slide+xml"/>
  <Override PartName="/ppt/notesSlides/notesSlide121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30.xml" ContentType="application/vnd.openxmlformats-officedocument.presentationml.slide+xml"/>
  <Override PartName="/ppt/slides/slide237.xml" ContentType="application/vnd.openxmlformats-officedocument.presentationml.slide+xml"/>
  <Override PartName="/ppt/slides/slide181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4.xml" ContentType="application/vnd.openxmlformats-officedocument.presentationml.slide+xml"/>
  <Override PartName="/ppt/theme/themeOverride1.xml" ContentType="application/vnd.openxmlformats-officedocument.themeOverride+xml"/>
  <Override PartName="/ppt/slides/slide15.xml" ContentType="application/vnd.openxmlformats-officedocument.presentationml.slide+xml"/>
  <Override PartName="/ppt/slides/slide140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73.xml" ContentType="application/vnd.openxmlformats-officedocument.presentationml.slide+xml"/>
  <Override PartName="/ppt/slides/slide224.xml" ContentType="application/vnd.openxmlformats-officedocument.presentationml.slide+xml"/>
  <Override PartName="/ppt/notesSlides/notesSlide129.xml" ContentType="application/vnd.openxmlformats-officedocument.presentationml.notesSlide+xml"/>
  <Override PartName="/ppt/slides/slide32.xml" ContentType="application/vnd.openxmlformats-officedocument.presentationml.slide+xml"/>
  <Override PartName="/ppt/slides/slide17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13.xml" ContentType="application/vnd.openxmlformats-officedocument.presentationml.slide+xml"/>
  <Override PartName="/ppt/slides/slide348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26.xml" ContentType="application/vnd.openxmlformats-officedocument.presentationml.slide+xml"/>
  <Override PartName="/ppt/slides/slide243.xml" ContentType="application/vnd.openxmlformats-officedocument.presentationml.slide+xml"/>
  <Override PartName="/ppt/slides/slide278.xml" ContentType="application/vnd.openxmlformats-officedocument.presentationml.slide+xml"/>
  <Override PartName="/ppt/slides/slide22.xml" ContentType="application/vnd.openxmlformats-officedocument.presentationml.slide+xml"/>
  <Override PartName="/ppt/slides/slide292.xml" ContentType="application/vnd.openxmlformats-officedocument.presentationml.slide+xml"/>
  <Override PartName="/ppt/slides/slide305.xml" ContentType="application/vnd.openxmlformats-officedocument.presentationml.slide+xml"/>
  <Override PartName="/ppt/notesSlides/notesSlide92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162.xml" ContentType="application/vnd.openxmlformats-officedocument.presentationml.notesSlide+xml"/>
  <Override PartName="/ppt/slides/slide262.xml" ContentType="application/vnd.openxmlformats-officedocument.presentationml.slide+xml"/>
  <Override PartName="/ppt/slides/slide314.xml" ContentType="application/vnd.openxmlformats-officedocument.presentationml.slid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notesSlides/notesSlide18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90.xml" ContentType="application/vnd.openxmlformats-officedocument.presentationml.slide+xml"/>
  <Override PartName="/ppt/slides/slide21.xml" ContentType="application/vnd.openxmlformats-officedocument.presentationml.slide+xml"/>
  <Override PartName="/ppt/slides/slide107.xml" ContentType="application/vnd.openxmlformats-officedocument.presentationml.slide+xml"/>
  <Override PartName="/ppt/slides/slide23.xml" ContentType="application/vnd.openxmlformats-officedocument.presentationml.slide+xml"/>
  <Override PartName="/ppt/slides/slide247.xml" ContentType="application/vnd.openxmlformats-officedocument.presentationml.slide+xml"/>
  <Override PartName="/ppt/slides/slide123.xml" ContentType="application/vnd.openxmlformats-officedocument.presentationml.slide+xml"/>
  <Override PartName="/ppt/slides/slide23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151.xml" ContentType="application/vnd.openxmlformats-officedocument.presentationml.slide+xml"/>
  <Override PartName="/ppt/notesSlides/notesSlide117.xml" ContentType="application/vnd.openxmlformats-officedocument.presentationml.notesSlide+xml"/>
  <Override PartName="/ppt/slides/slide288.xml" ContentType="application/vnd.openxmlformats-officedocument.presentationml.slide+xml"/>
  <Override PartName="/ppt/notesSlides/notesSlide15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8.xml" ContentType="application/vnd.openxmlformats-officedocument.presentationml.notesSlide+xml"/>
  <Override PartName="/ppt/slides/slide121.xml" ContentType="application/vnd.openxmlformats-officedocument.presentationml.slide+xml"/>
  <Override PartName="/ppt/slides/slide214.xml" ContentType="application/vnd.openxmlformats-officedocument.presentationml.slide+xml"/>
  <Override PartName="/ppt/slides/slide310.xml" ContentType="application/vnd.openxmlformats-officedocument.presentationml.slide+xml"/>
  <Override PartName="/ppt/slides/slide319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87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99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26.xml" ContentType="application/vnd.openxmlformats-officedocument.presentationml.notesSlide+xml"/>
  <Override PartName="/ppt/notesSlides/notesSlide177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169.xml" ContentType="application/vnd.openxmlformats-officedocument.presentationml.notesSlide+xml"/>
  <Override PartName="/ppt/diagrams/quickStyle1.xml" ContentType="application/vnd.openxmlformats-officedocument.drawingml.diagramStyle+xml"/>
  <Override PartName="/ppt/slideLayouts/slideLayout6.xml" ContentType="application/vnd.openxmlformats-officedocument.presentationml.slideLayout+xml"/>
  <Default Extension="emf" ContentType="image/x-emf"/>
  <Override PartName="/ppt/notesSlides/notesSlide43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101.xml" ContentType="application/vnd.openxmlformats-officedocument.presentationml.notesSlide+xml"/>
  <Override PartName="/ppt/slides/slide330.xml" ContentType="application/vnd.openxmlformats-officedocument.presentationml.slide+xml"/>
  <Override PartName="/ppt/notesSlides/notesSlide152.xml" ContentType="application/vnd.openxmlformats-officedocument.presentationml.notesSlide+xml"/>
  <Override PartName="/ppt/slides/slide138.xml" ContentType="application/vnd.openxmlformats-officedocument.presentationml.slide+xml"/>
  <Override PartName="/ppt/slides/slide258.xml" ContentType="application/vnd.openxmlformats-officedocument.presentationml.slide+xml"/>
  <Override PartName="/ppt/slides/slide265.xml" ContentType="application/vnd.openxmlformats-officedocument.presentationml.slide+xml"/>
  <Override PartName="/ppt/slides/slide232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264.xml" ContentType="application/vnd.openxmlformats-officedocument.presentationml.slide+xml"/>
  <Override PartName="/ppt/slides/slide150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67.xml" ContentType="application/vnd.openxmlformats-officedocument.presentationml.slide+xml"/>
  <Override PartName="/ppt/slides/slide46.xml" ContentType="application/vnd.openxmlformats-officedocument.presentationml.slide+xml"/>
  <Override PartName="/ppt/slides/slide203.xml" ContentType="application/vnd.openxmlformats-officedocument.presentationml.slide+xml"/>
  <Override PartName="/ppt/slides/slide318.xml" ContentType="application/vnd.openxmlformats-officedocument.presentationml.slide+xml"/>
  <Override PartName="/ppt/slides/slide294.xml" ContentType="application/vnd.openxmlformats-officedocument.presentationml.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338.xml" ContentType="application/vnd.openxmlformats-officedocument.presentationml.slide+xml"/>
  <Override PartName="/ppt/slides/slide313.xml" ContentType="application/vnd.openxmlformats-officedocument.presentationml.slide+xml"/>
  <Override PartName="/ppt/slides/slide134.xml" ContentType="application/vnd.openxmlformats-officedocument.presentationml.slide+xml"/>
  <Override PartName="/ppt/notesSlides/notesSlide140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86.xml" ContentType="application/vnd.openxmlformats-officedocument.presentationml.slide+xml"/>
  <Override PartName="/ppt/slides/slide2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38.xml" ContentType="application/vnd.openxmlformats-officedocument.presentationml.notesSlide+xml"/>
  <Override PartName="/ppt/slides/slide331.xml" ContentType="application/vnd.openxmlformats-officedocument.presentationml.slide+xml"/>
  <Override PartName="/ppt/slides/slide290.xml" ContentType="application/vnd.openxmlformats-officedocument.presentationml.slide+xml"/>
  <Override PartName="/ppt/notesSlides/notesSlide111.xml" ContentType="application/vnd.openxmlformats-officedocument.presentationml.notesSlide+xml"/>
  <Override PartName="/ppt/slides/slide119.xml" ContentType="application/vnd.openxmlformats-officedocument.presentationml.slide+xml"/>
  <Override PartName="/ppt/slides/slide136.xml" ContentType="application/vnd.openxmlformats-officedocument.presentationml.slide+xml"/>
  <Override PartName="/ppt/slides/slide139.xml" ContentType="application/vnd.openxmlformats-officedocument.presentationml.slide+xml"/>
  <Override PartName="/ppt/slides/slide257.xml" ContentType="application/vnd.openxmlformats-officedocument.presentationml.slide+xml"/>
  <Override PartName="/ppt/notesSlides/notesSlide105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10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271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179.xml" ContentType="application/vnd.openxmlformats-officedocument.presentationml.slide+xml"/>
  <Override PartName="/ppt/slides/slide251.xml" ContentType="application/vnd.openxmlformats-officedocument.presentationml.slide+xml"/>
  <Override PartName="/ppt/slides/slide226.xml" ContentType="application/vnd.openxmlformats-officedocument.presentationml.slide+xml"/>
  <Override PartName="/ppt/slides/slide277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306.xml" ContentType="application/vnd.openxmlformats-officedocument.presentationml.slide+xml"/>
  <Override PartName="/ppt/slides/slide156.xml" ContentType="application/vnd.openxmlformats-officedocument.presentationml.slide+xml"/>
  <Override PartName="/ppt/slides/slide239.xml" ContentType="application/vnd.openxmlformats-officedocument.presentationml.slide+xml"/>
  <Override PartName="/ppt/theme/theme1.xml" ContentType="application/vnd.openxmlformats-officedocument.theme+xml"/>
  <Override PartName="/ppt/slides/slide109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270.xml" ContentType="application/vnd.openxmlformats-officedocument.presentationml.slide+xml"/>
  <Override PartName="/ppt/slides/slide197.xml" ContentType="application/vnd.openxmlformats-officedocument.presentationml.slide+xml"/>
  <Override PartName="/ppt/slides/slide302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10.xml" ContentType="application/vnd.openxmlformats-officedocument.presentationml.slide+xml"/>
  <Override PartName="/ppt/slides/slide4.xml" ContentType="application/vnd.openxmlformats-officedocument.presentationml.slide+xml"/>
  <Override PartName="/ppt/notesSlides/notesSlide155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98.xml" ContentType="application/vnd.openxmlformats-officedocument.presentationml.slide+xml"/>
  <Override PartName="/ppt/slides/slide326.xml" ContentType="application/vnd.openxmlformats-officedocument.presentationml.slide+xml"/>
  <Override PartName="/ppt/slides/slide102.xml" ContentType="application/vnd.openxmlformats-officedocument.presentationml.slide+xml"/>
  <Override PartName="/ppt/slides/slide146.xml" ContentType="application/vnd.openxmlformats-officedocument.presentationml.slide+xml"/>
  <Override PartName="/ppt/notesSlides/notesSlide82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87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254.xml" ContentType="application/vnd.openxmlformats-officedocument.presentationml.slide+xml"/>
  <Override PartName="/ppt/notesSlides/notesSlide110.xml" ContentType="application/vnd.openxmlformats-officedocument.presentationml.notes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notesSlides/notesSlide124.xml" ContentType="application/vnd.openxmlformats-officedocument.presentationml.notesSlide+xml"/>
  <Override PartName="/ppt/slides/slide21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873" r:id="rId1"/>
  </p:sldMasterIdLst>
  <p:notesMasterIdLst>
    <p:notesMasterId r:id="rId350"/>
  </p:notesMasterIdLst>
  <p:handoutMasterIdLst>
    <p:handoutMasterId r:id="rId351"/>
  </p:handoutMasterIdLst>
  <p:sldIdLst>
    <p:sldId id="256" r:id="rId2"/>
    <p:sldId id="650" r:id="rId3"/>
    <p:sldId id="770" r:id="rId4"/>
    <p:sldId id="771" r:id="rId5"/>
    <p:sldId id="772" r:id="rId6"/>
    <p:sldId id="773" r:id="rId7"/>
    <p:sldId id="774" r:id="rId8"/>
    <p:sldId id="775" r:id="rId9"/>
    <p:sldId id="776" r:id="rId10"/>
    <p:sldId id="777" r:id="rId11"/>
    <p:sldId id="778" r:id="rId12"/>
    <p:sldId id="779" r:id="rId13"/>
    <p:sldId id="1208" r:id="rId14"/>
    <p:sldId id="1209" r:id="rId15"/>
    <p:sldId id="1210" r:id="rId16"/>
    <p:sldId id="1211" r:id="rId17"/>
    <p:sldId id="1213" r:id="rId18"/>
    <p:sldId id="1730" r:id="rId19"/>
    <p:sldId id="1717" r:id="rId20"/>
    <p:sldId id="1718" r:id="rId21"/>
    <p:sldId id="1719" r:id="rId22"/>
    <p:sldId id="1720" r:id="rId23"/>
    <p:sldId id="1721" r:id="rId24"/>
    <p:sldId id="1722" r:id="rId25"/>
    <p:sldId id="1723" r:id="rId26"/>
    <p:sldId id="1724" r:id="rId27"/>
    <p:sldId id="1725" r:id="rId28"/>
    <p:sldId id="1726" r:id="rId29"/>
    <p:sldId id="1727" r:id="rId30"/>
    <p:sldId id="1728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286" r:id="rId57"/>
    <p:sldId id="287" r:id="rId58"/>
    <p:sldId id="288" r:id="rId59"/>
    <p:sldId id="289" r:id="rId60"/>
    <p:sldId id="290" r:id="rId61"/>
    <p:sldId id="291" r:id="rId62"/>
    <p:sldId id="292" r:id="rId63"/>
    <p:sldId id="293" r:id="rId64"/>
    <p:sldId id="294" r:id="rId65"/>
    <p:sldId id="295" r:id="rId66"/>
    <p:sldId id="1476" r:id="rId67"/>
    <p:sldId id="1478" r:id="rId68"/>
    <p:sldId id="1479" r:id="rId69"/>
    <p:sldId id="1480" r:id="rId70"/>
    <p:sldId id="1481" r:id="rId71"/>
    <p:sldId id="1482" r:id="rId72"/>
    <p:sldId id="1483" r:id="rId73"/>
    <p:sldId id="1484" r:id="rId74"/>
    <p:sldId id="1539" r:id="rId75"/>
    <p:sldId id="1540" r:id="rId76"/>
    <p:sldId id="1541" r:id="rId77"/>
    <p:sldId id="1542" r:id="rId78"/>
    <p:sldId id="1543" r:id="rId79"/>
    <p:sldId id="1544" r:id="rId80"/>
    <p:sldId id="1545" r:id="rId81"/>
    <p:sldId id="1546" r:id="rId82"/>
    <p:sldId id="1547" r:id="rId83"/>
    <p:sldId id="1548" r:id="rId84"/>
    <p:sldId id="1549" r:id="rId85"/>
    <p:sldId id="1550" r:id="rId86"/>
    <p:sldId id="1551" r:id="rId87"/>
    <p:sldId id="1552" r:id="rId88"/>
    <p:sldId id="1553" r:id="rId89"/>
    <p:sldId id="1554" r:id="rId90"/>
    <p:sldId id="1555" r:id="rId91"/>
    <p:sldId id="1556" r:id="rId92"/>
    <p:sldId id="1557" r:id="rId93"/>
    <p:sldId id="1558" r:id="rId94"/>
    <p:sldId id="1559" r:id="rId95"/>
    <p:sldId id="1560" r:id="rId96"/>
    <p:sldId id="1561" r:id="rId97"/>
    <p:sldId id="1562" r:id="rId98"/>
    <p:sldId id="1563" r:id="rId99"/>
    <p:sldId id="1564" r:id="rId100"/>
    <p:sldId id="1565" r:id="rId101"/>
    <p:sldId id="1566" r:id="rId102"/>
    <p:sldId id="1485" r:id="rId103"/>
    <p:sldId id="1486" r:id="rId104"/>
    <p:sldId id="1487" r:id="rId105"/>
    <p:sldId id="1488" r:id="rId106"/>
    <p:sldId id="1489" r:id="rId107"/>
    <p:sldId id="1490" r:id="rId108"/>
    <p:sldId id="1491" r:id="rId109"/>
    <p:sldId id="1492" r:id="rId110"/>
    <p:sldId id="1493" r:id="rId111"/>
    <p:sldId id="1494" r:id="rId112"/>
    <p:sldId id="1495" r:id="rId113"/>
    <p:sldId id="1496" r:id="rId114"/>
    <p:sldId id="1497" r:id="rId115"/>
    <p:sldId id="1498" r:id="rId116"/>
    <p:sldId id="1499" r:id="rId117"/>
    <p:sldId id="1500" r:id="rId118"/>
    <p:sldId id="1501" r:id="rId119"/>
    <p:sldId id="1502" r:id="rId120"/>
    <p:sldId id="1503" r:id="rId121"/>
    <p:sldId id="1504" r:id="rId122"/>
    <p:sldId id="1505" r:id="rId123"/>
    <p:sldId id="1506" r:id="rId124"/>
    <p:sldId id="1507" r:id="rId125"/>
    <p:sldId id="1508" r:id="rId126"/>
    <p:sldId id="1509" r:id="rId127"/>
    <p:sldId id="1510" r:id="rId128"/>
    <p:sldId id="1511" r:id="rId129"/>
    <p:sldId id="1512" r:id="rId130"/>
    <p:sldId id="1513" r:id="rId131"/>
    <p:sldId id="1514" r:id="rId132"/>
    <p:sldId id="1515" r:id="rId133"/>
    <p:sldId id="1516" r:id="rId134"/>
    <p:sldId id="1517" r:id="rId135"/>
    <p:sldId id="1518" r:id="rId136"/>
    <p:sldId id="1519" r:id="rId137"/>
    <p:sldId id="1520" r:id="rId138"/>
    <p:sldId id="1521" r:id="rId139"/>
    <p:sldId id="1522" r:id="rId140"/>
    <p:sldId id="1523" r:id="rId141"/>
    <p:sldId id="1524" r:id="rId142"/>
    <p:sldId id="1525" r:id="rId143"/>
    <p:sldId id="1526" r:id="rId144"/>
    <p:sldId id="1527" r:id="rId145"/>
    <p:sldId id="1528" r:id="rId146"/>
    <p:sldId id="1529" r:id="rId147"/>
    <p:sldId id="1530" r:id="rId148"/>
    <p:sldId id="1531" r:id="rId149"/>
    <p:sldId id="1532" r:id="rId150"/>
    <p:sldId id="1533" r:id="rId151"/>
    <p:sldId id="1534" r:id="rId152"/>
    <p:sldId id="1535" r:id="rId153"/>
    <p:sldId id="1536" r:id="rId154"/>
    <p:sldId id="1567" r:id="rId155"/>
    <p:sldId id="1568" r:id="rId156"/>
    <p:sldId id="1569" r:id="rId157"/>
    <p:sldId id="1570" r:id="rId158"/>
    <p:sldId id="1571" r:id="rId159"/>
    <p:sldId id="1572" r:id="rId160"/>
    <p:sldId id="1573" r:id="rId161"/>
    <p:sldId id="1574" r:id="rId162"/>
    <p:sldId id="1575" r:id="rId163"/>
    <p:sldId id="1576" r:id="rId164"/>
    <p:sldId id="1577" r:id="rId165"/>
    <p:sldId id="1578" r:id="rId166"/>
    <p:sldId id="1579" r:id="rId167"/>
    <p:sldId id="1580" r:id="rId168"/>
    <p:sldId id="1581" r:id="rId169"/>
    <p:sldId id="1582" r:id="rId170"/>
    <p:sldId id="1583" r:id="rId171"/>
    <p:sldId id="1584" r:id="rId172"/>
    <p:sldId id="1585" r:id="rId173"/>
    <p:sldId id="1586" r:id="rId174"/>
    <p:sldId id="1587" r:id="rId175"/>
    <p:sldId id="1588" r:id="rId176"/>
    <p:sldId id="1589" r:id="rId177"/>
    <p:sldId id="1590" r:id="rId178"/>
    <p:sldId id="1591" r:id="rId179"/>
    <p:sldId id="1592" r:id="rId180"/>
    <p:sldId id="1593" r:id="rId181"/>
    <p:sldId id="1594" r:id="rId182"/>
    <p:sldId id="1595" r:id="rId183"/>
    <p:sldId id="1596" r:id="rId184"/>
    <p:sldId id="1597" r:id="rId185"/>
    <p:sldId id="1598" r:id="rId186"/>
    <p:sldId id="1599" r:id="rId187"/>
    <p:sldId id="1600" r:id="rId188"/>
    <p:sldId id="1601" r:id="rId189"/>
    <p:sldId id="1602" r:id="rId190"/>
    <p:sldId id="1603" r:id="rId191"/>
    <p:sldId id="1604" r:id="rId192"/>
    <p:sldId id="1605" r:id="rId193"/>
    <p:sldId id="1606" r:id="rId194"/>
    <p:sldId id="1607" r:id="rId195"/>
    <p:sldId id="1608" r:id="rId196"/>
    <p:sldId id="1609" r:id="rId197"/>
    <p:sldId id="1610" r:id="rId198"/>
    <p:sldId id="1611" r:id="rId199"/>
    <p:sldId id="1612" r:id="rId200"/>
    <p:sldId id="1613" r:id="rId201"/>
    <p:sldId id="1614" r:id="rId202"/>
    <p:sldId id="1615" r:id="rId203"/>
    <p:sldId id="1616" r:id="rId204"/>
    <p:sldId id="1617" r:id="rId205"/>
    <p:sldId id="1618" r:id="rId206"/>
    <p:sldId id="1619" r:id="rId207"/>
    <p:sldId id="1620" r:id="rId208"/>
    <p:sldId id="1621" r:id="rId209"/>
    <p:sldId id="1622" r:id="rId210"/>
    <p:sldId id="1623" r:id="rId211"/>
    <p:sldId id="1624" r:id="rId212"/>
    <p:sldId id="1625" r:id="rId213"/>
    <p:sldId id="1626" r:id="rId214"/>
    <p:sldId id="1627" r:id="rId215"/>
    <p:sldId id="1628" r:id="rId216"/>
    <p:sldId id="1629" r:id="rId217"/>
    <p:sldId id="1630" r:id="rId218"/>
    <p:sldId id="1631" r:id="rId219"/>
    <p:sldId id="1632" r:id="rId220"/>
    <p:sldId id="1633" r:id="rId221"/>
    <p:sldId id="1634" r:id="rId222"/>
    <p:sldId id="1635" r:id="rId223"/>
    <p:sldId id="1636" r:id="rId224"/>
    <p:sldId id="1637" r:id="rId225"/>
    <p:sldId id="1638" r:id="rId226"/>
    <p:sldId id="1639" r:id="rId227"/>
    <p:sldId id="1640" r:id="rId228"/>
    <p:sldId id="1641" r:id="rId229"/>
    <p:sldId id="1642" r:id="rId230"/>
    <p:sldId id="1643" r:id="rId231"/>
    <p:sldId id="1644" r:id="rId232"/>
    <p:sldId id="1645" r:id="rId233"/>
    <p:sldId id="1646" r:id="rId234"/>
    <p:sldId id="1647" r:id="rId235"/>
    <p:sldId id="1648" r:id="rId236"/>
    <p:sldId id="1649" r:id="rId237"/>
    <p:sldId id="1650" r:id="rId238"/>
    <p:sldId id="1651" r:id="rId239"/>
    <p:sldId id="1652" r:id="rId240"/>
    <p:sldId id="1653" r:id="rId241"/>
    <p:sldId id="1654" r:id="rId242"/>
    <p:sldId id="1655" r:id="rId243"/>
    <p:sldId id="1656" r:id="rId244"/>
    <p:sldId id="1657" r:id="rId245"/>
    <p:sldId id="1658" r:id="rId246"/>
    <p:sldId id="1659" r:id="rId247"/>
    <p:sldId id="1660" r:id="rId248"/>
    <p:sldId id="1661" r:id="rId249"/>
    <p:sldId id="1662" r:id="rId250"/>
    <p:sldId id="1663" r:id="rId251"/>
    <p:sldId id="1664" r:id="rId252"/>
    <p:sldId id="1665" r:id="rId253"/>
    <p:sldId id="1666" r:id="rId254"/>
    <p:sldId id="1667" r:id="rId255"/>
    <p:sldId id="1668" r:id="rId256"/>
    <p:sldId id="1669" r:id="rId257"/>
    <p:sldId id="1670" r:id="rId258"/>
    <p:sldId id="1671" r:id="rId259"/>
    <p:sldId id="1672" r:id="rId260"/>
    <p:sldId id="1673" r:id="rId261"/>
    <p:sldId id="1674" r:id="rId262"/>
    <p:sldId id="1675" r:id="rId263"/>
    <p:sldId id="1676" r:id="rId264"/>
    <p:sldId id="1677" r:id="rId265"/>
    <p:sldId id="1678" r:id="rId266"/>
    <p:sldId id="1679" r:id="rId267"/>
    <p:sldId id="1680" r:id="rId268"/>
    <p:sldId id="1731" r:id="rId269"/>
    <p:sldId id="1682" r:id="rId270"/>
    <p:sldId id="1683" r:id="rId271"/>
    <p:sldId id="1684" r:id="rId272"/>
    <p:sldId id="1685" r:id="rId273"/>
    <p:sldId id="1686" r:id="rId274"/>
    <p:sldId id="1687" r:id="rId275"/>
    <p:sldId id="1688" r:id="rId276"/>
    <p:sldId id="1689" r:id="rId277"/>
    <p:sldId id="1690" r:id="rId278"/>
    <p:sldId id="1691" r:id="rId279"/>
    <p:sldId id="1692" r:id="rId280"/>
    <p:sldId id="1693" r:id="rId281"/>
    <p:sldId id="1732" r:id="rId282"/>
    <p:sldId id="1695" r:id="rId283"/>
    <p:sldId id="1696" r:id="rId284"/>
    <p:sldId id="1697" r:id="rId285"/>
    <p:sldId id="1698" r:id="rId286"/>
    <p:sldId id="1699" r:id="rId287"/>
    <p:sldId id="1700" r:id="rId288"/>
    <p:sldId id="1701" r:id="rId289"/>
    <p:sldId id="1702" r:id="rId290"/>
    <p:sldId id="1703" r:id="rId291"/>
    <p:sldId id="1704" r:id="rId292"/>
    <p:sldId id="1705" r:id="rId293"/>
    <p:sldId id="1706" r:id="rId294"/>
    <p:sldId id="1707" r:id="rId295"/>
    <p:sldId id="1708" r:id="rId296"/>
    <p:sldId id="1709" r:id="rId297"/>
    <p:sldId id="1710" r:id="rId298"/>
    <p:sldId id="1711" r:id="rId299"/>
    <p:sldId id="1712" r:id="rId300"/>
    <p:sldId id="1713" r:id="rId301"/>
    <p:sldId id="1714" r:id="rId302"/>
    <p:sldId id="1715" r:id="rId303"/>
    <p:sldId id="1716" r:id="rId304"/>
    <p:sldId id="983" r:id="rId305"/>
    <p:sldId id="984" r:id="rId306"/>
    <p:sldId id="985" r:id="rId307"/>
    <p:sldId id="986" r:id="rId308"/>
    <p:sldId id="987" r:id="rId309"/>
    <p:sldId id="988" r:id="rId310"/>
    <p:sldId id="989" r:id="rId311"/>
    <p:sldId id="990" r:id="rId312"/>
    <p:sldId id="991" r:id="rId313"/>
    <p:sldId id="992" r:id="rId314"/>
    <p:sldId id="993" r:id="rId315"/>
    <p:sldId id="994" r:id="rId316"/>
    <p:sldId id="995" r:id="rId317"/>
    <p:sldId id="996" r:id="rId318"/>
    <p:sldId id="997" r:id="rId319"/>
    <p:sldId id="998" r:id="rId320"/>
    <p:sldId id="999" r:id="rId321"/>
    <p:sldId id="1000" r:id="rId322"/>
    <p:sldId id="1001" r:id="rId323"/>
    <p:sldId id="1002" r:id="rId324"/>
    <p:sldId id="1003" r:id="rId325"/>
    <p:sldId id="1004" r:id="rId326"/>
    <p:sldId id="1005" r:id="rId327"/>
    <p:sldId id="1006" r:id="rId328"/>
    <p:sldId id="1007" r:id="rId329"/>
    <p:sldId id="1008" r:id="rId330"/>
    <p:sldId id="1009" r:id="rId331"/>
    <p:sldId id="1010" r:id="rId332"/>
    <p:sldId id="1011" r:id="rId333"/>
    <p:sldId id="1012" r:id="rId334"/>
    <p:sldId id="1013" r:id="rId335"/>
    <p:sldId id="1014" r:id="rId336"/>
    <p:sldId id="1015" r:id="rId337"/>
    <p:sldId id="1016" r:id="rId338"/>
    <p:sldId id="1017" r:id="rId339"/>
    <p:sldId id="1018" r:id="rId340"/>
    <p:sldId id="1019" r:id="rId341"/>
    <p:sldId id="1020" r:id="rId342"/>
    <p:sldId id="1021" r:id="rId343"/>
    <p:sldId id="1398" r:id="rId344"/>
    <p:sldId id="1399" r:id="rId345"/>
    <p:sldId id="1400" r:id="rId346"/>
    <p:sldId id="1025" r:id="rId347"/>
    <p:sldId id="1026" r:id="rId348"/>
    <p:sldId id="1027" r:id="rId3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3868B6"/>
    <a:srgbClr val="FFFFFF"/>
    <a:srgbClr val="009F71"/>
    <a:srgbClr val="FFFF66"/>
    <a:srgbClr val="00B050"/>
    <a:srgbClr val="213E6D"/>
    <a:srgbClr val="162846"/>
    <a:srgbClr val="2D5593"/>
    <a:srgbClr val="28568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1019" autoAdjust="0"/>
    <p:restoredTop sz="94935" autoAdjust="0"/>
  </p:normalViewPr>
  <p:slideViewPr>
    <p:cSldViewPr>
      <p:cViewPr>
        <p:scale>
          <a:sx n="100" d="100"/>
          <a:sy n="100" d="100"/>
        </p:scale>
        <p:origin x="-1488" y="-10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8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344"/>
    </p:cViewPr>
  </p:sorterViewPr>
  <p:notesViewPr>
    <p:cSldViewPr>
      <p:cViewPr varScale="1">
        <p:scale>
          <a:sx n="57" d="100"/>
          <a:sy n="57" d="100"/>
        </p:scale>
        <p:origin x="-1590" y="-78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3" Type="http://schemas.openxmlformats.org/officeDocument/2006/relationships/slide" Target="slides/slide132.xml"/><Relationship Id="rId121" Type="http://schemas.openxmlformats.org/officeDocument/2006/relationships/slide" Target="slides/slide120.xml"/><Relationship Id="rId178" Type="http://schemas.openxmlformats.org/officeDocument/2006/relationships/slide" Target="slides/slide177.xml"/><Relationship Id="rId267" Type="http://schemas.openxmlformats.org/officeDocument/2006/relationships/slide" Target="slides/slide266.xml"/><Relationship Id="rId70" Type="http://schemas.openxmlformats.org/officeDocument/2006/relationships/slide" Target="slides/slide69.xml"/><Relationship Id="rId94" Type="http://schemas.openxmlformats.org/officeDocument/2006/relationships/slide" Target="slides/slide93.xml"/><Relationship Id="rId7" Type="http://schemas.openxmlformats.org/officeDocument/2006/relationships/slide" Target="slides/slide6.xml"/><Relationship Id="rId74" Type="http://schemas.openxmlformats.org/officeDocument/2006/relationships/slide" Target="slides/slide73.xml"/><Relationship Id="rId102" Type="http://schemas.openxmlformats.org/officeDocument/2006/relationships/slide" Target="slides/slide101.xml"/><Relationship Id="rId169" Type="http://schemas.openxmlformats.org/officeDocument/2006/relationships/slide" Target="slides/slide168.xml"/><Relationship Id="rId278" Type="http://schemas.openxmlformats.org/officeDocument/2006/relationships/slide" Target="slides/slide277.xml"/><Relationship Id="rId106" Type="http://schemas.openxmlformats.org/officeDocument/2006/relationships/slide" Target="slides/slide105.xml"/><Relationship Id="rId354" Type="http://schemas.openxmlformats.org/officeDocument/2006/relationships/viewProps" Target="viewProps.xml"/><Relationship Id="rId119" Type="http://schemas.openxmlformats.org/officeDocument/2006/relationships/slide" Target="slides/slide118.xml"/><Relationship Id="rId261" Type="http://schemas.openxmlformats.org/officeDocument/2006/relationships/slide" Target="slides/slide260.xml"/><Relationship Id="rId321" Type="http://schemas.openxmlformats.org/officeDocument/2006/relationships/slide" Target="slides/slide320.xml"/><Relationship Id="rId138" Type="http://schemas.openxmlformats.org/officeDocument/2006/relationships/slide" Target="slides/slide137.xml"/><Relationship Id="rId181" Type="http://schemas.openxmlformats.org/officeDocument/2006/relationships/slide" Target="slides/slide180.xml"/><Relationship Id="rId128" Type="http://schemas.openxmlformats.org/officeDocument/2006/relationships/slide" Target="slides/slide127.xml"/><Relationship Id="rId221" Type="http://schemas.openxmlformats.org/officeDocument/2006/relationships/slide" Target="slides/slide220.xml"/><Relationship Id="rId17" Type="http://schemas.openxmlformats.org/officeDocument/2006/relationships/slide" Target="slides/slide16.xml"/><Relationship Id="rId225" Type="http://schemas.openxmlformats.org/officeDocument/2006/relationships/slide" Target="slides/slide224.xml"/><Relationship Id="rId317" Type="http://schemas.openxmlformats.org/officeDocument/2006/relationships/slide" Target="slides/slide316.xml"/><Relationship Id="rId107" Type="http://schemas.openxmlformats.org/officeDocument/2006/relationships/slide" Target="slides/slide106.xml"/><Relationship Id="rId71" Type="http://schemas.openxmlformats.org/officeDocument/2006/relationships/slide" Target="slides/slide70.xml"/><Relationship Id="rId142" Type="http://schemas.openxmlformats.org/officeDocument/2006/relationships/slide" Target="slides/slide141.xml"/><Relationship Id="rId275" Type="http://schemas.openxmlformats.org/officeDocument/2006/relationships/slide" Target="slides/slide274.xml"/><Relationship Id="rId295" Type="http://schemas.openxmlformats.org/officeDocument/2006/relationships/slide" Target="slides/slide294.xml"/><Relationship Id="rId4" Type="http://schemas.openxmlformats.org/officeDocument/2006/relationships/slide" Target="slides/slide3.xml"/><Relationship Id="rId205" Type="http://schemas.openxmlformats.org/officeDocument/2006/relationships/slide" Target="slides/slide204.xml"/><Relationship Id="rId324" Type="http://schemas.openxmlformats.org/officeDocument/2006/relationships/slide" Target="slides/slide323.xml"/><Relationship Id="rId89" Type="http://schemas.openxmlformats.org/officeDocument/2006/relationships/slide" Target="slides/slide88.xml"/><Relationship Id="rId114" Type="http://schemas.openxmlformats.org/officeDocument/2006/relationships/slide" Target="slides/slide113.xml"/><Relationship Id="rId185" Type="http://schemas.openxmlformats.org/officeDocument/2006/relationships/slide" Target="slides/slide184.xml"/><Relationship Id="rId195" Type="http://schemas.openxmlformats.org/officeDocument/2006/relationships/slide" Target="slides/slide194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284" Type="http://schemas.openxmlformats.org/officeDocument/2006/relationships/slide" Target="slides/slide283.xml"/><Relationship Id="rId38" Type="http://schemas.openxmlformats.org/officeDocument/2006/relationships/slide" Target="slides/slide37.xml"/><Relationship Id="rId176" Type="http://schemas.openxmlformats.org/officeDocument/2006/relationships/slide" Target="slides/slide175.xml"/><Relationship Id="rId336" Type="http://schemas.openxmlformats.org/officeDocument/2006/relationships/slide" Target="slides/slide335.xml"/><Relationship Id="rId2" Type="http://schemas.openxmlformats.org/officeDocument/2006/relationships/slide" Target="slides/slide1.xml"/><Relationship Id="rId257" Type="http://schemas.openxmlformats.org/officeDocument/2006/relationships/slide" Target="slides/slide256.xml"/><Relationship Id="rId144" Type="http://schemas.openxmlformats.org/officeDocument/2006/relationships/slide" Target="slides/slide143.xml"/><Relationship Id="rId75" Type="http://schemas.openxmlformats.org/officeDocument/2006/relationships/slide" Target="slides/slide74.xml"/><Relationship Id="rId97" Type="http://schemas.openxmlformats.org/officeDocument/2006/relationships/slide" Target="slides/slide96.xml"/><Relationship Id="rId111" Type="http://schemas.openxmlformats.org/officeDocument/2006/relationships/slide" Target="slides/slide110.xml"/><Relationship Id="rId194" Type="http://schemas.openxmlformats.org/officeDocument/2006/relationships/slide" Target="slides/slide193.xml"/><Relationship Id="rId342" Type="http://schemas.openxmlformats.org/officeDocument/2006/relationships/slide" Target="slides/slide341.xml"/><Relationship Id="rId281" Type="http://schemas.openxmlformats.org/officeDocument/2006/relationships/slide" Target="slides/slide280.xml"/><Relationship Id="rId79" Type="http://schemas.openxmlformats.org/officeDocument/2006/relationships/slide" Target="slides/slide78.xml"/><Relationship Id="rId152" Type="http://schemas.openxmlformats.org/officeDocument/2006/relationships/slide" Target="slides/slide151.xml"/><Relationship Id="rId98" Type="http://schemas.openxmlformats.org/officeDocument/2006/relationships/slide" Target="slides/slide97.xml"/><Relationship Id="rId157" Type="http://schemas.openxmlformats.org/officeDocument/2006/relationships/slide" Target="slides/slide15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177" Type="http://schemas.openxmlformats.org/officeDocument/2006/relationships/slide" Target="slides/slide176.xml"/><Relationship Id="rId48" Type="http://schemas.openxmlformats.org/officeDocument/2006/relationships/slide" Target="slides/slide47.xml"/><Relationship Id="rId214" Type="http://schemas.openxmlformats.org/officeDocument/2006/relationships/slide" Target="slides/slide213.xml"/><Relationship Id="rId52" Type="http://schemas.openxmlformats.org/officeDocument/2006/relationships/slide" Target="slides/slide51.xml"/><Relationship Id="rId170" Type="http://schemas.openxmlformats.org/officeDocument/2006/relationships/slide" Target="slides/slide169.xml"/><Relationship Id="rId260" Type="http://schemas.openxmlformats.org/officeDocument/2006/relationships/slide" Target="slides/slide259.xml"/><Relationship Id="rId273" Type="http://schemas.openxmlformats.org/officeDocument/2006/relationships/slide" Target="slides/slide272.xml"/><Relationship Id="rId338" Type="http://schemas.openxmlformats.org/officeDocument/2006/relationships/slide" Target="slides/slide337.xml"/><Relationship Id="rId190" Type="http://schemas.openxmlformats.org/officeDocument/2006/relationships/slide" Target="slides/slide189.xml"/><Relationship Id="rId318" Type="http://schemas.openxmlformats.org/officeDocument/2006/relationships/slide" Target="slides/slide317.xml"/><Relationship Id="rId192" Type="http://schemas.openxmlformats.org/officeDocument/2006/relationships/slide" Target="slides/slide191.xml"/><Relationship Id="rId246" Type="http://schemas.openxmlformats.org/officeDocument/2006/relationships/slide" Target="slides/slide245.xml"/><Relationship Id="rId289" Type="http://schemas.openxmlformats.org/officeDocument/2006/relationships/slide" Target="slides/slide288.xml"/><Relationship Id="rId163" Type="http://schemas.openxmlformats.org/officeDocument/2006/relationships/slide" Target="slides/slide162.xml"/><Relationship Id="rId325" Type="http://schemas.openxmlformats.org/officeDocument/2006/relationships/slide" Target="slides/slide324.xml"/><Relationship Id="rId304" Type="http://schemas.openxmlformats.org/officeDocument/2006/relationships/slide" Target="slides/slide303.xml"/><Relationship Id="rId23" Type="http://schemas.openxmlformats.org/officeDocument/2006/relationships/slide" Target="slides/slide22.xml"/><Relationship Id="rId136" Type="http://schemas.openxmlformats.org/officeDocument/2006/relationships/slide" Target="slides/slide135.xml"/><Relationship Id="rId228" Type="http://schemas.openxmlformats.org/officeDocument/2006/relationships/slide" Target="slides/slide227.xml"/><Relationship Id="rId61" Type="http://schemas.openxmlformats.org/officeDocument/2006/relationships/slide" Target="slides/slide60.xml"/><Relationship Id="rId346" Type="http://schemas.openxmlformats.org/officeDocument/2006/relationships/slide" Target="slides/slide345.xml"/><Relationship Id="rId353" Type="http://schemas.openxmlformats.org/officeDocument/2006/relationships/presProps" Target="presProps.xml"/><Relationship Id="rId146" Type="http://schemas.openxmlformats.org/officeDocument/2006/relationships/slide" Target="slides/slide145.xml"/><Relationship Id="rId30" Type="http://schemas.openxmlformats.org/officeDocument/2006/relationships/slide" Target="slides/slide29.xml"/><Relationship Id="rId202" Type="http://schemas.openxmlformats.org/officeDocument/2006/relationships/slide" Target="slides/slide201.xml"/><Relationship Id="rId208" Type="http://schemas.openxmlformats.org/officeDocument/2006/relationships/slide" Target="slides/slide207.xml"/><Relationship Id="rId230" Type="http://schemas.openxmlformats.org/officeDocument/2006/relationships/slide" Target="slides/slide229.xml"/><Relationship Id="rId29" Type="http://schemas.openxmlformats.org/officeDocument/2006/relationships/slide" Target="slides/slide28.xml"/><Relationship Id="rId335" Type="http://schemas.openxmlformats.org/officeDocument/2006/relationships/slide" Target="slides/slide334.xml"/><Relationship Id="rId184" Type="http://schemas.openxmlformats.org/officeDocument/2006/relationships/slide" Target="slides/slide183.xml"/><Relationship Id="rId345" Type="http://schemas.openxmlformats.org/officeDocument/2006/relationships/slide" Target="slides/slide344.xml"/><Relationship Id="rId213" Type="http://schemas.openxmlformats.org/officeDocument/2006/relationships/slide" Target="slides/slide212.xml"/><Relationship Id="rId171" Type="http://schemas.openxmlformats.org/officeDocument/2006/relationships/slide" Target="slides/slide170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72" Type="http://schemas.openxmlformats.org/officeDocument/2006/relationships/slide" Target="slides/slide171.xml"/><Relationship Id="rId311" Type="http://schemas.openxmlformats.org/officeDocument/2006/relationships/slide" Target="slides/slide310.xml"/><Relationship Id="rId266" Type="http://schemas.openxmlformats.org/officeDocument/2006/relationships/slide" Target="slides/slide265.xml"/><Relationship Id="rId312" Type="http://schemas.openxmlformats.org/officeDocument/2006/relationships/slide" Target="slides/slide311.xml"/><Relationship Id="rId320" Type="http://schemas.openxmlformats.org/officeDocument/2006/relationships/slide" Target="slides/slide319.xml"/><Relationship Id="rId331" Type="http://schemas.openxmlformats.org/officeDocument/2006/relationships/slide" Target="slides/slide330.xml"/><Relationship Id="rId130" Type="http://schemas.openxmlformats.org/officeDocument/2006/relationships/slide" Target="slides/slide129.xml"/><Relationship Id="rId233" Type="http://schemas.openxmlformats.org/officeDocument/2006/relationships/slide" Target="slides/slide232.xml"/><Relationship Id="rId156" Type="http://schemas.openxmlformats.org/officeDocument/2006/relationships/slide" Target="slides/slide155.xml"/><Relationship Id="rId199" Type="http://schemas.openxmlformats.org/officeDocument/2006/relationships/slide" Target="slides/slide198.xml"/><Relationship Id="rId222" Type="http://schemas.openxmlformats.org/officeDocument/2006/relationships/slide" Target="slides/slide221.xml"/><Relationship Id="rId247" Type="http://schemas.openxmlformats.org/officeDocument/2006/relationships/slide" Target="slides/slide246.xml"/><Relationship Id="rId153" Type="http://schemas.openxmlformats.org/officeDocument/2006/relationships/slide" Target="slides/slide152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237" Type="http://schemas.openxmlformats.org/officeDocument/2006/relationships/slide" Target="slides/slide236.xml"/><Relationship Id="rId105" Type="http://schemas.openxmlformats.org/officeDocument/2006/relationships/slide" Target="slides/slide104.xml"/><Relationship Id="rId127" Type="http://schemas.openxmlformats.org/officeDocument/2006/relationships/slide" Target="slides/slide126.xml"/><Relationship Id="rId339" Type="http://schemas.openxmlformats.org/officeDocument/2006/relationships/slide" Target="slides/slide338.xml"/><Relationship Id="rId244" Type="http://schemas.openxmlformats.org/officeDocument/2006/relationships/slide" Target="slides/slide243.xml"/><Relationship Id="rId158" Type="http://schemas.openxmlformats.org/officeDocument/2006/relationships/slide" Target="slides/slide157.xml"/><Relationship Id="rId42" Type="http://schemas.openxmlformats.org/officeDocument/2006/relationships/slide" Target="slides/slide41.xml"/><Relationship Id="rId313" Type="http://schemas.openxmlformats.org/officeDocument/2006/relationships/slide" Target="slides/slide312.xml"/><Relationship Id="rId285" Type="http://schemas.openxmlformats.org/officeDocument/2006/relationships/slide" Target="slides/slide284.xml"/><Relationship Id="rId161" Type="http://schemas.openxmlformats.org/officeDocument/2006/relationships/slide" Target="slides/slide160.xml"/><Relationship Id="rId87" Type="http://schemas.openxmlformats.org/officeDocument/2006/relationships/slide" Target="slides/slide86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17" Type="http://schemas.openxmlformats.org/officeDocument/2006/relationships/slide" Target="slides/slide116.xml"/><Relationship Id="rId134" Type="http://schemas.openxmlformats.org/officeDocument/2006/relationships/slide" Target="slides/slide133.xml"/><Relationship Id="rId182" Type="http://schemas.openxmlformats.org/officeDocument/2006/relationships/slide" Target="slides/slide181.xml"/><Relationship Id="rId226" Type="http://schemas.openxmlformats.org/officeDocument/2006/relationships/slide" Target="slides/slide225.xml"/><Relationship Id="rId112" Type="http://schemas.openxmlformats.org/officeDocument/2006/relationships/slide" Target="slides/slide111.xml"/><Relationship Id="rId210" Type="http://schemas.openxmlformats.org/officeDocument/2006/relationships/slide" Target="slides/slide209.xml"/><Relationship Id="rId290" Type="http://schemas.openxmlformats.org/officeDocument/2006/relationships/slide" Target="slides/slide289.xml"/><Relationship Id="rId314" Type="http://schemas.openxmlformats.org/officeDocument/2006/relationships/slide" Target="slides/slide313.xml"/><Relationship Id="rId340" Type="http://schemas.openxmlformats.org/officeDocument/2006/relationships/slide" Target="slides/slide339.xml"/><Relationship Id="rId197" Type="http://schemas.openxmlformats.org/officeDocument/2006/relationships/slide" Target="slides/slide196.xml"/><Relationship Id="rId57" Type="http://schemas.openxmlformats.org/officeDocument/2006/relationships/slide" Target="slides/slide56.xml"/><Relationship Id="rId259" Type="http://schemas.openxmlformats.org/officeDocument/2006/relationships/slide" Target="slides/slide258.xml"/><Relationship Id="rId347" Type="http://schemas.openxmlformats.org/officeDocument/2006/relationships/slide" Target="slides/slide346.xml"/><Relationship Id="rId348" Type="http://schemas.openxmlformats.org/officeDocument/2006/relationships/slide" Target="slides/slide347.xml"/><Relationship Id="rId303" Type="http://schemas.openxmlformats.org/officeDocument/2006/relationships/slide" Target="slides/slide302.xml"/><Relationship Id="rId55" Type="http://schemas.openxmlformats.org/officeDocument/2006/relationships/slide" Target="slides/slide54.xml"/><Relationship Id="rId215" Type="http://schemas.openxmlformats.org/officeDocument/2006/relationships/slide" Target="slides/slide214.xml"/><Relationship Id="rId227" Type="http://schemas.openxmlformats.org/officeDocument/2006/relationships/slide" Target="slides/slide226.xml"/><Relationship Id="rId36" Type="http://schemas.openxmlformats.org/officeDocument/2006/relationships/slide" Target="slides/slide35.xml"/><Relationship Id="rId125" Type="http://schemas.openxmlformats.org/officeDocument/2006/relationships/slide" Target="slides/slide124.xml"/><Relationship Id="rId76" Type="http://schemas.openxmlformats.org/officeDocument/2006/relationships/slide" Target="slides/slide75.xml"/><Relationship Id="rId193" Type="http://schemas.openxmlformats.org/officeDocument/2006/relationships/slide" Target="slides/slide192.xml"/><Relationship Id="rId329" Type="http://schemas.openxmlformats.org/officeDocument/2006/relationships/slide" Target="slides/slide328.xml"/><Relationship Id="rId8" Type="http://schemas.openxmlformats.org/officeDocument/2006/relationships/slide" Target="slides/slide7.xml"/><Relationship Id="rId67" Type="http://schemas.openxmlformats.org/officeDocument/2006/relationships/slide" Target="slides/slide66.xml"/><Relationship Id="rId37" Type="http://schemas.openxmlformats.org/officeDocument/2006/relationships/slide" Target="slides/slide36.xml"/><Relationship Id="rId110" Type="http://schemas.openxmlformats.org/officeDocument/2006/relationships/slide" Target="slides/slide109.xml"/><Relationship Id="rId113" Type="http://schemas.openxmlformats.org/officeDocument/2006/relationships/slide" Target="slides/slide112.xml"/><Relationship Id="rId229" Type="http://schemas.openxmlformats.org/officeDocument/2006/relationships/slide" Target="slides/slide228.xml"/><Relationship Id="rId263" Type="http://schemas.openxmlformats.org/officeDocument/2006/relationships/slide" Target="slides/slide262.xml"/><Relationship Id="rId108" Type="http://schemas.openxmlformats.org/officeDocument/2006/relationships/slide" Target="slides/slide107.xml"/><Relationship Id="rId286" Type="http://schemas.openxmlformats.org/officeDocument/2006/relationships/slide" Target="slides/slide285.xml"/><Relationship Id="rId308" Type="http://schemas.openxmlformats.org/officeDocument/2006/relationships/slide" Target="slides/slide307.xml"/><Relationship Id="rId322" Type="http://schemas.openxmlformats.org/officeDocument/2006/relationships/slide" Target="slides/slide321.xml"/><Relationship Id="rId271" Type="http://schemas.openxmlformats.org/officeDocument/2006/relationships/slide" Target="slides/slide270.xml"/><Relationship Id="rId151" Type="http://schemas.openxmlformats.org/officeDocument/2006/relationships/slide" Target="slides/slide150.xml"/><Relationship Id="rId245" Type="http://schemas.openxmlformats.org/officeDocument/2006/relationships/slide" Target="slides/slide244.xml"/><Relationship Id="rId26" Type="http://schemas.openxmlformats.org/officeDocument/2006/relationships/slide" Target="slides/slide25.xml"/><Relationship Id="rId143" Type="http://schemas.openxmlformats.org/officeDocument/2006/relationships/slide" Target="slides/slide142.xml"/><Relationship Id="rId204" Type="http://schemas.openxmlformats.org/officeDocument/2006/relationships/slide" Target="slides/slide203.xml"/><Relationship Id="rId217" Type="http://schemas.openxmlformats.org/officeDocument/2006/relationships/slide" Target="slides/slide216.xml"/><Relationship Id="rId68" Type="http://schemas.openxmlformats.org/officeDocument/2006/relationships/slide" Target="slides/slide67.xml"/><Relationship Id="rId198" Type="http://schemas.openxmlformats.org/officeDocument/2006/relationships/slide" Target="slides/slide197.xml"/><Relationship Id="rId279" Type="http://schemas.openxmlformats.org/officeDocument/2006/relationships/slide" Target="slides/slide278.xml"/><Relationship Id="rId349" Type="http://schemas.openxmlformats.org/officeDocument/2006/relationships/slide" Target="slides/slide348.xml"/><Relationship Id="rId355" Type="http://schemas.openxmlformats.org/officeDocument/2006/relationships/theme" Target="theme/theme1.xml"/><Relationship Id="rId93" Type="http://schemas.openxmlformats.org/officeDocument/2006/relationships/slide" Target="slides/slide92.xml"/><Relationship Id="rId162" Type="http://schemas.openxmlformats.org/officeDocument/2006/relationships/slide" Target="slides/slide161.xml"/><Relationship Id="rId326" Type="http://schemas.openxmlformats.org/officeDocument/2006/relationships/slide" Target="slides/slide325.xml"/><Relationship Id="rId78" Type="http://schemas.openxmlformats.org/officeDocument/2006/relationships/slide" Target="slides/slide77.xml"/><Relationship Id="rId154" Type="http://schemas.openxmlformats.org/officeDocument/2006/relationships/slide" Target="slides/slide153.xml"/><Relationship Id="rId168" Type="http://schemas.openxmlformats.org/officeDocument/2006/relationships/slide" Target="slides/slide167.xml"/><Relationship Id="rId175" Type="http://schemas.openxmlformats.org/officeDocument/2006/relationships/slide" Target="slides/slide174.xml"/><Relationship Id="rId350" Type="http://schemas.openxmlformats.org/officeDocument/2006/relationships/notesMaster" Target="notesMasters/notesMaster1.xml"/><Relationship Id="rId288" Type="http://schemas.openxmlformats.org/officeDocument/2006/relationships/slide" Target="slides/slide287.xml"/><Relationship Id="rId21" Type="http://schemas.openxmlformats.org/officeDocument/2006/relationships/slide" Target="slides/slide20.xml"/><Relationship Id="rId223" Type="http://schemas.openxmlformats.org/officeDocument/2006/relationships/slide" Target="slides/slide222.xml"/><Relationship Id="rId64" Type="http://schemas.openxmlformats.org/officeDocument/2006/relationships/slide" Target="slides/slide63.xml"/><Relationship Id="rId251" Type="http://schemas.openxmlformats.org/officeDocument/2006/relationships/slide" Target="slides/slide250.xml"/><Relationship Id="rId60" Type="http://schemas.openxmlformats.org/officeDocument/2006/relationships/slide" Target="slides/slide59.xml"/><Relationship Id="rId188" Type="http://schemas.openxmlformats.org/officeDocument/2006/relationships/slide" Target="slides/slide187.xml"/><Relationship Id="rId319" Type="http://schemas.openxmlformats.org/officeDocument/2006/relationships/slide" Target="slides/slide318.xml"/><Relationship Id="rId25" Type="http://schemas.openxmlformats.org/officeDocument/2006/relationships/slide" Target="slides/slide24.xml"/><Relationship Id="rId283" Type="http://schemas.openxmlformats.org/officeDocument/2006/relationships/slide" Target="slides/slide282.xml"/><Relationship Id="rId122" Type="http://schemas.openxmlformats.org/officeDocument/2006/relationships/slide" Target="slides/slide121.xml"/><Relationship Id="rId333" Type="http://schemas.openxmlformats.org/officeDocument/2006/relationships/slide" Target="slides/slide332.xml"/><Relationship Id="rId116" Type="http://schemas.openxmlformats.org/officeDocument/2006/relationships/slide" Target="slides/slide115.xml"/><Relationship Id="rId183" Type="http://schemas.openxmlformats.org/officeDocument/2006/relationships/slide" Target="slides/slide182.xml"/><Relationship Id="rId96" Type="http://schemas.openxmlformats.org/officeDocument/2006/relationships/slide" Target="slides/slide95.xml"/><Relationship Id="rId189" Type="http://schemas.openxmlformats.org/officeDocument/2006/relationships/slide" Target="slides/slide188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18" Type="http://schemas.openxmlformats.org/officeDocument/2006/relationships/slide" Target="slides/slide117.xml"/><Relationship Id="rId180" Type="http://schemas.openxmlformats.org/officeDocument/2006/relationships/slide" Target="slides/slide179.xml"/><Relationship Id="rId231" Type="http://schemas.openxmlformats.org/officeDocument/2006/relationships/slide" Target="slides/slide230.xml"/><Relationship Id="rId160" Type="http://schemas.openxmlformats.org/officeDocument/2006/relationships/slide" Target="slides/slide159.xml"/><Relationship Id="rId232" Type="http://schemas.openxmlformats.org/officeDocument/2006/relationships/slide" Target="slides/slide231.xml"/><Relationship Id="rId240" Type="http://schemas.openxmlformats.org/officeDocument/2006/relationships/slide" Target="slides/slide239.xml"/><Relationship Id="rId270" Type="http://schemas.openxmlformats.org/officeDocument/2006/relationships/slide" Target="slides/slide269.xml"/><Relationship Id="rId28" Type="http://schemas.openxmlformats.org/officeDocument/2006/relationships/slide" Target="slides/slide27.xml"/><Relationship Id="rId301" Type="http://schemas.openxmlformats.org/officeDocument/2006/relationships/slide" Target="slides/slide300.xml"/><Relationship Id="rId332" Type="http://schemas.openxmlformats.org/officeDocument/2006/relationships/slide" Target="slides/slide331.xml"/><Relationship Id="rId351" Type="http://schemas.openxmlformats.org/officeDocument/2006/relationships/handoutMaster" Target="handoutMasters/handoutMaster1.xml"/><Relationship Id="rId323" Type="http://schemas.openxmlformats.org/officeDocument/2006/relationships/slide" Target="slides/slide322.xml"/><Relationship Id="rId276" Type="http://schemas.openxmlformats.org/officeDocument/2006/relationships/slide" Target="slides/slide275.xml"/><Relationship Id="rId316" Type="http://schemas.openxmlformats.org/officeDocument/2006/relationships/slide" Target="slides/slide315.xml"/><Relationship Id="rId82" Type="http://schemas.openxmlformats.org/officeDocument/2006/relationships/slide" Target="slides/slide81.xml"/><Relationship Id="rId124" Type="http://schemas.openxmlformats.org/officeDocument/2006/relationships/slide" Target="slides/slide123.xml"/><Relationship Id="rId268" Type="http://schemas.openxmlformats.org/officeDocument/2006/relationships/slide" Target="slides/slide267.xml"/><Relationship Id="rId69" Type="http://schemas.openxmlformats.org/officeDocument/2006/relationships/slide" Target="slides/slide68.xml"/><Relationship Id="rId148" Type="http://schemas.openxmlformats.org/officeDocument/2006/relationships/slide" Target="slides/slide147.xml"/><Relationship Id="rId147" Type="http://schemas.openxmlformats.org/officeDocument/2006/relationships/slide" Target="slides/slide146.xml"/><Relationship Id="rId159" Type="http://schemas.openxmlformats.org/officeDocument/2006/relationships/slide" Target="slides/slide158.xml"/><Relationship Id="rId337" Type="http://schemas.openxmlformats.org/officeDocument/2006/relationships/slide" Target="slides/slide336.xml"/><Relationship Id="rId35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140" Type="http://schemas.openxmlformats.org/officeDocument/2006/relationships/slide" Target="slides/slide139.xml"/><Relationship Id="rId302" Type="http://schemas.openxmlformats.org/officeDocument/2006/relationships/slide" Target="slides/slide301.xml"/><Relationship Id="rId72" Type="http://schemas.openxmlformats.org/officeDocument/2006/relationships/slide" Target="slides/slide71.xml"/><Relationship Id="rId35" Type="http://schemas.openxmlformats.org/officeDocument/2006/relationships/slide" Target="slides/slide34.xml"/><Relationship Id="rId80" Type="http://schemas.openxmlformats.org/officeDocument/2006/relationships/slide" Target="slides/slide79.xml"/><Relationship Id="rId31" Type="http://schemas.openxmlformats.org/officeDocument/2006/relationships/slide" Target="slides/slide30.xml"/><Relationship Id="rId62" Type="http://schemas.openxmlformats.org/officeDocument/2006/relationships/slide" Target="slides/slide61.xml"/><Relationship Id="rId206" Type="http://schemas.openxmlformats.org/officeDocument/2006/relationships/slide" Target="slides/slide205.xml"/><Relationship Id="rId56" Type="http://schemas.openxmlformats.org/officeDocument/2006/relationships/slide" Target="slides/slide55.xml"/><Relationship Id="rId132" Type="http://schemas.openxmlformats.org/officeDocument/2006/relationships/slide" Target="slides/slide131.xml"/><Relationship Id="rId293" Type="http://schemas.openxmlformats.org/officeDocument/2006/relationships/slide" Target="slides/slide292.xml"/><Relationship Id="rId253" Type="http://schemas.openxmlformats.org/officeDocument/2006/relationships/slide" Target="slides/slide252.xml"/><Relationship Id="rId32" Type="http://schemas.openxmlformats.org/officeDocument/2006/relationships/slide" Target="slides/slide31.xml"/><Relationship Id="rId13" Type="http://schemas.openxmlformats.org/officeDocument/2006/relationships/slide" Target="slides/slide12.xml"/><Relationship Id="rId191" Type="http://schemas.openxmlformats.org/officeDocument/2006/relationships/slide" Target="slides/slide190.xml"/><Relationship Id="rId219" Type="http://schemas.openxmlformats.org/officeDocument/2006/relationships/slide" Target="slides/slide218.xml"/><Relationship Id="rId298" Type="http://schemas.openxmlformats.org/officeDocument/2006/relationships/slide" Target="slides/slide297.xml"/><Relationship Id="rId258" Type="http://schemas.openxmlformats.org/officeDocument/2006/relationships/slide" Target="slides/slide257.xml"/><Relationship Id="rId54" Type="http://schemas.openxmlformats.org/officeDocument/2006/relationships/slide" Target="slides/slide53.xml"/><Relationship Id="rId101" Type="http://schemas.openxmlformats.org/officeDocument/2006/relationships/slide" Target="slides/slide100.xml"/><Relationship Id="rId256" Type="http://schemas.openxmlformats.org/officeDocument/2006/relationships/slide" Target="slides/slide255.xml"/><Relationship Id="rId248" Type="http://schemas.openxmlformats.org/officeDocument/2006/relationships/slide" Target="slides/slide247.xml"/><Relationship Id="rId155" Type="http://schemas.openxmlformats.org/officeDocument/2006/relationships/slide" Target="slides/slide154.xml"/><Relationship Id="rId203" Type="http://schemas.openxmlformats.org/officeDocument/2006/relationships/slide" Target="slides/slide202.xml"/><Relationship Id="rId235" Type="http://schemas.openxmlformats.org/officeDocument/2006/relationships/slide" Target="slides/slide234.xml"/><Relationship Id="rId239" Type="http://schemas.openxmlformats.org/officeDocument/2006/relationships/slide" Target="slides/slide238.xml"/><Relationship Id="rId269" Type="http://schemas.openxmlformats.org/officeDocument/2006/relationships/slide" Target="slides/slide268.xml"/><Relationship Id="rId166" Type="http://schemas.openxmlformats.org/officeDocument/2006/relationships/slide" Target="slides/slide165.xml"/><Relationship Id="rId305" Type="http://schemas.openxmlformats.org/officeDocument/2006/relationships/slide" Target="slides/slide304.xml"/><Relationship Id="rId53" Type="http://schemas.openxmlformats.org/officeDocument/2006/relationships/slide" Target="slides/slide52.xml"/><Relationship Id="rId84" Type="http://schemas.openxmlformats.org/officeDocument/2006/relationships/slide" Target="slides/slide83.xml"/><Relationship Id="rId280" Type="http://schemas.openxmlformats.org/officeDocument/2006/relationships/slide" Target="slides/slide279.xml"/><Relationship Id="rId310" Type="http://schemas.openxmlformats.org/officeDocument/2006/relationships/slide" Target="slides/slide309.xml"/><Relationship Id="rId315" Type="http://schemas.openxmlformats.org/officeDocument/2006/relationships/slide" Target="slides/slide314.xml"/><Relationship Id="rId186" Type="http://schemas.openxmlformats.org/officeDocument/2006/relationships/slide" Target="slides/slide185.xml"/><Relationship Id="rId334" Type="http://schemas.openxmlformats.org/officeDocument/2006/relationships/slide" Target="slides/slide333.xml"/><Relationship Id="rId344" Type="http://schemas.openxmlformats.org/officeDocument/2006/relationships/slide" Target="slides/slide343.xml"/><Relationship Id="rId216" Type="http://schemas.openxmlformats.org/officeDocument/2006/relationships/slide" Target="slides/slide215.xml"/><Relationship Id="rId83" Type="http://schemas.openxmlformats.org/officeDocument/2006/relationships/slide" Target="slides/slide82.xml"/><Relationship Id="rId173" Type="http://schemas.openxmlformats.org/officeDocument/2006/relationships/slide" Target="slides/slide172.xml"/><Relationship Id="rId252" Type="http://schemas.openxmlformats.org/officeDocument/2006/relationships/slide" Target="slides/slide251.xml"/><Relationship Id="rId343" Type="http://schemas.openxmlformats.org/officeDocument/2006/relationships/slide" Target="slides/slide342.xml"/><Relationship Id="rId243" Type="http://schemas.openxmlformats.org/officeDocument/2006/relationships/slide" Target="slides/slide242.xml"/><Relationship Id="rId220" Type="http://schemas.openxmlformats.org/officeDocument/2006/relationships/slide" Target="slides/slide219.xml"/><Relationship Id="rId22" Type="http://schemas.openxmlformats.org/officeDocument/2006/relationships/slide" Target="slides/slide21.xml"/><Relationship Id="rId207" Type="http://schemas.openxmlformats.org/officeDocument/2006/relationships/slide" Target="slides/slide206.xml"/><Relationship Id="rId95" Type="http://schemas.openxmlformats.org/officeDocument/2006/relationships/slide" Target="slides/slide94.xml"/><Relationship Id="rId264" Type="http://schemas.openxmlformats.org/officeDocument/2006/relationships/slide" Target="slides/slide263.xml"/><Relationship Id="rId309" Type="http://schemas.openxmlformats.org/officeDocument/2006/relationships/slide" Target="slides/slide308.xml"/><Relationship Id="rId39" Type="http://schemas.openxmlformats.org/officeDocument/2006/relationships/slide" Target="slides/slide38.xml"/><Relationship Id="rId201" Type="http://schemas.openxmlformats.org/officeDocument/2006/relationships/slide" Target="slides/slide200.xml"/><Relationship Id="rId43" Type="http://schemas.openxmlformats.org/officeDocument/2006/relationships/slide" Target="slides/slide42.xml"/><Relationship Id="rId179" Type="http://schemas.openxmlformats.org/officeDocument/2006/relationships/slide" Target="slides/slide178.xml"/><Relationship Id="rId209" Type="http://schemas.openxmlformats.org/officeDocument/2006/relationships/slide" Target="slides/slide208.xml"/><Relationship Id="rId104" Type="http://schemas.openxmlformats.org/officeDocument/2006/relationships/slide" Target="slides/slide103.xml"/><Relationship Id="rId282" Type="http://schemas.openxmlformats.org/officeDocument/2006/relationships/slide" Target="slides/slide281.xml"/><Relationship Id="rId297" Type="http://schemas.openxmlformats.org/officeDocument/2006/relationships/slide" Target="slides/slide296.xml"/><Relationship Id="rId165" Type="http://schemas.openxmlformats.org/officeDocument/2006/relationships/slide" Target="slides/slide164.xml"/><Relationship Id="rId187" Type="http://schemas.openxmlformats.org/officeDocument/2006/relationships/slide" Target="slides/slide186.xml"/><Relationship Id="rId211" Type="http://schemas.openxmlformats.org/officeDocument/2006/relationships/slide" Target="slides/slide210.xml"/><Relationship Id="rId90" Type="http://schemas.openxmlformats.org/officeDocument/2006/relationships/slide" Target="slides/slide89.xml"/><Relationship Id="rId306" Type="http://schemas.openxmlformats.org/officeDocument/2006/relationships/slide" Target="slides/slide305.xml"/><Relationship Id="rId262" Type="http://schemas.openxmlformats.org/officeDocument/2006/relationships/slide" Target="slides/slide261.xml"/><Relationship Id="rId330" Type="http://schemas.openxmlformats.org/officeDocument/2006/relationships/slide" Target="slides/slide329.xml"/><Relationship Id="rId85" Type="http://schemas.openxmlformats.org/officeDocument/2006/relationships/slide" Target="slides/slide84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99" Type="http://schemas.openxmlformats.org/officeDocument/2006/relationships/slide" Target="slides/slide98.xml"/><Relationship Id="rId14" Type="http://schemas.openxmlformats.org/officeDocument/2006/relationships/slide" Target="slides/slide13.xml"/><Relationship Id="rId103" Type="http://schemas.openxmlformats.org/officeDocument/2006/relationships/slide" Target="slides/slide102.xml"/><Relationship Id="rId291" Type="http://schemas.openxmlformats.org/officeDocument/2006/relationships/slide" Target="slides/slide290.xml"/><Relationship Id="rId341" Type="http://schemas.openxmlformats.org/officeDocument/2006/relationships/slide" Target="slides/slide340.xml"/><Relationship Id="rId92" Type="http://schemas.openxmlformats.org/officeDocument/2006/relationships/slide" Target="slides/slide91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73" Type="http://schemas.openxmlformats.org/officeDocument/2006/relationships/slide" Target="slides/slide72.xml"/><Relationship Id="rId150" Type="http://schemas.openxmlformats.org/officeDocument/2006/relationships/slide" Target="slides/slide149.xml"/><Relationship Id="rId145" Type="http://schemas.openxmlformats.org/officeDocument/2006/relationships/slide" Target="slides/slide144.xml"/><Relationship Id="rId234" Type="http://schemas.openxmlformats.org/officeDocument/2006/relationships/slide" Target="slides/slide233.xml"/><Relationship Id="rId149" Type="http://schemas.openxmlformats.org/officeDocument/2006/relationships/slide" Target="slides/slide148.xml"/><Relationship Id="rId129" Type="http://schemas.openxmlformats.org/officeDocument/2006/relationships/slide" Target="slides/slide128.xml"/><Relationship Id="rId19" Type="http://schemas.openxmlformats.org/officeDocument/2006/relationships/slide" Target="slides/slide18.xml"/><Relationship Id="rId120" Type="http://schemas.openxmlformats.org/officeDocument/2006/relationships/slide" Target="slides/slide119.xml"/><Relationship Id="rId126" Type="http://schemas.openxmlformats.org/officeDocument/2006/relationships/slide" Target="slides/slide125.xml"/><Relationship Id="rId307" Type="http://schemas.openxmlformats.org/officeDocument/2006/relationships/slide" Target="slides/slide306.xml"/><Relationship Id="rId109" Type="http://schemas.openxmlformats.org/officeDocument/2006/relationships/slide" Target="slides/slide108.xml"/><Relationship Id="rId46" Type="http://schemas.openxmlformats.org/officeDocument/2006/relationships/slide" Target="slides/slide45.xml"/><Relationship Id="rId86" Type="http://schemas.openxmlformats.org/officeDocument/2006/relationships/slide" Target="slides/slide85.xml"/><Relationship Id="rId59" Type="http://schemas.openxmlformats.org/officeDocument/2006/relationships/slide" Target="slides/slide58.xml"/><Relationship Id="rId51" Type="http://schemas.openxmlformats.org/officeDocument/2006/relationships/slide" Target="slides/slide50.xml"/><Relationship Id="rId66" Type="http://schemas.openxmlformats.org/officeDocument/2006/relationships/slide" Target="slides/slide65.xml"/><Relationship Id="rId81" Type="http://schemas.openxmlformats.org/officeDocument/2006/relationships/slide" Target="slides/slide80.xml"/><Relationship Id="rId34" Type="http://schemas.openxmlformats.org/officeDocument/2006/relationships/slide" Target="slides/slide33.xml"/><Relationship Id="rId135" Type="http://schemas.openxmlformats.org/officeDocument/2006/relationships/slide" Target="slides/slide134.xml"/><Relationship Id="rId40" Type="http://schemas.openxmlformats.org/officeDocument/2006/relationships/slide" Target="slides/slide39.xml"/><Relationship Id="rId200" Type="http://schemas.openxmlformats.org/officeDocument/2006/relationships/slide" Target="slides/slide199.xml"/><Relationship Id="rId212" Type="http://schemas.openxmlformats.org/officeDocument/2006/relationships/slide" Target="slides/slide211.xml"/><Relationship Id="rId224" Type="http://schemas.openxmlformats.org/officeDocument/2006/relationships/slide" Target="slides/slide223.xml"/><Relationship Id="rId139" Type="http://schemas.openxmlformats.org/officeDocument/2006/relationships/slide" Target="slides/slide138.xml"/><Relationship Id="rId238" Type="http://schemas.openxmlformats.org/officeDocument/2006/relationships/slide" Target="slides/slide237.xml"/><Relationship Id="rId241" Type="http://schemas.openxmlformats.org/officeDocument/2006/relationships/slide" Target="slides/slide240.xml"/><Relationship Id="rId218" Type="http://schemas.openxmlformats.org/officeDocument/2006/relationships/slide" Target="slides/slide217.xml"/><Relationship Id="rId249" Type="http://schemas.openxmlformats.org/officeDocument/2006/relationships/slide" Target="slides/slide248.xml"/><Relationship Id="rId250" Type="http://schemas.openxmlformats.org/officeDocument/2006/relationships/slide" Target="slides/slide249.xml"/><Relationship Id="rId254" Type="http://schemas.openxmlformats.org/officeDocument/2006/relationships/slide" Target="slides/slide253.xml"/><Relationship Id="rId65" Type="http://schemas.openxmlformats.org/officeDocument/2006/relationships/slide" Target="slides/slide64.xml"/><Relationship Id="rId141" Type="http://schemas.openxmlformats.org/officeDocument/2006/relationships/slide" Target="slides/slide140.xml"/><Relationship Id="rId174" Type="http://schemas.openxmlformats.org/officeDocument/2006/relationships/slide" Target="slides/slide173.xml"/><Relationship Id="rId274" Type="http://schemas.openxmlformats.org/officeDocument/2006/relationships/slide" Target="slides/slide273.xml"/><Relationship Id="rId328" Type="http://schemas.openxmlformats.org/officeDocument/2006/relationships/slide" Target="slides/slide327.xml"/><Relationship Id="rId327" Type="http://schemas.openxmlformats.org/officeDocument/2006/relationships/slide" Target="slides/slide326.xml"/><Relationship Id="rId12" Type="http://schemas.openxmlformats.org/officeDocument/2006/relationships/slide" Target="slides/slide11.xml"/><Relationship Id="rId164" Type="http://schemas.openxmlformats.org/officeDocument/2006/relationships/slide" Target="slides/slide163.xml"/><Relationship Id="rId300" Type="http://schemas.openxmlformats.org/officeDocument/2006/relationships/slide" Target="slides/slide299.xml"/><Relationship Id="rId255" Type="http://schemas.openxmlformats.org/officeDocument/2006/relationships/slide" Target="slides/slide254.xml"/><Relationship Id="rId137" Type="http://schemas.openxmlformats.org/officeDocument/2006/relationships/slide" Target="slides/slide136.xml"/><Relationship Id="rId3" Type="http://schemas.openxmlformats.org/officeDocument/2006/relationships/slide" Target="slides/slide2.xml"/><Relationship Id="rId196" Type="http://schemas.openxmlformats.org/officeDocument/2006/relationships/slide" Target="slides/slide195.xml"/><Relationship Id="rId123" Type="http://schemas.openxmlformats.org/officeDocument/2006/relationships/slide" Target="slides/slide122.xml"/><Relationship Id="rId356" Type="http://schemas.openxmlformats.org/officeDocument/2006/relationships/tableStyles" Target="tableStyles.xml"/><Relationship Id="rId100" Type="http://schemas.openxmlformats.org/officeDocument/2006/relationships/slide" Target="slides/slide99.xml"/><Relationship Id="rId11" Type="http://schemas.openxmlformats.org/officeDocument/2006/relationships/slide" Target="slides/slide10.xml"/><Relationship Id="rId287" Type="http://schemas.openxmlformats.org/officeDocument/2006/relationships/slide" Target="slides/slide286.xml"/><Relationship Id="rId292" Type="http://schemas.openxmlformats.org/officeDocument/2006/relationships/slide" Target="slides/slide291.xml"/><Relationship Id="rId294" Type="http://schemas.openxmlformats.org/officeDocument/2006/relationships/slide" Target="slides/slide293.xml"/><Relationship Id="rId115" Type="http://schemas.openxmlformats.org/officeDocument/2006/relationships/slide" Target="slides/slide114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91" Type="http://schemas.openxmlformats.org/officeDocument/2006/relationships/slide" Target="slides/slide90.xml"/><Relationship Id="rId131" Type="http://schemas.openxmlformats.org/officeDocument/2006/relationships/slide" Target="slides/slide130.xml"/><Relationship Id="rId299" Type="http://schemas.openxmlformats.org/officeDocument/2006/relationships/slide" Target="slides/slide298.xml"/><Relationship Id="rId296" Type="http://schemas.openxmlformats.org/officeDocument/2006/relationships/slide" Target="slides/slide295.xml"/><Relationship Id="rId167" Type="http://schemas.openxmlformats.org/officeDocument/2006/relationships/slide" Target="slides/slide166.xml"/><Relationship Id="rId15" Type="http://schemas.openxmlformats.org/officeDocument/2006/relationships/slide" Target="slides/slide14.xml"/><Relationship Id="rId236" Type="http://schemas.openxmlformats.org/officeDocument/2006/relationships/slide" Target="slides/slide235.xml"/><Relationship Id="rId277" Type="http://schemas.openxmlformats.org/officeDocument/2006/relationships/slide" Target="slides/slide276.xml"/><Relationship Id="rId265" Type="http://schemas.openxmlformats.org/officeDocument/2006/relationships/slide" Target="slides/slide264.xml"/><Relationship Id="rId242" Type="http://schemas.openxmlformats.org/officeDocument/2006/relationships/slide" Target="slides/slide24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lood\Documents\PSC\POINT\Benchmarks\UNRES\UNRES_Benchmark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UNRES Performance: Cray XT3 </a:t>
            </a:r>
          </a:p>
        </c:rich>
      </c:tx>
      <c:layout>
        <c:manualLayout>
          <c:xMode val="edge"/>
          <c:yMode val="edge"/>
          <c:x val="0.257087024306919"/>
          <c:y val="0.0393028277396708"/>
        </c:manualLayout>
      </c:layout>
    </c:title>
    <c:plotArea>
      <c:layout/>
      <c:lineChart>
        <c:grouping val="standard"/>
        <c:ser>
          <c:idx val="2"/>
          <c:order val="0"/>
          <c:tx>
            <c:v>Bigben</c:v>
          </c:tx>
          <c:marker>
            <c:symbol val="none"/>
          </c:marker>
          <c:cat>
            <c:numRef>
              <c:f>f1atpase!$F$23:$F$31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  <c:pt idx="6">
                  <c:v>64.0</c:v>
                </c:pt>
                <c:pt idx="7">
                  <c:v>128.0</c:v>
                </c:pt>
                <c:pt idx="8">
                  <c:v>256.0</c:v>
                </c:pt>
              </c:numCache>
            </c:numRef>
          </c:cat>
          <c:val>
            <c:numRef>
              <c:f>f1atpase!$H$23:$H$31</c:f>
              <c:numCache>
                <c:formatCode>General</c:formatCode>
                <c:ptCount val="9"/>
                <c:pt idx="0">
                  <c:v>3.357890707373257</c:v>
                </c:pt>
                <c:pt idx="1">
                  <c:v>6.365380477887226</c:v>
                </c:pt>
                <c:pt idx="2">
                  <c:v>12.17318053557133</c:v>
                </c:pt>
                <c:pt idx="3">
                  <c:v>22.511570947467</c:v>
                </c:pt>
                <c:pt idx="4">
                  <c:v>38.81083598540712</c:v>
                </c:pt>
                <c:pt idx="5">
                  <c:v>61.93875743419936</c:v>
                </c:pt>
                <c:pt idx="6">
                  <c:v>87.29248394254757</c:v>
                </c:pt>
                <c:pt idx="7">
                  <c:v>106.2281568352504</c:v>
                </c:pt>
                <c:pt idx="8">
                  <c:v>111.5817380864174</c:v>
                </c:pt>
              </c:numCache>
            </c:numRef>
          </c:val>
        </c:ser>
        <c:ser>
          <c:idx val="0"/>
          <c:order val="1"/>
          <c:tx>
            <c:v>Ideal</c:v>
          </c:tx>
          <c:marker>
            <c:symbol val="none"/>
          </c:marker>
          <c:val>
            <c:numRef>
              <c:f>f1atpase!$K$23:$K$31</c:f>
              <c:numCache>
                <c:formatCode>General</c:formatCode>
                <c:ptCount val="9"/>
                <c:pt idx="0">
                  <c:v>3.357890707373257</c:v>
                </c:pt>
                <c:pt idx="1">
                  <c:v>6.715781414746512</c:v>
                </c:pt>
                <c:pt idx="2">
                  <c:v>13.43156282949303</c:v>
                </c:pt>
                <c:pt idx="3">
                  <c:v>26.86312565898605</c:v>
                </c:pt>
                <c:pt idx="4">
                  <c:v>53.72625131797221</c:v>
                </c:pt>
                <c:pt idx="5">
                  <c:v>107.4525026359442</c:v>
                </c:pt>
                <c:pt idx="6">
                  <c:v>214.9050052718861</c:v>
                </c:pt>
                <c:pt idx="7">
                  <c:v>429.8100105437769</c:v>
                </c:pt>
                <c:pt idx="8">
                  <c:v>859.6200210875535</c:v>
                </c:pt>
              </c:numCache>
            </c:numRef>
          </c:val>
        </c:ser>
        <c:marker val="1"/>
        <c:axId val="269368584"/>
        <c:axId val="269351880"/>
      </c:lineChart>
      <c:catAx>
        <c:axId val="2693685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Cores</a:t>
                </a:r>
              </a:p>
            </c:rich>
          </c:tx>
          <c:layout/>
        </c:title>
        <c:numFmt formatCode="General" sourceLinked="1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269351880"/>
        <c:crossesAt val="0.0312500000000002"/>
        <c:auto val="1"/>
        <c:lblAlgn val="ctr"/>
        <c:lblOffset val="100"/>
      </c:catAx>
      <c:valAx>
        <c:axId val="269351880"/>
        <c:scaling>
          <c:logBase val="2.0"/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timesteps/sec </a:t>
                </a:r>
              </a:p>
            </c:rich>
          </c:tx>
          <c:layout/>
        </c:title>
        <c:numFmt formatCode="General" sourceLinked="1"/>
        <c:tickLblPos val="nextTo"/>
        <c:crossAx val="26936858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en-US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50F08-8650-42AA-B745-08C908A38FA5}" type="doc">
      <dgm:prSet loTypeId="urn:microsoft.com/office/officeart/2005/8/layout/process1" loCatId="process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825D07F-C18B-4EBA-A4F1-A72C6DB802E1}">
      <dgm:prSet phldrT="[Text]"/>
      <dgm:spPr>
        <a:gradFill rotWithShape="0">
          <a:gsLst>
            <a:gs pos="0">
              <a:srgbClr val="FFC000"/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Choose algorithm </a:t>
          </a:r>
          <a:endParaRPr lang="en-US" dirty="0"/>
        </a:p>
      </dgm:t>
    </dgm:pt>
    <dgm:pt modelId="{DCB1C9FF-E8E6-40D2-B82E-5BA1A6CCAB08}" type="parTrans" cxnId="{BE8E8B00-93D2-4A07-9673-C2680554D930}">
      <dgm:prSet/>
      <dgm:spPr/>
      <dgm:t>
        <a:bodyPr/>
        <a:lstStyle/>
        <a:p>
          <a:endParaRPr lang="en-US"/>
        </a:p>
      </dgm:t>
    </dgm:pt>
    <dgm:pt modelId="{38E248F7-298B-4B0B-B481-B7A9F179894C}" type="sibTrans" cxnId="{BE8E8B00-93D2-4A07-9673-C2680554D930}">
      <dgm:prSet/>
      <dgm:spPr/>
      <dgm:t>
        <a:bodyPr/>
        <a:lstStyle/>
        <a:p>
          <a:endParaRPr lang="en-US"/>
        </a:p>
      </dgm:t>
    </dgm:pt>
    <dgm:pt modelId="{E3FB4A37-0A00-43AC-8710-8FEC6EB871BC}">
      <dgm:prSet phldrT="[Text]"/>
      <dgm:spPr>
        <a:gradFill rotWithShape="0">
          <a:gsLst>
            <a:gs pos="0">
              <a:srgbClr val="FFFF00"/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Implement</a:t>
          </a:r>
          <a:endParaRPr lang="en-US" dirty="0"/>
        </a:p>
      </dgm:t>
    </dgm:pt>
    <dgm:pt modelId="{285CDE83-76A9-4FF6-A97E-349080E655A9}" type="parTrans" cxnId="{352969BC-7785-45EB-9D26-798C4F5BA3A2}">
      <dgm:prSet/>
      <dgm:spPr/>
      <dgm:t>
        <a:bodyPr/>
        <a:lstStyle/>
        <a:p>
          <a:endParaRPr lang="en-US"/>
        </a:p>
      </dgm:t>
    </dgm:pt>
    <dgm:pt modelId="{9B5FD495-AD43-442D-B2F9-A9582EC58F7A}" type="sibTrans" cxnId="{352969BC-7785-45EB-9D26-798C4F5BA3A2}">
      <dgm:prSet/>
      <dgm:spPr/>
      <dgm:t>
        <a:bodyPr/>
        <a:lstStyle/>
        <a:p>
          <a:endParaRPr lang="en-US"/>
        </a:p>
      </dgm:t>
    </dgm:pt>
    <dgm:pt modelId="{3702A40B-878C-4C3E-AEE1-8FD96D10C20E}">
      <dgm:prSet phldrT="[Text]"/>
      <dgm:spPr>
        <a:gradFill rotWithShape="0">
          <a:gsLst>
            <a:gs pos="0">
              <a:srgbClr val="92D050"/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Measure</a:t>
          </a:r>
          <a:endParaRPr lang="en-US" dirty="0"/>
        </a:p>
      </dgm:t>
    </dgm:pt>
    <dgm:pt modelId="{F18F4BDE-AC60-491E-B7B1-E91B72844AD8}" type="parTrans" cxnId="{B02EB56E-0B72-4794-BC8F-9ED465C7C824}">
      <dgm:prSet/>
      <dgm:spPr/>
      <dgm:t>
        <a:bodyPr/>
        <a:lstStyle/>
        <a:p>
          <a:endParaRPr lang="en-US"/>
        </a:p>
      </dgm:t>
    </dgm:pt>
    <dgm:pt modelId="{B4DE647F-A74C-4F70-BC0B-54530D306DFA}" type="sibTrans" cxnId="{B02EB56E-0B72-4794-BC8F-9ED465C7C824}">
      <dgm:prSet/>
      <dgm:spPr/>
      <dgm:t>
        <a:bodyPr/>
        <a:lstStyle/>
        <a:p>
          <a:endParaRPr lang="en-US"/>
        </a:p>
      </dgm:t>
    </dgm:pt>
    <dgm:pt modelId="{4D8ED4C7-43CD-4BB4-85F4-9D9782766C94}">
      <dgm:prSet phldrT="[Text]"/>
      <dgm:spPr>
        <a:gradFill rotWithShape="0">
          <a:gsLst>
            <a:gs pos="0">
              <a:srgbClr val="00B0F0"/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Optimize</a:t>
          </a:r>
          <a:endParaRPr lang="en-US" dirty="0"/>
        </a:p>
      </dgm:t>
    </dgm:pt>
    <dgm:pt modelId="{AC5E5DC0-1849-43F4-AEB2-770D9D9EE75C}" type="parTrans" cxnId="{FC0FF25A-CE24-45A5-9BB6-AE5092018008}">
      <dgm:prSet/>
      <dgm:spPr/>
      <dgm:t>
        <a:bodyPr/>
        <a:lstStyle/>
        <a:p>
          <a:endParaRPr lang="en-US"/>
        </a:p>
      </dgm:t>
    </dgm:pt>
    <dgm:pt modelId="{EE026AE6-4A18-4506-B012-CAB650729008}" type="sibTrans" cxnId="{FC0FF25A-CE24-45A5-9BB6-AE5092018008}">
      <dgm:prSet/>
      <dgm:spPr/>
      <dgm:t>
        <a:bodyPr/>
        <a:lstStyle/>
        <a:p>
          <a:endParaRPr lang="en-US"/>
        </a:p>
      </dgm:t>
    </dgm:pt>
    <dgm:pt modelId="{EBF2E0C2-85EB-433B-B0A7-DB97122B6F69}" type="pres">
      <dgm:prSet presAssocID="{F5B50F08-8650-42AA-B745-08C908A38F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39385D-87F6-424C-9870-18D2764B2DED}" type="pres">
      <dgm:prSet presAssocID="{C825D07F-C18B-4EBA-A4F1-A72C6DB802E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DEC01-6983-42AE-B331-93A7E760AD6B}" type="pres">
      <dgm:prSet presAssocID="{38E248F7-298B-4B0B-B481-B7A9F179894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E57AE2D2-B761-4428-B6FD-C40A991FAF7D}" type="pres">
      <dgm:prSet presAssocID="{38E248F7-298B-4B0B-B481-B7A9F179894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5EE1F7D-1442-4E01-BF90-CA65B36C74C7}" type="pres">
      <dgm:prSet presAssocID="{E3FB4A37-0A00-43AC-8710-8FEC6EB871B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C77B4-E36D-4E5E-A581-57F7D1EF21DF}" type="pres">
      <dgm:prSet presAssocID="{9B5FD495-AD43-442D-B2F9-A9582EC58F7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46B06F7-A661-4BEF-8A0A-4CB3EE807CCE}" type="pres">
      <dgm:prSet presAssocID="{9B5FD495-AD43-442D-B2F9-A9582EC58F7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BF11243F-0E62-4FAE-8ECE-716F231A079F}" type="pres">
      <dgm:prSet presAssocID="{3702A40B-878C-4C3E-AEE1-8FD96D10C20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FCFBFB-158E-49E7-903F-D6DBED1B3A7C}" type="pres">
      <dgm:prSet presAssocID="{B4DE647F-A74C-4F70-BC0B-54530D306DF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BB20593-75AA-4E58-9534-08BBB42A4F8F}" type="pres">
      <dgm:prSet presAssocID="{B4DE647F-A74C-4F70-BC0B-54530D306DF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CC9576B-7D5A-4238-BF04-0A76CED4A137}" type="pres">
      <dgm:prSet presAssocID="{4D8ED4C7-43CD-4BB4-85F4-9D9782766C94}" presName="node" presStyleLbl="node1" presStyleIdx="3" presStyleCnt="4" custLinFactNeighborX="572" custLinFactNeighborY="32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2EB56E-0B72-4794-BC8F-9ED465C7C824}" srcId="{F5B50F08-8650-42AA-B745-08C908A38FA5}" destId="{3702A40B-878C-4C3E-AEE1-8FD96D10C20E}" srcOrd="2" destOrd="0" parTransId="{F18F4BDE-AC60-491E-B7B1-E91B72844AD8}" sibTransId="{B4DE647F-A74C-4F70-BC0B-54530D306DFA}"/>
    <dgm:cxn modelId="{8C1860F8-8B1C-4A6F-A8C7-518A6BEA2227}" type="presOf" srcId="{B4DE647F-A74C-4F70-BC0B-54530D306DFA}" destId="{9BB20593-75AA-4E58-9534-08BBB42A4F8F}" srcOrd="1" destOrd="0" presId="urn:microsoft.com/office/officeart/2005/8/layout/process1"/>
    <dgm:cxn modelId="{C33FC050-E4DB-49BD-836E-26EC5C6DBF73}" type="presOf" srcId="{C825D07F-C18B-4EBA-A4F1-A72C6DB802E1}" destId="{7F39385D-87F6-424C-9870-18D2764B2DED}" srcOrd="0" destOrd="0" presId="urn:microsoft.com/office/officeart/2005/8/layout/process1"/>
    <dgm:cxn modelId="{106C43ED-D545-41F9-B118-FC959FCB2F56}" type="presOf" srcId="{9B5FD495-AD43-442D-B2F9-A9582EC58F7A}" destId="{C46B06F7-A661-4BEF-8A0A-4CB3EE807CCE}" srcOrd="1" destOrd="0" presId="urn:microsoft.com/office/officeart/2005/8/layout/process1"/>
    <dgm:cxn modelId="{352969BC-7785-45EB-9D26-798C4F5BA3A2}" srcId="{F5B50F08-8650-42AA-B745-08C908A38FA5}" destId="{E3FB4A37-0A00-43AC-8710-8FEC6EB871BC}" srcOrd="1" destOrd="0" parTransId="{285CDE83-76A9-4FF6-A97E-349080E655A9}" sibTransId="{9B5FD495-AD43-442D-B2F9-A9582EC58F7A}"/>
    <dgm:cxn modelId="{59A5BAB4-6C79-418F-A128-3EE5F35096DD}" type="presOf" srcId="{38E248F7-298B-4B0B-B481-B7A9F179894C}" destId="{D88DEC01-6983-42AE-B331-93A7E760AD6B}" srcOrd="0" destOrd="0" presId="urn:microsoft.com/office/officeart/2005/8/layout/process1"/>
    <dgm:cxn modelId="{FC0FF25A-CE24-45A5-9BB6-AE5092018008}" srcId="{F5B50F08-8650-42AA-B745-08C908A38FA5}" destId="{4D8ED4C7-43CD-4BB4-85F4-9D9782766C94}" srcOrd="3" destOrd="0" parTransId="{AC5E5DC0-1849-43F4-AEB2-770D9D9EE75C}" sibTransId="{EE026AE6-4A18-4506-B012-CAB650729008}"/>
    <dgm:cxn modelId="{E52CA32C-895D-4488-BD6F-367DE1F426AA}" type="presOf" srcId="{E3FB4A37-0A00-43AC-8710-8FEC6EB871BC}" destId="{D5EE1F7D-1442-4E01-BF90-CA65B36C74C7}" srcOrd="0" destOrd="0" presId="urn:microsoft.com/office/officeart/2005/8/layout/process1"/>
    <dgm:cxn modelId="{42663CE8-FABE-4A59-AA0F-363586CB47ED}" type="presOf" srcId="{9B5FD495-AD43-442D-B2F9-A9582EC58F7A}" destId="{B3AC77B4-E36D-4E5E-A581-57F7D1EF21DF}" srcOrd="0" destOrd="0" presId="urn:microsoft.com/office/officeart/2005/8/layout/process1"/>
    <dgm:cxn modelId="{D7586EBC-B9A0-4CE6-BE98-99109EFB83D5}" type="presOf" srcId="{4D8ED4C7-43CD-4BB4-85F4-9D9782766C94}" destId="{4CC9576B-7D5A-4238-BF04-0A76CED4A137}" srcOrd="0" destOrd="0" presId="urn:microsoft.com/office/officeart/2005/8/layout/process1"/>
    <dgm:cxn modelId="{9B041EA0-BAAD-49E8-A0A8-060DA9022A64}" type="presOf" srcId="{3702A40B-878C-4C3E-AEE1-8FD96D10C20E}" destId="{BF11243F-0E62-4FAE-8ECE-716F231A079F}" srcOrd="0" destOrd="0" presId="urn:microsoft.com/office/officeart/2005/8/layout/process1"/>
    <dgm:cxn modelId="{36ECAE18-EF50-46B4-8B27-2E8F1055223B}" type="presOf" srcId="{B4DE647F-A74C-4F70-BC0B-54530D306DFA}" destId="{B4FCFBFB-158E-49E7-903F-D6DBED1B3A7C}" srcOrd="0" destOrd="0" presId="urn:microsoft.com/office/officeart/2005/8/layout/process1"/>
    <dgm:cxn modelId="{CF6FF9F4-4224-4FA5-B0FA-AAE5922904E0}" type="presOf" srcId="{38E248F7-298B-4B0B-B481-B7A9F179894C}" destId="{E57AE2D2-B761-4428-B6FD-C40A991FAF7D}" srcOrd="1" destOrd="0" presId="urn:microsoft.com/office/officeart/2005/8/layout/process1"/>
    <dgm:cxn modelId="{C3DAAC2D-D743-42F4-B4B1-4AFA5AC0A559}" type="presOf" srcId="{F5B50F08-8650-42AA-B745-08C908A38FA5}" destId="{EBF2E0C2-85EB-433B-B0A7-DB97122B6F69}" srcOrd="0" destOrd="0" presId="urn:microsoft.com/office/officeart/2005/8/layout/process1"/>
    <dgm:cxn modelId="{BE8E8B00-93D2-4A07-9673-C2680554D930}" srcId="{F5B50F08-8650-42AA-B745-08C908A38FA5}" destId="{C825D07F-C18B-4EBA-A4F1-A72C6DB802E1}" srcOrd="0" destOrd="0" parTransId="{DCB1C9FF-E8E6-40D2-B82E-5BA1A6CCAB08}" sibTransId="{38E248F7-298B-4B0B-B481-B7A9F179894C}"/>
    <dgm:cxn modelId="{2F8907FE-61C7-42CB-800A-1320FD911F8C}" type="presParOf" srcId="{EBF2E0C2-85EB-433B-B0A7-DB97122B6F69}" destId="{7F39385D-87F6-424C-9870-18D2764B2DED}" srcOrd="0" destOrd="0" presId="urn:microsoft.com/office/officeart/2005/8/layout/process1"/>
    <dgm:cxn modelId="{14E757F9-D9B1-4EDD-99B5-5898AB32649C}" type="presParOf" srcId="{EBF2E0C2-85EB-433B-B0A7-DB97122B6F69}" destId="{D88DEC01-6983-42AE-B331-93A7E760AD6B}" srcOrd="1" destOrd="0" presId="urn:microsoft.com/office/officeart/2005/8/layout/process1"/>
    <dgm:cxn modelId="{5008673B-6DA1-4915-BDD5-4A6407263738}" type="presParOf" srcId="{D88DEC01-6983-42AE-B331-93A7E760AD6B}" destId="{E57AE2D2-B761-4428-B6FD-C40A991FAF7D}" srcOrd="0" destOrd="0" presId="urn:microsoft.com/office/officeart/2005/8/layout/process1"/>
    <dgm:cxn modelId="{D2D361F2-33B1-46E7-AFDF-37C625193083}" type="presParOf" srcId="{EBF2E0C2-85EB-433B-B0A7-DB97122B6F69}" destId="{D5EE1F7D-1442-4E01-BF90-CA65B36C74C7}" srcOrd="2" destOrd="0" presId="urn:microsoft.com/office/officeart/2005/8/layout/process1"/>
    <dgm:cxn modelId="{FF7D6E25-6F02-4666-8FB8-3E33D52F07DC}" type="presParOf" srcId="{EBF2E0C2-85EB-433B-B0A7-DB97122B6F69}" destId="{B3AC77B4-E36D-4E5E-A581-57F7D1EF21DF}" srcOrd="3" destOrd="0" presId="urn:microsoft.com/office/officeart/2005/8/layout/process1"/>
    <dgm:cxn modelId="{5DB6442B-18D3-4767-A5D8-2CE10200FDE6}" type="presParOf" srcId="{B3AC77B4-E36D-4E5E-A581-57F7D1EF21DF}" destId="{C46B06F7-A661-4BEF-8A0A-4CB3EE807CCE}" srcOrd="0" destOrd="0" presId="urn:microsoft.com/office/officeart/2005/8/layout/process1"/>
    <dgm:cxn modelId="{93843050-C8AF-4F8D-A33E-3DA5F966A9BA}" type="presParOf" srcId="{EBF2E0C2-85EB-433B-B0A7-DB97122B6F69}" destId="{BF11243F-0E62-4FAE-8ECE-716F231A079F}" srcOrd="4" destOrd="0" presId="urn:microsoft.com/office/officeart/2005/8/layout/process1"/>
    <dgm:cxn modelId="{F1A92EAC-F209-44A3-A7A3-0BB2DBA53B5C}" type="presParOf" srcId="{EBF2E0C2-85EB-433B-B0A7-DB97122B6F69}" destId="{B4FCFBFB-158E-49E7-903F-D6DBED1B3A7C}" srcOrd="5" destOrd="0" presId="urn:microsoft.com/office/officeart/2005/8/layout/process1"/>
    <dgm:cxn modelId="{6935C7A2-1DB3-4F9D-9C31-3EFC35934821}" type="presParOf" srcId="{B4FCFBFB-158E-49E7-903F-D6DBED1B3A7C}" destId="{9BB20593-75AA-4E58-9534-08BBB42A4F8F}" srcOrd="0" destOrd="0" presId="urn:microsoft.com/office/officeart/2005/8/layout/process1"/>
    <dgm:cxn modelId="{D9835F47-6748-41A0-9D18-8D82C31AF943}" type="presParOf" srcId="{EBF2E0C2-85EB-433B-B0A7-DB97122B6F69}" destId="{4CC9576B-7D5A-4238-BF04-0A76CED4A13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39385D-87F6-424C-9870-18D2764B2DED}">
      <dsp:nvSpPr>
        <dsp:cNvPr id="0" name=""/>
        <dsp:cNvSpPr/>
      </dsp:nvSpPr>
      <dsp:spPr>
        <a:xfrm>
          <a:off x="3298" y="2307384"/>
          <a:ext cx="1442135" cy="8652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/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Choose algorithm </a:t>
          </a:r>
          <a:endParaRPr lang="en-US" sz="2100" kern="1200" dirty="0"/>
        </a:p>
      </dsp:txBody>
      <dsp:txXfrm>
        <a:off x="3298" y="2307384"/>
        <a:ext cx="1442135" cy="865281"/>
      </dsp:txXfrm>
    </dsp:sp>
    <dsp:sp modelId="{D88DEC01-6983-42AE-B331-93A7E760AD6B}">
      <dsp:nvSpPr>
        <dsp:cNvPr id="0" name=""/>
        <dsp:cNvSpPr/>
      </dsp:nvSpPr>
      <dsp:spPr>
        <a:xfrm>
          <a:off x="1589647" y="2561200"/>
          <a:ext cx="305732" cy="3576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589647" y="2561200"/>
        <a:ext cx="305732" cy="357649"/>
      </dsp:txXfrm>
    </dsp:sp>
    <dsp:sp modelId="{D5EE1F7D-1442-4E01-BF90-CA65B36C74C7}">
      <dsp:nvSpPr>
        <dsp:cNvPr id="0" name=""/>
        <dsp:cNvSpPr/>
      </dsp:nvSpPr>
      <dsp:spPr>
        <a:xfrm>
          <a:off x="2022287" y="2307384"/>
          <a:ext cx="1442135" cy="8652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00"/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Implement</a:t>
          </a:r>
          <a:endParaRPr lang="en-US" sz="2100" kern="1200" dirty="0"/>
        </a:p>
      </dsp:txBody>
      <dsp:txXfrm>
        <a:off x="2022287" y="2307384"/>
        <a:ext cx="1442135" cy="865281"/>
      </dsp:txXfrm>
    </dsp:sp>
    <dsp:sp modelId="{B3AC77B4-E36D-4E5E-A581-57F7D1EF21DF}">
      <dsp:nvSpPr>
        <dsp:cNvPr id="0" name=""/>
        <dsp:cNvSpPr/>
      </dsp:nvSpPr>
      <dsp:spPr>
        <a:xfrm>
          <a:off x="3608636" y="2561200"/>
          <a:ext cx="305732" cy="3576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608636" y="2561200"/>
        <a:ext cx="305732" cy="357649"/>
      </dsp:txXfrm>
    </dsp:sp>
    <dsp:sp modelId="{BF11243F-0E62-4FAE-8ECE-716F231A079F}">
      <dsp:nvSpPr>
        <dsp:cNvPr id="0" name=""/>
        <dsp:cNvSpPr/>
      </dsp:nvSpPr>
      <dsp:spPr>
        <a:xfrm>
          <a:off x="4041277" y="2307384"/>
          <a:ext cx="1442135" cy="8652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D050"/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Measure</a:t>
          </a:r>
          <a:endParaRPr lang="en-US" sz="2100" kern="1200" dirty="0"/>
        </a:p>
      </dsp:txBody>
      <dsp:txXfrm>
        <a:off x="4041277" y="2307384"/>
        <a:ext cx="1442135" cy="865281"/>
      </dsp:txXfrm>
    </dsp:sp>
    <dsp:sp modelId="{B4FCFBFB-158E-49E7-903F-D6DBED1B3A7C}">
      <dsp:nvSpPr>
        <dsp:cNvPr id="0" name=""/>
        <dsp:cNvSpPr/>
      </dsp:nvSpPr>
      <dsp:spPr>
        <a:xfrm rot="47140">
          <a:off x="5628435" y="2575185"/>
          <a:ext cx="307509" cy="35764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47140">
        <a:off x="5628435" y="2575185"/>
        <a:ext cx="307509" cy="357649"/>
      </dsp:txXfrm>
    </dsp:sp>
    <dsp:sp modelId="{4CC9576B-7D5A-4238-BF04-0A76CED4A137}">
      <dsp:nvSpPr>
        <dsp:cNvPr id="0" name=""/>
        <dsp:cNvSpPr/>
      </dsp:nvSpPr>
      <dsp:spPr>
        <a:xfrm>
          <a:off x="6063564" y="2335116"/>
          <a:ext cx="1442135" cy="8652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B0F0"/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Optimize</a:t>
          </a:r>
          <a:endParaRPr lang="en-US" sz="2100" kern="1200" dirty="0"/>
        </a:p>
      </dsp:txBody>
      <dsp:txXfrm>
        <a:off x="6063564" y="2335116"/>
        <a:ext cx="1442135" cy="865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8507EE2-D30C-4CA6-ABB8-03F1EFDBFC0F}" type="datetime1">
              <a:rPr lang="en-US"/>
              <a:pPr>
                <a:defRPr/>
              </a:pPr>
              <a:t>3/4/10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CBCDCA-CA08-4BA8-AEBC-39BD3F29A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94CDC4A-7B5F-4587-98FB-EE5B7891EBD2}" type="datetime1">
              <a:rPr lang="en-US"/>
              <a:pPr>
                <a:defRPr/>
              </a:pPr>
              <a:t>3/4/10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C8ACDF-887F-4AA7-99DD-CB2FF9EF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7" charset="-128"/>
        <a:cs typeface="ＭＳ Ｐゴシック" pitchFamily="1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19A367-CDE8-4A67-948D-3D5A4D17557A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FD9FB1-B58B-4469-B45C-B2A3CA1BAEA8}" type="slidenum">
              <a:rPr lang="en-US"/>
              <a:pPr/>
              <a:t>24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0A056C-2E8E-4BC1-A2DC-EFD782569573}" type="slidenum">
              <a:rPr lang="en-US" smtClean="0"/>
              <a:pPr/>
              <a:t>223</a:t>
            </a:fld>
            <a:endParaRPr lang="en-US" smtClean="0"/>
          </a:p>
        </p:txBody>
      </p:sp>
      <p:sp>
        <p:nvSpPr>
          <p:cNvPr id="443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3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7F9743-4C99-454E-BB4A-A6C1B0940069}" type="slidenum">
              <a:rPr lang="en-US" smtClean="0"/>
              <a:pPr/>
              <a:t>224</a:t>
            </a:fld>
            <a:endParaRPr lang="en-US" smtClean="0"/>
          </a:p>
        </p:txBody>
      </p:sp>
      <p:sp>
        <p:nvSpPr>
          <p:cNvPr id="44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70E410-FC44-4BE8-8976-E3C437FDFEF9}" type="slidenum">
              <a:rPr lang="en-US" smtClean="0"/>
              <a:pPr/>
              <a:t>225</a:t>
            </a:fld>
            <a:endParaRPr lang="en-US" smtClean="0"/>
          </a:p>
        </p:txBody>
      </p:sp>
      <p:sp>
        <p:nvSpPr>
          <p:cNvPr id="445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5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3CFA0E-ABA6-470E-8F91-E291E03B59A7}" type="slidenum">
              <a:rPr lang="en-US" smtClean="0"/>
              <a:pPr/>
              <a:t>226</a:t>
            </a:fld>
            <a:endParaRPr lang="en-US" smtClean="0"/>
          </a:p>
        </p:txBody>
      </p:sp>
      <p:sp>
        <p:nvSpPr>
          <p:cNvPr id="446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3F26C8-9CDF-455F-97F8-0FEAFACE4BFF}" type="slidenum">
              <a:rPr lang="en-US" smtClean="0"/>
              <a:pPr/>
              <a:t>227</a:t>
            </a:fld>
            <a:endParaRPr lang="en-US" smtClean="0"/>
          </a:p>
        </p:txBody>
      </p:sp>
      <p:sp>
        <p:nvSpPr>
          <p:cNvPr id="447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7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C5314E-ED31-4F72-83EB-D250D4CE42BB}" type="slidenum">
              <a:rPr lang="en-US" smtClean="0"/>
              <a:pPr/>
              <a:t>228</a:t>
            </a:fld>
            <a:endParaRPr lang="en-US" smtClean="0"/>
          </a:p>
        </p:txBody>
      </p:sp>
      <p:sp>
        <p:nvSpPr>
          <p:cNvPr id="448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8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D53F75-91A9-455D-A406-5FEB4EDB89A7}" type="slidenum">
              <a:rPr lang="en-US" smtClean="0"/>
              <a:pPr/>
              <a:t>229</a:t>
            </a:fld>
            <a:endParaRPr lang="en-US" smtClean="0"/>
          </a:p>
        </p:txBody>
      </p:sp>
      <p:sp>
        <p:nvSpPr>
          <p:cNvPr id="449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9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976D69-8B73-4B00-8D7D-BE5E5B8DCE9D}" type="slidenum">
              <a:rPr lang="en-US" smtClean="0"/>
              <a:pPr/>
              <a:t>230</a:t>
            </a:fld>
            <a:endParaRPr lang="en-US" smtClean="0"/>
          </a:p>
        </p:txBody>
      </p:sp>
      <p:sp>
        <p:nvSpPr>
          <p:cNvPr id="450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3E9FB6-1C27-4FCF-9F93-21F368F981F6}" type="slidenum">
              <a:rPr lang="en-US" smtClean="0"/>
              <a:pPr/>
              <a:t>231</a:t>
            </a:fld>
            <a:endParaRPr lang="en-US" smtClean="0"/>
          </a:p>
        </p:txBody>
      </p:sp>
      <p:sp>
        <p:nvSpPr>
          <p:cNvPr id="451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1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10101-DE2B-4D5A-A02E-D4D1F199C393}" type="slidenum">
              <a:rPr lang="en-US"/>
              <a:pPr/>
              <a:t>25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5EEE9-C1DE-49EF-8A5A-748AD8FA4FC7}" type="slidenum">
              <a:rPr lang="en-US" smtClean="0"/>
              <a:pPr/>
              <a:t>232</a:t>
            </a:fld>
            <a:endParaRPr lang="en-US" smtClean="0"/>
          </a:p>
        </p:txBody>
      </p:sp>
      <p:sp>
        <p:nvSpPr>
          <p:cNvPr id="45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2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C0CA09-6EBF-43C7-BE79-121ADC047923}" type="slidenum">
              <a:rPr lang="en-US" smtClean="0"/>
              <a:pPr/>
              <a:t>233</a:t>
            </a:fld>
            <a:endParaRPr lang="en-US" smtClean="0"/>
          </a:p>
        </p:txBody>
      </p:sp>
      <p:sp>
        <p:nvSpPr>
          <p:cNvPr id="453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DC9C10-B0BE-4DFF-9CC7-EAC7ABF68EE3}" type="slidenum">
              <a:rPr lang="en-US" smtClean="0"/>
              <a:pPr/>
              <a:t>234</a:t>
            </a:fld>
            <a:endParaRPr lang="en-US" smtClean="0"/>
          </a:p>
        </p:txBody>
      </p:sp>
      <p:sp>
        <p:nvSpPr>
          <p:cNvPr id="454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4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21CEAC-A92C-4E51-BF65-0F9C593B9155}" type="slidenum">
              <a:rPr lang="en-US" smtClean="0"/>
              <a:pPr/>
              <a:t>235</a:t>
            </a:fld>
            <a:endParaRPr lang="en-US" smtClean="0"/>
          </a:p>
        </p:txBody>
      </p:sp>
      <p:sp>
        <p:nvSpPr>
          <p:cNvPr id="455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5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DD3F02-1CF0-4EE5-AD58-44856E310B2A}" type="slidenum">
              <a:rPr lang="en-US"/>
              <a:pPr/>
              <a:t>26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 txBox="1">
            <a:spLocks noGrp="1" noChangeArrowheads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EB03CA8-11C3-4E3A-86C1-D25039BB367D}" type="slidenum">
              <a:rPr lang="en-US" sz="1200">
                <a:latin typeface="Times New Roman" pitchFamily="18" charset="0"/>
              </a:rPr>
              <a:pPr algn="r" eaLnBrk="0" hangingPunct="0"/>
              <a:t>243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63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3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7"/>
          <p:cNvSpPr txBox="1">
            <a:spLocks noGrp="1" noChangeArrowheads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B3E19A6-A23B-4AB0-809A-90914EF35531}" type="slidenum">
              <a:rPr lang="en-US" sz="1200">
                <a:latin typeface="Times New Roman" pitchFamily="18" charset="0"/>
              </a:rPr>
              <a:pPr algn="r" eaLnBrk="0" hangingPunct="0"/>
              <a:t>244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64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4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 txBox="1">
            <a:spLocks noGrp="1" noChangeArrowheads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03F076E-7A93-470C-99FB-469062888031}" type="slidenum">
              <a:rPr lang="en-US" sz="1200">
                <a:latin typeface="Times New Roman" pitchFamily="18" charset="0"/>
              </a:rPr>
              <a:pPr algn="r" eaLnBrk="0" hangingPunct="0"/>
              <a:t>248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68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8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 txBox="1">
            <a:spLocks noGrp="1" noChangeArrowheads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57C6F20-B669-4ECA-AE1A-2001300B099E}" type="slidenum">
              <a:rPr lang="en-US" sz="1200">
                <a:latin typeface="Times New Roman" pitchFamily="18" charset="0"/>
              </a:rPr>
              <a:pPr algn="r" eaLnBrk="0" hangingPunct="0"/>
              <a:t>249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70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813621-AA7C-45E7-BFFF-F071C2D06F68}" type="slidenum">
              <a:rPr lang="en-US" smtClean="0"/>
              <a:pPr/>
              <a:t>254</a:t>
            </a:fld>
            <a:endParaRPr lang="en-US" smtClean="0"/>
          </a:p>
        </p:txBody>
      </p:sp>
      <p:sp>
        <p:nvSpPr>
          <p:cNvPr id="471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0B4E0-85A8-42E2-98DC-E98C863561F3}" type="slidenum">
              <a:rPr lang="en-US"/>
              <a:pPr/>
              <a:t>27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 txBox="1">
            <a:spLocks noGrp="1" noChangeArrowheads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934991A5-DE5A-4C18-866F-17916803298E}" type="slidenum">
              <a:rPr lang="en-US" sz="1200">
                <a:latin typeface="Times New Roman" pitchFamily="18" charset="0"/>
              </a:rPr>
              <a:pPr algn="r" eaLnBrk="0" hangingPunct="0"/>
              <a:t>259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76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6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 txBox="1">
            <a:spLocks noGrp="1" noChangeArrowheads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0AD7FE9-3CCC-4758-9E62-48104A70630B}" type="slidenum">
              <a:rPr lang="en-US" sz="1200">
                <a:latin typeface="Times New Roman" pitchFamily="18" charset="0"/>
              </a:rPr>
              <a:pPr algn="r" eaLnBrk="0" hangingPunct="0"/>
              <a:t>260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77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7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7"/>
          <p:cNvSpPr txBox="1">
            <a:spLocks noGrp="1" noChangeArrowheads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6766217-F3E7-4821-AD65-483398CE1A50}" type="slidenum">
              <a:rPr lang="en-US" sz="1200">
                <a:latin typeface="Times New Roman" pitchFamily="18" charset="0"/>
              </a:rPr>
              <a:pPr algn="r" eaLnBrk="0" hangingPunct="0"/>
              <a:t>262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79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9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 txBox="1">
            <a:spLocks noGrp="1" noChangeArrowheads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35CB259B-3C93-4B23-8BD0-59165E95276E}" type="slidenum">
              <a:rPr lang="en-US" sz="1200">
                <a:latin typeface="Times New Roman" pitchFamily="18" charset="0"/>
              </a:rPr>
              <a:pPr algn="r" eaLnBrk="0" hangingPunct="0"/>
              <a:t>263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80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0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5CE3DD-553A-4F84-897C-983788BEF796}" type="slidenum">
              <a:rPr lang="en-US" smtClean="0"/>
              <a:pPr/>
              <a:t>264</a:t>
            </a:fld>
            <a:endParaRPr lang="en-US" smtClean="0"/>
          </a:p>
        </p:txBody>
      </p:sp>
      <p:sp>
        <p:nvSpPr>
          <p:cNvPr id="481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B6C150-9E21-47FF-A11D-9D50352B14CE}" type="slidenum">
              <a:rPr lang="en-US" smtClean="0"/>
              <a:pPr/>
              <a:t>265</a:t>
            </a:fld>
            <a:endParaRPr lang="en-US" smtClean="0"/>
          </a:p>
        </p:txBody>
      </p:sp>
      <p:sp>
        <p:nvSpPr>
          <p:cNvPr id="482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2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EAD7C-79BB-4E4F-93F0-10CD568132E8}" type="slidenum">
              <a:rPr lang="en-US"/>
              <a:pPr/>
              <a:t>28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7AD945-C8FE-489D-B707-9787E78C159D}" type="slidenum">
              <a:rPr lang="en-US" smtClean="0"/>
              <a:pPr/>
              <a:t>266</a:t>
            </a:fld>
            <a:endParaRPr lang="en-US" smtClean="0"/>
          </a:p>
        </p:txBody>
      </p:sp>
      <p:sp>
        <p:nvSpPr>
          <p:cNvPr id="483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3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C24E1B-4089-49F2-A77C-B5638B44ECED}" type="slidenum">
              <a:rPr lang="en-US" smtClean="0"/>
              <a:pPr/>
              <a:t>267</a:t>
            </a:fld>
            <a:endParaRPr lang="en-US" smtClean="0"/>
          </a:p>
        </p:txBody>
      </p:sp>
      <p:sp>
        <p:nvSpPr>
          <p:cNvPr id="484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4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86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5F69D3-9766-4F9D-B8A4-46A9240288AC}" type="slidenum">
              <a:rPr lang="en-US" smtClean="0"/>
              <a:pPr/>
              <a:t>269</a:t>
            </a:fld>
            <a:endParaRPr lang="en-US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3CD266-7965-41FC-B538-C84F97903549}" type="slidenum">
              <a:rPr lang="en-US" smtClean="0"/>
              <a:pPr/>
              <a:t>270</a:t>
            </a:fld>
            <a:endParaRPr lang="en-US" smtClean="0"/>
          </a:p>
        </p:txBody>
      </p:sp>
      <p:sp>
        <p:nvSpPr>
          <p:cNvPr id="487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8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88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B0075A-996B-42E3-9151-48FC27FC3427}" type="slidenum">
              <a:rPr lang="en-US" smtClean="0"/>
              <a:pPr/>
              <a:t>271</a:t>
            </a:fld>
            <a:endParaRPr lang="en-US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3BA3BA-1533-4199-9591-7B254825E9DC}" type="slidenum">
              <a:rPr lang="en-US" smtClean="0"/>
              <a:pPr/>
              <a:t>272</a:t>
            </a:fld>
            <a:endParaRPr lang="en-US" smtClean="0"/>
          </a:p>
        </p:txBody>
      </p:sp>
      <p:sp>
        <p:nvSpPr>
          <p:cNvPr id="489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94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7613" cy="4033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55AF17-9A04-4FCF-9E9A-8503620BC49D}" type="slidenum">
              <a:rPr lang="en-US" smtClean="0"/>
              <a:pPr/>
              <a:t>273</a:t>
            </a:fld>
            <a:endParaRPr lang="en-US" smtClean="0"/>
          </a:p>
        </p:txBody>
      </p:sp>
      <p:sp>
        <p:nvSpPr>
          <p:cNvPr id="490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0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7613" cy="4033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AF15B0-D85C-40DC-9F51-69E7742F4C33}" type="slidenum">
              <a:rPr lang="en-US" smtClean="0"/>
              <a:pPr/>
              <a:t>274</a:t>
            </a:fld>
            <a:endParaRPr lang="en-US" smtClean="0"/>
          </a:p>
        </p:txBody>
      </p:sp>
      <p:sp>
        <p:nvSpPr>
          <p:cNvPr id="491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7613" cy="4033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39E4A1-8EA0-451D-B763-2A1FAA499C21}" type="slidenum">
              <a:rPr lang="en-US" smtClean="0"/>
              <a:pPr/>
              <a:t>275</a:t>
            </a:fld>
            <a:endParaRPr lang="en-US" smtClean="0"/>
          </a:p>
        </p:txBody>
      </p:sp>
      <p:sp>
        <p:nvSpPr>
          <p:cNvPr id="492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7613" cy="4033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67FB4F-A2CA-4745-8079-F58D54E0E2EC}" type="slidenum">
              <a:rPr lang="en-US" smtClean="0"/>
              <a:pPr/>
              <a:t>276</a:t>
            </a:fld>
            <a:endParaRPr lang="en-US" smtClean="0"/>
          </a:p>
        </p:txBody>
      </p:sp>
      <p:sp>
        <p:nvSpPr>
          <p:cNvPr id="493571" name="Text Box 2"/>
          <p:cNvSpPr txBox="1">
            <a:spLocks noChangeArrowheads="1"/>
          </p:cNvSpPr>
          <p:nvPr/>
        </p:nvSpPr>
        <p:spPr bwMode="auto">
          <a:xfrm>
            <a:off x="3884613" y="8688388"/>
            <a:ext cx="2971800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680" tIns="47520" rIns="94680" bIns="47520" anchor="b"/>
          <a:lstStyle/>
          <a:p>
            <a:pPr algn="r" defTabSz="449263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1FF82D4-C08D-4EB5-893D-B01ABC2C1B7D}" type="slidenum">
              <a:rPr lang="de-DE" sz="1200">
                <a:solidFill>
                  <a:srgbClr val="000000"/>
                </a:solidFill>
                <a:latin typeface="Univers 45 Light"/>
              </a:rPr>
              <a:pPr algn="r" defTabSz="449263">
                <a:lnSpc>
                  <a:spcPct val="98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276</a:t>
            </a:fld>
            <a:endParaRPr lang="de-DE" sz="1200">
              <a:solidFill>
                <a:srgbClr val="000000"/>
              </a:solidFill>
              <a:latin typeface="Univers 45 Light"/>
            </a:endParaRPr>
          </a:p>
        </p:txBody>
      </p:sp>
      <p:sp>
        <p:nvSpPr>
          <p:cNvPr id="493572" name="Text Box 3"/>
          <p:cNvSpPr txBox="1">
            <a:spLocks noChangeArrowheads="1"/>
          </p:cNvSpPr>
          <p:nvPr/>
        </p:nvSpPr>
        <p:spPr bwMode="auto">
          <a:xfrm>
            <a:off x="0" y="8688388"/>
            <a:ext cx="2971800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680" tIns="47520" rIns="94680" bIns="47520" anchor="b"/>
          <a:lstStyle/>
          <a:p>
            <a:pPr defTabSz="449263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1200">
              <a:solidFill>
                <a:srgbClr val="000000"/>
              </a:solidFill>
              <a:latin typeface="Univers 45 Light"/>
            </a:endParaRPr>
          </a:p>
        </p:txBody>
      </p:sp>
      <p:sp>
        <p:nvSpPr>
          <p:cNvPr id="493573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680" tIns="47520" rIns="94680" bIns="47520"/>
          <a:lstStyle/>
          <a:p>
            <a:pPr defTabSz="449263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1200">
              <a:solidFill>
                <a:srgbClr val="000000"/>
              </a:solidFill>
              <a:latin typeface="Univers 45 Light"/>
            </a:endParaRPr>
          </a:p>
        </p:txBody>
      </p:sp>
      <p:sp>
        <p:nvSpPr>
          <p:cNvPr id="493574" name="Text Box 5"/>
          <p:cNvSpPr txBox="1">
            <a:spLocks noChangeArrowheads="1"/>
          </p:cNvSpPr>
          <p:nvPr/>
        </p:nvSpPr>
        <p:spPr bwMode="auto">
          <a:xfrm>
            <a:off x="876300" y="685800"/>
            <a:ext cx="5103813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1813"/>
            <a:ext cx="5027613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DA51F-7DD9-459E-8C8A-B7614A494766}" type="slidenum">
              <a:rPr lang="en-US"/>
              <a:pPr/>
              <a:t>29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4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94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DEE760-1F33-41CC-9F61-85C118CD87F4}" type="slidenum">
              <a:rPr lang="en-US" smtClean="0"/>
              <a:pPr/>
              <a:t>277</a:t>
            </a:fld>
            <a:endParaRPr lang="en-US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0857FC-1A5F-4F98-8160-6037DC313F70}" type="slidenum">
              <a:rPr lang="en-US" smtClean="0"/>
              <a:pPr/>
              <a:t>278</a:t>
            </a:fld>
            <a:endParaRPr lang="en-US" smtClean="0"/>
          </a:p>
        </p:txBody>
      </p:sp>
      <p:sp>
        <p:nvSpPr>
          <p:cNvPr id="495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5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96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012F545-063D-4412-9063-532AA1754AEE}" type="slidenum">
              <a:rPr lang="en-US" smtClean="0"/>
              <a:pPr/>
              <a:t>279</a:t>
            </a:fld>
            <a:endParaRPr lang="en-US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7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98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19FDB5-7771-4564-9500-F714090A204E}" type="slidenum">
              <a:rPr lang="en-US" smtClean="0"/>
              <a:pPr/>
              <a:t>304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99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285E90-F8D1-4E4E-9DE3-11F1C3E9B5F8}" type="slidenum">
              <a:rPr lang="en-US" smtClean="0"/>
              <a:pPr/>
              <a:t>305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00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36683B-1A7E-4F73-99A8-41C4A0E5A541}" type="slidenum">
              <a:rPr lang="en-US" smtClean="0"/>
              <a:pPr/>
              <a:t>306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01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7FE96D-E3B9-428D-A81B-0BEE448297CF}" type="slidenum">
              <a:rPr lang="en-US" smtClean="0"/>
              <a:pPr/>
              <a:t>307</a:t>
            </a:fld>
            <a:endParaRPr lang="en-US" smtClean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2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02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F33560-8709-43E3-B039-EE7B5DFA68C4}" type="slidenum">
              <a:rPr lang="en-US" smtClean="0"/>
              <a:pPr/>
              <a:t>308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3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03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6F5943-01C0-40F0-A041-2E74FA292F76}" type="slidenum">
              <a:rPr lang="en-US" smtClean="0"/>
              <a:pPr/>
              <a:t>309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2F6F58-006C-4864-993D-6364AD78DCF7}" type="slidenum">
              <a:rPr lang="en-US"/>
              <a:pPr/>
              <a:t>30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4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04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50D659-1572-4C69-BFBB-53A5ECC45466}" type="slidenum">
              <a:rPr lang="en-US" smtClean="0"/>
              <a:pPr/>
              <a:t>310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05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1CC28E-420C-4A1F-B5DF-544D3DC54619}" type="slidenum">
              <a:rPr lang="en-US" smtClean="0"/>
              <a:pPr/>
              <a:t>311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6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06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440EB3-2EA6-4D8F-BFE6-B821CE88DE3E}" type="slidenum">
              <a:rPr lang="en-US" smtClean="0"/>
              <a:pPr/>
              <a:t>312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7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07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074D87-47F2-40A9-88EE-B52219CAF83E}" type="slidenum">
              <a:rPr lang="en-US" smtClean="0"/>
              <a:pPr/>
              <a:t>313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8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08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AB1C64-2BF8-4172-8CBF-4331E02AA207}" type="slidenum">
              <a:rPr lang="en-US" smtClean="0"/>
              <a:pPr/>
              <a:t>314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9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09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96432F-D124-4FAF-85FB-1262824F3355}" type="slidenum">
              <a:rPr lang="en-US" smtClean="0"/>
              <a:pPr/>
              <a:t>315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0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0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88B657-123E-44D6-8C05-B1AAD123B3C7}" type="slidenum">
              <a:rPr lang="en-US" smtClean="0"/>
              <a:pPr/>
              <a:t>316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808E25-DE8C-4B6E-807E-13216BBBC9E0}" type="slidenum">
              <a:rPr lang="en-US" smtClean="0"/>
              <a:pPr/>
              <a:t>317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3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EBFED7-CCCC-4983-8ACD-6BA968BF7ED3}" type="slidenum">
              <a:rPr lang="en-US" smtClean="0"/>
              <a:pPr/>
              <a:t>318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4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4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7D38EB-6049-492E-8640-DCC974609FB3}" type="slidenum">
              <a:rPr lang="en-US" smtClean="0"/>
              <a:pPr/>
              <a:t>319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DA41DC-A041-40DB-8A80-F0DF97264F19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357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5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5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F2FB8A-821A-41E1-8323-F065B553E96C}" type="slidenum">
              <a:rPr lang="en-US" smtClean="0"/>
              <a:pPr/>
              <a:t>320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6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6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F9FB9A-B270-4D49-B603-0FF572C2DE11}" type="slidenum">
              <a:rPr lang="en-US" smtClean="0"/>
              <a:pPr/>
              <a:t>321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7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7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9885EE-8AE9-4588-85B1-B8D0FB77EF5E}" type="slidenum">
              <a:rPr lang="en-US" smtClean="0"/>
              <a:pPr/>
              <a:t>322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8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8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B0A84E-300A-4094-89A3-962091E5812B}" type="slidenum">
              <a:rPr lang="en-US" smtClean="0"/>
              <a:pPr/>
              <a:t>323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9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9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1D63A5-B012-4B14-B552-0824D9D1FABF}" type="slidenum">
              <a:rPr lang="en-US" smtClean="0"/>
              <a:pPr/>
              <a:t>324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0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0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E527E-D29C-4D4A-8630-DE652556229C}" type="slidenum">
              <a:rPr lang="en-US" smtClean="0"/>
              <a:pPr/>
              <a:t>325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1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1FD5AF-B6B9-451F-A05A-34EEC77264CD}" type="slidenum">
              <a:rPr lang="en-US" smtClean="0"/>
              <a:pPr/>
              <a:t>326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22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D962A0-A50B-4065-924B-B89512E88257}" type="slidenum">
              <a:rPr lang="en-US" smtClean="0"/>
              <a:pPr/>
              <a:t>327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3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3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794C93-FE88-400B-A97C-06A177A3A812}" type="slidenum">
              <a:rPr lang="en-US" smtClean="0"/>
              <a:pPr/>
              <a:t>328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24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BDDD37-F47E-4216-AC71-1B59BE805CC7}" type="slidenum">
              <a:rPr lang="en-US" smtClean="0"/>
              <a:pPr/>
              <a:t>329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338EAB-A8B7-4808-B1E4-2055BC027028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358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5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5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F6412D-B121-49CA-A60B-41B07497E53B}" type="slidenum">
              <a:rPr lang="en-US" smtClean="0"/>
              <a:pPr/>
              <a:t>330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26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A05B8E-33AE-44FF-86AB-9D1DFE0A91F6}" type="slidenum">
              <a:rPr lang="en-US" smtClean="0"/>
              <a:pPr/>
              <a:t>331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7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E47233-3526-412E-9B0D-7FA5019F5066}" type="slidenum">
              <a:rPr lang="en-US" smtClean="0"/>
              <a:pPr/>
              <a:t>332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8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A81F29-43BD-4577-9FC4-162BECF34B92}" type="slidenum">
              <a:rPr lang="en-US" smtClean="0"/>
              <a:pPr/>
              <a:t>333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9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29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054624-AEEB-4B9E-BF6C-90B347DD3B53}" type="slidenum">
              <a:rPr lang="en-US" smtClean="0"/>
              <a:pPr/>
              <a:t>334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275601-8C0F-47B3-9301-42F88A92337E}" type="slidenum">
              <a:rPr lang="en-US" smtClean="0"/>
              <a:pPr/>
              <a:t>335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E42A84-BFE5-42B8-BABF-C95C8F190DCF}" type="slidenum">
              <a:rPr lang="en-US" smtClean="0"/>
              <a:pPr/>
              <a:t>336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B48940-6F71-48D5-A76E-93F8EFC60882}" type="slidenum">
              <a:rPr lang="en-US" smtClean="0"/>
              <a:pPr/>
              <a:t>337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C8E441-9411-4895-822F-1B21163A911F}" type="slidenum">
              <a:rPr lang="en-US" smtClean="0"/>
              <a:pPr/>
              <a:t>338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D9986E-C6CD-44FB-976A-ECA87B32A94E}" type="slidenum">
              <a:rPr lang="en-US" smtClean="0"/>
              <a:pPr/>
              <a:t>339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22C768-1210-4421-B140-001041C4E43E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359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9875"/>
          </a:xfrm>
          <a:noFill/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5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5F1D7E-D281-4E1C-8EF7-9C7F0B0AE270}" type="slidenum">
              <a:rPr lang="en-US" smtClean="0"/>
              <a:pPr/>
              <a:t>340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6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CC1361-777C-4E47-8D28-9B557E24A5E6}" type="slidenum">
              <a:rPr lang="en-US" smtClean="0"/>
              <a:pPr/>
              <a:t>341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7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7445FC-D932-4CA4-9D57-8426EA092D4C}" type="slidenum">
              <a:rPr lang="en-US" smtClean="0"/>
              <a:pPr/>
              <a:t>342</a:t>
            </a:fld>
            <a:endParaRPr lang="en-US" smtClean="0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8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A571D7-2A48-49F7-9BE1-20CAC409657A}" type="slidenum">
              <a:rPr lang="en-US" smtClean="0"/>
              <a:pPr/>
              <a:t>343</a:t>
            </a:fld>
            <a:endParaRPr lang="en-US" smtClean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9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39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FB833E-CBDD-48C6-8493-CAAE871E119A}" type="slidenum">
              <a:rPr lang="en-US" smtClean="0"/>
              <a:pPr/>
              <a:t>344</a:t>
            </a:fld>
            <a:endParaRPr lang="en-US" smtClean="0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0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40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553E42-E3AB-4274-BA6E-3AFE3D5CD7A5}" type="slidenum">
              <a:rPr lang="en-US" smtClean="0"/>
              <a:pPr/>
              <a:t>345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1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41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C32ABE-8FF3-433D-8F04-C187613CC950}" type="slidenum">
              <a:rPr lang="en-US" smtClean="0"/>
              <a:pPr/>
              <a:t>346</a:t>
            </a:fld>
            <a:endParaRPr lang="en-US" smtClean="0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42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BD4AA6-86BD-4787-8225-1F817D8FD243}" type="slidenum">
              <a:rPr lang="en-US" smtClean="0"/>
              <a:pPr/>
              <a:t>347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3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43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70DA8-33D1-43ED-9A37-4DCFD11B0575}" type="slidenum">
              <a:rPr lang="en-US" smtClean="0"/>
              <a:pPr/>
              <a:t>348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55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DE4417-B13F-4F99-B65C-FA49398F692B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EDCB0B-92CF-40F6-BED9-1995C879C1DA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9875"/>
          </a:xfrm>
          <a:noFill/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0E02EE-B6D6-410B-8DAB-07D0890137CE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Check Dresden talk for common language for these slides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4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0AAD0D-DB1F-4A37-95A5-44E1200D4582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C69844-3B64-4D97-8C55-EF583BA601A2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36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0D9D50-8F7D-466C-B769-99F335113846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6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76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9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de-DE" smtClean="0">
              <a:ea typeface="ＭＳ Ｐゴシック" pitchFamily="34" charset="-128"/>
            </a:endParaRPr>
          </a:p>
        </p:txBody>
      </p:sp>
      <p:sp>
        <p:nvSpPr>
          <p:cNvPr id="356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1EAC17-C68D-427C-9DB1-568F06AA9857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1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5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68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7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4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09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50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713B7E-0C7C-4C83-A859-014B81186A0A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386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6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Slide Number Placeholder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E934DF-1C63-4D00-82E6-2670D563E25F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3870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2D54DCE-FFFB-4C6A-81DE-8E2238B3F23E}" type="slidenum">
              <a:rPr lang="en-US" sz="1200">
                <a:latin typeface="Times" pitchFamily="18" charset="0"/>
              </a:rPr>
              <a:pPr algn="r"/>
              <a:t>98</a:t>
            </a:fld>
            <a:endParaRPr lang="en-US" sz="1200">
              <a:latin typeface="Times" pitchFamily="18" charset="0"/>
            </a:endParaRPr>
          </a:p>
        </p:txBody>
      </p:sp>
      <p:sp>
        <p:nvSpPr>
          <p:cNvPr id="3870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3CA9D4-185E-4566-8254-72E9D7F594E9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388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9F8EB1-069E-4CB3-9D73-B856EAF93D5F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389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E05FD-2335-40F7-A0FA-DC3F68786F5A}" type="slidenum">
              <a:rPr lang="en-US"/>
              <a:pPr/>
              <a:t>19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TW" altLang="zh-TW" smtClean="0">
              <a:ea typeface="ＭＳ Ｐゴシック" pitchFamily="34" charset="-128"/>
            </a:endParaRPr>
          </a:p>
        </p:txBody>
      </p:sp>
      <p:sp>
        <p:nvSpPr>
          <p:cNvPr id="391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FA00CA-65CE-4A8D-A14E-0A3E8778B2F9}" type="slidenum">
              <a:rPr lang="en-US" altLang="zh-TW" smtClean="0"/>
              <a:pPr/>
              <a:t>133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TW" altLang="zh-TW" smtClean="0">
              <a:ea typeface="ＭＳ Ｐゴシック" pitchFamily="34" charset="-128"/>
            </a:endParaRPr>
          </a:p>
        </p:txBody>
      </p:sp>
      <p:sp>
        <p:nvSpPr>
          <p:cNvPr id="392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6D3A0E-1670-41AA-9A7A-28EF6C6D621F}" type="slidenum">
              <a:rPr lang="en-US" altLang="zh-TW" smtClean="0"/>
              <a:pPr/>
              <a:t>138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zh-TW" smtClean="0">
              <a:ea typeface="ＭＳ Ｐゴシック" pitchFamily="34" charset="-128"/>
            </a:endParaRPr>
          </a:p>
        </p:txBody>
      </p:sp>
      <p:sp>
        <p:nvSpPr>
          <p:cNvPr id="393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C7F04D-958A-4E17-B75F-433A4938FA65}" type="slidenum">
              <a:rPr lang="en-US" altLang="zh-TW" sz="1200"/>
              <a:pPr algn="r"/>
              <a:t>153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70AB36-6CCC-41C5-A6BD-A533F259BDAF}" type="slidenum">
              <a:rPr lang="en-US" smtClean="0"/>
              <a:pPr/>
              <a:t>155</a:t>
            </a:fld>
            <a:endParaRPr lang="en-US" smtClean="0"/>
          </a:p>
        </p:txBody>
      </p:sp>
      <p:sp>
        <p:nvSpPr>
          <p:cNvPr id="39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E87C2F-F1EA-475C-9D3E-79A1C19165BC}" type="slidenum">
              <a:rPr lang="en-US" smtClean="0"/>
              <a:pPr/>
              <a:t>156</a:t>
            </a:fld>
            <a:endParaRPr lang="en-US" smtClean="0"/>
          </a:p>
        </p:txBody>
      </p:sp>
      <p:sp>
        <p:nvSpPr>
          <p:cNvPr id="395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D2443E-7BC0-4D6F-BEEC-DCA84F5FEC3E}" type="slidenum">
              <a:rPr lang="en-US"/>
              <a:pPr/>
              <a:t>20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AAD1E0-E12F-4DF2-9E84-980913B6A734}" type="slidenum">
              <a:rPr lang="en-US" smtClean="0"/>
              <a:pPr/>
              <a:t>163</a:t>
            </a:fld>
            <a:endParaRPr lang="en-US" smtClean="0"/>
          </a:p>
        </p:txBody>
      </p:sp>
      <p:sp>
        <p:nvSpPr>
          <p:cNvPr id="40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E8998B-6756-48FE-BC64-FCF2F9ED452E}" type="slidenum">
              <a:rPr lang="en-US" smtClean="0"/>
              <a:pPr/>
              <a:t>165</a:t>
            </a:fld>
            <a:endParaRPr lang="en-US" smtClean="0"/>
          </a:p>
        </p:txBody>
      </p:sp>
      <p:sp>
        <p:nvSpPr>
          <p:cNvPr id="402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2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C6E32F-C9CC-4F0A-B244-621B768B986B}" type="slidenum">
              <a:rPr lang="en-US" smtClean="0"/>
              <a:pPr/>
              <a:t>166</a:t>
            </a:fld>
            <a:endParaRPr lang="en-US" smtClean="0"/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9875"/>
          </a:xfrm>
          <a:noFill/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627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9875"/>
          </a:xfrm>
          <a:noFill/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CA867-9B07-414C-BEAA-080AB2417377}" type="slidenum">
              <a:rPr lang="en-US"/>
              <a:pPr/>
              <a:t>21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1651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9875"/>
          </a:xfrm>
          <a:noFill/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Check Dresden talk for common language for these slides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3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Notes for what these features specifically address problem wise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72848F-7BA5-411E-926E-7AB3B5E1BABD}" type="slidenum">
              <a:rPr lang="en-US" smtClean="0"/>
              <a:pPr/>
              <a:t>184</a:t>
            </a:fld>
            <a:endParaRPr lang="en-US" smtClean="0"/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574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67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We now automatically collect a variety of metadata attributes.  Shown here in ParaProf, the green ones are shared among all nodes/threads.  The red ones differ, but a sample is chosen to show.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16772" name="Slide Number Placeholder 3"/>
          <p:cNvSpPr txBox="1">
            <a:spLocks noGrp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B85D940-CB14-4D3E-87EC-A88808EEF58D}" type="slidenum">
              <a:rPr lang="en-US" sz="1200"/>
              <a:pPr algn="r"/>
              <a:t>186</a:t>
            </a:fld>
            <a:endParaRPr lang="en-US" sz="12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881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272BE-ACB0-4F98-AC8E-ED6D19C96B22}" type="slidenum">
              <a:rPr lang="en-US"/>
              <a:pPr/>
              <a:t>22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BE9BB4-996E-4E58-BCA6-4966B42790E5}" type="slidenum">
              <a:rPr lang="en-US" smtClean="0"/>
              <a:pPr/>
              <a:t>191</a:t>
            </a:fld>
            <a:endParaRPr lang="en-US" smtClean="0"/>
          </a:p>
        </p:txBody>
      </p:sp>
      <p:sp>
        <p:nvSpPr>
          <p:cNvPr id="421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1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876894-F674-4896-AF59-E3F40C3D2449}" type="slidenum">
              <a:rPr lang="en-US" smtClean="0"/>
              <a:pPr/>
              <a:t>193</a:t>
            </a:fld>
            <a:endParaRPr lang="en-US" smtClean="0"/>
          </a:p>
        </p:txBody>
      </p:sp>
      <p:sp>
        <p:nvSpPr>
          <p:cNvPr id="423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3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This slide shows a four processor Flash run showing how different snapshots differ.  Before the main loop beings, I write a snapshot to mark the performance data up to that point.  It shows up as “Initialization”.  At the end of each loop, a snapshot is written.  At the end of execution, a final snapshot is written labeled “Finalization”.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I’m 99% sure the four main spikes are the checkpointing phases involving a lot of IO.  The big purple color on top is “Other”.  I have it limited to top 20 functions + “other”.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527658-0E95-43E1-AD6A-482ED9A36FC8}" type="slidenum">
              <a:rPr lang="en-US" sz="1200"/>
              <a:pPr algn="r"/>
              <a:t>201</a:t>
            </a:fld>
            <a:endParaRPr lang="en-US" sz="12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This slide shows a four processor Flash run showing how different snapshots differ.  Before the main loop beings, I write a snapshot to mark the performance data up to that point.  It shows up as “Initialization”.  At the end of each loop, a snapshot is written.  At the end of execution, a final snapshot is written labeled “Finalization”.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I’m 99% sure the four main spikes are the checkpointing phases involving a lot of IO.  The big purple color on top is “Other”.  I have it limited to top 20 functions + “other”.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27012" name="Slide Number Placeholder 3"/>
          <p:cNvSpPr txBox="1">
            <a:spLocks noGrp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93989C-AB62-4ED2-AF21-C05665E31A1E}" type="slidenum">
              <a:rPr lang="en-US" sz="1200"/>
              <a:pPr algn="r"/>
              <a:t>202</a:t>
            </a:fld>
            <a:endParaRPr lang="en-US" sz="12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1E8A0F-D66C-474D-9427-0447C4862D4A}" type="slidenum">
              <a:rPr lang="en-US" smtClean="0"/>
              <a:pPr/>
              <a:t>203</a:t>
            </a:fld>
            <a:endParaRPr lang="en-US" smtClean="0"/>
          </a:p>
        </p:txBody>
      </p:sp>
      <p:sp>
        <p:nvSpPr>
          <p:cNvPr id="42803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03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Same view as previous slide, but I’ve filtered away initialization and finalization to better see the loop snapshots.  The red at the bottom of the four spikes is MPI_Barrier, which is interesting.</a:t>
            </a:r>
          </a:p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28037" name="Slide Number Placeholder 3"/>
          <p:cNvSpPr txBox="1">
            <a:spLocks noGrp="1"/>
          </p:cNvSpPr>
          <p:nvPr/>
        </p:nvSpPr>
        <p:spPr bwMode="auto">
          <a:xfrm>
            <a:off x="3902075" y="8675688"/>
            <a:ext cx="298291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E95F609-A720-45D4-ADDC-D695F13732DE}" type="slidenum">
              <a:rPr lang="en-US" sz="1200"/>
              <a:pPr algn="r"/>
              <a:t>203</a:t>
            </a:fld>
            <a:endParaRPr lang="en-US" sz="12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When you drag the slider, the data in all windows dynamically updates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3355CD-46E1-430A-B4CB-1530DB918CCE}" type="slidenum">
              <a:rPr lang="en-US" smtClean="0"/>
              <a:pPr/>
              <a:t>205</a:t>
            </a:fld>
            <a:endParaRPr lang="en-US" smtClean="0"/>
          </a:p>
        </p:txBody>
      </p:sp>
      <p:sp>
        <p:nvSpPr>
          <p:cNvPr id="43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304B76-208D-4F4E-98FB-3CA769A02838}" type="slidenum">
              <a:rPr lang="en-US" smtClean="0"/>
              <a:pPr/>
              <a:t>206</a:t>
            </a:fld>
            <a:endParaRPr lang="en-US" smtClean="0"/>
          </a:p>
        </p:txBody>
      </p:sp>
      <p:sp>
        <p:nvSpPr>
          <p:cNvPr id="431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266A94-8BE8-4226-A09D-0955D2DF1791}" type="slidenum">
              <a:rPr lang="en-US"/>
              <a:pPr/>
              <a:t>23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20F79D-6DB0-44A7-A0C1-04DD26704B4B}" type="slidenum">
              <a:rPr lang="en-US" smtClean="0"/>
              <a:pPr/>
              <a:t>207</a:t>
            </a:fld>
            <a:endParaRPr lang="en-US" smtClean="0"/>
          </a:p>
        </p:txBody>
      </p:sp>
      <p:sp>
        <p:nvSpPr>
          <p:cNvPr id="43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000" smtClean="0">
                <a:latin typeface="Lucida Grande"/>
                <a:ea typeface="ＭＳ Ｐゴシック" pitchFamily="34" charset="-128"/>
                <a:cs typeface="Arial" pitchFamily="34" charset="0"/>
                <a:sym typeface="Lucida Grande"/>
              </a:rPr>
              <a:t>Correlation results, correlating each event to every other event.  The particular example shows a strong negative linear correlation between CALC_CUT_BLOCK_CONTRIBUTIONS and MPI_Barrier.</a:t>
            </a:r>
          </a:p>
          <a:p>
            <a:pPr>
              <a:spcBef>
                <a:spcPct val="0"/>
              </a:spcBef>
            </a:pPr>
            <a:endParaRPr lang="en-US" sz="2000" smtClean="0">
              <a:latin typeface="Lucida Grande"/>
              <a:ea typeface="ＭＳ Ｐゴシック" pitchFamily="34" charset="-128"/>
              <a:cs typeface="Arial" pitchFamily="34" charset="0"/>
              <a:sym typeface="Lucida Grande"/>
            </a:endParaRPr>
          </a:p>
          <a:p>
            <a:pPr>
              <a:spcBef>
                <a:spcPct val="0"/>
              </a:spcBef>
            </a:pPr>
            <a:r>
              <a:rPr lang="en-US" sz="2000" smtClean="0">
                <a:latin typeface="Lucida Grande"/>
                <a:ea typeface="ＭＳ Ｐゴシック" pitchFamily="34" charset="-128"/>
                <a:cs typeface="Arial" pitchFamily="34" charset="0"/>
                <a:sym typeface="Lucida Grande"/>
              </a:rPr>
              <a:t>Data: FLASH (hydro-radiation code) on BGL/LLNL, 64-1024 processors</a:t>
            </a:r>
          </a:p>
          <a:p>
            <a:pPr>
              <a:spcBef>
                <a:spcPct val="0"/>
              </a:spcBef>
            </a:pPr>
            <a:endParaRPr lang="en-US" sz="2000" smtClean="0">
              <a:latin typeface="Lucida Grande"/>
              <a:ea typeface="ＭＳ Ｐゴシック" pitchFamily="34" charset="-128"/>
              <a:cs typeface="Arial" pitchFamily="34" charset="0"/>
              <a:sym typeface="Lucida Grande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6CEC1A-2497-4FD9-8E9C-E09228CC984A}" type="slidenum">
              <a:rPr lang="en-US" smtClean="0"/>
              <a:pPr/>
              <a:t>211</a:t>
            </a:fld>
            <a:endParaRPr lang="en-US" smtClean="0"/>
          </a:p>
        </p:txBody>
      </p:sp>
      <p:sp>
        <p:nvSpPr>
          <p:cNvPr id="433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4F8D49-06DD-477E-824A-4E32130FEC9F}" type="slidenum">
              <a:rPr lang="en-US" smtClean="0"/>
              <a:pPr/>
              <a:t>213</a:t>
            </a:fld>
            <a:endParaRPr lang="en-US" smtClean="0"/>
          </a:p>
        </p:txBody>
      </p:sp>
      <p:sp>
        <p:nvSpPr>
          <p:cNvPr id="434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4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16D6CD-6551-48E3-8950-1AE6398E4D33}" type="slidenum">
              <a:rPr lang="en-US" smtClean="0"/>
              <a:pPr/>
              <a:t>215</a:t>
            </a:fld>
            <a:endParaRPr lang="en-US" smtClean="0"/>
          </a:p>
        </p:txBody>
      </p:sp>
      <p:sp>
        <p:nvSpPr>
          <p:cNvPr id="435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5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927082-0329-434C-ABA5-C6BC65C3326D}" type="slidenum">
              <a:rPr lang="en-US" smtClean="0"/>
              <a:pPr/>
              <a:t>216</a:t>
            </a:fld>
            <a:endParaRPr lang="en-US" smtClean="0"/>
          </a:p>
        </p:txBody>
      </p:sp>
      <p:sp>
        <p:nvSpPr>
          <p:cNvPr id="436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242F7A-7DC9-4A57-970E-3842836093EF}" type="slidenum">
              <a:rPr lang="en-US" smtClean="0"/>
              <a:pPr/>
              <a:t>217</a:t>
            </a:fld>
            <a:endParaRPr lang="en-US" smtClean="0"/>
          </a:p>
        </p:txBody>
      </p:sp>
      <p:sp>
        <p:nvSpPr>
          <p:cNvPr id="437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4A415E-F8A0-4341-A819-66377130FDA2}" type="slidenum">
              <a:rPr lang="en-US" smtClean="0"/>
              <a:pPr/>
              <a:t>218</a:t>
            </a:fld>
            <a:endParaRPr lang="en-US" smtClean="0"/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F2CD9F-7359-4374-A75E-0F3725BFDE97}" type="slidenum">
              <a:rPr lang="en-US" smtClean="0"/>
              <a:pPr/>
              <a:t>219</a:t>
            </a:fld>
            <a:endParaRPr lang="en-US" smtClean="0"/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D132BA-772F-48FF-BC4E-C1BF0909E647}" type="slidenum">
              <a:rPr lang="en-US" smtClean="0"/>
              <a:pPr/>
              <a:t>220</a:t>
            </a:fld>
            <a:endParaRPr lang="en-US" smtClean="0"/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66750"/>
            <a:ext cx="4649788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375150"/>
            <a:ext cx="5049838" cy="40782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New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46032" y="1384272"/>
            <a:ext cx="8251882" cy="452757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016125" y="6167438"/>
            <a:ext cx="5221288" cy="219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BFDC0-DD8A-4B16-90EF-1D0FE1E3C9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Ne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016125" y="6167438"/>
            <a:ext cx="5221288" cy="219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D1429-24FA-4976-8D6D-BE74D750CE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135" y="10191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7B01B-91AB-46D2-BEC4-9B9C484D6B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UO Custom 2 - 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0" cy="78101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33"/>
            <a:ext cx="8229600" cy="47466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E1917-02C7-4677-9E18-0C3810E105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46032" y="1384272"/>
            <a:ext cx="8251882" cy="452757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82210-7E71-4E4A-A24F-0C86C86821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05A53-1A48-4C40-A22E-F791FF60FF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1830F-D4FB-4A85-A3C5-FD3226FA05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UOregon 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ogo_POIN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6203950"/>
            <a:ext cx="162718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03E8AD11-6E68-44F5-9984-EFE170F19F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016125" y="6167438"/>
            <a:ext cx="5221288" cy="219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FC9DB-6C2D-4305-A46E-BE2CB7470F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016125" y="6167438"/>
            <a:ext cx="5221288" cy="219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312DF-D93D-4106-81BC-789B8BC4DD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40713" cy="781050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2600" y="1165225"/>
            <a:ext cx="8178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38888"/>
            <a:ext cx="457200" cy="1571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>
              <a:defRPr/>
            </a:pPr>
            <a:fld id="{9BDF4D8C-9098-42AF-A797-E701DD558F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7" name="Picture 6" descr="Logo_POINT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9575" y="6203950"/>
            <a:ext cx="162718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2398713" y="6289675"/>
            <a:ext cx="5349875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latin typeface="+mn-lt"/>
              </a:rPr>
              <a:t>LCI 2010: Using POINT Performance Tools to Understand and Optimize Multicore Codes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6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hyperlink" Target="mailto:scalasca@fz-juelich.de" TargetMode="Externa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5" Type="http://schemas.openxmlformats.org/officeDocument/2006/relationships/image" Target="../media/image56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7" Type="http://schemas.openxmlformats.org/officeDocument/2006/relationships/image" Target="../media/image19.jpe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0" Type="http://schemas.openxmlformats.org/officeDocument/2006/relationships/image" Target="../media/image22.png"/><Relationship Id="rId5" Type="http://schemas.openxmlformats.org/officeDocument/2006/relationships/image" Target="../media/image17.pn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9" Type="http://schemas.openxmlformats.org/officeDocument/2006/relationships/image" Target="../media/image21.jpeg"/><Relationship Id="rId3" Type="http://schemas.openxmlformats.org/officeDocument/2006/relationships/image" Target="../media/image15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4" Type="http://schemas.openxmlformats.org/officeDocument/2006/relationships/hyperlink" Target="http://www.dyninst.org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://www.fz-juelich.de/zam/kojak/opari/" TargetMode="External"/><Relationship Id="rId5" Type="http://schemas.openxmlformats.org/officeDocument/2006/relationships/image" Target="../media/image7.jpe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4" Type="http://schemas.openxmlformats.org/officeDocument/2006/relationships/image" Target="../media/image59.png"/><Relationship Id="rId10" Type="http://schemas.openxmlformats.org/officeDocument/2006/relationships/image" Target="../media/image65.png"/><Relationship Id="rId5" Type="http://schemas.openxmlformats.org/officeDocument/2006/relationships/image" Target="../media/image60.png"/><Relationship Id="rId7" Type="http://schemas.openxmlformats.org/officeDocument/2006/relationships/image" Target="../media/image62.png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9" Type="http://schemas.openxmlformats.org/officeDocument/2006/relationships/image" Target="../media/image64.png"/><Relationship Id="rId3" Type="http://schemas.openxmlformats.org/officeDocument/2006/relationships/image" Target="../media/image58.png"/><Relationship Id="rId6" Type="http://schemas.openxmlformats.org/officeDocument/2006/relationships/image" Target="../media/image61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4" Type="http://schemas.openxmlformats.org/officeDocument/2006/relationships/image" Target="../media/image28.png"/><Relationship Id="rId10" Type="http://schemas.openxmlformats.org/officeDocument/2006/relationships/image" Target="../media/image33.jpeg"/><Relationship Id="rId5" Type="http://schemas.openxmlformats.org/officeDocument/2006/relationships/image" Target="../media/image22.png"/><Relationship Id="rId7" Type="http://schemas.openxmlformats.org/officeDocument/2006/relationships/image" Target="../media/image30.png"/><Relationship Id="rId11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wmf"/><Relationship Id="rId9" Type="http://schemas.openxmlformats.org/officeDocument/2006/relationships/image" Target="../media/image32.png"/><Relationship Id="rId3" Type="http://schemas.openxmlformats.org/officeDocument/2006/relationships/image" Target="../media/image27.png"/><Relationship Id="rId6" Type="http://schemas.openxmlformats.org/officeDocument/2006/relationships/image" Target="../media/image29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60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66.xml"/><Relationship Id="rId5" Type="http://schemas.openxmlformats.org/officeDocument/2006/relationships/image" Target="../media/image71.jpe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2.png"/></Relationships>
</file>

<file path=ppt/slides/_rels/slide19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4.pn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3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3.png"/><Relationship Id="rId5" Type="http://schemas.openxmlformats.org/officeDocument/2006/relationships/image" Target="../media/image95.png"/></Relationships>
</file>

<file path=ppt/slides/_rels/slide20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6.png"/></Relationships>
</file>

<file path=ppt/slides/_rels/slide2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8.png"/><Relationship Id="rId5" Type="http://schemas.openxmlformats.org/officeDocument/2006/relationships/image" Target="../media/image100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7.xml"/><Relationship Id="rId9" Type="http://schemas.openxmlformats.org/officeDocument/2006/relationships/image" Target="../media/image106.png"/><Relationship Id="rId3" Type="http://schemas.openxmlformats.org/officeDocument/2006/relationships/image" Target="../media/image98.png"/><Relationship Id="rId6" Type="http://schemas.openxmlformats.org/officeDocument/2006/relationships/image" Target="../media/image103.pn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8.pn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8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5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5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5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2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98.png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5.xml"/></Relationships>
</file>

<file path=ppt/slides/_rels/slide2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98.png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5.xml"/></Relationships>
</file>

<file path=ppt/slides/_rels/slide2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27.png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5.xml"/></Relationships>
</file>

<file path=ppt/slides/_rels/slide26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30.png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5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4" Type="http://schemas.openxmlformats.org/officeDocument/2006/relationships/image" Target="../media/image137.png"/><Relationship Id="rId10" Type="http://schemas.openxmlformats.org/officeDocument/2006/relationships/image" Target="../media/image143.png"/><Relationship Id="rId5" Type="http://schemas.openxmlformats.org/officeDocument/2006/relationships/image" Target="../media/image138.png"/><Relationship Id="rId7" Type="http://schemas.openxmlformats.org/officeDocument/2006/relationships/image" Target="../media/image140.png"/><Relationship Id="rId11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5.xml"/><Relationship Id="rId9" Type="http://schemas.openxmlformats.org/officeDocument/2006/relationships/image" Target="../media/image142.png"/><Relationship Id="rId3" Type="http://schemas.openxmlformats.org/officeDocument/2006/relationships/image" Target="../media/image136.png"/><Relationship Id="rId6" Type="http://schemas.openxmlformats.org/officeDocument/2006/relationships/image" Target="../media/image139.png"/></Relationships>
</file>

<file path=ppt/slides/_rels/slide2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4" Type="http://schemas.openxmlformats.org/officeDocument/2006/relationships/image" Target="../media/image146.png"/><Relationship Id="rId10" Type="http://schemas.openxmlformats.org/officeDocument/2006/relationships/image" Target="../media/image152.png"/><Relationship Id="rId5" Type="http://schemas.openxmlformats.org/officeDocument/2006/relationships/image" Target="../media/image147.png"/><Relationship Id="rId7" Type="http://schemas.openxmlformats.org/officeDocument/2006/relationships/image" Target="../media/image149.png"/><Relationship Id="rId11" Type="http://schemas.openxmlformats.org/officeDocument/2006/relationships/image" Target="../media/image153.png"/><Relationship Id="rId1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6.xml"/><Relationship Id="rId9" Type="http://schemas.openxmlformats.org/officeDocument/2006/relationships/image" Target="../media/image151.png"/><Relationship Id="rId3" Type="http://schemas.openxmlformats.org/officeDocument/2006/relationships/image" Target="../media/image145.png"/><Relationship Id="rId6" Type="http://schemas.openxmlformats.org/officeDocument/2006/relationships/image" Target="../media/image148.png"/></Relationships>
</file>

<file path=ppt/slides/_rels/slide2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7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55.png"/><Relationship Id="rId6" Type="http://schemas.openxmlformats.org/officeDocument/2006/relationships/image" Target="../media/image158.png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7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60.png"/><Relationship Id="rId6" Type="http://schemas.openxmlformats.org/officeDocument/2006/relationships/image" Target="../media/image163.png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27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79.png"/><Relationship Id="rId4" Type="http://schemas.openxmlformats.org/officeDocument/2006/relationships/image" Target="../media/image169.jpeg"/><Relationship Id="rId7" Type="http://schemas.openxmlformats.org/officeDocument/2006/relationships/image" Target="../media/image172.png"/><Relationship Id="rId11" Type="http://schemas.openxmlformats.org/officeDocument/2006/relationships/image" Target="../media/image1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jpeg"/><Relationship Id="rId16" Type="http://schemas.openxmlformats.org/officeDocument/2006/relationships/image" Target="../media/image34.jpeg"/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10" Type="http://schemas.openxmlformats.org/officeDocument/2006/relationships/image" Target="../media/image175.png"/><Relationship Id="rId5" Type="http://schemas.openxmlformats.org/officeDocument/2006/relationships/image" Target="../media/image170.png"/><Relationship Id="rId15" Type="http://schemas.openxmlformats.org/officeDocument/2006/relationships/image" Target="../media/image180.jpe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152.xml"/><Relationship Id="rId9" Type="http://schemas.openxmlformats.org/officeDocument/2006/relationships/image" Target="../media/image174.png"/><Relationship Id="rId3" Type="http://schemas.openxmlformats.org/officeDocument/2006/relationships/image" Target="../media/image16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3" Type="http://schemas.openxmlformats.org/officeDocument/2006/relationships/image" Target="../media/image184.jpeg"/><Relationship Id="rId1" Type="http://schemas.openxmlformats.org/officeDocument/2006/relationships/slideLayout" Target="../slideLayouts/slideLayout4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5.xml"/><Relationship Id="rId3" Type="http://schemas.openxmlformats.org/officeDocument/2006/relationships/diagramData" Target="../diagrams/data1.xml"/><Relationship Id="rId6" Type="http://schemas.openxmlformats.org/officeDocument/2006/relationships/diagramColors" Target="../diagrams/colors1.xml"/></Relationships>
</file>

<file path=ppt/slides/_rels/slide3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4" Type="http://schemas.openxmlformats.org/officeDocument/2006/relationships/hyperlink" Target="http://www.chem.cornell.edu/has5/" TargetMode="External"/><Relationship Id="rId5" Type="http://schemas.openxmlformats.org/officeDocument/2006/relationships/image" Target="../media/image185.png"/><Relationship Id="rId7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6.xml"/><Relationship Id="rId9" Type="http://schemas.openxmlformats.org/officeDocument/2006/relationships/image" Target="../media/image189.png"/><Relationship Id="rId3" Type="http://schemas.openxmlformats.org/officeDocument/2006/relationships/hyperlink" Target="http://cbsu.tc.cornell.edu/software/protarch/index.htm" TargetMode="External"/><Relationship Id="rId6" Type="http://schemas.openxmlformats.org/officeDocument/2006/relationships/image" Target="../media/image186.png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4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4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5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3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4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4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3" Type="http://schemas.openxmlformats.org/officeDocument/2006/relationships/hyperlink" Target="http://www.cs.uoregon.edu/research/tau/docs/scenario/index.html" TargetMode="External"/><Relationship Id="rId1" Type="http://schemas.openxmlformats.org/officeDocument/2006/relationships/slideLayout" Target="../slideLayouts/slideLayout4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5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90.png"/><Relationship Id="rId1" Type="http://schemas.openxmlformats.org/officeDocument/2006/relationships/slideLayout" Target="../slideLayouts/slideLayout4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4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92.jpeg"/><Relationship Id="rId1" Type="http://schemas.openxmlformats.org/officeDocument/2006/relationships/slideLayout" Target="../slideLayouts/slideLayout4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4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9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4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4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194.png"/><Relationship Id="rId1" Type="http://schemas.openxmlformats.org/officeDocument/2006/relationships/slideLayout" Target="../slideLayouts/slideLayout5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4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4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195.png"/><Relationship Id="rId1" Type="http://schemas.openxmlformats.org/officeDocument/2006/relationships/slideLayout" Target="../slideLayouts/slideLayout5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4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96.png"/><Relationship Id="rId1" Type="http://schemas.openxmlformats.org/officeDocument/2006/relationships/slideLayout" Target="../slideLayouts/slideLayout5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197.png"/><Relationship Id="rId1" Type="http://schemas.openxmlformats.org/officeDocument/2006/relationships/slideLayout" Target="../slideLayouts/slideLayout5.xml"/></Relationships>
</file>

<file path=ppt/slides/_rels/slide3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19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4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4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200.jpeg"/><Relationship Id="rId1" Type="http://schemas.openxmlformats.org/officeDocument/2006/relationships/slideLayout" Target="../slideLayouts/slideLayout5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4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201.jpeg"/><Relationship Id="rId1" Type="http://schemas.openxmlformats.org/officeDocument/2006/relationships/slideLayout" Target="../slideLayouts/slideLayout4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3" Type="http://schemas.openxmlformats.org/officeDocument/2006/relationships/image" Target="../media/image202.jpeg"/><Relationship Id="rId1" Type="http://schemas.openxmlformats.org/officeDocument/2006/relationships/slideLayout" Target="../slideLayouts/slideLayout4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4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4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20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9" Type="http://schemas.openxmlformats.org/officeDocument/2006/relationships/image" Target="../media/image47.png"/><Relationship Id="rId3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/>
          </p:cNvSpPr>
          <p:nvPr>
            <p:ph type="ctrTitle"/>
          </p:nvPr>
        </p:nvSpPr>
        <p:spPr>
          <a:xfrm>
            <a:off x="628650" y="508000"/>
            <a:ext cx="7772400" cy="17891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 smtClean="0"/>
              <a:t>Using POINT Performance Tools</a:t>
            </a:r>
            <a:br>
              <a:rPr lang="en-US" sz="3200" dirty="0" smtClean="0"/>
            </a:br>
            <a:r>
              <a:rPr lang="en-US" sz="3200" dirty="0" smtClean="0"/>
              <a:t>(PAPI, PerfSuite, TAU, Scalasca and Vampir)</a:t>
            </a:r>
            <a:br>
              <a:rPr lang="en-US" sz="3200" dirty="0" smtClean="0"/>
            </a:br>
            <a:r>
              <a:rPr lang="en-US" sz="3200" dirty="0" smtClean="0"/>
              <a:t>to Understand and Optimize Multicore Codes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74700" y="2660650"/>
          <a:ext cx="7594704" cy="259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352"/>
                <a:gridCol w="3797352"/>
              </a:tblGrid>
              <a:tr h="129700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Sameer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Shende</a:t>
                      </a:r>
                      <a:endParaRPr lang="en-US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University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Oregon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sameer@cs.uoregon.edu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David Cronk</a:t>
                      </a:r>
                      <a:endParaRPr lang="en-US" sz="2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Innovative Computing Laboratory</a:t>
                      </a: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University of Tennessee</a:t>
                      </a: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cronk@eecs.utk.edu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29700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Rui Liu</a:t>
                      </a: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National Center for Supercomputing Applications</a:t>
                      </a: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ruiliu@ncsa.illinois.edu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Nick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Nystrom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400" b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Pittsburgh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Supercomputing Center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nystrom@psc.edu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73742" y="6240463"/>
            <a:ext cx="319651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i="1" dirty="0">
                <a:latin typeface="+mj-lt"/>
              </a:rPr>
              <a:t>LCI 2010, Pittsburgh, March 8, </a:t>
            </a:r>
            <a:r>
              <a:rPr lang="en-US" sz="1600" b="1" i="1" dirty="0" smtClean="0">
                <a:latin typeface="+mj-lt"/>
              </a:rPr>
              <a:t>2010</a:t>
            </a:r>
            <a:endParaRPr lang="en-US" sz="1600" b="1" i="1" dirty="0">
              <a:latin typeface="+mj-lt"/>
            </a:endParaRPr>
          </a:p>
        </p:txBody>
      </p:sp>
      <p:pic>
        <p:nvPicPr>
          <p:cNvPr id="10255" name="Picture 7" descr="poi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5175" y="5291138"/>
            <a:ext cx="2533650" cy="6572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Parallel Performance Technology</a:t>
            </a:r>
            <a:endParaRPr lang="en-US" smtClean="0"/>
          </a:p>
        </p:txBody>
      </p:sp>
      <p:sp>
        <p:nvSpPr>
          <p:cNvPr id="63497" name="Slide Number Placeholder 8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D458E6F-041A-4EC9-9DCE-676897065225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946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PAPI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University of Tennessee, Knoxville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PerfSuite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National Center for Supercomputing Applications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TAU Performance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University of Oregon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Kojak / Scalasca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Research Centre Juelich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Vampir and VampirTrace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T.U. Dresden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9461" name="Picture 4" descr="&#10;kojak.tiff                                                     0010DF5CMacintosh HD                   C156AA62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962400"/>
            <a:ext cx="10668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&#10;papi-logo.pdf                                                  0010DF5CMacintosh HD                   C156AA62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371600"/>
            <a:ext cx="8286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 descr="perfsuite-logo.jpg                                             0010DF5CMacintosh HD                   C156AA62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2514600"/>
            <a:ext cx="16002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7" descr="&#10;tau-logo.tiff                                                  0010DF5CMacintosh HD                   C156AA62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3048000"/>
            <a:ext cx="838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scalasca-logo.jpg                                              001EB520Macintosh HD                   C4094A7D: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038600"/>
            <a:ext cx="2152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1" descr="vampir-logo.gif                                                003C8221Macintosh HD                   BB700D50: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4800600"/>
            <a:ext cx="120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531813" y="161925"/>
            <a:ext cx="80613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b">
            <a:spAutoFit/>
          </a:bodyPr>
          <a:lstStyle/>
          <a:p>
            <a:r>
              <a:rPr lang="en-US" sz="4000">
                <a:solidFill>
                  <a:srgbClr val="558ED5"/>
                </a:solidFill>
                <a:latin typeface="Calibri" pitchFamily="34" charset="0"/>
              </a:rPr>
              <a:t>Multi Component Measurements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00050" y="1143000"/>
            <a:ext cx="8582025" cy="1165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90000"/>
              <a:buFont typeface="Symbol" pitchFamily="18" charset="2"/>
              <a:buChar char="¨"/>
            </a:pPr>
            <a:r>
              <a:rPr lang="en-US" sz="2000" b="1">
                <a:solidFill>
                  <a:schemeClr val="tx2"/>
                </a:solidFill>
                <a:latin typeface="Comic Sans MS" pitchFamily="66" charset="0"/>
              </a:rPr>
              <a:t>HPCC HPL benchmark on Opteron with 3 performance metrics: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b="1">
                <a:solidFill>
                  <a:srgbClr val="33CCFF"/>
                </a:solidFill>
                <a:latin typeface="Comic Sans MS" pitchFamily="66" charset="0"/>
              </a:rPr>
              <a:t>FLOPS;</a:t>
            </a:r>
            <a:r>
              <a:rPr lang="en-US" b="1">
                <a:solidFill>
                  <a:srgbClr val="800000"/>
                </a:solidFill>
                <a:latin typeface="Comic Sans MS" pitchFamily="66" charset="0"/>
              </a:rPr>
              <a:t> Temperature; </a:t>
            </a: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Network</a:t>
            </a:r>
            <a:r>
              <a:rPr lang="en-US" b="1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en-US" b="1">
                <a:solidFill>
                  <a:srgbClr val="00CC00"/>
                </a:solidFill>
                <a:latin typeface="Comic Sans MS" pitchFamily="66" charset="0"/>
              </a:rPr>
              <a:t>Sends</a:t>
            </a:r>
            <a:r>
              <a:rPr lang="en-US" b="1">
                <a:solidFill>
                  <a:schemeClr val="accent1"/>
                </a:solidFill>
                <a:latin typeface="Comic Sans MS" pitchFamily="66" charset="0"/>
              </a:rPr>
              <a:t>/Receives</a:t>
            </a:r>
          </a:p>
          <a:p>
            <a:pPr marL="1143000" lvl="2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1600" b="1">
                <a:latin typeface="Comic Sans MS" pitchFamily="66" charset="0"/>
              </a:rPr>
              <a:t>Temperature is from an on-chip thermal diode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2209800"/>
            <a:ext cx="4572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1221" name="Line 5"/>
          <p:cNvSpPr>
            <a:spLocks noChangeShapeType="1"/>
          </p:cNvSpPr>
          <p:nvPr/>
        </p:nvSpPr>
        <p:spPr bwMode="auto">
          <a:xfrm>
            <a:off x="3048000" y="4876800"/>
            <a:ext cx="3429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970FB7-79E1-4049-846C-C21F84DE2A2D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2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For more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E967535-18DE-4AD1-B782-4594F7D33018}" type="slidenum">
              <a:rPr lang="en-US"/>
              <a:pPr>
                <a:defRPr/>
              </a:pPr>
              <a:t>101</a:t>
            </a:fld>
            <a:endParaRPr lang="en-US"/>
          </a:p>
        </p:txBody>
      </p:sp>
      <p:sp>
        <p:nvSpPr>
          <p:cNvPr id="101380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PAPI Website: </a:t>
            </a:r>
            <a:r>
              <a:rPr lang="en-US" smtClean="0">
                <a:hlinkClick r:id="rId3"/>
              </a:rPr>
              <a:t>http://icl.cs.utk.edu/papi/</a:t>
            </a:r>
            <a:r>
              <a:rPr lang="en-US" smtClean="0"/>
              <a:t> </a:t>
            </a:r>
          </a:p>
          <a:p>
            <a:pPr lvl="1" eaLnBrk="1" hangingPunct="1"/>
            <a:r>
              <a:rPr lang="en-US" smtClean="0"/>
              <a:t>Software</a:t>
            </a:r>
          </a:p>
          <a:p>
            <a:pPr lvl="1" eaLnBrk="1" hangingPunct="1"/>
            <a:r>
              <a:rPr lang="en-US" smtClean="0"/>
              <a:t>Release notes</a:t>
            </a:r>
          </a:p>
          <a:p>
            <a:pPr lvl="1" eaLnBrk="1" hangingPunct="1"/>
            <a:r>
              <a:rPr lang="en-US" smtClean="0"/>
              <a:t>Documentation</a:t>
            </a:r>
          </a:p>
          <a:p>
            <a:pPr lvl="1" eaLnBrk="1" hangingPunct="1"/>
            <a:r>
              <a:rPr lang="en-US" smtClean="0"/>
              <a:t>Links to tools that use PAPI</a:t>
            </a:r>
          </a:p>
          <a:p>
            <a:pPr lvl="1" eaLnBrk="1" hangingPunct="1"/>
            <a:r>
              <a:rPr lang="en-US" smtClean="0"/>
              <a:t>Mailing/discussion lists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Rectangle 2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PerfSuite</a:t>
            </a:r>
          </a:p>
        </p:txBody>
      </p:sp>
      <p:sp>
        <p:nvSpPr>
          <p:cNvPr id="783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Rui Liu </a:t>
            </a:r>
            <a:r>
              <a:rPr lang="en-US" dirty="0" smtClean="0"/>
              <a:t>and Rick Kufrin</a:t>
            </a:r>
          </a:p>
          <a:p>
            <a:pPr>
              <a:defRPr/>
            </a:pPr>
            <a:r>
              <a:rPr lang="en-US" dirty="0" smtClean="0"/>
              <a:t>National Center for Supercomputing Applications</a:t>
            </a:r>
          </a:p>
          <a:p>
            <a:pPr>
              <a:defRPr/>
            </a:pPr>
            <a:r>
              <a:rPr lang="en-US" dirty="0" smtClean="0"/>
              <a:t>University of Illinois at Urbana-Champaign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D3E64-95CE-4F11-A7CE-9F92043AB86D}" type="slidenum">
              <a:rPr lang="en-US"/>
              <a:pPr>
                <a:defRPr/>
              </a:pPr>
              <a:t>102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3427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571500" indent="-571500">
              <a:buFont typeface="Calibri" pitchFamily="34" charset="0"/>
              <a:buAutoNum type="romanUcPeriod"/>
            </a:pPr>
            <a:r>
              <a:rPr lang="en-US" altLang="zh-TW" smtClean="0"/>
              <a:t>Overview</a:t>
            </a:r>
          </a:p>
          <a:p>
            <a:pPr marL="571500" indent="-571500">
              <a:buFont typeface="Calibri" pitchFamily="34" charset="0"/>
              <a:buAutoNum type="romanUcPeriod"/>
            </a:pPr>
            <a:r>
              <a:rPr lang="en-US" altLang="zh-TW" smtClean="0"/>
              <a:t>PerfSuite Tools</a:t>
            </a:r>
          </a:p>
          <a:p>
            <a:pPr marL="571500" indent="-571500">
              <a:buFont typeface="Calibri" pitchFamily="34" charset="0"/>
              <a:buAutoNum type="romanUcPeriod"/>
            </a:pPr>
            <a:r>
              <a:rPr lang="en-US" altLang="zh-TW" smtClean="0"/>
              <a:t>Hands-On Exercise with LiveDVD</a:t>
            </a:r>
          </a:p>
          <a:p>
            <a:pPr marL="571500" indent="-571500">
              <a:buFont typeface="Calibri" pitchFamily="34" charset="0"/>
              <a:buAutoNum type="romanUcPeriod"/>
            </a:pPr>
            <a:r>
              <a:rPr lang="en-US" altLang="zh-TW" smtClean="0"/>
              <a:t>PerfSuite Libraries / APIs</a:t>
            </a:r>
          </a:p>
          <a:p>
            <a:pPr marL="571500" indent="-571500">
              <a:buFont typeface="Calibri" pitchFamily="34" charset="0"/>
              <a:buAutoNum type="romanUcPeriod"/>
            </a:pPr>
            <a:r>
              <a:rPr lang="en-US" altLang="zh-TW" smtClean="0"/>
              <a:t>PerfSuite and Java</a:t>
            </a:r>
          </a:p>
          <a:p>
            <a:pPr marL="571500" indent="-571500">
              <a:buFont typeface="Calibri" pitchFamily="34" charset="0"/>
              <a:buAutoNum type="romanUcPeriod"/>
            </a:pPr>
            <a:r>
              <a:rPr lang="en-US" altLang="zh-TW" smtClean="0"/>
              <a:t>Current Issues and Status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69490C4-2FE8-470E-B4BA-B1BAA507C5BB}" type="slidenum">
              <a:rPr lang="en-US" altLang="zh-TW"/>
              <a:pPr>
                <a:defRPr/>
              </a:pPr>
              <a:t>103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PerfSuite Background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75FC5CF-6B86-45AB-8B79-CB17EFC954B9}" type="slidenum">
              <a:rPr lang="en-US" altLang="zh-TW"/>
              <a:pPr>
                <a:defRPr/>
              </a:pPr>
              <a:t>104</a:t>
            </a:fld>
            <a:endParaRPr lang="en-US" altLang="zh-TW"/>
          </a:p>
        </p:txBody>
      </p:sp>
      <p:sp>
        <p:nvSpPr>
          <p:cNvPr id="104452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3000" smtClean="0"/>
              <a:t>Active development since Linux clusters were adopted at NCSA in 2001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600" smtClean="0"/>
              <a:t>No tools then available for CPU beyond </a:t>
            </a:r>
            <a:r>
              <a:rPr lang="en-US" altLang="zh-TW" sz="2600" smtClean="0">
                <a:latin typeface="Courier New" pitchFamily="49" charset="0"/>
                <a:cs typeface="Courier New" pitchFamily="49" charset="0"/>
              </a:rPr>
              <a:t>gprof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smtClean="0"/>
              <a:t>UI/NCSA Open Source license approved 2003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smtClean="0"/>
              <a:t>Targeted to users of all levels of expertise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600" smtClean="0"/>
              <a:t>The intent is to provide an easy-to-use mechanism for measuring application performance, and to expose problem areas for further exploration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smtClean="0"/>
              <a:t>Low measurement overhead also important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smtClean="0"/>
              <a:t>Close collaboration/sharing with UTK from outset</a:t>
            </a:r>
          </a:p>
          <a:p>
            <a:pPr eaLnBrk="1" hangingPunct="1">
              <a:lnSpc>
                <a:spcPct val="90000"/>
              </a:lnSpc>
            </a:pPr>
            <a:endParaRPr lang="en-US" altLang="zh-TW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PerfSuite and POINT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CF85712-A477-4632-AC27-C19516986BB4}" type="slidenum">
              <a:rPr lang="en-US" altLang="zh-TW"/>
              <a:pPr>
                <a:defRPr/>
              </a:pPr>
              <a:t>105</a:t>
            </a:fld>
            <a:endParaRPr lang="en-US" altLang="zh-TW"/>
          </a:p>
        </p:txBody>
      </p:sp>
      <p:sp>
        <p:nvSpPr>
          <p:cNvPr id="105476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NSF SDCI program enables maintenance, enhancement, interoperability, and integration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PerfSuite fills the Level 0 (entry) role for performance measurement within POINT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Simple (in most cases, no code change/relink needed)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Low overhead (default case is nearly non-intrusive)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Limited information… but still very useful and in some cases sufficient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PerfSuite has never attempted to supply sophisticated graphical/visualization or data management capabilities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By partnering with TAU, advanced graphical tools come as a natural by-product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PerfDMF infrastructure is mature, and well-suited for importing data collected by PerfSuite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POINT’s application and training thrust (PSC) will expose to wider user base</a:t>
            </a:r>
          </a:p>
          <a:p>
            <a:pPr eaLnBrk="1" hangingPunct="1">
              <a:lnSpc>
                <a:spcPct val="80000"/>
              </a:lnSpc>
            </a:pPr>
            <a:endParaRPr lang="en-US" altLang="zh-TW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Does PerfSuite Provide?</a:t>
            </a:r>
          </a:p>
        </p:txBody>
      </p:sp>
      <p:sp>
        <p:nvSpPr>
          <p:cNvPr id="9220" name="Slide Number Placeholder 2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AF53A76-BBF4-4C60-92BA-40218E3FE8CA}" type="slidenum">
              <a:rPr lang="en-US" altLang="zh-TW"/>
              <a:pPr>
                <a:defRPr/>
              </a:pPr>
              <a:t>106</a:t>
            </a:fld>
            <a:endParaRPr lang="en-US" altLang="zh-TW"/>
          </a:p>
        </p:txBody>
      </p:sp>
      <p:sp>
        <p:nvSpPr>
          <p:cNvPr id="106500" name="Content Placeholder 4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400" smtClean="0"/>
              <a:t>Overall hardware performance event counts for all or a portion of your application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400" smtClean="0"/>
              <a:t>Profiling with statistical sampling using either time- or event-based triggers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Generalization of the approach used by </a:t>
            </a:r>
            <a:r>
              <a:rPr lang="en-US" altLang="zh-TW" sz="2000" smtClean="0">
                <a:latin typeface="Courier New" pitchFamily="49" charset="0"/>
                <a:cs typeface="Courier New" pitchFamily="49" charset="0"/>
              </a:rPr>
              <a:t>gprof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400" smtClean="0"/>
              <a:t>Flexible XML-based output along with various techniques for display, manipulation, combining, transformation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400" smtClean="0"/>
              <a:t>Information about processor in use (type, cache/TLB specs, etc) – this “metadata” is stored along with measurement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400" smtClean="0"/>
              <a:t>Functionality available through easy-to-use command line tool that can be used with most applications without need for modification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400" smtClean="0"/>
              <a:t>Also available through several libraries for finer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PerfSuite and XML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3188E9C-029B-4734-9F28-3C25B1A34204}" type="slidenum">
              <a:rPr lang="en-US" altLang="zh-TW"/>
              <a:pPr>
                <a:defRPr/>
              </a:pPr>
              <a:t>107</a:t>
            </a:fld>
            <a:endParaRPr lang="en-US" altLang="zh-TW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In PerfSuite, nearly all data (input, output, configuration, etc) is represented as XML (eXtensible Markup Language) documents</a:t>
            </a:r>
          </a:p>
          <a:p>
            <a:pPr>
              <a:defRPr/>
            </a:pPr>
            <a:r>
              <a:rPr lang="en-US" dirty="0" smtClean="0"/>
              <a:t>This provides the ability to manipulate &amp; transform the data in many ways using standard software / skills</a:t>
            </a:r>
          </a:p>
          <a:p>
            <a:pPr>
              <a:defRPr/>
            </a:pPr>
            <a:r>
              <a:rPr lang="en-US" dirty="0" smtClean="0"/>
              <a:t>Machine-independent (no binary files)</a:t>
            </a:r>
          </a:p>
          <a:p>
            <a:pPr lvl="1">
              <a:defRPr/>
            </a:pPr>
            <a:r>
              <a:rPr lang="en-US" dirty="0" smtClean="0"/>
              <a:t>... opens the data up to the user</a:t>
            </a:r>
          </a:p>
          <a:p>
            <a:pPr>
              <a:defRPr/>
            </a:pPr>
            <a:r>
              <a:rPr lang="en-US" dirty="0" smtClean="0"/>
              <a:t>There are numerous high-quality XML-aware libraries available from either compiled or interpreted languages that can make it easy to transform the data for your needs</a:t>
            </a:r>
          </a:p>
          <a:p>
            <a:pPr lvl="1">
              <a:defRPr/>
            </a:pPr>
            <a:r>
              <a:rPr lang="en-US" dirty="0" smtClean="0"/>
              <a:t>New in PS version 1.0.0: Java API for accessing data</a:t>
            </a:r>
          </a:p>
          <a:p>
            <a:pPr>
              <a:defRPr/>
            </a:pPr>
            <a:r>
              <a:rPr lang="en-US" dirty="0" smtClean="0"/>
              <a:t>The structured, well-defined nature of XML makes it natural for import into DB-driven infrastructure such as PerfDMF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PerfSuite Counter-Related Software</a:t>
            </a:r>
            <a:endParaRPr lang="en-US" dirty="0"/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71A76D7-5CB4-4C40-ACA9-5F205C5F5E6A}" type="slidenum">
              <a:rPr lang="en-US" altLang="zh-TW"/>
              <a:pPr>
                <a:defRPr/>
              </a:pPr>
              <a:t>108</a:t>
            </a:fld>
            <a:endParaRPr lang="en-US" altLang="zh-TW"/>
          </a:p>
        </p:txBody>
      </p:sp>
      <p:sp>
        <p:nvSpPr>
          <p:cNvPr id="108548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Four performance counter-related utilities: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>
                <a:latin typeface="Courier New" pitchFamily="49" charset="0"/>
                <a:cs typeface="Courier New" pitchFamily="49" charset="0"/>
              </a:rPr>
              <a:t>psconfig</a:t>
            </a:r>
            <a:r>
              <a:rPr lang="en-US" altLang="zh-TW" sz="2000" smtClean="0"/>
              <a:t> - configure / select performance events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>
                <a:latin typeface="Courier New" pitchFamily="49" charset="0"/>
              </a:rPr>
              <a:t>psinv</a:t>
            </a:r>
            <a:r>
              <a:rPr lang="en-US" altLang="zh-TW" sz="2000" smtClean="0"/>
              <a:t> - query events and machine information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>
                <a:latin typeface="Courier New" pitchFamily="49" charset="0"/>
              </a:rPr>
              <a:t>psrun</a:t>
            </a:r>
            <a:r>
              <a:rPr lang="en-US" altLang="zh-TW" sz="2000" smtClean="0"/>
              <a:t> - generate raw counter or statistical profiling data from an unmodified binary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>
                <a:latin typeface="Courier New" pitchFamily="49" charset="0"/>
              </a:rPr>
              <a:t>psprocess</a:t>
            </a:r>
            <a:r>
              <a:rPr lang="en-US" altLang="zh-TW" sz="2000" smtClean="0"/>
              <a:t> - pre- and post-process data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Three libraries (shared and static, serial and threaded)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libperfsuite – the “core” library that can be used standalone and will be built regardless of the availability of other software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libpshwpc – HardWare Performance Counter library, also built regardless of other software. Without counter support, will only perform time-based profiling through profil() or interval timers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libpshwpc_mpi – a convenience library based on the MPI standard PMPI interface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i="1" smtClean="0"/>
              <a:t>PerfSuite does not require kernel patches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psinv: Processor Inventory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547F16A-9655-48FD-BBA2-7E087C20A8CE}" type="slidenum">
              <a:rPr lang="en-US" altLang="zh-TW"/>
              <a:pPr>
                <a:defRPr/>
              </a:pPr>
              <a:t>109</a:t>
            </a:fld>
            <a:endParaRPr lang="en-US" altLang="zh-TW"/>
          </a:p>
        </p:txBody>
      </p:sp>
      <p:sp>
        <p:nvSpPr>
          <p:cNvPr id="109572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41624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Lists information about the characteristics of the computer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This same information is also stored in PerfSuite XML output and is useful for later generating derived metrics (or for remembering where you ran your program!)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x86/x86-64 version also shows processor features and descriptions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Lists available hardware performance events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altLang="zh-TW" sz="2200" smtClean="0"/>
          </a:p>
        </p:txBody>
      </p:sp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4827588" y="1238250"/>
            <a:ext cx="3622675" cy="452120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000" b="1">
                <a:latin typeface="Courier New" pitchFamily="49" charset="0"/>
              </a:rPr>
              <a:t>titan:~3% psinv -v</a:t>
            </a:r>
          </a:p>
          <a:p>
            <a:r>
              <a:rPr lang="en-US" altLang="zh-TW" sz="1000" b="1">
                <a:latin typeface="Courier New" pitchFamily="49" charset="0"/>
              </a:rPr>
              <a:t>System Information -</a:t>
            </a:r>
          </a:p>
          <a:p>
            <a:r>
              <a:rPr lang="en-US" altLang="zh-TW" sz="1000" b="1">
                <a:latin typeface="Courier New" pitchFamily="49" charset="0"/>
              </a:rPr>
              <a:t>Processors:             2</a:t>
            </a:r>
          </a:p>
          <a:p>
            <a:r>
              <a:rPr lang="en-US" altLang="zh-TW" sz="1000" b="1">
                <a:latin typeface="Courier New" pitchFamily="49" charset="0"/>
              </a:rPr>
              <a:t>Total Memory:           2007.16 MB</a:t>
            </a:r>
          </a:p>
          <a:p>
            <a:r>
              <a:rPr lang="en-US" altLang="zh-TW" sz="1000" b="1">
                <a:latin typeface="Courier New" pitchFamily="49" charset="0"/>
              </a:rPr>
              <a:t>System Page Size:       16.00 KB</a:t>
            </a:r>
          </a:p>
          <a:p>
            <a:endParaRPr lang="en-US" altLang="zh-TW" sz="1000" b="1">
              <a:latin typeface="Courier New" pitchFamily="49" charset="0"/>
            </a:endParaRPr>
          </a:p>
          <a:p>
            <a:r>
              <a:rPr lang="en-US" altLang="zh-TW" sz="1000" b="1">
                <a:latin typeface="Courier New" pitchFamily="49" charset="0"/>
              </a:rPr>
              <a:t>Processor Information -</a:t>
            </a:r>
          </a:p>
          <a:p>
            <a:r>
              <a:rPr lang="en-US" altLang="zh-TW" sz="1000" b="1">
                <a:latin typeface="Courier New" pitchFamily="49" charset="0"/>
              </a:rPr>
              <a:t>Vendor:                 Intel</a:t>
            </a:r>
          </a:p>
          <a:p>
            <a:r>
              <a:rPr lang="en-US" altLang="zh-TW" sz="1000" b="1">
                <a:latin typeface="Courier New" pitchFamily="49" charset="0"/>
              </a:rPr>
              <a:t>Processor family:       IPF</a:t>
            </a:r>
          </a:p>
          <a:p>
            <a:r>
              <a:rPr lang="en-US" altLang="zh-TW" sz="1000" b="1">
                <a:latin typeface="Courier New" pitchFamily="49" charset="0"/>
              </a:rPr>
              <a:t>Model (Type):           Itanium</a:t>
            </a:r>
          </a:p>
          <a:p>
            <a:r>
              <a:rPr lang="en-US" altLang="zh-TW" sz="1000" b="1">
                <a:latin typeface="Courier New" pitchFamily="49" charset="0"/>
              </a:rPr>
              <a:t>Revision:               6</a:t>
            </a:r>
          </a:p>
          <a:p>
            <a:r>
              <a:rPr lang="en-US" altLang="zh-TW" sz="1000" b="1">
                <a:latin typeface="Courier New" pitchFamily="49" charset="0"/>
              </a:rPr>
              <a:t>Clock Speed:            800.136 MHz</a:t>
            </a:r>
          </a:p>
          <a:p>
            <a:endParaRPr lang="en-US" altLang="zh-TW" sz="1000" b="1">
              <a:latin typeface="Courier New" pitchFamily="49" charset="0"/>
            </a:endParaRPr>
          </a:p>
          <a:p>
            <a:r>
              <a:rPr lang="en-US" altLang="zh-TW" sz="1000" b="1">
                <a:latin typeface="Courier New" pitchFamily="49" charset="0"/>
              </a:rPr>
              <a:t>Cache and TLB Information -</a:t>
            </a:r>
          </a:p>
          <a:p>
            <a:r>
              <a:rPr lang="en-US" altLang="zh-TW" sz="1000" b="1">
                <a:latin typeface="Courier New" pitchFamily="49" charset="0"/>
              </a:rPr>
              <a:t>Cache levels:           3</a:t>
            </a:r>
          </a:p>
          <a:p>
            <a:r>
              <a:rPr lang="en-US" altLang="zh-TW" sz="1000" b="1">
                <a:latin typeface="Courier New" pitchFamily="49" charset="0"/>
              </a:rPr>
              <a:t>Caches/TLBs:            7</a:t>
            </a:r>
          </a:p>
          <a:p>
            <a:endParaRPr lang="en-US" altLang="zh-TW" sz="1000" b="1">
              <a:latin typeface="Courier New" pitchFamily="49" charset="0"/>
            </a:endParaRPr>
          </a:p>
          <a:p>
            <a:r>
              <a:rPr lang="en-US" altLang="zh-TW" sz="1000" b="1">
                <a:latin typeface="Courier New" pitchFamily="49" charset="0"/>
              </a:rPr>
              <a:t>Cache Details -</a:t>
            </a:r>
          </a:p>
          <a:p>
            <a:r>
              <a:rPr lang="en-US" altLang="zh-TW" sz="1000" b="1">
                <a:latin typeface="Courier New" pitchFamily="49" charset="0"/>
              </a:rPr>
              <a:t>Level 1:</a:t>
            </a:r>
          </a:p>
          <a:p>
            <a:r>
              <a:rPr lang="en-US" altLang="zh-TW" sz="1000" b="1">
                <a:latin typeface="Courier New" pitchFamily="49" charset="0"/>
              </a:rPr>
              <a:t>        Type:           Data</a:t>
            </a:r>
          </a:p>
          <a:p>
            <a:r>
              <a:rPr lang="en-US" altLang="zh-TW" sz="1000" b="1">
                <a:latin typeface="Courier New" pitchFamily="49" charset="0"/>
              </a:rPr>
              <a:t>        Size:           16 KB</a:t>
            </a:r>
          </a:p>
          <a:p>
            <a:r>
              <a:rPr lang="en-US" altLang="zh-TW" sz="1000" b="1">
                <a:latin typeface="Courier New" pitchFamily="49" charset="0"/>
              </a:rPr>
              <a:t>        Line size:      32 bytes</a:t>
            </a:r>
          </a:p>
          <a:p>
            <a:r>
              <a:rPr lang="en-US" altLang="zh-TW" sz="1000" b="1">
                <a:latin typeface="Courier New" pitchFamily="49" charset="0"/>
              </a:rPr>
              <a:t>        Associativity:  4-way set associative</a:t>
            </a:r>
          </a:p>
          <a:p>
            <a:endParaRPr lang="en-US" altLang="zh-TW" sz="1000" b="1">
              <a:latin typeface="Courier New" pitchFamily="49" charset="0"/>
            </a:endParaRPr>
          </a:p>
          <a:p>
            <a:r>
              <a:rPr lang="en-US" altLang="zh-TW" sz="1000" b="1">
                <a:latin typeface="Courier New" pitchFamily="49" charset="0"/>
              </a:rPr>
              <a:t>        Type:           Instruction</a:t>
            </a:r>
          </a:p>
          <a:p>
            <a:r>
              <a:rPr lang="en-US" altLang="zh-TW" sz="1000" b="1">
                <a:latin typeface="Courier New" pitchFamily="49" charset="0"/>
              </a:rPr>
              <a:t>        Size:           16 KB</a:t>
            </a:r>
          </a:p>
          <a:p>
            <a:r>
              <a:rPr lang="en-US" altLang="zh-TW" sz="1000" b="1">
                <a:latin typeface="Courier New" pitchFamily="49" charset="0"/>
              </a:rPr>
              <a:t>        Line size:      32 bytes</a:t>
            </a:r>
          </a:p>
          <a:p>
            <a:r>
              <a:rPr lang="en-US" altLang="zh-TW" sz="1000" b="1">
                <a:latin typeface="Courier New" pitchFamily="49" charset="0"/>
              </a:rPr>
              <a:t>        Associativity:  4-way set associative</a:t>
            </a:r>
            <a:endParaRPr lang="en-US" altLang="zh-TW" sz="1000">
              <a:latin typeface="Courier New" pitchFamily="49" charset="0"/>
            </a:endParaRPr>
          </a:p>
          <a:p>
            <a:endParaRPr lang="en-US" altLang="zh-TW" sz="100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Parallel Engineering Training</a:t>
            </a:r>
          </a:p>
        </p:txBody>
      </p:sp>
      <p:sp>
        <p:nvSpPr>
          <p:cNvPr id="64518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695B5D1-E9AD-4DE3-B254-ECC2F572C610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0484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User engagement</a:t>
            </a:r>
          </a:p>
          <a:p>
            <a:pPr eaLnBrk="1" hangingPunct="1"/>
            <a:r>
              <a:rPr lang="en-US" smtClean="0"/>
              <a:t>User support in TeraGrid</a:t>
            </a:r>
          </a:p>
          <a:p>
            <a:pPr eaLnBrk="1" hangingPunct="1"/>
            <a:r>
              <a:rPr lang="en-US" smtClean="0"/>
              <a:t>Training workshops</a:t>
            </a:r>
          </a:p>
          <a:p>
            <a:pPr eaLnBrk="1" hangingPunct="1"/>
            <a:r>
              <a:rPr lang="en-US" smtClean="0"/>
              <a:t>Quantify tool impact</a:t>
            </a:r>
          </a:p>
          <a:p>
            <a:pPr eaLnBrk="1" hangingPunct="1"/>
            <a:r>
              <a:rPr lang="en-US" smtClean="0"/>
              <a:t>POINT lead pilot site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Pittsburgh Supercomputing Center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NSF TeraGrid site</a:t>
            </a:r>
          </a:p>
        </p:txBody>
      </p:sp>
      <p:pic>
        <p:nvPicPr>
          <p:cNvPr id="20485" name="Picture 4" descr="teragrid.tif                                                   000F8B8DMacintosh HD                   C156AA62:"/>
          <p:cNvPicPr>
            <a:picLocks noChangeAspect="1" noChangeArrowheads="1"/>
          </p:cNvPicPr>
          <p:nvPr/>
        </p:nvPicPr>
        <p:blipFill>
          <a:blip r:embed="rId2" cstate="print"/>
          <a:srcRect b="19118"/>
          <a:stretch>
            <a:fillRect/>
          </a:stretch>
        </p:blipFill>
        <p:spPr bwMode="auto">
          <a:xfrm>
            <a:off x="7848600" y="4648200"/>
            <a:ext cx="92868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psc-logo.jpg                                                   001EB520Macintosh HD                   C4094A7D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4191000"/>
            <a:ext cx="9144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psinv: PAPI Event Summary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7346C5D-564F-40CF-9E2D-AF23E8235567}" type="slidenum">
              <a:rPr lang="en-US" altLang="zh-TW"/>
              <a:pPr>
                <a:defRPr/>
              </a:pPr>
              <a:t>110</a:t>
            </a:fld>
            <a:endParaRPr lang="en-US" altLang="zh-TW"/>
          </a:p>
        </p:txBody>
      </p:sp>
      <p:sp>
        <p:nvSpPr>
          <p:cNvPr id="110596" name="Text Box 6"/>
          <p:cNvSpPr txBox="1">
            <a:spLocks noChangeArrowheads="1"/>
          </p:cNvSpPr>
          <p:nvPr/>
        </p:nvSpPr>
        <p:spPr bwMode="auto">
          <a:xfrm>
            <a:off x="920750" y="1128713"/>
            <a:ext cx="7119938" cy="4846637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b="1">
                <a:latin typeface="Courier New" pitchFamily="49" charset="0"/>
              </a:rPr>
              <a:t>% </a:t>
            </a:r>
            <a:r>
              <a:rPr lang="en-US" altLang="zh-TW" sz="1200">
                <a:latin typeface="Courier New" pitchFamily="49" charset="0"/>
              </a:rPr>
              <a:t>psinv -p</a:t>
            </a:r>
          </a:p>
          <a:p>
            <a:r>
              <a:rPr lang="en-US" altLang="zh-TW" sz="1200" b="1">
                <a:latin typeface="Courier New" pitchFamily="49" charset="0"/>
              </a:rPr>
              <a:t>PAPI Standard Event Information -</a:t>
            </a:r>
          </a:p>
          <a:p>
            <a:r>
              <a:rPr lang="en-US" altLang="zh-TW" sz="1200" b="1">
                <a:latin typeface="Courier New" pitchFamily="49" charset="0"/>
              </a:rPr>
              <a:t>Standard events:	43</a:t>
            </a:r>
          </a:p>
          <a:p>
            <a:r>
              <a:rPr lang="en-US" altLang="zh-TW" sz="1200" b="1">
                <a:latin typeface="Courier New" pitchFamily="49" charset="0"/>
              </a:rPr>
              <a:t>Non-derived events:	26</a:t>
            </a:r>
          </a:p>
          <a:p>
            <a:r>
              <a:rPr lang="en-US" altLang="zh-TW" sz="1200" b="1">
                <a:latin typeface="Courier New" pitchFamily="49" charset="0"/>
              </a:rPr>
              <a:t>Derived events:	17</a:t>
            </a:r>
          </a:p>
          <a:p>
            <a:endParaRPr lang="en-US" altLang="zh-TW" sz="1200" b="1">
              <a:latin typeface="Courier New" pitchFamily="49" charset="0"/>
            </a:endParaRPr>
          </a:p>
          <a:p>
            <a:r>
              <a:rPr lang="en-US" altLang="zh-TW" sz="1200" b="1">
                <a:latin typeface="Courier New" pitchFamily="49" charset="0"/>
              </a:rPr>
              <a:t>PAPI Standard Event Details -</a:t>
            </a:r>
          </a:p>
          <a:p>
            <a:r>
              <a:rPr lang="en-US" altLang="zh-TW" sz="1200" b="1">
                <a:latin typeface="Courier New" pitchFamily="49" charset="0"/>
              </a:rPr>
              <a:t>Non-derived:</a:t>
            </a:r>
          </a:p>
          <a:p>
            <a:r>
              <a:rPr lang="en-US" altLang="zh-TW" sz="1200" b="1">
                <a:latin typeface="Courier New" pitchFamily="49" charset="0"/>
              </a:rPr>
              <a:t>        PAPI_BR_INS:    Branch instructions</a:t>
            </a:r>
          </a:p>
          <a:p>
            <a:r>
              <a:rPr lang="en-US" altLang="zh-TW" sz="1200" b="1">
                <a:latin typeface="Courier New" pitchFamily="49" charset="0"/>
              </a:rPr>
              <a:t>        PAPI_BR_PRC:    Conditional branch instructions correctly predicted</a:t>
            </a:r>
          </a:p>
          <a:p>
            <a:r>
              <a:rPr lang="en-US" altLang="zh-TW" sz="1200" b="1">
                <a:latin typeface="Courier New" pitchFamily="49" charset="0"/>
              </a:rPr>
              <a:t>        PAPI_L1_DCA:    Level 1 data cache accesses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PAPI_L1_DCM:    Level 1 data cache misses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PAPI_L1_ICM:    Level 1 instruction cache misses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PAPI_L2_DCA:    Level 2 data cache accesses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PAPI_L2_DCR:    Level 2 data cache reads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PAPI_L2_DCW:    Level 2 data cache writes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PAPI_L2_ICM:    Level 2 instruction cache misses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PAPI_L2_STM:    Level 2 store misses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PAPI_L2_TCM:    Level 2 cache misses</a:t>
            </a:r>
          </a:p>
          <a:p>
            <a:r>
              <a:rPr lang="en-US" altLang="zh-TW" sz="1200" b="1">
                <a:latin typeface="Courier New" pitchFamily="49" charset="0"/>
              </a:rPr>
              <a:t>Derived:</a:t>
            </a:r>
          </a:p>
          <a:p>
            <a:r>
              <a:rPr lang="en-US" altLang="zh-TW" sz="1200" b="1">
                <a:latin typeface="Courier New" pitchFamily="49" charset="0"/>
              </a:rPr>
              <a:t>        PAPI_BR_MSP:    Conditional branch instructions mispredicted</a:t>
            </a:r>
          </a:p>
          <a:p>
            <a:r>
              <a:rPr lang="en-US" altLang="zh-TW" sz="1200" b="1">
                <a:latin typeface="Courier New" pitchFamily="49" charset="0"/>
              </a:rPr>
              <a:t>        PAPI_BR_NTK:    Conditional branch instructions not taken</a:t>
            </a:r>
          </a:p>
          <a:p>
            <a:r>
              <a:rPr lang="en-US" altLang="zh-TW" sz="1200" b="1">
                <a:latin typeface="Courier New" pitchFamily="49" charset="0"/>
              </a:rPr>
              <a:t>        PAPI_BR_TKN:    Conditional branch instructions taken</a:t>
            </a:r>
          </a:p>
          <a:p>
            <a:r>
              <a:rPr lang="en-US" altLang="zh-TW" sz="1200" b="1">
                <a:latin typeface="Courier New" pitchFamily="49" charset="0"/>
              </a:rPr>
              <a:t>        PAPI_FLOPS:     Floating point instructions per second</a:t>
            </a:r>
          </a:p>
          <a:p>
            <a:r>
              <a:rPr lang="en-US" altLang="zh-TW" sz="1200" b="1">
                <a:latin typeface="Courier New" pitchFamily="49" charset="0"/>
              </a:rPr>
              <a:t>        PAPI_FP_INS:    Floating point instructions</a:t>
            </a:r>
          </a:p>
          <a:p>
            <a:r>
              <a:rPr lang="en-US" altLang="zh-TW" sz="1200" b="1">
                <a:latin typeface="Courier New" pitchFamily="49" charset="0"/>
              </a:rPr>
              <a:t>        PAPI_L1_DCH:    Level 1 data cache hits</a:t>
            </a:r>
            <a:endParaRPr lang="en-US" altLang="zh-TW" sz="1200">
              <a:latin typeface="Courier New" pitchFamily="49" charset="0"/>
            </a:endParaRPr>
          </a:p>
          <a:p>
            <a:endParaRPr lang="en-US" altLang="zh-TW" sz="120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psrun: Performance Measurement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4F2D6BC-D245-4408-9A48-3A9B68C9EAD8}" type="slidenum">
              <a:rPr lang="en-US" altLang="zh-TW"/>
              <a:pPr>
                <a:defRPr/>
              </a:pPr>
              <a:t>111</a:t>
            </a:fld>
            <a:endParaRPr lang="en-US" altLang="zh-TW"/>
          </a:p>
        </p:txBody>
      </p:sp>
      <p:sp>
        <p:nvSpPr>
          <p:cNvPr id="111620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3000" smtClean="0"/>
              <a:t>Hardware performance counting and profiling with unmodified dynamically-linked executables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3000" smtClean="0"/>
              <a:t>Available for x86, x86-64, and ia64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3000" smtClean="0"/>
              <a:t>POSIX threads support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3000" smtClean="0"/>
              <a:t>Automatic multiplexing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3000" smtClean="0"/>
              <a:t>Can be used with MPI and OpenMP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3000" smtClean="0"/>
              <a:t>Optionally collects resource usage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3000" smtClean="0"/>
              <a:t>Supports all PAPI standard and CPU-native events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3000" smtClean="0"/>
              <a:t>Input/Output = XML documents (can request plain text)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psrun “Cookbook”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926C314-0C57-45CE-BF2A-C8BC2D481B5E}" type="slidenum">
              <a:rPr lang="en-US" altLang="zh-TW"/>
              <a:pPr>
                <a:defRPr/>
              </a:pPr>
              <a:t>112</a:t>
            </a:fld>
            <a:endParaRPr lang="en-US" altLang="zh-TW"/>
          </a:p>
        </p:txBody>
      </p:sp>
      <p:sp>
        <p:nvSpPr>
          <p:cNvPr id="112644" name="Rectangle 3"/>
          <p:cNvSpPr txBox="1">
            <a:spLocks noChangeArrowheads="1"/>
          </p:cNvSpPr>
          <p:nvPr/>
        </p:nvSpPr>
        <p:spPr bwMode="auto">
          <a:xfrm>
            <a:off x="482600" y="1238250"/>
            <a:ext cx="8178800" cy="467360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400">
                <a:latin typeface="Courier New" pitchFamily="49" charset="0"/>
              </a:rPr>
              <a:t> # First, be sure to set all paths properly (can do in .cshrc/.profile)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altLang="zh-TW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  % set PSDIR=/opt/perfsuite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  % source $PSDIR/bin/psenv.csh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altLang="zh-TW" sz="1400" b="1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400">
                <a:latin typeface="Courier New" pitchFamily="49" charset="0"/>
              </a:rPr>
              <a:t>  # Use psrun on your program to generate the data,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400">
                <a:latin typeface="Courier New" pitchFamily="49" charset="0"/>
              </a:rPr>
              <a:t>  # then use psprocess to produce an HTML file (default is plain text)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altLang="zh-TW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  % psrun myprog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  % psprocess --html myprog.12345.xml &gt; myprog.html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altLang="zh-TW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400">
                <a:latin typeface="Courier New" pitchFamily="49" charset="0"/>
              </a:rPr>
              <a:t>  # Take a look at the results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altLang="zh-TW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  % your-web-browser myprog.html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altLang="zh-TW" sz="1400" b="1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400">
                <a:latin typeface="Courier New" pitchFamily="49" charset="0"/>
              </a:rPr>
              <a:t>  # Second run, but this time profiling instead of counting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altLang="zh-TW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  % psrun –C -c papi_profile_cycles.xml myprog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  % psprocess -e myprog myprog.67890.xml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altLang="zh-TW" sz="1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psprocess: Post-process Results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73679B6-6E7C-4256-ACB0-3F8540FAB161}" type="slidenum">
              <a:rPr lang="en-US" altLang="zh-TW"/>
              <a:pPr>
                <a:defRPr/>
              </a:pPr>
              <a:t>113</a:t>
            </a:fld>
            <a:endParaRPr lang="en-US" altLang="zh-TW"/>
          </a:p>
        </p:txBody>
      </p:sp>
      <p:sp>
        <p:nvSpPr>
          <p:cNvPr id="113668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238250"/>
            <a:ext cx="3760787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This style of output is customizable by you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By default, the information it contains and its visual appearance are based on PerfSuite-provided defaults, but these can be easily replaced to suit your preference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This output is generated by psprocess using XML Transformations.  The stylesheet is in the share/perfsuite/xml/pshwpc subdirectory, with a “xsl” file extension</a:t>
            </a:r>
          </a:p>
          <a:p>
            <a:pPr eaLnBrk="1" hangingPunct="1">
              <a:lnSpc>
                <a:spcPct val="80000"/>
              </a:lnSpc>
            </a:pPr>
            <a:endParaRPr lang="en-US" altLang="zh-TW" sz="2200" smtClean="0"/>
          </a:p>
        </p:txBody>
      </p:sp>
      <p:pic>
        <p:nvPicPr>
          <p:cNvPr id="113669" name="Picture 4" descr="psrun-htm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9900" y="1238250"/>
            <a:ext cx="4486275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psprocess: Text Mode (default)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40C70D0-5929-4E33-91A3-F980BD9855C2}" type="slidenum">
              <a:rPr lang="en-US" altLang="zh-TW"/>
              <a:pPr>
                <a:defRPr/>
              </a:pPr>
              <a:t>114</a:t>
            </a:fld>
            <a:endParaRPr lang="en-US" altLang="zh-TW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030288" y="1238250"/>
            <a:ext cx="7000875" cy="478155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 b="1">
                <a:latin typeface="Courier New" pitchFamily="49" charset="0"/>
              </a:rPr>
              <a:t>PerfSuite Hardware Performance Summary Report</a:t>
            </a:r>
          </a:p>
          <a:p>
            <a:r>
              <a:rPr lang="en-US" altLang="zh-TW" sz="1400" b="1">
                <a:latin typeface="Courier New" pitchFamily="49" charset="0"/>
              </a:rPr>
              <a:t>Version      : 1.0</a:t>
            </a:r>
          </a:p>
          <a:p>
            <a:r>
              <a:rPr lang="en-US" altLang="zh-TW" sz="1400" b="1">
                <a:latin typeface="Courier New" pitchFamily="49" charset="0"/>
              </a:rPr>
              <a:t>Created      : Mon Dec 30 11:31:53 AM Central Standard Time 2002</a:t>
            </a:r>
          </a:p>
          <a:p>
            <a:r>
              <a:rPr lang="en-US" altLang="zh-TW" sz="1400" b="1">
                <a:latin typeface="Courier New" pitchFamily="49" charset="0"/>
              </a:rPr>
              <a:t>Generator    : psprocess 0.5</a:t>
            </a:r>
          </a:p>
          <a:p>
            <a:r>
              <a:rPr lang="en-US" altLang="zh-TW" sz="1400" b="1">
                <a:latin typeface="Courier New" pitchFamily="49" charset="0"/>
              </a:rPr>
              <a:t>XML Source   : /u/ncsa/anyuser/performance/psrun-ia64.xml</a:t>
            </a:r>
          </a:p>
          <a:p>
            <a:endParaRPr lang="en-US" altLang="zh-TW" sz="1400" b="1">
              <a:latin typeface="Courier New" pitchFamily="49" charset="0"/>
            </a:endParaRPr>
          </a:p>
          <a:p>
            <a:r>
              <a:rPr lang="en-US" altLang="zh-TW" sz="1400" b="1">
                <a:latin typeface="Courier New" pitchFamily="49" charset="0"/>
              </a:rPr>
              <a:t>Execution Information</a:t>
            </a:r>
          </a:p>
          <a:p>
            <a:r>
              <a:rPr lang="en-US" altLang="zh-TW" sz="1400" b="1">
                <a:latin typeface="Courier New" pitchFamily="49" charset="0"/>
              </a:rPr>
              <a:t>===========================</a:t>
            </a:r>
          </a:p>
          <a:p>
            <a:r>
              <a:rPr lang="en-US" altLang="zh-TW" sz="1400" b="1">
                <a:latin typeface="Courier New" pitchFamily="49" charset="0"/>
              </a:rPr>
              <a:t>Date         : Sun Dec 15 21:01:20 2002</a:t>
            </a:r>
          </a:p>
          <a:p>
            <a:r>
              <a:rPr lang="en-US" altLang="zh-TW" sz="1400" b="1">
                <a:latin typeface="Courier New" pitchFamily="49" charset="0"/>
              </a:rPr>
              <a:t>Host         : user01</a:t>
            </a:r>
          </a:p>
          <a:p>
            <a:endParaRPr lang="en-US" altLang="zh-TW" sz="1400" b="1">
              <a:latin typeface="Courier New" pitchFamily="49" charset="0"/>
            </a:endParaRPr>
          </a:p>
          <a:p>
            <a:r>
              <a:rPr lang="en-US" altLang="zh-TW" sz="1400" b="1">
                <a:latin typeface="Courier New" pitchFamily="49" charset="0"/>
              </a:rPr>
              <a:t>Processor and System Information</a:t>
            </a:r>
          </a:p>
          <a:p>
            <a:r>
              <a:rPr lang="en-US" altLang="zh-TW" sz="1400" b="1">
                <a:latin typeface="Courier New" pitchFamily="49" charset="0"/>
              </a:rPr>
              <a:t>===========================</a:t>
            </a:r>
          </a:p>
          <a:p>
            <a:r>
              <a:rPr lang="en-US" altLang="zh-TW" sz="1400" b="1">
                <a:latin typeface="Courier New" pitchFamily="49" charset="0"/>
              </a:rPr>
              <a:t>Node CPUs    : 2</a:t>
            </a:r>
          </a:p>
          <a:p>
            <a:r>
              <a:rPr lang="en-US" altLang="zh-TW" sz="1400" b="1">
                <a:latin typeface="Courier New" pitchFamily="49" charset="0"/>
              </a:rPr>
              <a:t>Vendor       : Intel</a:t>
            </a:r>
          </a:p>
          <a:p>
            <a:r>
              <a:rPr lang="en-US" altLang="zh-TW" sz="1400" b="1">
                <a:latin typeface="Courier New" pitchFamily="49" charset="0"/>
              </a:rPr>
              <a:t>Family       : IPF</a:t>
            </a:r>
          </a:p>
          <a:p>
            <a:r>
              <a:rPr lang="en-US" altLang="zh-TW" sz="1400" b="1">
                <a:latin typeface="Courier New" pitchFamily="49" charset="0"/>
              </a:rPr>
              <a:t>Model        : Itanium</a:t>
            </a:r>
          </a:p>
          <a:p>
            <a:r>
              <a:rPr lang="en-US" altLang="zh-TW" sz="1400" b="1">
                <a:latin typeface="Courier New" pitchFamily="49" charset="0"/>
              </a:rPr>
              <a:t>CPU Revision : 6</a:t>
            </a:r>
          </a:p>
          <a:p>
            <a:r>
              <a:rPr lang="en-US" altLang="zh-TW" sz="1400" b="1">
                <a:latin typeface="Courier New" pitchFamily="49" charset="0"/>
              </a:rPr>
              <a:t>Clock (MHz)  : 800.136</a:t>
            </a:r>
          </a:p>
          <a:p>
            <a:r>
              <a:rPr lang="en-US" altLang="zh-TW" sz="1400" b="1">
                <a:latin typeface="Courier New" pitchFamily="49" charset="0"/>
              </a:rPr>
              <a:t>Memory (MB)  : 2007.16</a:t>
            </a:r>
          </a:p>
          <a:p>
            <a:r>
              <a:rPr lang="en-US" altLang="zh-TW" sz="1400" b="1">
                <a:latin typeface="Courier New" pitchFamily="49" charset="0"/>
              </a:rPr>
              <a:t>Pagesize (KB): 16</a:t>
            </a:r>
          </a:p>
          <a:p>
            <a:endParaRPr lang="en-US" altLang="zh-TW" sz="1400" b="1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psprocess: Text Mode, cont’d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0A4D948-58FC-4D32-AB2A-55F959F88E5C}" type="slidenum">
              <a:rPr lang="en-US" altLang="zh-TW"/>
              <a:pPr>
                <a:defRPr/>
              </a:pPr>
              <a:t>115</a:t>
            </a:fld>
            <a:endParaRPr lang="en-US" altLang="zh-TW"/>
          </a:p>
        </p:txBody>
      </p:sp>
      <p:sp>
        <p:nvSpPr>
          <p:cNvPr id="115716" name="Content Placeholder 2"/>
          <p:cNvSpPr>
            <a:spLocks noGrp="1"/>
          </p:cNvSpPr>
          <p:nvPr>
            <p:ph sz="quarter" idx="12"/>
          </p:nvPr>
        </p:nvSpPr>
        <p:spPr>
          <a:xfrm>
            <a:off x="4754563" y="1201738"/>
            <a:ext cx="3943350" cy="4673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2000" smtClean="0"/>
              <a:t>The reports (text or HTML) generated by psprocess have several sections, covering: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zh-TW" sz="2000" smtClean="0"/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altLang="zh-TW" sz="2000" smtClean="0"/>
              <a:t>Report creation details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altLang="zh-TW" sz="2000" smtClean="0"/>
              <a:t>Run details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altLang="zh-TW" sz="2000" smtClean="0"/>
              <a:t>Machine information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altLang="zh-TW" sz="2000" smtClean="0"/>
              <a:t>Raw counter listings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altLang="zh-TW" sz="2000" smtClean="0"/>
              <a:t>Counter explanations and index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altLang="zh-TW" sz="2000" smtClean="0"/>
              <a:t>Derived metrics</a:t>
            </a:r>
          </a:p>
          <a:p>
            <a:pPr marL="0" indent="0" eaLnBrk="1" hangingPunct="1">
              <a:lnSpc>
                <a:spcPct val="80000"/>
              </a:lnSpc>
              <a:buFontTx/>
              <a:buChar char="•"/>
            </a:pPr>
            <a:r>
              <a:rPr lang="en-US" altLang="zh-TW" sz="2000" smtClean="0"/>
              <a:t>Run annotation defined by you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zh-TW" sz="2000" smtClean="0"/>
          </a:p>
          <a:p>
            <a:pPr marL="0" indent="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2000" smtClean="0"/>
              <a:t>Derived metrics are evaluated at run-time and can be extended (text mode only)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zh-TW" sz="2000" smtClean="0"/>
          </a:p>
        </p:txBody>
      </p:sp>
      <p:sp>
        <p:nvSpPr>
          <p:cNvPr id="115717" name="Text Box 4"/>
          <p:cNvSpPr txBox="1">
            <a:spLocks noChangeArrowheads="1"/>
          </p:cNvSpPr>
          <p:nvPr/>
        </p:nvSpPr>
        <p:spPr bwMode="auto">
          <a:xfrm>
            <a:off x="482600" y="1165225"/>
            <a:ext cx="4105275" cy="4754563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Courier New" pitchFamily="49" charset="0"/>
              </a:rPr>
              <a:t>Cache Information</a:t>
            </a:r>
          </a:p>
          <a:p>
            <a:r>
              <a:rPr lang="en-US" altLang="zh-TW" sz="1600" b="1">
                <a:latin typeface="Courier New" pitchFamily="49" charset="0"/>
              </a:rPr>
              <a:t>==========================</a:t>
            </a:r>
          </a:p>
          <a:p>
            <a:r>
              <a:rPr lang="en-US" altLang="zh-TW" sz="1600" b="1">
                <a:latin typeface="Courier New" pitchFamily="49" charset="0"/>
              </a:rPr>
              <a:t>Cache levels : 3</a:t>
            </a:r>
          </a:p>
          <a:p>
            <a:r>
              <a:rPr lang="en-US" altLang="zh-TW" sz="1600" b="1">
                <a:latin typeface="Courier New" pitchFamily="49" charset="0"/>
              </a:rPr>
              <a:t>--------------------------------</a:t>
            </a:r>
          </a:p>
          <a:p>
            <a:r>
              <a:rPr lang="en-US" altLang="zh-TW" sz="1600" b="1">
                <a:latin typeface="Courier New" pitchFamily="49" charset="0"/>
              </a:rPr>
              <a:t>Level 1</a:t>
            </a:r>
          </a:p>
          <a:p>
            <a:r>
              <a:rPr lang="en-US" altLang="zh-TW" sz="1600" b="1">
                <a:latin typeface="Courier New" pitchFamily="49" charset="0"/>
              </a:rPr>
              <a:t>Type         : data</a:t>
            </a:r>
          </a:p>
          <a:p>
            <a:r>
              <a:rPr lang="en-US" altLang="zh-TW" sz="1600" b="1">
                <a:latin typeface="Courier New" pitchFamily="49" charset="0"/>
              </a:rPr>
              <a:t>Size (KB)    : 16</a:t>
            </a:r>
          </a:p>
          <a:p>
            <a:r>
              <a:rPr lang="en-US" altLang="zh-TW" sz="1600" b="1">
                <a:latin typeface="Courier New" pitchFamily="49" charset="0"/>
              </a:rPr>
              <a:t>Linesize (B) : 32</a:t>
            </a:r>
          </a:p>
          <a:p>
            <a:r>
              <a:rPr lang="en-US" altLang="zh-TW" sz="1600" b="1">
                <a:latin typeface="Courier New" pitchFamily="49" charset="0"/>
              </a:rPr>
              <a:t>Assoc        : 4</a:t>
            </a:r>
          </a:p>
          <a:p>
            <a:r>
              <a:rPr lang="en-US" altLang="zh-TW" sz="1600" b="1">
                <a:latin typeface="Courier New" pitchFamily="49" charset="0"/>
              </a:rPr>
              <a:t>Type         : instruction</a:t>
            </a:r>
          </a:p>
          <a:p>
            <a:r>
              <a:rPr lang="en-US" altLang="zh-TW" sz="1600" b="1">
                <a:latin typeface="Courier New" pitchFamily="49" charset="0"/>
              </a:rPr>
              <a:t>Size (KB)    : 16</a:t>
            </a:r>
          </a:p>
          <a:p>
            <a:r>
              <a:rPr lang="en-US" altLang="zh-TW" sz="1600" b="1">
                <a:latin typeface="Courier New" pitchFamily="49" charset="0"/>
              </a:rPr>
              <a:t>Linesize (B) : 32</a:t>
            </a:r>
          </a:p>
          <a:p>
            <a:r>
              <a:rPr lang="en-US" altLang="zh-TW" sz="1600" b="1">
                <a:latin typeface="Courier New" pitchFamily="49" charset="0"/>
              </a:rPr>
              <a:t>Assoc        : 4</a:t>
            </a:r>
          </a:p>
          <a:p>
            <a:r>
              <a:rPr lang="en-US" altLang="zh-TW" sz="1600" b="1">
                <a:latin typeface="Courier New" pitchFamily="49" charset="0"/>
              </a:rPr>
              <a:t>--------------------------------</a:t>
            </a:r>
          </a:p>
          <a:p>
            <a:r>
              <a:rPr lang="en-US" altLang="zh-TW" sz="1600" b="1">
                <a:latin typeface="Courier New" pitchFamily="49" charset="0"/>
              </a:rPr>
              <a:t>Level 2</a:t>
            </a:r>
          </a:p>
          <a:p>
            <a:r>
              <a:rPr lang="en-US" altLang="zh-TW" sz="1600" b="1">
                <a:latin typeface="Courier New" pitchFamily="49" charset="0"/>
              </a:rPr>
              <a:t>Type         : unified</a:t>
            </a:r>
          </a:p>
          <a:p>
            <a:r>
              <a:rPr lang="en-US" altLang="zh-TW" sz="1600" b="1">
                <a:latin typeface="Courier New" pitchFamily="49" charset="0"/>
              </a:rPr>
              <a:t>Size (KB)    : 96</a:t>
            </a:r>
          </a:p>
          <a:p>
            <a:r>
              <a:rPr lang="en-US" altLang="zh-TW" sz="1600" b="1">
                <a:latin typeface="Courier New" pitchFamily="49" charset="0"/>
              </a:rPr>
              <a:t>Linesize (B) : 64</a:t>
            </a:r>
          </a:p>
          <a:p>
            <a:r>
              <a:rPr lang="en-US" altLang="zh-TW" sz="1600" b="1">
                <a:latin typeface="Courier New" pitchFamily="49" charset="0"/>
              </a:rPr>
              <a:t>Assoc        : 6</a:t>
            </a:r>
          </a:p>
          <a:p>
            <a:endParaRPr lang="en-US" altLang="zh-TW" sz="1600" b="1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psprocess: Text Mode, cont’d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9028D29-AA0B-4FE9-8E89-925EE4C9F16D}" type="slidenum">
              <a:rPr lang="en-US" altLang="zh-TW"/>
              <a:pPr>
                <a:defRPr/>
              </a:pPr>
              <a:t>116</a:t>
            </a:fld>
            <a:endParaRPr lang="en-US" altLang="zh-TW"/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446088" y="1238250"/>
            <a:ext cx="8248650" cy="474662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1600">
              <a:latin typeface="Courier New" pitchFamily="49" charset="0"/>
            </a:endParaRPr>
          </a:p>
          <a:p>
            <a:r>
              <a:rPr lang="en-US" altLang="zh-TW" sz="1600" b="1">
                <a:latin typeface="Courier New" pitchFamily="49" charset="0"/>
              </a:rPr>
              <a:t>Index Description                                   Counter Value</a:t>
            </a:r>
          </a:p>
          <a:p>
            <a:r>
              <a:rPr lang="en-US" altLang="zh-TW" sz="1600" b="1">
                <a:latin typeface="Courier New" pitchFamily="49" charset="0"/>
              </a:rPr>
              <a:t>=================================================================</a:t>
            </a:r>
          </a:p>
          <a:p>
            <a:r>
              <a:rPr lang="en-US" altLang="zh-TW" sz="1600" b="1">
                <a:latin typeface="Courier New" pitchFamily="49" charset="0"/>
              </a:rPr>
              <a:t>1 Conditional branch instructions mispredicted.....    4831072449</a:t>
            </a:r>
          </a:p>
          <a:p>
            <a:r>
              <a:rPr lang="en-US" altLang="zh-TW" sz="1600" b="1">
                <a:latin typeface="Courier New" pitchFamily="49" charset="0"/>
              </a:rPr>
              <a:t>4 Floating point instructions......................   86124489172</a:t>
            </a:r>
          </a:p>
          <a:p>
            <a:r>
              <a:rPr lang="en-US" altLang="zh-TW" sz="1600" b="1">
                <a:latin typeface="Courier New" pitchFamily="49" charset="0"/>
              </a:rPr>
              <a:t>5 Total cycles.....................................  594547754568</a:t>
            </a:r>
          </a:p>
          <a:p>
            <a:r>
              <a:rPr lang="en-US" altLang="zh-TW" sz="1600" b="1">
                <a:latin typeface="Courier New" pitchFamily="49" charset="0"/>
              </a:rPr>
              <a:t>6 Instructions completed........................... 1049339828741</a:t>
            </a:r>
          </a:p>
          <a:p>
            <a:endParaRPr lang="en-US" altLang="zh-TW" sz="1600" b="1">
              <a:latin typeface="Courier New" pitchFamily="49" charset="0"/>
            </a:endParaRPr>
          </a:p>
          <a:p>
            <a:r>
              <a:rPr lang="en-US" altLang="zh-TW" sz="1600" b="1">
                <a:latin typeface="Courier New" pitchFamily="49" charset="0"/>
              </a:rPr>
              <a:t>Statistics</a:t>
            </a:r>
          </a:p>
          <a:p>
            <a:r>
              <a:rPr lang="en-US" altLang="zh-TW" sz="1600" b="1">
                <a:latin typeface="Courier New" pitchFamily="49" charset="0"/>
              </a:rPr>
              <a:t>=================================================================</a:t>
            </a:r>
          </a:p>
          <a:p>
            <a:r>
              <a:rPr lang="en-US" altLang="zh-TW" sz="1600" b="1">
                <a:latin typeface="Courier New" pitchFamily="49" charset="0"/>
              </a:rPr>
              <a:t>Graduated instructions per cycle...................         1.765</a:t>
            </a:r>
          </a:p>
          <a:p>
            <a:r>
              <a:rPr lang="en-US" altLang="zh-TW" sz="1600" b="1">
                <a:latin typeface="Courier New" pitchFamily="49" charset="0"/>
              </a:rPr>
              <a:t>Graduated floating point instructions per cycle....         0.145</a:t>
            </a:r>
          </a:p>
          <a:p>
            <a:r>
              <a:rPr lang="en-US" altLang="zh-TW" sz="1600" b="1">
                <a:latin typeface="Courier New" pitchFamily="49" charset="0"/>
              </a:rPr>
              <a:t>Level 3 cache miss ratio (data)....................         0.957</a:t>
            </a:r>
          </a:p>
          <a:p>
            <a:r>
              <a:rPr lang="en-US" altLang="zh-TW" sz="1600" b="1">
                <a:latin typeface="Courier New" pitchFamily="49" charset="0"/>
              </a:rPr>
              <a:t>Bandwidth used to level 3 cache (MB/s).............       385.087</a:t>
            </a:r>
          </a:p>
          <a:p>
            <a:r>
              <a:rPr lang="en-US" altLang="zh-TW" sz="1600" b="1">
                <a:latin typeface="Courier New" pitchFamily="49" charset="0"/>
              </a:rPr>
              <a:t>% cycles with no instruction issue.................        10.410</a:t>
            </a:r>
          </a:p>
          <a:p>
            <a:r>
              <a:rPr lang="en-US" altLang="zh-TW" sz="1600" b="1">
                <a:latin typeface="Courier New" pitchFamily="49" charset="0"/>
              </a:rPr>
              <a:t>% cycles stalled on memory access..................        43.139</a:t>
            </a:r>
          </a:p>
          <a:p>
            <a:r>
              <a:rPr lang="en-US" altLang="zh-TW" sz="1600" b="1">
                <a:latin typeface="Courier New" pitchFamily="49" charset="0"/>
              </a:rPr>
              <a:t>MFLOPS (cycles)....................................       115.905</a:t>
            </a:r>
          </a:p>
          <a:p>
            <a:r>
              <a:rPr lang="en-US" altLang="zh-TW" sz="1600" b="1">
                <a:latin typeface="Courier New" pitchFamily="49" charset="0"/>
              </a:rPr>
              <a:t>MFLOPS (wallclock).................................       114.441</a:t>
            </a:r>
            <a:endParaRPr lang="en-US" altLang="zh-TW" sz="1600">
              <a:latin typeface="Courier New" pitchFamily="49" charset="0"/>
            </a:endParaRPr>
          </a:p>
          <a:p>
            <a:endParaRPr lang="en-US" altLang="zh-TW" sz="160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Configuring Your Measurement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44E80F2-37F3-45EC-88DE-DDB8E7002A49}" type="slidenum">
              <a:rPr lang="en-US" altLang="zh-TW"/>
              <a:pPr>
                <a:defRPr/>
              </a:pPr>
              <a:t>117</a:t>
            </a:fld>
            <a:endParaRPr lang="en-US" altLang="zh-TW"/>
          </a:p>
        </p:txBody>
      </p:sp>
      <p:sp>
        <p:nvSpPr>
          <p:cNvPr id="117764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600" smtClean="0"/>
              <a:t>All PerfSuite runs are configured according to an XML document that specifies what is to be measured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200" smtClean="0"/>
              <a:t>if you don’t specify a custom configuration, a default is used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600" smtClean="0"/>
              <a:t>A custom configuration document (file) is supplied in one of two ways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200" smtClean="0"/>
              <a:t>psrun option “-c </a:t>
            </a:r>
            <a:r>
              <a:rPr lang="en-US" altLang="zh-TW" sz="2200" i="1" smtClean="0"/>
              <a:t>filename</a:t>
            </a:r>
            <a:r>
              <a:rPr lang="en-US" altLang="zh-TW" sz="2200" smtClean="0"/>
              <a:t>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200" smtClean="0"/>
              <a:t>PS_HWPC_CONFIG environment variable, which can be set to </a:t>
            </a:r>
            <a:r>
              <a:rPr lang="en-US" altLang="zh-TW" sz="2200" i="1" smtClean="0"/>
              <a:t>filename</a:t>
            </a:r>
            <a:endParaRPr lang="en-US" altLang="zh-TW" sz="2200" smtClean="0"/>
          </a:p>
          <a:p>
            <a:pPr eaLnBrk="1" hangingPunct="1">
              <a:lnSpc>
                <a:spcPct val="90000"/>
              </a:lnSpc>
            </a:pPr>
            <a:r>
              <a:rPr lang="en-US" altLang="zh-TW" sz="2600" smtClean="0"/>
              <a:t>Creating new configuration files is easy, and can be done with either a text editor or the tool </a:t>
            </a:r>
            <a:r>
              <a:rPr lang="en-US" altLang="zh-TW" sz="2600" smtClean="0">
                <a:latin typeface="Courier New" pitchFamily="49" charset="0"/>
                <a:cs typeface="Courier New" pitchFamily="49" charset="0"/>
              </a:rPr>
              <a:t>psconfig</a:t>
            </a:r>
          </a:p>
          <a:p>
            <a:pPr eaLnBrk="1" hangingPunct="1">
              <a:lnSpc>
                <a:spcPct val="90000"/>
              </a:lnSpc>
            </a:pPr>
            <a:endParaRPr lang="en-US" altLang="zh-TW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 Configuration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89D3D00-2BB2-4ECB-9035-C8537AA0FAF6}" type="slidenum">
              <a:rPr lang="en-US" altLang="zh-TW"/>
              <a:pPr>
                <a:defRPr/>
              </a:pPr>
              <a:t>118</a:t>
            </a:fld>
            <a:endParaRPr lang="en-US" altLang="zh-TW"/>
          </a:p>
        </p:txBody>
      </p:sp>
      <p:sp>
        <p:nvSpPr>
          <p:cNvPr id="8" name="Text Box 5"/>
          <p:cNvSpPr txBox="1">
            <a:spLocks noGrp="1" noChangeArrowheads="1"/>
          </p:cNvSpPr>
          <p:nvPr>
            <p:ph sz="quarter" idx="12"/>
          </p:nvPr>
        </p:nvSpPr>
        <p:spPr>
          <a:xfrm>
            <a:off x="446088" y="4341813"/>
            <a:ext cx="8215312" cy="157003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You can edit this file like any text file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The XML document root element “ps_hwpc_eventlist” indicates this configuration is to be used for aggregate counting (not profiling)</a:t>
            </a:r>
            <a:endParaRPr lang="en-US" dirty="0"/>
          </a:p>
        </p:txBody>
      </p:sp>
      <p:sp>
        <p:nvSpPr>
          <p:cNvPr id="118789" name="Text Box 4"/>
          <p:cNvSpPr txBox="1">
            <a:spLocks noChangeArrowheads="1"/>
          </p:cNvSpPr>
          <p:nvPr/>
        </p:nvSpPr>
        <p:spPr bwMode="auto">
          <a:xfrm>
            <a:off x="446088" y="1128713"/>
            <a:ext cx="8251825" cy="31035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 b="1">
                <a:latin typeface="Courier New" pitchFamily="49" charset="0"/>
              </a:rPr>
              <a:t>&lt;?xml version="1.0" encoding="UTF-8" ?&gt;</a:t>
            </a:r>
          </a:p>
          <a:p>
            <a:r>
              <a:rPr lang="en-US" altLang="zh-TW" sz="1400" b="1">
                <a:latin typeface="Courier New" pitchFamily="49" charset="0"/>
              </a:rPr>
              <a:t>&lt;ps_hwpc_eventlist class="PAPI"&gt;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name="PAPI_BR_MSP"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name="PAPI_BR_PRC"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name="PAPI_BR_TKN"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name="PAPI_FP_INS"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name="PAPI_TOT_CYC"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name="PAPI_TOT_INS"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name="PAPI_L1_DCA"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name="PAPI_L1_DCM"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name="PAPI_L1_TCM"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name="PAPI_L2_DCA" /&gt;</a:t>
            </a:r>
          </a:p>
          <a:p>
            <a:r>
              <a:rPr lang="en-US" altLang="zh-TW" sz="1400" b="1">
                <a:latin typeface="Courier New" pitchFamily="49" charset="0"/>
              </a:rPr>
              <a:t>  &lt;ps_hwpc_event type="preset" name="PAPI_L2_DCM" /&gt;</a:t>
            </a:r>
          </a:p>
          <a:p>
            <a:r>
              <a:rPr lang="en-US" altLang="zh-TW" sz="1400" b="1">
                <a:latin typeface="Courier New" pitchFamily="49" charset="0"/>
              </a:rPr>
              <a:t>&lt;/ps_hwpc_eventlist&gt;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/>
              <a:t>Using Processor “Native Events”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25E96AC-92AF-4024-96D6-1530B7CA11F8}" type="slidenum">
              <a:rPr lang="en-US" altLang="zh-TW"/>
              <a:pPr>
                <a:defRPr/>
              </a:pPr>
              <a:t>119</a:t>
            </a:fld>
            <a:endParaRPr lang="en-US" altLang="zh-TW"/>
          </a:p>
        </p:txBody>
      </p:sp>
      <p:sp>
        <p:nvSpPr>
          <p:cNvPr id="119812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 sz="2400" smtClean="0"/>
              <a:t>It’s easy to work with native events in addition to PAPI standard events by modifying the configuration file slightly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z="2400" smtClean="0"/>
              <a:t>Instead of using the XML attributes type=“preset” name=“PAPI_EVENTNAME”, use the attribute type=“native” and enclose the event name as the</a:t>
            </a:r>
            <a:r>
              <a:rPr lang="en-US" altLang="zh-TW" sz="2400" i="1" smtClean="0"/>
              <a:t> content</a:t>
            </a:r>
            <a:r>
              <a:rPr lang="en-US" altLang="zh-TW" sz="2400" smtClean="0"/>
              <a:t> of the element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z="2400" smtClean="0"/>
              <a:t>Can be used with profiling configurations</a:t>
            </a:r>
          </a:p>
        </p:txBody>
      </p:sp>
      <p:sp>
        <p:nvSpPr>
          <p:cNvPr id="119813" name="Text Box 4"/>
          <p:cNvSpPr txBox="1">
            <a:spLocks noChangeArrowheads="1"/>
          </p:cNvSpPr>
          <p:nvPr/>
        </p:nvSpPr>
        <p:spPr bwMode="auto">
          <a:xfrm>
            <a:off x="446088" y="4341813"/>
            <a:ext cx="8215312" cy="59055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 b="1">
                <a:latin typeface="Courier New" pitchFamily="49" charset="0"/>
              </a:rPr>
              <a:t>&lt;ps_hwpc_event type=“native”&gt;NOPS_RETIRED&lt;/ps_hwpc_event&gt;</a:t>
            </a:r>
          </a:p>
          <a:p>
            <a:r>
              <a:rPr lang="en-US" altLang="zh-TW" sz="1600" b="1">
                <a:latin typeface="Courier New" pitchFamily="49" charset="0"/>
              </a:rPr>
              <a:t>&lt;ps_hwpc_event type=“native”&gt;BACK_END_BUBBLE_ALL&lt;/ps_hwpc_event&gt;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Testbed Applications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AE6E9B6-6270-4045-A8A0-DF06D15B6C4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4515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ENZO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Adaptive mesh refinement (AMR), grid-based hybrid code (</a:t>
            </a:r>
            <a:r>
              <a:rPr lang="en-US" sz="2400" dirty="0" err="1" smtClean="0">
                <a:ea typeface="ＭＳ Ｐゴシック" pitchFamily="34" charset="-128"/>
              </a:rPr>
              <a:t>hydro+Nbody</a:t>
            </a:r>
            <a:r>
              <a:rPr lang="en-US" sz="2400" dirty="0" smtClean="0">
                <a:ea typeface="ＭＳ Ｐゴシック" pitchFamily="34" charset="-128"/>
              </a:rPr>
              <a:t>) designed to do simulations of cosmological structure formation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NAMD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Mature community parallel molecular dynamics application deployed for research in large-scale </a:t>
            </a:r>
            <a:r>
              <a:rPr lang="en-US" sz="2400" dirty="0" err="1" smtClean="0">
                <a:ea typeface="ＭＳ Ｐゴシック" pitchFamily="34" charset="-128"/>
              </a:rPr>
              <a:t>biomolecular</a:t>
            </a:r>
            <a:r>
              <a:rPr lang="en-US" sz="2400" dirty="0" smtClean="0">
                <a:ea typeface="ＭＳ Ｐゴシック" pitchFamily="34" charset="-128"/>
              </a:rPr>
              <a:t> systems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NEMO3D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Quantum mechanical based simulation tool created to provide quantitative predictions for nanometer-scale semiconductor devices</a:t>
            </a:r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Configuring for Profiling</a:t>
            </a:r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020A435-AA78-4DD2-A6E3-7AE2719CD504}" type="slidenum">
              <a:rPr lang="en-US" altLang="zh-TW"/>
              <a:pPr>
                <a:defRPr/>
              </a:pPr>
              <a:t>120</a:t>
            </a:fld>
            <a:endParaRPr lang="en-US" altLang="zh-TW"/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240982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Setting up for profiling is similar to counting - all you have to do is modify the XML configuration document: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The XML document “root element” is now &lt;ps_hwpc_profile&gt;, not &lt;ps_hwpc_eventlist&gt;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You can supply an optional “threshold”, or sampling rate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200" dirty="0" smtClean="0">
                <a:latin typeface="Arial" charset="0"/>
                <a:cs typeface="Arial" charset="0"/>
              </a:rPr>
              <a:t>Only one event is allowed in the document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psconfig</a:t>
            </a:r>
            <a:r>
              <a:rPr lang="en-US" sz="2200" dirty="0" smtClean="0">
                <a:latin typeface="Arial" charset="0"/>
                <a:cs typeface="Arial" charset="0"/>
              </a:rPr>
              <a:t> does not yet support profiling, need to edit by hand</a:t>
            </a:r>
          </a:p>
        </p:txBody>
      </p:sp>
      <p:sp>
        <p:nvSpPr>
          <p:cNvPr id="120837" name="Rectangle 4"/>
          <p:cNvSpPr>
            <a:spLocks noChangeArrowheads="1"/>
          </p:cNvSpPr>
          <p:nvPr/>
        </p:nvSpPr>
        <p:spPr bwMode="auto">
          <a:xfrm>
            <a:off x="446088" y="3903663"/>
            <a:ext cx="8305800" cy="167640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b="1">
                <a:latin typeface="Courier New" pitchFamily="49" charset="0"/>
              </a:rPr>
              <a:t>&lt;?xml version="1.0" encoding="UTF-8" ?&gt;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b="1">
                <a:latin typeface="Courier New" pitchFamily="49" charset="0"/>
              </a:rPr>
              <a:t>&lt;</a:t>
            </a:r>
            <a:r>
              <a:rPr lang="en-US" altLang="zh-TW" b="1">
                <a:solidFill>
                  <a:srgbClr val="A50021"/>
                </a:solidFill>
                <a:latin typeface="Courier New" pitchFamily="49" charset="0"/>
              </a:rPr>
              <a:t>ps_hwpc_profile</a:t>
            </a:r>
            <a:r>
              <a:rPr lang="en-US" altLang="zh-TW" b="1">
                <a:latin typeface="Courier New" pitchFamily="49" charset="0"/>
              </a:rPr>
              <a:t> class="PAPI"&gt;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b="1">
                <a:latin typeface="Courier New" pitchFamily="49" charset="0"/>
              </a:rPr>
              <a:t>  &lt;ps_hwpc_event type="preset" name="PAPI_BR_MSP“ </a:t>
            </a:r>
            <a:r>
              <a:rPr lang="en-US" altLang="zh-TW" b="1">
                <a:solidFill>
                  <a:srgbClr val="AD0732"/>
                </a:solidFill>
                <a:latin typeface="Courier New" pitchFamily="49" charset="0"/>
              </a:rPr>
              <a:t>threshold="100000"</a:t>
            </a:r>
            <a:r>
              <a:rPr lang="en-US" altLang="zh-TW" b="1">
                <a:latin typeface="Courier New" pitchFamily="49" charset="0"/>
              </a:rPr>
              <a:t> /&gt;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b="1">
                <a:latin typeface="Courier New" pitchFamily="49" charset="0"/>
              </a:rPr>
              <a:t>&lt;/</a:t>
            </a:r>
            <a:r>
              <a:rPr lang="en-US" altLang="zh-TW" b="1">
                <a:solidFill>
                  <a:srgbClr val="AD0732"/>
                </a:solidFill>
                <a:latin typeface="Courier New" pitchFamily="49" charset="0"/>
              </a:rPr>
              <a:t>ps_hwpc_profile</a:t>
            </a:r>
            <a:r>
              <a:rPr lang="en-US" altLang="zh-TW" b="1">
                <a:latin typeface="Courier New" pitchFamily="49" charset="0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zh-TW" smtClean="0"/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255F760-C88F-4A28-BAD8-CC4B124951C5}" type="slidenum">
              <a:rPr lang="en-US" altLang="zh-TW"/>
              <a:pPr>
                <a:defRPr/>
              </a:pPr>
              <a:t>121</a:t>
            </a:fld>
            <a:endParaRPr lang="en-US" altLang="zh-TW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152400"/>
            <a:ext cx="8839200" cy="1020763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altLang="zh-TW" sz="4400">
                <a:latin typeface="Calibri" pitchFamily="34" charset="0"/>
                <a:cs typeface="Courier New" pitchFamily="49" charset="0"/>
              </a:rPr>
              <a:t>psprocess Text-Based Profiles</a:t>
            </a:r>
            <a:endParaRPr lang="en-US" altLang="zh-TW" sz="440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1861" name="TextBox 6"/>
          <p:cNvSpPr txBox="1">
            <a:spLocks noChangeArrowheads="1"/>
          </p:cNvSpPr>
          <p:nvPr/>
        </p:nvSpPr>
        <p:spPr bwMode="auto">
          <a:xfrm>
            <a:off x="409575" y="1274763"/>
            <a:ext cx="8288338" cy="474662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Profile Information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================================================================================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Class                        : PAPI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Version                      : 3.6.2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Event                        : PAPI_TOT_CYC (Total cycles)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Period                       : 100000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Samples                      : 200471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Domain                       : user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Run Time                     : 27.19 (seconds)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Min Self %                   : (all)</a:t>
            </a:r>
          </a:p>
          <a:p>
            <a:pPr>
              <a:lnSpc>
                <a:spcPct val="80000"/>
              </a:lnSpc>
            </a:pPr>
            <a:endParaRPr lang="en-US" altLang="zh-TW" sz="11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Module Summary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--------------------------------------------------------------------------------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Samples   Self %  Total %  Module</a:t>
            </a:r>
          </a:p>
          <a:p>
            <a:pPr>
              <a:lnSpc>
                <a:spcPct val="80000"/>
              </a:lnSpc>
            </a:pPr>
            <a:endParaRPr lang="en-US" altLang="zh-TW" sz="11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186068   92.82%   92.82%  /home/rkufrin/apps/aspcg/aspcg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14182    7.07%   99.89%  /opt/intel/cc/9.0/lib/libguide.so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  187    0.09%   99.98%  /lib/ld-2.3.6.so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   18    0.01%   99.99%  /lib/tls/libc-2.3.6.so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   15    0.01%  100.00%  /lib/tls/libpthread-2.3.6.so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    1    0.00%  100.00%  /tmp/perfsuite/lib/libpsrun_r.so.0.0.1</a:t>
            </a:r>
            <a:br>
              <a:rPr lang="en-US" altLang="zh-TW" sz="1100" b="1">
                <a:latin typeface="Courier New" pitchFamily="49" charset="0"/>
                <a:cs typeface="Courier New" pitchFamily="49" charset="0"/>
              </a:rPr>
            </a:br>
            <a:endParaRPr lang="en-US" altLang="zh-TW" sz="11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File Summary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--------------------------------------------------------------------------------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Samples   Self %  Total %  File</a:t>
            </a:r>
          </a:p>
          <a:p>
            <a:pPr>
              <a:lnSpc>
                <a:spcPct val="80000"/>
              </a:lnSpc>
            </a:pPr>
            <a:endParaRPr lang="en-US" altLang="zh-TW" sz="11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154346   76.99%   76.99%  /home/rkufrin/apps/aspcg/pc_jac2d_blk3.f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14506    7.24%   84.23%  /home/rkufrin/apps/aspcg/cg3_blk.f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14505    7.24%   91.46%  ??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10185    5.08%   96.54%  /home/rkufrin/apps/aspcg/matxvec2d_blk3.f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 3042    1.52%   98.06%  /home/rkufrin/apps/aspcg/dot_prod2d_blk3.f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 2366    1.18%   99.24%  /home/rkufrin/apps/aspcg/add_exchange2d_blk3.f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  834    0.42%   99.66%  /home/rkufrin/apps/aspcg/main3.f</a:t>
            </a:r>
          </a:p>
          <a:p>
            <a:pPr>
              <a:lnSpc>
                <a:spcPct val="80000"/>
              </a:lnSpc>
            </a:pPr>
            <a:r>
              <a:rPr lang="en-US" altLang="zh-TW" sz="1100" b="1">
                <a:latin typeface="Courier New" pitchFamily="49" charset="0"/>
                <a:cs typeface="Courier New" pitchFamily="49" charset="0"/>
              </a:rPr>
              <a:t>      687    0.34%  100.00%  /home/rkufrin/apps/aspcg/cs_jac2d_blk3.f</a:t>
            </a:r>
          </a:p>
          <a:p>
            <a:pPr>
              <a:lnSpc>
                <a:spcPct val="80000"/>
              </a:lnSpc>
            </a:pPr>
            <a:endParaRPr lang="en-US" altLang="zh-TW" sz="110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</a:pPr>
            <a:endParaRPr lang="en-US" altLang="zh-TW" sz="110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</a:pPr>
            <a:endParaRPr lang="en-US" altLang="zh-TW" sz="50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zh-TW" smtClean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1E73372-C821-42FB-8479-D1C710FA71A5}" type="slidenum">
              <a:rPr lang="en-US" altLang="zh-TW"/>
              <a:pPr>
                <a:defRPr/>
              </a:pPr>
              <a:t>122</a:t>
            </a:fld>
            <a:endParaRPr lang="en-US" altLang="zh-TW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152400"/>
            <a:ext cx="8839200" cy="1020763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altLang="zh-TW" sz="4400">
                <a:latin typeface="Calibri" pitchFamily="34" charset="0"/>
              </a:rPr>
              <a:t>Text-based profiles, cont’d</a:t>
            </a:r>
          </a:p>
        </p:txBody>
      </p:sp>
      <p:sp>
        <p:nvSpPr>
          <p:cNvPr id="122885" name="TextBox 6"/>
          <p:cNvSpPr txBox="1">
            <a:spLocks noChangeArrowheads="1"/>
          </p:cNvSpPr>
          <p:nvPr/>
        </p:nvSpPr>
        <p:spPr bwMode="auto">
          <a:xfrm>
            <a:off x="409575" y="1311275"/>
            <a:ext cx="8361363" cy="460057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Function Summary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--------------------------------------------------------------------------------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Samples   Self %  Total %  Function</a:t>
            </a:r>
          </a:p>
          <a:p>
            <a:pPr>
              <a:lnSpc>
                <a:spcPct val="90000"/>
              </a:lnSpc>
            </a:pPr>
            <a:endParaRPr lang="en-US" altLang="zh-TW" sz="12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154346   76.99%   76.99%  pc_jac2d_blk3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14506    7.24%   84.23%  cg3_blk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10185    5.08%   89.31%  matxvec2d_blk3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 6937    3.46%   92.77%  __kmp_x86_pause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 4711    2.35%   95.12%  __kmp_wait_sleep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 3042    1.52%   96.64%  dot_prod2d_blk3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 2366    1.18%   97.82%  add_exchange2d_blk3</a:t>
            </a:r>
          </a:p>
          <a:p>
            <a:pPr>
              <a:lnSpc>
                <a:spcPct val="90000"/>
              </a:lnSpc>
            </a:pPr>
            <a:endParaRPr lang="en-US" altLang="zh-TW" sz="12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en-US" altLang="zh-TW" sz="12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Function:File:Line Summary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--------------------------------------------------------------------------------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Samples   Self %  Total %  Function:File:Line</a:t>
            </a:r>
          </a:p>
          <a:p>
            <a:pPr>
              <a:lnSpc>
                <a:spcPct val="90000"/>
              </a:lnSpc>
            </a:pPr>
            <a:endParaRPr lang="en-US" altLang="zh-TW" sz="12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39063   19.49%   19.49%  pc_jac2d_blk3:/home/rkufrin/apps/aspcg/pc_jac2d_blk3.f:20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24134   12.04%   31.52%  pc_jac2d_blk3:/home/rkufrin/apps/aspcg/pc_jac2d_blk3.f:19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15626    7.79%   39.32%  pc_jac2d_blk3:/home/rkufrin/apps/aspcg/pc_jac2d_blk3.f:21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15028    7.50%   46.82%  pc_jac2d_blk3:/home/rkufrin/apps/aspcg/pc_jac2d_blk3.f:33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13878    6.92%   53.74%  pc_jac2d_blk3:/home/rkufrin/apps/aspcg/pc_jac2d_blk3.f:24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11880    5.93%   59.66%  pc_jac2d_blk3:/home/rkufrin/apps/aspcg/pc_jac2d_blk3.f:31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 8896    4.44%   64.10%  pc_jac2d_blk3:/home/rkufrin/apps/aspcg/pc_jac2d_blk3.f:22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 7863    3.92%   68.02%  matxvec2d_blk3:/home/rkufrin/apps/aspcg/matxvec2d_blk3.f:19</a:t>
            </a:r>
          </a:p>
          <a:p>
            <a:pPr>
              <a:lnSpc>
                <a:spcPct val="90000"/>
              </a:lnSpc>
            </a:pPr>
            <a:r>
              <a:rPr lang="en-US" altLang="zh-TW" sz="1200" b="1">
                <a:latin typeface="Courier New" pitchFamily="49" charset="0"/>
                <a:cs typeface="Courier New" pitchFamily="49" charset="0"/>
              </a:rPr>
              <a:t>     7145    3.56%   71.59%  pc_jac2d_blk3:/home/rkufrin/apps/aspcg/pc_jac2d_blk3.f:32</a:t>
            </a:r>
          </a:p>
          <a:p>
            <a:pPr>
              <a:lnSpc>
                <a:spcPct val="90000"/>
              </a:lnSpc>
            </a:pPr>
            <a:endParaRPr lang="en-US" altLang="zh-TW" sz="1700" b="1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en-US" altLang="zh-TW" sz="1700" b="1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psconfig: Graphical Configuration</a:t>
            </a: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B592BB9-A6FD-492C-88AD-B4EDA4B4C4A6}" type="slidenum">
              <a:rPr lang="en-US" altLang="zh-TW"/>
              <a:pPr>
                <a:defRPr/>
              </a:pPr>
              <a:t>123</a:t>
            </a:fld>
            <a:endParaRPr lang="en-US" altLang="zh-TW"/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3651250" cy="45640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Graphical user interface makes it easy to select events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Can read in or write out valid XML documents to be used by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psrun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Provides text description of events with mouse click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Searching capabilities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Profiling not yet supported</a:t>
            </a:r>
          </a:p>
        </p:txBody>
      </p:sp>
      <p:pic>
        <p:nvPicPr>
          <p:cNvPr id="123909" name="Picture 4" descr="pscon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371600"/>
            <a:ext cx="43164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Searching Events with psconfig</a:t>
            </a: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FF1079C-3098-4442-A953-BB4FF39CF108}" type="slidenum">
              <a:rPr lang="en-US" altLang="zh-TW"/>
              <a:pPr>
                <a:defRPr/>
              </a:pPr>
              <a:t>124</a:t>
            </a:fld>
            <a:endParaRPr lang="en-US" altLang="zh-TW"/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3578225" cy="45275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Selecting “Edit”, “Search Events…” brings up a window like this that allows you to search events for keywords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Can restrict the search to only events available on your computer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The search is based on the event’s description, not its standard event name (PAPI_TOT_CYC)</a:t>
            </a:r>
          </a:p>
        </p:txBody>
      </p:sp>
      <p:pic>
        <p:nvPicPr>
          <p:cNvPr id="124933" name="Picture 4" descr="psconfig-sea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447800"/>
            <a:ext cx="44196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Browsing Predefined Event Configurations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5A1B8C7-3E01-4073-87D7-FC7D91D5A699}" type="slidenum">
              <a:rPr lang="en-US" altLang="zh-TW"/>
              <a:pPr>
                <a:defRPr/>
              </a:pPr>
              <a:t>125</a:t>
            </a:fld>
            <a:endParaRPr lang="en-US" altLang="zh-TW"/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4670425"/>
            <a:ext cx="8251825" cy="124142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cs typeface="Arial" charset="0"/>
              </a:rPr>
              <a:t>Selecting “File”, “Default Hardware Event Configurations…” brings up the directory with pre-selected configuration documents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cs typeface="Arial" charset="0"/>
              </a:rPr>
              <a:t>Opening one of them will show you which events will be used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cs typeface="Arial" charset="0"/>
              </a:rPr>
              <a:t>You can base custom configuration files using these as a start</a:t>
            </a:r>
          </a:p>
        </p:txBody>
      </p:sp>
      <p:pic>
        <p:nvPicPr>
          <p:cNvPr id="125957" name="Picture 4" descr="psconfig-defaultev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850" y="1128713"/>
            <a:ext cx="647700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psrun: Advanced Use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72CDF69-D10B-4C2E-ADA8-396AC178A15B}" type="slidenum">
              <a:rPr lang="en-US" altLang="zh-TW"/>
              <a:pPr>
                <a:defRPr/>
              </a:pPr>
              <a:t>126</a:t>
            </a:fld>
            <a:endParaRPr lang="en-US" altLang="zh-TW"/>
          </a:p>
        </p:txBody>
      </p:sp>
      <p:sp>
        <p:nvSpPr>
          <p:cNvPr id="126980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psrun supports a few options that can be useful in working with shared or distributed memory programs: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>
                <a:latin typeface="Courier New" pitchFamily="49" charset="0"/>
              </a:rPr>
              <a:t>-p / --pthreads</a:t>
            </a:r>
            <a:endParaRPr lang="en-US" altLang="zh-TW" sz="2400" smtClean="0"/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altLang="zh-TW" sz="2000" smtClean="0"/>
              <a:t>uses a POSIX thread-aware variant of the library that captures thread creation and measures performance of each, depositing the results in an XML document with the thread ID embedded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>
                <a:latin typeface="Courier New" pitchFamily="49" charset="0"/>
              </a:rPr>
              <a:t>-f / --fork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altLang="zh-TW" sz="2000" smtClean="0"/>
              <a:t>monitors child processes that are created.  Not enabled by default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>
                <a:latin typeface="Courier New" pitchFamily="49" charset="0"/>
              </a:rPr>
              <a:t>-a / --annotate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en-US" altLang="zh-TW" sz="2000" smtClean="0"/>
              <a:t>inserts an XML “element” with a user-supplied annotation (text)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psprocess: Advanced Use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4183421-5B9F-4AE3-8416-C9D564EEBDBA}" type="slidenum">
              <a:rPr lang="en-US" altLang="zh-TW"/>
              <a:pPr>
                <a:defRPr/>
              </a:pPr>
              <a:t>127</a:t>
            </a:fld>
            <a:endParaRPr lang="en-US" altLang="zh-TW"/>
          </a:p>
        </p:txBody>
      </p:sp>
      <p:sp>
        <p:nvSpPr>
          <p:cNvPr id="128004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sz="1700" smtClean="0">
                <a:latin typeface="Courier New" pitchFamily="49" charset="0"/>
                <a:cs typeface="Courier New" pitchFamily="49" charset="0"/>
              </a:rPr>
              <a:t>psprocess </a:t>
            </a:r>
            <a:r>
              <a:rPr lang="en-US" altLang="zh-TW" sz="1700" smtClean="0">
                <a:cs typeface="Courier New" pitchFamily="49" charset="0"/>
              </a:rPr>
              <a:t>is meant to be a “generic” processor for different XML document types generated by PerfSuite.  For hardware counting, the most common type is &lt;hwpcreport&gt;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sz="1700" smtClean="0">
                <a:cs typeface="Courier New" pitchFamily="49" charset="0"/>
              </a:rPr>
              <a:t>Individual documents can be combined into a “multi-document” with the option </a:t>
            </a:r>
            <a:r>
              <a:rPr lang="en-US" altLang="zh-TW" sz="1700" b="1" smtClean="0">
                <a:latin typeface="Courier New" pitchFamily="49" charset="0"/>
                <a:cs typeface="Courier New" pitchFamily="49" charset="0"/>
              </a:rPr>
              <a:t>–c / --combine</a:t>
            </a:r>
            <a:r>
              <a:rPr lang="en-US" altLang="zh-TW" sz="1700" smtClean="0">
                <a:cs typeface="Courier New" pitchFamily="49" charset="0"/>
              </a:rPr>
              <a:t>.  With hardware counter data, </a:t>
            </a:r>
            <a:r>
              <a:rPr lang="en-US" altLang="zh-TW" sz="1700" smtClean="0">
                <a:latin typeface="Courier New" pitchFamily="49" charset="0"/>
                <a:cs typeface="Courier New" pitchFamily="49" charset="0"/>
              </a:rPr>
              <a:t>psprocess</a:t>
            </a:r>
            <a:r>
              <a:rPr lang="en-US" altLang="zh-TW" sz="1700" smtClean="0">
                <a:cs typeface="Courier New" pitchFamily="49" charset="0"/>
              </a:rPr>
              <a:t> summarizes the information contained in them with descriptive statistics (mean, max, min, sum, stddev)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sz="1700" b="1" smtClean="0">
                <a:cs typeface="Courier New" pitchFamily="49" charset="0"/>
              </a:rPr>
              <a:t>-s </a:t>
            </a:r>
            <a:r>
              <a:rPr lang="en-US" altLang="zh-TW" sz="1700" b="1" i="1" smtClean="0">
                <a:cs typeface="Courier New" pitchFamily="49" charset="0"/>
              </a:rPr>
              <a:t>LIST</a:t>
            </a:r>
            <a:r>
              <a:rPr lang="en-US" altLang="zh-TW" sz="1700" b="1" smtClean="0">
                <a:cs typeface="Courier New" pitchFamily="49" charset="0"/>
              </a:rPr>
              <a:t> </a:t>
            </a:r>
            <a:r>
              <a:rPr lang="en-US" altLang="zh-TW" sz="1700" smtClean="0">
                <a:cs typeface="Courier New" pitchFamily="49" charset="0"/>
              </a:rPr>
              <a:t>is a very useful option to be used with profiling runs.  LIST is a comma-separated list of modules, files, functions, lines used to limit the amount of output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sz="1700" b="1" smtClean="0">
                <a:cs typeface="Courier New" pitchFamily="49" charset="0"/>
              </a:rPr>
              <a:t>-t </a:t>
            </a:r>
            <a:r>
              <a:rPr lang="en-US" altLang="zh-TW" sz="1700" b="1" i="1" smtClean="0">
                <a:cs typeface="Courier New" pitchFamily="49" charset="0"/>
              </a:rPr>
              <a:t>THRESHOLD</a:t>
            </a:r>
            <a:r>
              <a:rPr lang="en-US" altLang="zh-TW" sz="1700" b="1" smtClean="0">
                <a:cs typeface="Courier New" pitchFamily="49" charset="0"/>
              </a:rPr>
              <a:t> </a:t>
            </a:r>
            <a:r>
              <a:rPr lang="en-US" altLang="zh-TW" sz="1700" smtClean="0">
                <a:cs typeface="Courier New" pitchFamily="49" charset="0"/>
              </a:rPr>
              <a:t>is also helpful in limiting the output of profiling runs. </a:t>
            </a:r>
            <a:r>
              <a:rPr lang="en-US" altLang="zh-TW" sz="1700" b="1" i="1" smtClean="0">
                <a:cs typeface="Courier New" pitchFamily="49" charset="0"/>
              </a:rPr>
              <a:t>THRESHOLD</a:t>
            </a:r>
            <a:r>
              <a:rPr lang="en-US" altLang="zh-TW" sz="1700" smtClean="0">
                <a:cs typeface="Courier New" pitchFamily="49" charset="0"/>
              </a:rPr>
              <a:t> is a number that specifies the minimum % of samples required for a given entry to be displayed.  Example: </a:t>
            </a:r>
            <a:r>
              <a:rPr lang="en-US" altLang="zh-TW" sz="1700" b="1" smtClean="0">
                <a:latin typeface="Courier New" pitchFamily="49" charset="0"/>
                <a:cs typeface="Courier New" pitchFamily="49" charset="0"/>
              </a:rPr>
              <a:t>“-t 2</a:t>
            </a:r>
            <a:r>
              <a:rPr lang="en-US" altLang="zh-TW" sz="1700" smtClean="0">
                <a:cs typeface="Courier New" pitchFamily="49" charset="0"/>
              </a:rPr>
              <a:t>” means “don’t show me anything that didn’t account for at least 2% of the samples collected”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sz="1700" smtClean="0">
                <a:latin typeface="Courier New" pitchFamily="49" charset="0"/>
                <a:cs typeface="Courier New" pitchFamily="49" charset="0"/>
              </a:rPr>
              <a:t>psprocess</a:t>
            </a:r>
            <a:r>
              <a:rPr lang="en-US" altLang="zh-TW" sz="1700" smtClean="0">
                <a:cs typeface="Courier New" pitchFamily="49" charset="0"/>
              </a:rPr>
              <a:t> help output (“</a:t>
            </a:r>
            <a:r>
              <a:rPr lang="en-US" altLang="zh-TW" sz="1700" smtClean="0">
                <a:latin typeface="Courier New" pitchFamily="49" charset="0"/>
                <a:cs typeface="Courier New" pitchFamily="49" charset="0"/>
              </a:rPr>
              <a:t>-h</a:t>
            </a:r>
            <a:r>
              <a:rPr lang="en-US" altLang="zh-TW" sz="1700" smtClean="0">
                <a:cs typeface="Courier New" pitchFamily="49" charset="0"/>
              </a:rPr>
              <a:t>”) lists all available options and 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psprocess: User-defined Metrics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D623B3E-8C3F-4B68-A5E7-3CC701D4809C}" type="slidenum">
              <a:rPr lang="en-US" altLang="zh-TW"/>
              <a:pPr>
                <a:defRPr/>
              </a:pPr>
              <a:t>128</a:t>
            </a:fld>
            <a:endParaRPr lang="en-US" altLang="zh-TW"/>
          </a:p>
        </p:txBody>
      </p:sp>
      <p:sp>
        <p:nvSpPr>
          <p:cNvPr id="129028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12779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1900" smtClean="0">
                <a:latin typeface="Courier New" pitchFamily="49" charset="0"/>
                <a:cs typeface="Courier New" pitchFamily="49" charset="0"/>
              </a:rPr>
              <a:t>psprocess</a:t>
            </a:r>
            <a:r>
              <a:rPr lang="en-US" altLang="zh-TW" sz="1900" smtClean="0">
                <a:cs typeface="Courier New" pitchFamily="49" charset="0"/>
              </a:rPr>
              <a:t> allows the creation of user-defined metrics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1900" smtClean="0">
                <a:cs typeface="Courier New" pitchFamily="49" charset="0"/>
              </a:rPr>
              <a:t>User-defined metrics are stored in a file of your choice that contains expression templates (reminiscent of MathML)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1900" smtClean="0">
                <a:cs typeface="Courier New" pitchFamily="49" charset="0"/>
              </a:rPr>
              <a:t>Select via PS_HWPC_METRICS environment variable or “</a:t>
            </a:r>
            <a:r>
              <a:rPr lang="en-US" altLang="zh-TW" sz="1900" b="1" smtClean="0">
                <a:latin typeface="Courier New" pitchFamily="49" charset="0"/>
                <a:cs typeface="Courier New" pitchFamily="49" charset="0"/>
              </a:rPr>
              <a:t>psprocess –m</a:t>
            </a:r>
            <a:r>
              <a:rPr lang="en-US" altLang="zh-TW" sz="1900" smtClean="0">
                <a:cs typeface="Courier New" pitchFamily="49" charset="0"/>
              </a:rPr>
              <a:t>”</a:t>
            </a:r>
          </a:p>
        </p:txBody>
      </p:sp>
      <p:sp>
        <p:nvSpPr>
          <p:cNvPr id="129029" name="Text Box 4"/>
          <p:cNvSpPr txBox="1">
            <a:spLocks noChangeArrowheads="1"/>
          </p:cNvSpPr>
          <p:nvPr/>
        </p:nvSpPr>
        <p:spPr bwMode="auto">
          <a:xfrm>
            <a:off x="446088" y="2771775"/>
            <a:ext cx="8251825" cy="311467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b="1">
                <a:latin typeface="Courier New" pitchFamily="49" charset="0"/>
              </a:rPr>
              <a:t>&lt;?xml version="1.0" encoding="UTF-8" ?&gt;</a:t>
            </a:r>
          </a:p>
          <a:p>
            <a:r>
              <a:rPr lang="en-US" altLang="zh-TW" sz="1200" b="1">
                <a:latin typeface="Courier New" pitchFamily="49" charset="0"/>
              </a:rPr>
              <a:t>&lt;psmetrics class="hwpc"&gt;</a:t>
            </a:r>
          </a:p>
          <a:p>
            <a:r>
              <a:rPr lang="en-US" altLang="zh-TW" sz="1200" b="1">
                <a:latin typeface="Courier New" pitchFamily="49" charset="0"/>
              </a:rPr>
              <a:t> &lt;metric namespace="PAPI" type="ratio"&gt;</a:t>
            </a:r>
          </a:p>
          <a:p>
            <a:r>
              <a:rPr lang="en-US" altLang="zh-TW" sz="1200" b="1">
                <a:latin typeface="Courier New" pitchFamily="49" charset="0"/>
              </a:rPr>
              <a:t>        &lt;name&gt;PS_RATIO_GINS_CYC&lt;/name&gt;</a:t>
            </a:r>
          </a:p>
          <a:p>
            <a:r>
              <a:rPr lang="en-US" altLang="zh-TW" sz="1200" b="1">
                <a:latin typeface="Courier New" pitchFamily="49" charset="0"/>
              </a:rPr>
              <a:t>        &lt;description lang="en_US"&gt;Graduated instructions per cycle&lt;/description&gt;</a:t>
            </a:r>
          </a:p>
          <a:p>
            <a:r>
              <a:rPr lang="en-US" altLang="zh-TW" sz="1200" b="1">
                <a:latin typeface="Courier New" pitchFamily="49" charset="0"/>
              </a:rPr>
              <a:t>        &lt;definition&gt;</a:t>
            </a:r>
          </a:p>
          <a:p>
            <a:r>
              <a:rPr lang="en-US" altLang="zh-TW" sz="1200" b="1">
                <a:latin typeface="Courier New" pitchFamily="49" charset="0"/>
              </a:rPr>
              <a:t>            &lt;apply&gt;</a:t>
            </a:r>
          </a:p>
          <a:p>
            <a:r>
              <a:rPr lang="en-US" altLang="zh-TW" sz="1200" b="1">
                <a:latin typeface="Courier New" pitchFamily="49" charset="0"/>
              </a:rPr>
              <a:t>                &lt;divide&gt;</a:t>
            </a:r>
          </a:p>
          <a:p>
            <a:r>
              <a:rPr lang="en-US" altLang="zh-TW" sz="1200" b="1">
                <a:latin typeface="Courier New" pitchFamily="49" charset="0"/>
              </a:rPr>
              <a:t>                    &lt;ci&gt;PAPI_TOT_INS&lt;/ci&gt;</a:t>
            </a:r>
          </a:p>
          <a:p>
            <a:r>
              <a:rPr lang="en-US" altLang="zh-TW" sz="1200" b="1">
                <a:latin typeface="Courier New" pitchFamily="49" charset="0"/>
              </a:rPr>
              <a:t>                    &lt;ci&gt;PAPI_TOT_CYC&lt;/ci&gt;</a:t>
            </a:r>
          </a:p>
          <a:p>
            <a:r>
              <a:rPr lang="en-US" altLang="zh-TW" sz="1200" b="1">
                <a:latin typeface="Courier New" pitchFamily="49" charset="0"/>
              </a:rPr>
              <a:t>                &lt;/divide&gt;</a:t>
            </a:r>
          </a:p>
          <a:p>
            <a:r>
              <a:rPr lang="en-US" altLang="zh-TW" sz="1200" b="1">
                <a:latin typeface="Courier New" pitchFamily="49" charset="0"/>
              </a:rPr>
              <a:t>            &lt;/apply&gt;</a:t>
            </a:r>
          </a:p>
          <a:p>
            <a:r>
              <a:rPr lang="en-US" altLang="zh-TW" sz="1200" b="1">
                <a:latin typeface="Courier New" pitchFamily="49" charset="0"/>
              </a:rPr>
              <a:t>        &lt;/definition&gt;</a:t>
            </a:r>
          </a:p>
          <a:p>
            <a:r>
              <a:rPr lang="en-US" altLang="zh-TW" sz="1200" b="1">
                <a:latin typeface="Courier New" pitchFamily="49" charset="0"/>
              </a:rPr>
              <a:t>    &lt;/metric&gt;</a:t>
            </a:r>
          </a:p>
          <a:p>
            <a:r>
              <a:rPr lang="en-US" altLang="zh-TW" sz="1200" b="1">
                <a:latin typeface="Courier New" pitchFamily="49" charset="0"/>
              </a:rPr>
              <a:t>&lt;/psmetrics&gt;</a:t>
            </a:r>
          </a:p>
          <a:p>
            <a:endParaRPr lang="en-US" altLang="zh-TW" b="1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PerfSuite Environment Variables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7423C90-F308-44EE-9771-A7677D1A1DD2}" type="slidenum">
              <a:rPr lang="en-US" altLang="zh-TW"/>
              <a:pPr>
                <a:defRPr/>
              </a:pPr>
              <a:t>129</a:t>
            </a:fld>
            <a:endParaRPr lang="en-US" altLang="zh-TW"/>
          </a:p>
        </p:txBody>
      </p:sp>
      <p:sp>
        <p:nvSpPr>
          <p:cNvPr id="130052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PS_HWPC: “off” or “on”, controls whether measurement takes place at all (for API)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PS_HWPC_CONFIG: set to the name of the XML event file created with psconfig or “by hand”. A default is used if not set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PS_HWPC_FILE: controls the prefix of the XML output document (default is the name of the command being measured)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PS_HWPC_ANNOTATION - adds an arbitrary “note” to the XML output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PS_HWPC_DOMAIN: controls whether counting at user or system level (or both)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PS_HWPC_THRESHOLD: sets threshold for profiling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PS_HWPC_FORMAT: “text” or “xml”, controls whether output is in an XML document or plain text (similar to a psprocess report)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PSRUN_DOFORK: if set (to anything), monitors child processes also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0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zh-TW" sz="2000" smtClean="0"/>
              <a:t>“psrun –h” will show a complete listing of recognized variables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smtClean="0"/>
              <a:t>Virtual Institute – High Productivity Supercomputing</a:t>
            </a:r>
            <a:endParaRPr lang="en-GB" sz="2800" dirty="0" smtClean="0"/>
          </a:p>
        </p:txBody>
      </p:sp>
      <p:sp>
        <p:nvSpPr>
          <p:cNvPr id="8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b="1" dirty="0" smtClean="0"/>
              <a:t>Goal</a:t>
            </a:r>
            <a:r>
              <a:rPr lang="en-GB" dirty="0" smtClean="0"/>
              <a:t>: Improve the quality and accelerate the development process of complex simulation codes running on highly-parallel computer systems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Funded by Helmholtz Association</a:t>
            </a:r>
            <a:br>
              <a:rPr lang="en-GB" dirty="0" smtClean="0"/>
            </a:br>
            <a:r>
              <a:rPr lang="en-GB" dirty="0" smtClean="0"/>
              <a:t>of German Research Centres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Activities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Development and integration of HPC programming tools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Correctness checking &amp; performance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Training workshops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Service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Support email lists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Application engagement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Academic workshops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sz="4000" b="1" dirty="0" smtClean="0"/>
              <a:t>                               www.vi-hps.org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1A51BF7-34C3-4E17-96A9-C47779655E2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350" y="2063750"/>
            <a:ext cx="2263775" cy="100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PerfSuite’s XML Document Hierarchy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EF2AE5F-F47B-4769-B003-9F36F2A93004}" type="slidenum">
              <a:rPr lang="en-US" altLang="zh-TW"/>
              <a:pPr>
                <a:defRPr/>
              </a:pPr>
              <a:t>130</a:t>
            </a:fld>
            <a:endParaRPr lang="en-US" altLang="zh-TW"/>
          </a:p>
        </p:txBody>
      </p:sp>
      <p:sp>
        <p:nvSpPr>
          <p:cNvPr id="131076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500" smtClean="0"/>
              <a:t>The basic per-thread XML document that is created by PerfSuite is called an “hwpcreport”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These are in either “counting” or “profiling” mode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500" smtClean="0"/>
              <a:t>Logical collections of the basic documents can be grouped together using the “-c” (“combine”) option to psprocess.  The result is called a “multihwpcreport”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This is where the notion of a parallel run of arbitrary scale enters and can be applied to shared- or distributed-memory runs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200" smtClean="0"/>
              <a:t>Subsequent processing with psprocess recognizes these “multi” documents and provides different statistics, more appropriate for parallel runs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500" smtClean="0"/>
              <a:t>The basic concept is extensible to further logical collections of one or more runs, threads, tasks, etc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PerfSuite Profiles with ParaProf and Cube3</a:t>
            </a:r>
          </a:p>
        </p:txBody>
      </p:sp>
      <p:sp>
        <p:nvSpPr>
          <p:cNvPr id="34820" name="Slide Number Placeholder 7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9044084-DFFA-4302-B7BA-D09E28FEEE38}" type="slidenum">
              <a:rPr lang="en-US" altLang="zh-TW"/>
              <a:pPr>
                <a:defRPr/>
              </a:pPr>
              <a:t>131</a:t>
            </a:fld>
            <a:endParaRPr lang="en-US" altLang="zh-TW"/>
          </a:p>
        </p:txBody>
      </p:sp>
      <p:pic>
        <p:nvPicPr>
          <p:cNvPr id="132100" name="Content Placeholder 3" descr="aspcg-cube.jpg"/>
          <p:cNvPicPr>
            <a:picLocks noGrp="1" noChangeAspect="1"/>
          </p:cNvPicPr>
          <p:nvPr>
            <p:ph sz="quarter" idx="1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19688" y="3246438"/>
            <a:ext cx="3536950" cy="2738437"/>
          </a:xfrm>
        </p:spPr>
      </p:pic>
      <p:pic>
        <p:nvPicPr>
          <p:cNvPr id="132101" name="Picture 4" descr="aspcg-paraprof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3" y="1347788"/>
            <a:ext cx="34321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6" descr="aspcg-paraprof-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113" y="2224088"/>
            <a:ext cx="35433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3" name="Picture 5" descr="aspcg-paraprof-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288" y="3173413"/>
            <a:ext cx="365125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4" name="TextBox 7"/>
          <p:cNvSpPr txBox="1">
            <a:spLocks noChangeArrowheads="1"/>
          </p:cNvSpPr>
          <p:nvPr/>
        </p:nvSpPr>
        <p:spPr bwMode="auto">
          <a:xfrm>
            <a:off x="4243388" y="1311275"/>
            <a:ext cx="43815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>
                <a:latin typeface="Calibri" pitchFamily="34" charset="0"/>
              </a:rPr>
              <a:t>TAU’s ParaProf can display PerfSuite profiles after being mapped to source and stored as XML (</a:t>
            </a:r>
            <a:r>
              <a:rPr lang="en-US" altLang="zh-TW" b="1">
                <a:latin typeface="Calibri" pitchFamily="34" charset="0"/>
                <a:cs typeface="Courier New" pitchFamily="49" charset="0"/>
              </a:rPr>
              <a:t>psprocess –x</a:t>
            </a:r>
            <a:r>
              <a:rPr lang="en-US" altLang="zh-TW" b="1">
                <a:latin typeface="Calibri" pitchFamily="34" charset="0"/>
              </a:rPr>
              <a:t>)</a:t>
            </a:r>
          </a:p>
          <a:p>
            <a:endParaRPr lang="en-US" altLang="zh-TW" b="1">
              <a:latin typeface="Calibri" pitchFamily="34" charset="0"/>
            </a:endParaRPr>
          </a:p>
          <a:p>
            <a:r>
              <a:rPr lang="en-US" altLang="zh-TW" b="1">
                <a:latin typeface="Calibri" pitchFamily="34" charset="0"/>
              </a:rPr>
              <a:t>Development version of psprocess produces Cube XML files directly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LiveDVD Hands-On Exercise</a:t>
            </a:r>
            <a:endParaRPr lang="en-US" dirty="0"/>
          </a:p>
        </p:txBody>
      </p:sp>
      <p:sp>
        <p:nvSpPr>
          <p:cNvPr id="13312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3000" smtClean="0"/>
              <a:t>The goals of this exercise are to gain experience with:</a:t>
            </a:r>
          </a:p>
          <a:p>
            <a:pPr marL="971550" lvl="1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altLang="zh-TW" sz="2600" smtClean="0"/>
              <a:t>querying your computer with </a:t>
            </a:r>
            <a:r>
              <a:rPr lang="en-US" altLang="zh-TW" sz="2600" smtClean="0">
                <a:latin typeface="Courier New" pitchFamily="49" charset="0"/>
                <a:cs typeface="Courier New" pitchFamily="49" charset="0"/>
              </a:rPr>
              <a:t>psinv</a:t>
            </a:r>
            <a:endParaRPr lang="en-US" altLang="zh-TW" sz="2600" smtClean="0">
              <a:cs typeface="Courier New" pitchFamily="49" charset="0"/>
            </a:endParaRPr>
          </a:p>
          <a:p>
            <a:pPr marL="971550" lvl="1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altLang="zh-TW" sz="2600" smtClean="0"/>
              <a:t>collecting performance data with </a:t>
            </a:r>
            <a:r>
              <a:rPr lang="en-US" altLang="zh-TW" sz="2600" smtClean="0">
                <a:latin typeface="Courier New" pitchFamily="49" charset="0"/>
              </a:rPr>
              <a:t>psrun</a:t>
            </a:r>
            <a:endParaRPr lang="en-US" altLang="zh-TW" sz="2600" smtClean="0"/>
          </a:p>
          <a:p>
            <a:pPr marL="971550" lvl="1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altLang="zh-TW" sz="2600" smtClean="0"/>
              <a:t>examining the results with </a:t>
            </a:r>
            <a:r>
              <a:rPr lang="en-US" altLang="zh-TW" sz="2600" smtClean="0">
                <a:latin typeface="Courier New" pitchFamily="49" charset="0"/>
              </a:rPr>
              <a:t>psprocess</a:t>
            </a:r>
            <a:endParaRPr lang="en-US" altLang="zh-TW" sz="2600" smtClean="0"/>
          </a:p>
          <a:p>
            <a:pPr marL="971550" lvl="1" indent="-514350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en-US" altLang="zh-TW" sz="2600" smtClean="0"/>
              <a:t>using PerfSuite data with other POINT/VI-HPS tools</a:t>
            </a:r>
          </a:p>
          <a:p>
            <a:pPr>
              <a:lnSpc>
                <a:spcPct val="80000"/>
              </a:lnSpc>
            </a:pPr>
            <a:r>
              <a:rPr lang="en-US" altLang="zh-TW" sz="3000" smtClean="0"/>
              <a:t>Your environment is already set up properly to access PerfSuite after booting the LiveDVD, so no need to “source” the “psenv” file</a:t>
            </a:r>
          </a:p>
          <a:p>
            <a:pPr>
              <a:lnSpc>
                <a:spcPct val="80000"/>
              </a:lnSpc>
            </a:pPr>
            <a:r>
              <a:rPr lang="en-US" altLang="zh-TW" sz="3000" smtClean="0"/>
              <a:t>We will use one of the NAS Parallel Benchmarks (NPB-MPI, BT), which are already on the LiveDVD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118009C-DFB6-4A4D-A5D7-51BCC637FC0B}" type="slidenum">
              <a:rPr lang="en-US" altLang="zh-TW"/>
              <a:pPr>
                <a:defRPr/>
              </a:pPr>
              <a:t>132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Querying Your System with </a:t>
            </a:r>
            <a:r>
              <a:rPr lang="en-US" altLang="zh-TW" smtClean="0">
                <a:latin typeface="Courier New" pitchFamily="49" charset="0"/>
                <a:cs typeface="Courier New" pitchFamily="49" charset="0"/>
              </a:rPr>
              <a:t>psinv</a:t>
            </a:r>
            <a:endParaRPr lang="en-US" altLang="zh-TW" smtClean="0"/>
          </a:p>
        </p:txBody>
      </p:sp>
      <p:sp>
        <p:nvSpPr>
          <p:cNvPr id="134147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altLang="zh-TW" smtClean="0"/>
              <a:t>Open a new shell (terminal), and run the </a:t>
            </a:r>
            <a:r>
              <a:rPr lang="en-US" altLang="zh-TW" smtClean="0">
                <a:latin typeface="Courier New" pitchFamily="49" charset="0"/>
                <a:cs typeface="Courier New" pitchFamily="49" charset="0"/>
              </a:rPr>
              <a:t>psinv</a:t>
            </a:r>
            <a:r>
              <a:rPr lang="en-US" altLang="zh-TW" smtClean="0">
                <a:cs typeface="Courier New" pitchFamily="49" charset="0"/>
              </a:rPr>
              <a:t> command, asking it to display everything it can by supplying the option </a:t>
            </a:r>
            <a:r>
              <a:rPr lang="en-US" altLang="zh-TW" smtClean="0">
                <a:latin typeface="Courier New" pitchFamily="49" charset="0"/>
                <a:cs typeface="Courier New" pitchFamily="49" charset="0"/>
              </a:rPr>
              <a:t>–v</a:t>
            </a:r>
          </a:p>
          <a:p>
            <a:r>
              <a:rPr lang="en-US" altLang="zh-TW" smtClean="0">
                <a:cs typeface="Courier New" pitchFamily="49" charset="0"/>
              </a:rPr>
              <a:t>You will probably want to pipe the output into a pager like </a:t>
            </a:r>
            <a:r>
              <a:rPr lang="en-US" altLang="zh-TW" smtClean="0">
                <a:latin typeface="Courier New" pitchFamily="49" charset="0"/>
                <a:cs typeface="Courier New" pitchFamily="49" charset="0"/>
              </a:rPr>
              <a:t>less</a:t>
            </a:r>
          </a:p>
          <a:p>
            <a:endParaRPr lang="en-US" altLang="zh-TW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altLang="zh-TW" smtClean="0">
                <a:cs typeface="Courier New" pitchFamily="49" charset="0"/>
              </a:rPr>
              <a:t>Output is broken into several logical sections:</a:t>
            </a:r>
          </a:p>
          <a:p>
            <a:endParaRPr lang="en-US" altLang="zh-TW" smtClean="0"/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0D4C6A7-CE46-41DC-8994-A88065BA1E73}" type="slidenum">
              <a:rPr lang="en-US" altLang="zh-TW"/>
              <a:pPr>
                <a:defRPr/>
              </a:pPr>
              <a:t>133</a:t>
            </a:fld>
            <a:endParaRPr lang="en-US" altLang="zh-TW"/>
          </a:p>
        </p:txBody>
      </p:sp>
      <p:sp>
        <p:nvSpPr>
          <p:cNvPr id="134149" name="TextBox 7"/>
          <p:cNvSpPr txBox="1">
            <a:spLocks noChangeArrowheads="1"/>
          </p:cNvSpPr>
          <p:nvPr/>
        </p:nvSpPr>
        <p:spPr bwMode="auto">
          <a:xfrm>
            <a:off x="592138" y="4049713"/>
            <a:ext cx="8142287" cy="4619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psinv –v | less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55625" y="5181600"/>
          <a:ext cx="8178912" cy="83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6304"/>
                <a:gridCol w="1363152"/>
                <a:gridCol w="1363152"/>
                <a:gridCol w="2726304"/>
              </a:tblGrid>
              <a:tr h="4199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System/OS 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Cache/TLB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PAPI </a:t>
                      </a:r>
                      <a:r>
                        <a:rPr lang="en-US" baseline="0" dirty="0" smtClean="0">
                          <a:latin typeface="+mn-lt"/>
                        </a:rPr>
                        <a:t> Events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 anchorCtr="1"/>
                </a:tc>
              </a:tr>
              <a:tr h="419900"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Processor Type/Speed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Processor Features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Building and Running NPB-MPI/BT</a:t>
            </a:r>
            <a:endParaRPr lang="en-US" dirty="0"/>
          </a:p>
        </p:txBody>
      </p:sp>
      <p:sp>
        <p:nvSpPr>
          <p:cNvPr id="135171" name="Content Placeholder 6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altLang="zh-TW" smtClean="0"/>
              <a:t>Position yourself in the source directory for the NPB-MPI benchmark, build the program, and run it without performance tools</a:t>
            </a:r>
          </a:p>
          <a:p>
            <a:r>
              <a:rPr lang="en-US" altLang="zh-TW" smtClean="0"/>
              <a:t>Symbols are not included in the build by default (and they will be needed for profiling), so we request their inclusion via </a:t>
            </a:r>
            <a:r>
              <a:rPr lang="en-US" altLang="zh-TW" b="1" smtClean="0"/>
              <a:t>FFLAGS</a:t>
            </a: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D670ABC-CB9E-4053-A495-7942A2AC4897}" type="slidenum">
              <a:rPr lang="en-US" altLang="zh-TW"/>
              <a:pPr>
                <a:defRPr/>
              </a:pPr>
              <a:t>134</a:t>
            </a:fld>
            <a:endParaRPr lang="en-US" altLang="zh-TW"/>
          </a:p>
        </p:txBody>
      </p:sp>
      <p:sp>
        <p:nvSpPr>
          <p:cNvPr id="135173" name="TextBox 7"/>
          <p:cNvSpPr txBox="1">
            <a:spLocks noChangeArrowheads="1"/>
          </p:cNvSpPr>
          <p:nvPr/>
        </p:nvSpPr>
        <p:spPr bwMode="auto">
          <a:xfrm>
            <a:off x="555625" y="4451350"/>
            <a:ext cx="7996238" cy="1554163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cd tutorial</a:t>
            </a:r>
          </a:p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make bt NPROCS=4 CLASS=W </a:t>
            </a:r>
            <a:r>
              <a:rPr lang="en-US" altLang="zh-TW" sz="2400" b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FFLAGS=“-O –g”</a:t>
            </a:r>
          </a:p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cd bin</a:t>
            </a:r>
          </a:p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mpirun –np 4 ./bt_W.4</a:t>
            </a:r>
          </a:p>
          <a:p>
            <a:endParaRPr lang="en-US" altLang="zh-TW" sz="240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Obtaining Hardware Event Counts</a:t>
            </a:r>
            <a:endParaRPr lang="en-US" dirty="0"/>
          </a:p>
        </p:txBody>
      </p:sp>
      <p:sp>
        <p:nvSpPr>
          <p:cNvPr id="136195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altLang="zh-TW" sz="2800" smtClean="0"/>
              <a:t>Next, run the application again, but this time include </a:t>
            </a:r>
            <a:r>
              <a:rPr lang="en-US" altLang="zh-TW" sz="2800" smtClean="0">
                <a:latin typeface="Courier New" pitchFamily="49" charset="0"/>
                <a:cs typeface="Courier New" pitchFamily="49" charset="0"/>
              </a:rPr>
              <a:t>psrun</a:t>
            </a:r>
            <a:r>
              <a:rPr lang="en-US" altLang="zh-TW" sz="2800" smtClean="0">
                <a:cs typeface="Courier New" pitchFamily="49" charset="0"/>
              </a:rPr>
              <a:t> in the launch command:</a:t>
            </a:r>
          </a:p>
          <a:p>
            <a:endParaRPr lang="en-US" altLang="zh-TW" sz="2800" smtClean="0">
              <a:cs typeface="Courier New" pitchFamily="49" charset="0"/>
            </a:endParaRPr>
          </a:p>
          <a:p>
            <a:r>
              <a:rPr lang="en-US" altLang="zh-TW" sz="2800" smtClean="0">
                <a:cs typeface="Courier New" pitchFamily="49" charset="0"/>
              </a:rPr>
              <a:t>Examine the data from one or more of the resulting XML documents with </a:t>
            </a:r>
            <a:r>
              <a:rPr lang="en-US" altLang="zh-TW" sz="2800" smtClean="0">
                <a:latin typeface="Courier New" pitchFamily="49" charset="0"/>
                <a:cs typeface="Courier New" pitchFamily="49" charset="0"/>
              </a:rPr>
              <a:t>psprocess</a:t>
            </a:r>
            <a:r>
              <a:rPr lang="en-US" altLang="zh-TW" sz="2800" smtClean="0">
                <a:cs typeface="Courier New" pitchFamily="49" charset="0"/>
              </a:rPr>
              <a:t>:</a:t>
            </a:r>
          </a:p>
          <a:p>
            <a:endParaRPr lang="en-US" altLang="zh-TW" sz="2800" smtClean="0">
              <a:cs typeface="Courier New" pitchFamily="49" charset="0"/>
            </a:endParaRPr>
          </a:p>
          <a:p>
            <a:r>
              <a:rPr lang="en-US" altLang="zh-TW" sz="2800" smtClean="0">
                <a:cs typeface="Courier New" pitchFamily="49" charset="0"/>
              </a:rPr>
              <a:t>Combine all tasks’ data into a single document and view the aggregate statistics:</a:t>
            </a:r>
            <a:endParaRPr lang="en-US" altLang="zh-TW" sz="2800" smtClean="0"/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289F4D9-57ED-4653-847A-830B79AC5539}" type="slidenum">
              <a:rPr lang="en-US" altLang="zh-TW"/>
              <a:pPr>
                <a:defRPr/>
              </a:pPr>
              <a:t>135</a:t>
            </a:fld>
            <a:endParaRPr lang="en-US" altLang="zh-TW"/>
          </a:p>
        </p:txBody>
      </p:sp>
      <p:sp>
        <p:nvSpPr>
          <p:cNvPr id="136197" name="TextBox 5"/>
          <p:cNvSpPr txBox="1">
            <a:spLocks noChangeArrowheads="1"/>
          </p:cNvSpPr>
          <p:nvPr/>
        </p:nvSpPr>
        <p:spPr bwMode="auto">
          <a:xfrm>
            <a:off x="519113" y="2297113"/>
            <a:ext cx="8142287" cy="4619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mpirun –np 4 </a:t>
            </a:r>
            <a:r>
              <a:rPr lang="en-US" altLang="zh-TW" sz="2400" b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psrun</a:t>
            </a:r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 ./bt_W.4</a:t>
            </a:r>
          </a:p>
        </p:txBody>
      </p:sp>
      <p:sp>
        <p:nvSpPr>
          <p:cNvPr id="136198" name="TextBox 6"/>
          <p:cNvSpPr txBox="1">
            <a:spLocks noChangeArrowheads="1"/>
          </p:cNvSpPr>
          <p:nvPr/>
        </p:nvSpPr>
        <p:spPr bwMode="auto">
          <a:xfrm>
            <a:off x="482600" y="3794125"/>
            <a:ext cx="8142288" cy="461963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psprocess bt_W.4.NNNN.localhost.xml</a:t>
            </a:r>
          </a:p>
        </p:txBody>
      </p:sp>
      <p:sp>
        <p:nvSpPr>
          <p:cNvPr id="136199" name="TextBox 7"/>
          <p:cNvSpPr txBox="1">
            <a:spLocks noChangeArrowheads="1"/>
          </p:cNvSpPr>
          <p:nvPr/>
        </p:nvSpPr>
        <p:spPr bwMode="auto">
          <a:xfrm>
            <a:off x="592138" y="5181600"/>
            <a:ext cx="8142287" cy="830263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psprocess –c –o combined.xml bt_W*.xml</a:t>
            </a:r>
          </a:p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psprocess combined.xml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6288088" y="3282950"/>
            <a:ext cx="2336800" cy="474663"/>
          </a:xfrm>
          <a:prstGeom prst="borderCallout2">
            <a:avLst>
              <a:gd name="adj1" fmla="val 81910"/>
              <a:gd name="adj2" fmla="val -636"/>
              <a:gd name="adj3" fmla="val 97700"/>
              <a:gd name="adj4" fmla="val -69268"/>
              <a:gd name="adj5" fmla="val 125132"/>
              <a:gd name="adj6" fmla="val -78099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i="1" dirty="0">
                <a:solidFill>
                  <a:schemeClr val="tx1"/>
                </a:solidFill>
              </a:rPr>
              <a:t>This is a process 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Modifying Your Configuration</a:t>
            </a:r>
            <a:endParaRPr lang="en-US" dirty="0"/>
          </a:p>
        </p:txBody>
      </p:sp>
      <p:sp>
        <p:nvSpPr>
          <p:cNvPr id="137219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smtClean="0"/>
              <a:t>You </a:t>
            </a:r>
            <a:r>
              <a:rPr lang="en-US" altLang="zh-TW" sz="2400" i="1" smtClean="0"/>
              <a:t>may</a:t>
            </a:r>
            <a:r>
              <a:rPr lang="en-US" altLang="zh-TW" sz="2400" smtClean="0"/>
              <a:t> have to adjust the default configuration file that </a:t>
            </a:r>
            <a:r>
              <a:rPr lang="en-US" altLang="zh-TW" sz="2400" smtClean="0">
                <a:latin typeface="Courier New" pitchFamily="49" charset="0"/>
                <a:cs typeface="Courier New" pitchFamily="49" charset="0"/>
              </a:rPr>
              <a:t>psrun</a:t>
            </a:r>
            <a:r>
              <a:rPr lang="en-US" altLang="zh-TW" sz="2400" smtClean="0">
                <a:cs typeface="Courier New" pitchFamily="49" charset="0"/>
              </a:rPr>
              <a:t> uses, to correspond to the type of CPU you have.  You can check the default configuration to be used by executing </a:t>
            </a:r>
            <a:r>
              <a:rPr lang="en-US" altLang="zh-TW" sz="2400" smtClean="0">
                <a:latin typeface="Courier New" pitchFamily="49" charset="0"/>
                <a:cs typeface="Courier New" pitchFamily="49" charset="0"/>
              </a:rPr>
              <a:t>psrun -h</a:t>
            </a:r>
            <a:endParaRPr lang="en-US" altLang="zh-TW" sz="2400" smtClean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en-US" altLang="zh-TW" sz="2400" smtClean="0">
                <a:cs typeface="Courier New" pitchFamily="49" charset="0"/>
              </a:rPr>
              <a:t>Use environment variable </a:t>
            </a:r>
            <a:r>
              <a:rPr lang="en-US" altLang="zh-TW" sz="2400" b="1" smtClean="0">
                <a:cs typeface="Courier New" pitchFamily="49" charset="0"/>
              </a:rPr>
              <a:t>PS_HWPC_CONFIG</a:t>
            </a:r>
            <a:r>
              <a:rPr lang="en-US" altLang="zh-TW" sz="2400" smtClean="0">
                <a:cs typeface="Courier New" pitchFamily="49" charset="0"/>
              </a:rPr>
              <a:t> or supply the option </a:t>
            </a:r>
            <a:r>
              <a:rPr lang="en-US" altLang="zh-TW" sz="2400" smtClean="0">
                <a:latin typeface="Courier New" pitchFamily="49" charset="0"/>
                <a:cs typeface="Courier New" pitchFamily="49" charset="0"/>
              </a:rPr>
              <a:t>-c</a:t>
            </a:r>
            <a:r>
              <a:rPr lang="en-US" altLang="zh-TW" sz="2400" smtClean="0">
                <a:cs typeface="Courier New" pitchFamily="49" charset="0"/>
              </a:rPr>
              <a:t> to </a:t>
            </a:r>
            <a:r>
              <a:rPr lang="en-US" altLang="zh-TW" sz="2400" smtClean="0">
                <a:latin typeface="Courier New" pitchFamily="49" charset="0"/>
                <a:cs typeface="Courier New" pitchFamily="49" charset="0"/>
              </a:rPr>
              <a:t>psrun</a:t>
            </a:r>
            <a:endParaRPr lang="en-US" altLang="zh-TW" sz="2400" smtClean="0"/>
          </a:p>
          <a:p>
            <a:pPr>
              <a:lnSpc>
                <a:spcPct val="90000"/>
              </a:lnSpc>
            </a:pPr>
            <a:r>
              <a:rPr lang="en-US" altLang="zh-TW" sz="2400" smtClean="0"/>
              <a:t>Likely values that may work for your system: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“papi3_core.xml” (Intel Core)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“papi3_p4.xml” (Intel Pentium 4)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“papi3_p6.xml” (Intel Pentium Pro, II, III)</a:t>
            </a:r>
          </a:p>
          <a:p>
            <a:pPr>
              <a:lnSpc>
                <a:spcPct val="90000"/>
              </a:lnSpc>
            </a:pPr>
            <a:r>
              <a:rPr lang="en-US" altLang="zh-TW" sz="2400" smtClean="0"/>
              <a:t>If you find that you need to adjust the configuration:</a:t>
            </a: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2B4A55E-973F-4265-A389-3A437A31A44E}" type="slidenum">
              <a:rPr lang="en-US" altLang="zh-TW"/>
              <a:pPr>
                <a:defRPr/>
              </a:pPr>
              <a:t>136</a:t>
            </a:fld>
            <a:endParaRPr lang="en-US" altLang="zh-TW"/>
          </a:p>
        </p:txBody>
      </p:sp>
      <p:sp>
        <p:nvSpPr>
          <p:cNvPr id="137221" name="TextBox 5"/>
          <p:cNvSpPr txBox="1">
            <a:spLocks noChangeArrowheads="1"/>
          </p:cNvSpPr>
          <p:nvPr/>
        </p:nvSpPr>
        <p:spPr bwMode="auto">
          <a:xfrm>
            <a:off x="555625" y="5583238"/>
            <a:ext cx="8142288" cy="40005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>
                <a:latin typeface="Courier New" pitchFamily="49" charset="0"/>
                <a:cs typeface="Courier New" pitchFamily="49" charset="0"/>
              </a:rPr>
              <a:t>% mpirun –np 4 psrun –C –c </a:t>
            </a:r>
            <a:r>
              <a:rPr lang="en-US" altLang="zh-TW" sz="2000" b="1" i="1">
                <a:latin typeface="Courier New" pitchFamily="49" charset="0"/>
                <a:cs typeface="Courier New" pitchFamily="49" charset="0"/>
              </a:rPr>
              <a:t>conf.xml</a:t>
            </a:r>
            <a:r>
              <a:rPr lang="en-US" altLang="zh-TW" sz="2000" b="1">
                <a:latin typeface="Courier New" pitchFamily="49" charset="0"/>
                <a:cs typeface="Courier New" pitchFamily="49" charset="0"/>
              </a:rPr>
              <a:t> ./bt_W.4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Obtaining A Profile</a:t>
            </a:r>
            <a:endParaRPr lang="en-US" dirty="0"/>
          </a:p>
        </p:txBody>
      </p:sp>
      <p:sp>
        <p:nvSpPr>
          <p:cNvPr id="13824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altLang="zh-TW" smtClean="0"/>
              <a:t>Profiling the application involves using </a:t>
            </a:r>
            <a:r>
              <a:rPr lang="en-US" altLang="zh-TW" smtClean="0">
                <a:latin typeface="Courier New" pitchFamily="49" charset="0"/>
                <a:cs typeface="Courier New" pitchFamily="49" charset="0"/>
              </a:rPr>
              <a:t>psrun</a:t>
            </a:r>
            <a:r>
              <a:rPr lang="en-US" altLang="zh-TW" smtClean="0">
                <a:cs typeface="Courier New" pitchFamily="49" charset="0"/>
              </a:rPr>
              <a:t> again, but using a different configuration file. We will also add the option </a:t>
            </a:r>
            <a:r>
              <a:rPr lang="en-US" altLang="zh-TW" smtClean="0">
                <a:latin typeface="Courier New" pitchFamily="49" charset="0"/>
                <a:cs typeface="Courier New" pitchFamily="49" charset="0"/>
              </a:rPr>
              <a:t>-o</a:t>
            </a:r>
            <a:r>
              <a:rPr lang="en-US" altLang="zh-TW" smtClean="0">
                <a:cs typeface="Courier New" pitchFamily="49" charset="0"/>
              </a:rPr>
              <a:t>, which allows us to explicitly name the output files:</a:t>
            </a:r>
          </a:p>
          <a:p>
            <a:endParaRPr lang="en-US" altLang="zh-TW" smtClean="0">
              <a:cs typeface="Courier New" pitchFamily="49" charset="0"/>
            </a:endParaRPr>
          </a:p>
          <a:p>
            <a:endParaRPr lang="en-US" altLang="zh-TW" smtClean="0">
              <a:cs typeface="Courier New" pitchFamily="49" charset="0"/>
            </a:endParaRPr>
          </a:p>
          <a:p>
            <a:r>
              <a:rPr lang="en-US" altLang="zh-TW" smtClean="0">
                <a:cs typeface="Courier New" pitchFamily="49" charset="0"/>
              </a:rPr>
              <a:t>Once again, use </a:t>
            </a:r>
            <a:r>
              <a:rPr lang="en-US" altLang="zh-TW" smtClean="0">
                <a:latin typeface="Courier New" pitchFamily="49" charset="0"/>
                <a:cs typeface="Courier New" pitchFamily="49" charset="0"/>
              </a:rPr>
              <a:t>psprocess</a:t>
            </a:r>
            <a:r>
              <a:rPr lang="en-US" altLang="zh-TW" smtClean="0">
                <a:cs typeface="Courier New" pitchFamily="49" charset="0"/>
              </a:rPr>
              <a:t> to view:</a:t>
            </a:r>
            <a:endParaRPr lang="en-US" altLang="zh-TW" smtClean="0"/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B6236DB-1E43-48B4-AB73-91E68F8655CE}" type="slidenum">
              <a:rPr lang="en-US" altLang="zh-TW"/>
              <a:pPr>
                <a:defRPr/>
              </a:pPr>
              <a:t>137</a:t>
            </a:fld>
            <a:endParaRPr lang="en-US" altLang="zh-TW"/>
          </a:p>
        </p:txBody>
      </p:sp>
      <p:sp>
        <p:nvSpPr>
          <p:cNvPr id="138245" name="TextBox 5"/>
          <p:cNvSpPr txBox="1">
            <a:spLocks noChangeArrowheads="1"/>
          </p:cNvSpPr>
          <p:nvPr/>
        </p:nvSpPr>
        <p:spPr bwMode="auto">
          <a:xfrm>
            <a:off x="446088" y="3538538"/>
            <a:ext cx="8215312" cy="8302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mpirun –np 4 psrun –o bt_profile –C \</a:t>
            </a:r>
          </a:p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     -c papi_profile_cycles.xml ./bt_W.4</a:t>
            </a:r>
          </a:p>
        </p:txBody>
      </p:sp>
      <p:sp>
        <p:nvSpPr>
          <p:cNvPr id="138246" name="TextBox 6"/>
          <p:cNvSpPr txBox="1">
            <a:spLocks noChangeArrowheads="1"/>
          </p:cNvSpPr>
          <p:nvPr/>
        </p:nvSpPr>
        <p:spPr bwMode="auto">
          <a:xfrm>
            <a:off x="446088" y="5218113"/>
            <a:ext cx="8215312" cy="4619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 b="1">
                <a:latin typeface="Courier New" pitchFamily="49" charset="0"/>
                <a:cs typeface="Courier New" pitchFamily="49" charset="0"/>
              </a:rPr>
              <a:t>% psprocess bt_profile.NNNN.xml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Using POINT and VI-HPS Tools</a:t>
            </a:r>
            <a:endParaRPr lang="en-US" dirty="0"/>
          </a:p>
        </p:txBody>
      </p:sp>
      <p:sp>
        <p:nvSpPr>
          <p:cNvPr id="139267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altLang="zh-TW" smtClean="0"/>
              <a:t>There is no built-in support within PerfSuite for working with profiles generated from parallel applications as a whole.  However, you can use TAU’s ParaProf:</a:t>
            </a:r>
          </a:p>
          <a:p>
            <a:pPr>
              <a:buFont typeface="Arial" pitchFamily="34" charset="0"/>
              <a:buNone/>
            </a:pPr>
            <a:endParaRPr lang="en-US" altLang="zh-TW" smtClean="0"/>
          </a:p>
          <a:p>
            <a:r>
              <a:rPr lang="en-US" altLang="zh-TW" smtClean="0"/>
              <a:t>… and Scalasca’s Cube:</a:t>
            </a:r>
          </a:p>
          <a:p>
            <a:pPr>
              <a:buFont typeface="Arial" pitchFamily="34" charset="0"/>
              <a:buNone/>
            </a:pPr>
            <a:endParaRPr lang="en-US" altLang="zh-TW" smtClean="0"/>
          </a:p>
        </p:txBody>
      </p:sp>
      <p:sp>
        <p:nvSpPr>
          <p:cNvPr id="41989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A4A2EAF-B4CC-4BBD-9423-D67F1BBD6F87}" type="slidenum">
              <a:rPr lang="en-US" altLang="zh-TW"/>
              <a:pPr>
                <a:defRPr/>
              </a:pPr>
              <a:t>138</a:t>
            </a:fld>
            <a:endParaRPr lang="en-US" altLang="zh-TW"/>
          </a:p>
        </p:txBody>
      </p:sp>
      <p:sp>
        <p:nvSpPr>
          <p:cNvPr id="139269" name="TextBox 5"/>
          <p:cNvSpPr txBox="1">
            <a:spLocks noChangeArrowheads="1"/>
          </p:cNvSpPr>
          <p:nvPr/>
        </p:nvSpPr>
        <p:spPr bwMode="auto">
          <a:xfrm>
            <a:off x="519113" y="3392488"/>
            <a:ext cx="8142287" cy="64611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% psprocess –o pstau.xml –x –-glob ‘bt_profile*.xml’</a:t>
            </a:r>
          </a:p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% paraprof –f psrun pstau.xml</a:t>
            </a:r>
          </a:p>
        </p:txBody>
      </p:sp>
      <p:sp>
        <p:nvSpPr>
          <p:cNvPr id="139270" name="TextBox 6"/>
          <p:cNvSpPr txBox="1">
            <a:spLocks noChangeArrowheads="1"/>
          </p:cNvSpPr>
          <p:nvPr/>
        </p:nvSpPr>
        <p:spPr bwMode="auto">
          <a:xfrm>
            <a:off x="519113" y="4670425"/>
            <a:ext cx="8142287" cy="646113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% psprocess –o pscube.xml –-cube –-glob ‘bt_profile*.xml’</a:t>
            </a:r>
          </a:p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% cube3 pscube.xml 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738188" y="5400675"/>
            <a:ext cx="7777162" cy="620713"/>
          </a:xfrm>
          <a:prstGeom prst="wedgeRectCallout">
            <a:avLst>
              <a:gd name="adj1" fmla="val 12522"/>
              <a:gd name="adj2" fmla="val -114842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</a:rPr>
              <a:t>The </a:t>
            </a:r>
            <a:r>
              <a:rPr lang="en-US" sz="1600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–-glob </a:t>
            </a:r>
            <a:r>
              <a:rPr lang="en-US" sz="1600" b="1" dirty="0">
                <a:solidFill>
                  <a:schemeClr val="tx1"/>
                </a:solidFill>
              </a:rPr>
              <a:t>option provides pattern-based filename matching without exceeding shell limits.  </a:t>
            </a:r>
            <a:r>
              <a:rPr lang="en-US" sz="1600" b="1" i="1" dirty="0">
                <a:solidFill>
                  <a:schemeClr val="tx1"/>
                </a:solidFill>
              </a:rPr>
              <a:t>Use quotes to protect from shell interpretation/expansion!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PerfSuite Library Access (API)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2EE6AC0-6FD5-49DB-A15B-A578D8D9097A}" type="slidenum">
              <a:rPr lang="en-US" altLang="zh-TW"/>
              <a:pPr>
                <a:defRPr/>
              </a:pPr>
              <a:t>139</a:t>
            </a:fld>
            <a:endParaRPr lang="en-US" altLang="zh-TW"/>
          </a:p>
        </p:txBody>
      </p:sp>
      <p:sp>
        <p:nvSpPr>
          <p:cNvPr id="2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All of the functionality is also available from within your program (C/C++/Fortran) through a small API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Same XML documents are read, same XML documents are written, small additional functionality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Why would you want to use this?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Primarily to gain finer control over where measurements are taken in your program.  For example, you might defer measurement until program initialization has completed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For complex uses, you are probably better off using an “industrial-strength” performance library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The intent of the API is to “abstract out” the process of performance measurement to a very high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/>
              <a:t>Partners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1395413" y="1384300"/>
            <a:ext cx="7302500" cy="4710113"/>
          </a:xfrm>
        </p:spPr>
        <p:txBody>
          <a:bodyPr lIns="0" tIns="0" rIns="0" bIns="0"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err="1" smtClean="0"/>
              <a:t>Forschungszentrum</a:t>
            </a:r>
            <a:r>
              <a:rPr lang="en-GB" dirty="0" smtClean="0"/>
              <a:t> </a:t>
            </a:r>
            <a:r>
              <a:rPr lang="en-GB" dirty="0" err="1" smtClean="0"/>
              <a:t>Jülich</a:t>
            </a: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err="1" smtClean="0"/>
              <a:t>Jülich</a:t>
            </a:r>
            <a:r>
              <a:rPr lang="en-GB" dirty="0" smtClean="0"/>
              <a:t> Supercomputing Centre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sz="17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RWTH Aachen University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Centre for Computing and Communication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sz="1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Technical University of Dresden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Centre for Information Services and HPC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sz="17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University of Tennessee (Knoxville)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Innovative Computing Laboratory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sz="1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Technical University of Munich</a:t>
            </a:r>
          </a:p>
          <a:p>
            <a:pPr lvl="1" eaLnBrk="1" fontAlgn="auto" hangingPunct="1">
              <a:spcAft>
                <a:spcPts val="0"/>
              </a:spcAft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Chair for Computer Architecture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sz="17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University of Stuttgart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High Performance Computing Centre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9C2334E-9FFA-4AE2-95C2-BD919DAF0648}" type="slidenum">
              <a:rPr lang="en-US"/>
              <a:pPr>
                <a:defRPr/>
              </a:pPr>
              <a:t>14</a:t>
            </a:fld>
            <a:endParaRPr lang="en-US"/>
          </a:p>
        </p:txBody>
      </p:sp>
      <p:grpSp>
        <p:nvGrpSpPr>
          <p:cNvPr id="23557" name="Gruppieren 16"/>
          <p:cNvGrpSpPr>
            <a:grpSpLocks/>
          </p:cNvGrpSpPr>
          <p:nvPr/>
        </p:nvGrpSpPr>
        <p:grpSpPr bwMode="auto">
          <a:xfrm>
            <a:off x="263525" y="1238250"/>
            <a:ext cx="1095375" cy="4848225"/>
            <a:chOff x="357188" y="1092200"/>
            <a:chExt cx="1247775" cy="5522913"/>
          </a:xfrm>
        </p:grpSpPr>
        <p:pic>
          <p:nvPicPr>
            <p:cNvPr id="2356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363" y="1092200"/>
              <a:ext cx="1244600" cy="866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356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6300"/>
            <a:stretch>
              <a:fillRect/>
            </a:stretch>
          </p:blipFill>
          <p:spPr bwMode="auto">
            <a:xfrm>
              <a:off x="360363" y="2022475"/>
              <a:ext cx="1244600" cy="8683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356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b="2745"/>
            <a:stretch>
              <a:fillRect/>
            </a:stretch>
          </p:blipFill>
          <p:spPr bwMode="auto">
            <a:xfrm>
              <a:off x="360363" y="2957513"/>
              <a:ext cx="1244600" cy="8683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356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t="3418" b="4021"/>
            <a:stretch>
              <a:fillRect/>
            </a:stretch>
          </p:blipFill>
          <p:spPr bwMode="auto">
            <a:xfrm>
              <a:off x="360363" y="3894138"/>
              <a:ext cx="1244600" cy="8651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3568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363" y="5746750"/>
              <a:ext cx="1243012" cy="8683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3569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7188" y="4821238"/>
              <a:ext cx="1243012" cy="8683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0088" y="2017713"/>
            <a:ext cx="1884362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9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27900" y="1168400"/>
            <a:ext cx="16065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0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0125" y="2874963"/>
            <a:ext cx="15843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1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1513" y="3743325"/>
            <a:ext cx="1912937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2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91288" y="5326063"/>
            <a:ext cx="2443162" cy="54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63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58013" y="4524375"/>
            <a:ext cx="1976437" cy="53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libperfsuite: Core Library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1F9BA80-4D2E-4E10-AFC9-0EA62FDB0024}" type="slidenum">
              <a:rPr lang="en-US" altLang="zh-TW"/>
              <a:pPr>
                <a:defRPr/>
              </a:pPr>
              <a:t>140</a:t>
            </a:fld>
            <a:endParaRPr lang="en-US" altLang="zh-TW"/>
          </a:p>
        </p:txBody>
      </p:sp>
      <p:sp>
        <p:nvSpPr>
          <p:cNvPr id="141316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This library is available regardless of the presence of hardware counter support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000" smtClean="0"/>
              <a:t>Small number of useful routines callable from either C or FORTRAN (use “PSF_” instead of “ps_” with FORTRAN)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1800" smtClean="0"/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400" b="1" smtClean="0">
                <a:latin typeface="Courier New" pitchFamily="49" charset="0"/>
              </a:rPr>
              <a:t>int ps_cpuspeed         (double *mhz);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400" b="1" smtClean="0">
                <a:latin typeface="Courier New" pitchFamily="49" charset="0"/>
              </a:rPr>
              <a:t>int ps_cpuusage         (pid_t pid, ps_time_t *utime,</a:t>
            </a:r>
            <a:br>
              <a:rPr lang="en-US" altLang="zh-TW" sz="1400" b="1" smtClean="0">
                <a:latin typeface="Courier New" pitchFamily="49" charset="0"/>
              </a:rPr>
            </a:br>
            <a:r>
              <a:rPr lang="en-US" altLang="zh-TW" sz="1400" b="1" smtClean="0">
                <a:latin typeface="Courier New" pitchFamily="49" charset="0"/>
              </a:rPr>
              <a:t>                         ps_time_t *stime);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400" b="1" smtClean="0">
                <a:latin typeface="Courier New" pitchFamily="49" charset="0"/>
              </a:rPr>
              <a:t>int ps_dmemusage        (float *total_mb, float *used_mb,</a:t>
            </a:r>
            <a:br>
              <a:rPr lang="en-US" altLang="zh-TW" sz="1400" b="1" smtClean="0">
                <a:latin typeface="Courier New" pitchFamily="49" charset="0"/>
              </a:rPr>
            </a:br>
            <a:r>
              <a:rPr lang="en-US" altLang="zh-TW" sz="1400" b="1" smtClean="0">
                <a:latin typeface="Courier New" pitchFamily="49" charset="0"/>
              </a:rPr>
              <a:t>                         float *free_mb);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400" b="1" smtClean="0">
                <a:latin typeface="Courier New" pitchFamily="49" charset="0"/>
              </a:rPr>
              <a:t>int ps_memusage         (pid_t pid, float *vsize_mb,</a:t>
            </a:r>
            <a:br>
              <a:rPr lang="en-US" altLang="zh-TW" sz="1400" b="1" smtClean="0">
                <a:latin typeface="Courier New" pitchFamily="49" charset="0"/>
              </a:rPr>
            </a:br>
            <a:r>
              <a:rPr lang="en-US" altLang="zh-TW" sz="1400" b="1" smtClean="0">
                <a:latin typeface="Courier New" pitchFamily="49" charset="0"/>
              </a:rPr>
              <a:t>                         float *rss_mb);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400" b="1" smtClean="0">
                <a:latin typeface="Courier New" pitchFamily="49" charset="0"/>
              </a:rPr>
              <a:t>int ps_procstat         (pid_t pid,</a:t>
            </a:r>
            <a:br>
              <a:rPr lang="en-US" altLang="zh-TW" sz="1400" b="1" smtClean="0">
                <a:latin typeface="Courier New" pitchFamily="49" charset="0"/>
              </a:rPr>
            </a:br>
            <a:r>
              <a:rPr lang="en-US" altLang="zh-TW" sz="1400" b="1" smtClean="0">
                <a:latin typeface="Courier New" pitchFamily="49" charset="0"/>
              </a:rPr>
              <a:t>                         ps_procstat_t *p);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400" b="1" smtClean="0">
                <a:latin typeface="Courier New" pitchFamily="49" charset="0"/>
              </a:rPr>
              <a:t>int ps_rtc              (unsigned long long *rtcval);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400" b="1" smtClean="0">
                <a:latin typeface="Courier New" pitchFamily="49" charset="0"/>
              </a:rPr>
              <a:t>int ps_rtcinit          (void);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400" b="1" smtClean="0">
                <a:latin typeface="Courier New" pitchFamily="49" charset="0"/>
              </a:rPr>
              <a:t>const char *ps_strerror (int code);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sz="1400" b="1" smtClean="0">
              <a:latin typeface="Courier New" pitchFamily="49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000" b="1" smtClean="0">
                <a:latin typeface="Courier New" pitchFamily="49" charset="0"/>
              </a:rPr>
              <a:t>#include &lt;perfsuite.h&gt; </a:t>
            </a:r>
            <a:r>
              <a:rPr lang="en-US" altLang="zh-TW" sz="2000" b="1" smtClean="0"/>
              <a:t>(or </a:t>
            </a:r>
            <a:r>
              <a:rPr lang="en-US" altLang="zh-TW" sz="2000" b="1" smtClean="0">
                <a:latin typeface="Courier New" pitchFamily="49" charset="0"/>
              </a:rPr>
              <a:t>“fperfsuite.h”)</a:t>
            </a:r>
            <a:endParaRPr lang="en-US" altLang="zh-TW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libpshwpc: Performance Collection API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A3A09FF-BB4B-4762-9A5C-590FCCD48A5A}" type="slidenum">
              <a:rPr lang="en-US" altLang="zh-TW"/>
              <a:pPr>
                <a:defRPr/>
              </a:pPr>
              <a:t>141</a:t>
            </a:fld>
            <a:endParaRPr lang="en-US" altLang="zh-TW"/>
          </a:p>
        </p:txBody>
      </p:sp>
      <p:sp>
        <p:nvSpPr>
          <p:cNvPr id="142340" name="Content Placeholder 2"/>
          <p:cNvSpPr>
            <a:spLocks noGrp="1"/>
          </p:cNvSpPr>
          <p:nvPr>
            <p:ph sz="quarter" idx="12"/>
          </p:nvPr>
        </p:nvSpPr>
        <p:spPr>
          <a:xfrm>
            <a:off x="4681538" y="1201738"/>
            <a:ext cx="4016375" cy="4710112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Font typeface="Arial" pitchFamily="34" charset="0"/>
              <a:buNone/>
            </a:pPr>
            <a:endParaRPr lang="en-US" altLang="zh-TW" sz="1700" smtClean="0"/>
          </a:p>
          <a:p>
            <a:pPr eaLnBrk="1" hangingPunct="1">
              <a:spcBef>
                <a:spcPts val="600"/>
              </a:spcBef>
            </a:pPr>
            <a:r>
              <a:rPr lang="en-US" altLang="zh-TW" sz="1800" smtClean="0"/>
              <a:t>Call “init” once, call “start”, “read” and “suspend” as many times as you like.  Call “stop” (supplying a file name prefix of your choice) to get the performance data XML document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sz="1800" smtClean="0"/>
              <a:t>Optionally, call “shutdown”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sz="1800" smtClean="0"/>
              <a:t>Example programs demonstrating use are installed in PerfSuite “examples” subdirectory</a:t>
            </a:r>
          </a:p>
          <a:p>
            <a:pPr eaLnBrk="1" hangingPunct="1">
              <a:spcBef>
                <a:spcPts val="600"/>
              </a:spcBef>
            </a:pPr>
            <a:r>
              <a:rPr lang="en-US" altLang="zh-TW" sz="1800" smtClean="0"/>
              <a:t>Additional routines </a:t>
            </a:r>
            <a:r>
              <a:rPr lang="en-US" altLang="zh-TW" sz="1800" smtClean="0">
                <a:latin typeface="Courier New" pitchFamily="49" charset="0"/>
                <a:cs typeface="Courier New" pitchFamily="49" charset="0"/>
              </a:rPr>
              <a:t>ps_hwpc_numevents() </a:t>
            </a:r>
            <a:r>
              <a:rPr lang="en-US" altLang="zh-TW" sz="1800" smtClean="0"/>
              <a:t>and </a:t>
            </a:r>
            <a:r>
              <a:rPr lang="en-US" altLang="zh-TW" sz="1800" smtClean="0">
                <a:latin typeface="Courier New" pitchFamily="49" charset="0"/>
              </a:rPr>
              <a:t>ps_hwpc_eventnames() </a:t>
            </a:r>
            <a:r>
              <a:rPr lang="en-US" altLang="zh-TW" sz="1800" smtClean="0"/>
              <a:t>allow querying current configuration</a:t>
            </a:r>
          </a:p>
          <a:p>
            <a:pPr eaLnBrk="1" hangingPunct="1">
              <a:lnSpc>
                <a:spcPct val="80000"/>
              </a:lnSpc>
            </a:pPr>
            <a:endParaRPr lang="en-US" altLang="zh-TW" sz="1500" smtClean="0"/>
          </a:p>
        </p:txBody>
      </p:sp>
      <p:sp>
        <p:nvSpPr>
          <p:cNvPr id="142341" name="Rectangle 4"/>
          <p:cNvSpPr>
            <a:spLocks noChangeArrowheads="1"/>
          </p:cNvSpPr>
          <p:nvPr/>
        </p:nvSpPr>
        <p:spPr bwMode="auto">
          <a:xfrm>
            <a:off x="409575" y="1055688"/>
            <a:ext cx="441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 b="1">
                <a:latin typeface="Garamond" pitchFamily="18" charset="0"/>
              </a:rPr>
              <a:t>C / C++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ps_hwpc_init (void)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ps_hwpc_start (void)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ps_hwpc_read (long long *values)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ps_hwpc_suspend (void)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ps_hwpc_stop (char *prefix)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ps_hwpc_shutdown (void)</a:t>
            </a:r>
          </a:p>
        </p:txBody>
      </p:sp>
      <p:sp>
        <p:nvSpPr>
          <p:cNvPr id="142342" name="Rectangle 5"/>
          <p:cNvSpPr>
            <a:spLocks noChangeArrowheads="1"/>
          </p:cNvSpPr>
          <p:nvPr/>
        </p:nvSpPr>
        <p:spPr bwMode="auto">
          <a:xfrm>
            <a:off x="409575" y="3282950"/>
            <a:ext cx="4495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zh-TW" sz="2400" b="1">
                <a:latin typeface="Garamond" pitchFamily="18" charset="0"/>
              </a:rPr>
              <a:t>Fortran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call psf_hwpc_init (ierr)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call psf_hwpc_start (ierr)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call psf_hwpc_read (integer*8 values,ierr)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call psf_hwpc_suspend (ierr)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call psf_hwpc_stop (prefix, ierr)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1600" b="1">
                <a:latin typeface="Courier New" pitchFamily="49" charset="0"/>
              </a:rPr>
              <a:t>call psf_hwpc_shutdown (ierr)</a:t>
            </a:r>
            <a:endParaRPr lang="en-US" altLang="zh-TW" sz="160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FORTRAN API Example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4C221A6-0A8C-47E7-A017-24ADFCD56F22}" type="slidenum">
              <a:rPr lang="en-US" altLang="zh-TW"/>
              <a:pPr>
                <a:defRPr/>
              </a:pPr>
              <a:t>142</a:t>
            </a:fld>
            <a:endParaRPr lang="en-US" altLang="zh-TW"/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2052638" y="1201738"/>
            <a:ext cx="5111750" cy="3797300"/>
          </a:xfrm>
          <a:prstGeom prst="rect">
            <a:avLst/>
          </a:prstGeom>
          <a:solidFill>
            <a:srgbClr val="FFFF66">
              <a:alpha val="50195"/>
            </a:srgbClr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include 'fperfsuite.h'</a:t>
            </a:r>
            <a:r>
              <a:rPr lang="en-US" altLang="zh-TW" sz="1600">
                <a:latin typeface="Courier New" pitchFamily="49" charset="0"/>
              </a:rPr>
              <a:t> 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call PSF_hwpc_init(ierr)</a:t>
            </a:r>
            <a:endParaRPr lang="en-US" altLang="zh-TW" sz="1600">
              <a:latin typeface="Courier New" pitchFamily="49" charset="0"/>
            </a:endParaRP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call PSF_hwpc_start(ierr)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do j = 1, n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   do i = 1, m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      do k = 1, l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         c(i,j) = c(i,j) + a(i,k)*b(k,j)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      end do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   end do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end do</a:t>
            </a:r>
            <a:endParaRPr lang="en-US" altLang="zh-TW" sz="1600">
              <a:latin typeface="Courier New" pitchFamily="49" charset="0"/>
            </a:endParaRP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call PSF_hwpc_stop('perf', ierr)</a:t>
            </a:r>
          </a:p>
          <a:p>
            <a:pPr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call PSF_hwpc_shutdown(ierr)</a:t>
            </a:r>
            <a:endParaRPr lang="en-US" altLang="zh-TW" sz="1600">
              <a:latin typeface="Courier New" pitchFamily="49" charset="0"/>
            </a:endParaRP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555625" y="5108575"/>
            <a:ext cx="815340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% ifort -c matmult.f -I/opt/perfsuite/include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% ifort matmult.o -L/opt/perfsuite/lib/intel -L/opt/papi/lib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TW" sz="1600" b="1">
                <a:latin typeface="Courier New" pitchFamily="49" charset="0"/>
              </a:rPr>
              <a:t>      -lpshwpc -lperfsuite -lpapi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Java-based Performance Measurement</a:t>
            </a:r>
            <a:endParaRPr lang="en-US" dirty="0"/>
          </a:p>
        </p:txBody>
      </p:sp>
      <p:sp>
        <p:nvSpPr>
          <p:cNvPr id="144387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3000" smtClean="0"/>
              <a:t>PerfSuite 1.0.0 provides the capability of monitoring unmodified Java applications in a manner similar to the </a:t>
            </a:r>
            <a:r>
              <a:rPr lang="en-US" altLang="zh-TW" sz="3000" smtClean="0">
                <a:latin typeface="Courier New" pitchFamily="49" charset="0"/>
                <a:cs typeface="Courier New" pitchFamily="49" charset="0"/>
              </a:rPr>
              <a:t>psrun</a:t>
            </a:r>
            <a:r>
              <a:rPr lang="en-US" altLang="zh-TW" sz="3000" smtClean="0">
                <a:cs typeface="Courier New" pitchFamily="49" charset="0"/>
              </a:rPr>
              <a:t> command</a:t>
            </a:r>
          </a:p>
          <a:p>
            <a:pPr>
              <a:lnSpc>
                <a:spcPct val="90000"/>
              </a:lnSpc>
            </a:pPr>
            <a:r>
              <a:rPr lang="en-US" altLang="zh-TW" sz="3000" smtClean="0">
                <a:cs typeface="Courier New" pitchFamily="49" charset="0"/>
              </a:rPr>
              <a:t>Implemented using the core PerfSuite C libraries and the Java Virtual Machine Tool Interface (JVMTI)</a:t>
            </a:r>
          </a:p>
          <a:p>
            <a:pPr>
              <a:lnSpc>
                <a:spcPct val="90000"/>
              </a:lnSpc>
            </a:pPr>
            <a:r>
              <a:rPr lang="en-US" altLang="zh-TW" sz="3000" smtClean="0">
                <a:cs typeface="Courier New" pitchFamily="49" charset="0"/>
              </a:rPr>
              <a:t>Use involves a slightly modified command line:</a:t>
            </a:r>
            <a:endParaRPr lang="en-US" altLang="zh-TW" sz="3000" smtClean="0"/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2600" smtClean="0">
                <a:latin typeface="Courier New" pitchFamily="49" charset="0"/>
              </a:rPr>
              <a:t>java </a:t>
            </a:r>
            <a:r>
              <a:rPr lang="en-US" altLang="zh-TW" sz="2600" b="1" smtClean="0">
                <a:solidFill>
                  <a:srgbClr val="FF0000"/>
                </a:solidFill>
                <a:latin typeface="Courier New" pitchFamily="49" charset="0"/>
              </a:rPr>
              <a:t>–agentlib:psjrun </a:t>
            </a:r>
            <a:r>
              <a:rPr lang="en-US" altLang="zh-TW" sz="2600" smtClean="0">
                <a:latin typeface="Courier New" pitchFamily="49" charset="0"/>
              </a:rPr>
              <a:t>MyClass</a:t>
            </a:r>
            <a:endParaRPr lang="en-US" altLang="zh-TW" sz="2600" smtClean="0"/>
          </a:p>
          <a:p>
            <a:pPr>
              <a:lnSpc>
                <a:spcPct val="90000"/>
              </a:lnSpc>
            </a:pPr>
            <a:r>
              <a:rPr lang="en-US" altLang="zh-TW" sz="3000" smtClean="0"/>
              <a:t>Results are contained in XML documents that can be post-processed in the usual “PerfSuite way”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3906D02-9D07-4063-8CD4-517F9CA366BC}" type="slidenum">
              <a:rPr lang="en-US" altLang="zh-TW"/>
              <a:pPr>
                <a:defRPr/>
              </a:pPr>
              <a:t>143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Courier New" pitchFamily="49" charset="0"/>
              </a:rPr>
              <a:t>psprocess</a:t>
            </a:r>
            <a:r>
              <a:rPr lang="en-US" dirty="0" smtClean="0"/>
              <a:t> (Java version)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psprocess </a:t>
            </a:r>
            <a:r>
              <a:rPr lang="en-US" dirty="0" smtClean="0">
                <a:cs typeface="Courier New" pitchFamily="49" charset="0"/>
              </a:rPr>
              <a:t>is being reimplemented in Java (to date, has been in Tcl).  Requires Java 1.5 or newer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cs typeface="Courier New" pitchFamily="49" charset="0"/>
              </a:rPr>
              <a:t>Motivation: long-term development and maintenance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cs typeface="Courier New" pitchFamily="49" charset="0"/>
              </a:rPr>
              <a:t>Retains most features of Tcl version, but some infrequently-used options are deprecated: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-h/--html	</a:t>
            </a:r>
            <a:r>
              <a:rPr lang="en-US" dirty="0" smtClean="0">
                <a:cs typeface="Courier New" pitchFamily="49" charset="0"/>
              </a:rPr>
              <a:t>generate HTML format output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-P/--peak	</a:t>
            </a:r>
            <a:r>
              <a:rPr lang="en-US" dirty="0" smtClean="0">
                <a:cs typeface="Courier New" pitchFamily="49" charset="0"/>
              </a:rPr>
              <a:t>specify peak MFLOP rate</a:t>
            </a:r>
          </a:p>
          <a:p>
            <a:pPr lvl="1">
              <a:buFont typeface="Arial" charset="0"/>
              <a:buNone/>
              <a:defRPr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--vmon		</a:t>
            </a:r>
            <a:r>
              <a:rPr lang="en-US" dirty="0" smtClean="0">
                <a:cs typeface="Courier New" pitchFamily="49" charset="0"/>
              </a:rPr>
              <a:t>generate VProf-format output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cs typeface="Courier New" pitchFamily="49" charset="0"/>
              </a:rPr>
              <a:t>Developed using Java XML API and metric calculation API previously released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2E35F59-6FEB-4611-8C81-A4E1E44227A7}" type="slidenum">
              <a:rPr lang="en-US" altLang="zh-TW"/>
              <a:pPr>
                <a:defRPr/>
              </a:pPr>
              <a:t>144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Java/Tcl Versions Co-exist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700" smtClean="0"/>
              <a:t>Plan is to have a transition period, during which both Tcl and Java versions are installed (Tcl remains default at present)</a:t>
            </a:r>
          </a:p>
          <a:p>
            <a:pPr>
              <a:lnSpc>
                <a:spcPct val="90000"/>
              </a:lnSpc>
            </a:pPr>
            <a:r>
              <a:rPr lang="en-US" altLang="zh-TW" sz="2700" smtClean="0"/>
              <a:t>The </a:t>
            </a:r>
            <a:r>
              <a:rPr lang="en-US" altLang="zh-TW" sz="2700" smtClean="0">
                <a:latin typeface="Courier New" pitchFamily="49" charset="0"/>
                <a:cs typeface="Courier New" pitchFamily="49" charset="0"/>
              </a:rPr>
              <a:t>psprocess</a:t>
            </a:r>
            <a:r>
              <a:rPr lang="en-US" altLang="zh-TW" sz="2700" smtClean="0"/>
              <a:t> command supports new options to select which version to use: “</a:t>
            </a:r>
            <a:r>
              <a:rPr lang="en-US" altLang="zh-TW" sz="2700" smtClean="0">
                <a:latin typeface="Courier New" pitchFamily="49" charset="0"/>
              </a:rPr>
              <a:t>--tcl</a:t>
            </a:r>
            <a:r>
              <a:rPr lang="en-US" altLang="zh-TW" sz="2700" smtClean="0"/>
              <a:t>” and “</a:t>
            </a:r>
            <a:r>
              <a:rPr lang="en-US" altLang="zh-TW" sz="2700" smtClean="0">
                <a:latin typeface="Courier New" pitchFamily="49" charset="0"/>
              </a:rPr>
              <a:t>--java</a:t>
            </a:r>
            <a:r>
              <a:rPr lang="en-US" altLang="zh-TW" sz="2700" smtClean="0"/>
              <a:t>”</a:t>
            </a:r>
          </a:p>
          <a:p>
            <a:pPr>
              <a:lnSpc>
                <a:spcPct val="90000"/>
              </a:lnSpc>
            </a:pPr>
            <a:r>
              <a:rPr lang="en-US" altLang="zh-TW" sz="2700" smtClean="0"/>
              <a:t>For feature stability, continuity, and ease of debugging if issues arise</a:t>
            </a:r>
          </a:p>
          <a:p>
            <a:pPr>
              <a:lnSpc>
                <a:spcPct val="90000"/>
              </a:lnSpc>
            </a:pPr>
            <a:r>
              <a:rPr lang="en-US" altLang="zh-TW" sz="2700" smtClean="0"/>
              <a:t>We encourage use of the Java version, feedback, bug reports, etc</a:t>
            </a:r>
          </a:p>
          <a:p>
            <a:pPr lvl="1">
              <a:lnSpc>
                <a:spcPct val="90000"/>
              </a:lnSpc>
            </a:pPr>
            <a:r>
              <a:rPr lang="en-US" altLang="zh-TW" sz="2400" smtClean="0"/>
              <a:t>This will help accelerate full movement to the Java version, while the older Tcl prototype is deprecated</a:t>
            </a:r>
          </a:p>
        </p:txBody>
      </p:sp>
      <p:sp>
        <p:nvSpPr>
          <p:cNvPr id="49157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FADC0FB-B914-4138-A288-D0D7796699F0}" type="slidenum">
              <a:rPr lang="en-US" altLang="zh-TW"/>
              <a:pPr>
                <a:defRPr/>
              </a:pPr>
              <a:t>145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PerfSuite Java Performance API</a:t>
            </a:r>
            <a:endParaRPr lang="en-US" dirty="0"/>
          </a:p>
        </p:txBody>
      </p:sp>
      <p:sp>
        <p:nvSpPr>
          <p:cNvPr id="147459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altLang="zh-TW" smtClean="0"/>
              <a:t>PerfSuite supports a new Java-based API for performance measurement from within a Java application</a:t>
            </a:r>
          </a:p>
          <a:p>
            <a:r>
              <a:rPr lang="en-US" altLang="zh-TW" smtClean="0"/>
              <a:t>Analogous to the PerfSuite C/Fortran libraries, and follows a similar model, but in Java style</a:t>
            </a:r>
          </a:p>
        </p:txBody>
      </p:sp>
      <p:sp>
        <p:nvSpPr>
          <p:cNvPr id="50181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DEC2175-CBA3-474A-B366-7FEB562A6E94}" type="slidenum">
              <a:rPr lang="en-US" altLang="zh-TW"/>
              <a:pPr>
                <a:defRPr/>
              </a:pPr>
              <a:t>146</a:t>
            </a:fld>
            <a:endParaRPr lang="en-US" altLang="zh-TW"/>
          </a:p>
        </p:txBody>
      </p:sp>
      <p:sp>
        <p:nvSpPr>
          <p:cNvPr id="147461" name="TextBox 5"/>
          <p:cNvSpPr txBox="1">
            <a:spLocks noChangeArrowheads="1"/>
          </p:cNvSpPr>
          <p:nvPr/>
        </p:nvSpPr>
        <p:spPr bwMode="auto">
          <a:xfrm>
            <a:off x="592138" y="3976688"/>
            <a:ext cx="7996237" cy="203200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import org.perfsuite.hwpc.*;</a:t>
            </a:r>
          </a:p>
          <a:p>
            <a:endParaRPr lang="en-US" altLang="zh-TW" b="1">
              <a:latin typeface="Courier New" pitchFamily="49" charset="0"/>
              <a:cs typeface="Courier New" pitchFamily="49" charset="0"/>
            </a:endParaRPr>
          </a:p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PS_hwpcThreaded hwpc = PS_hwpcThreaded.getInstance();</a:t>
            </a:r>
          </a:p>
          <a:p>
            <a:endParaRPr lang="en-US" altLang="zh-TW" b="1">
              <a:latin typeface="Courier New" pitchFamily="49" charset="0"/>
              <a:cs typeface="Courier New" pitchFamily="49" charset="0"/>
            </a:endParaRPr>
          </a:p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hwpc.start();</a:t>
            </a:r>
          </a:p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computeSomething();</a:t>
            </a:r>
          </a:p>
          <a:p>
            <a:r>
              <a:rPr lang="en-US" altLang="zh-TW" b="1">
                <a:latin typeface="Courier New" pitchFamily="49" charset="0"/>
                <a:cs typeface="Courier New" pitchFamily="49" charset="0"/>
              </a:rPr>
              <a:t>hwpc.stop(“perfdata”);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4097338" y="4999038"/>
            <a:ext cx="3833812" cy="839787"/>
          </a:xfrm>
          <a:prstGeom prst="wedgeRectCallout">
            <a:avLst>
              <a:gd name="adj1" fmla="val -102830"/>
              <a:gd name="adj2" fmla="val -6459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Subclass of abstract base class </a:t>
            </a:r>
            <a:r>
              <a:rPr lang="en-US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PS_hwpc </a:t>
            </a:r>
            <a:r>
              <a:rPr lang="en-US" b="1" dirty="0">
                <a:solidFill>
                  <a:schemeClr val="tx1"/>
                </a:solidFill>
              </a:rPr>
              <a:t>for threaded programs.  Serial equivalent is </a:t>
            </a:r>
            <a:r>
              <a:rPr lang="en-US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PS_hwpcSerial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PerfSuite XML Java API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zh-TW" sz="3000" smtClean="0"/>
              <a:t>Provides programmatic access to the information contained in PerfSuite reports through Java</a:t>
            </a:r>
          </a:p>
          <a:p>
            <a:pPr>
              <a:lnSpc>
                <a:spcPct val="80000"/>
              </a:lnSpc>
            </a:pPr>
            <a:r>
              <a:rPr lang="en-US" altLang="zh-TW" sz="3000" smtClean="0"/>
              <a:t>Includes detailed Javadoc documentation:</a:t>
            </a:r>
          </a:p>
          <a:p>
            <a:pPr lvl="1">
              <a:lnSpc>
                <a:spcPct val="80000"/>
              </a:lnSpc>
            </a:pPr>
            <a:r>
              <a:rPr lang="en-US" altLang="zh-TW" sz="1600" b="1" smtClean="0">
                <a:latin typeface="Courier New" pitchFamily="49" charset="0"/>
                <a:cs typeface="Courier New" pitchFamily="49" charset="0"/>
              </a:rPr>
              <a:t>$PREFIX/share/perfsuite/doc/javadoc</a:t>
            </a:r>
            <a:endParaRPr lang="en-US" altLang="zh-TW" sz="1600" b="1" smtClean="0"/>
          </a:p>
          <a:p>
            <a:pPr>
              <a:lnSpc>
                <a:spcPct val="80000"/>
              </a:lnSpc>
            </a:pPr>
            <a:r>
              <a:rPr lang="en-US" altLang="zh-TW" sz="3000" smtClean="0"/>
              <a:t>Supports all PerfSuite XML reports; parses all elements in them and places the data in Java objects that can be accessed via “getter” methods</a:t>
            </a:r>
          </a:p>
          <a:p>
            <a:pPr>
              <a:lnSpc>
                <a:spcPct val="80000"/>
              </a:lnSpc>
            </a:pPr>
            <a:endParaRPr lang="en-US" altLang="zh-TW" sz="1400" b="1" smtClean="0">
              <a:latin typeface="Courier New" pitchFamily="49" charset="0"/>
            </a:endParaRPr>
          </a:p>
          <a:p>
            <a:pPr lvl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600" b="1" smtClean="0">
                <a:latin typeface="Courier New" pitchFamily="49" charset="0"/>
              </a:rPr>
              <a:t>$ JARFILE=$PREFIX/share/perfsuite/javalib/perfsuite.jar</a:t>
            </a:r>
          </a:p>
          <a:p>
            <a:pPr lvl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600" b="1" smtClean="0">
                <a:latin typeface="Courier New" pitchFamily="49" charset="0"/>
              </a:rPr>
              <a:t>$ javac -classpath $JARFILE MyClass.java</a:t>
            </a:r>
          </a:p>
          <a:p>
            <a:pPr lvl="1">
              <a:lnSpc>
                <a:spcPct val="80000"/>
              </a:lnSpc>
              <a:buFont typeface="Arial" pitchFamily="34" charset="0"/>
              <a:buNone/>
            </a:pPr>
            <a:r>
              <a:rPr lang="en-US" altLang="zh-TW" sz="1600" b="1" smtClean="0">
                <a:latin typeface="Courier New" pitchFamily="49" charset="0"/>
              </a:rPr>
              <a:t>$ java –classpath $JARFILE:. MyClass &lt;arguments&gt;</a:t>
            </a:r>
          </a:p>
        </p:txBody>
      </p:sp>
      <p:sp>
        <p:nvSpPr>
          <p:cNvPr id="51205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F998E67-B563-46C9-AF2B-B0BF598026FB}" type="slidenum">
              <a:rPr lang="en-US" altLang="zh-TW"/>
              <a:pPr>
                <a:defRPr/>
              </a:pPr>
              <a:t>147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Example Use of the PS XML Java API</a:t>
            </a:r>
          </a:p>
        </p:txBody>
      </p:sp>
      <p:sp>
        <p:nvSpPr>
          <p:cNvPr id="149507" name="Footer Placeholder 6"/>
          <p:cNvSpPr txBox="1">
            <a:spLocks noGrp="1"/>
          </p:cNvSpPr>
          <p:nvPr/>
        </p:nvSpPr>
        <p:spPr bwMode="auto">
          <a:xfrm>
            <a:off x="2016125" y="6167438"/>
            <a:ext cx="5221288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800"/>
              <a:t>SC ‘09: Productive Performance Engineering of Petascale Applications with POINT and VI-HPS</a:t>
            </a:r>
          </a:p>
        </p:txBody>
      </p:sp>
      <p:sp>
        <p:nvSpPr>
          <p:cNvPr id="149508" name="Slide Number Placeholder 5"/>
          <p:cNvSpPr txBox="1">
            <a:spLocks noGrp="1"/>
          </p:cNvSpPr>
          <p:nvPr/>
        </p:nvSpPr>
        <p:spPr bwMode="auto">
          <a:xfrm>
            <a:off x="4133850" y="6423025"/>
            <a:ext cx="98583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154BE12-9318-4AD0-B7BE-8A3B216E18B4}" type="slidenum">
              <a:rPr lang="en-US" altLang="zh-TW" sz="1200">
                <a:solidFill>
                  <a:srgbClr val="898989"/>
                </a:solidFill>
              </a:rPr>
              <a:pPr algn="ctr"/>
              <a:t>148</a:t>
            </a:fld>
            <a:endParaRPr lang="en-US" altLang="zh-TW" sz="1200">
              <a:solidFill>
                <a:srgbClr val="898989"/>
              </a:solidFill>
            </a:endParaRPr>
          </a:p>
        </p:txBody>
      </p:sp>
      <p:sp>
        <p:nvSpPr>
          <p:cNvPr id="14950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88" y="1238250"/>
            <a:ext cx="8240712" cy="4746625"/>
          </a:xfrm>
          <a:solidFill>
            <a:srgbClr val="FFFF66">
              <a:alpha val="50195"/>
            </a:srgbClr>
          </a:solidFill>
          <a:ln>
            <a:solidFill>
              <a:schemeClr val="tx2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import java.util.*;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import org.perfsuite.xml.*;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400" b="1" smtClean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The “newInstance” method is used to parse any supported type of XML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document that PerfSuite generates.  It accepts the name of the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file to parse and a flag to indicate whether XML validation is done.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PS_Report report0 = </a:t>
            </a:r>
            <a:r>
              <a:rPr lang="en-US" altLang="zh-TW" sz="1400" b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PS_Report.newInstance</a:t>
            </a: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(filename, false);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400" b="1" smtClean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Use “instanceof” to determine the type of report that was parsed.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This example shows how to handle a report with event totals.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if (report0 instanceof PS_HwpcCountingReport)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PS_HwpcCountingReport report = (PS_HwpcCountingReport) report0;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Map&lt;String, PS_HwpcEvent&gt; eventMap = report.getEvents();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for (Iterator it = eventMap.entrySet().iterator(); it.hasNext(); ) {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     Map.Entry entry = (Map.Entry) it.next();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     PS_HwpcEvent event = (PS_HwpcEvent) entry.getValue();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     System.out.println ("Event: " + event.getName() +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                         ", Count: " + event.getCount() +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                         ", Type: " + event.getType() +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                         ", Derived: " + event.getDerived());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   }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400" b="1" smtClean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3BF828-9851-4B9A-B315-A0BD864D52BE}" type="slidenum">
              <a:rPr lang="en-US" altLang="zh-TW" smtClean="0"/>
              <a:pPr>
                <a:defRPr/>
              </a:pPr>
              <a:t>148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PerfSuite Java Metrics API</a:t>
            </a:r>
            <a:endParaRPr lang="en-US" dirty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3000" smtClean="0"/>
              <a:t>Provides calculation of metrics for a given PerfSuite counting report, and a user metric definition object created by the PS XML Java API</a:t>
            </a:r>
          </a:p>
          <a:p>
            <a:pPr>
              <a:lnSpc>
                <a:spcPct val="90000"/>
              </a:lnSpc>
            </a:pPr>
            <a:r>
              <a:rPr lang="en-US" altLang="zh-TW" sz="3000" smtClean="0"/>
              <a:t>The calculated metrics are stored in a map where the keys are the metric descriptions and the associated values are the metric values</a:t>
            </a:r>
          </a:p>
          <a:p>
            <a:pPr>
              <a:lnSpc>
                <a:spcPct val="90000"/>
              </a:lnSpc>
            </a:pPr>
            <a:r>
              <a:rPr lang="en-US" altLang="zh-TW" sz="3000" smtClean="0"/>
              <a:t>Supports internationalization and localization in the description strings of the metrics (as in the Tcl version)</a:t>
            </a:r>
          </a:p>
          <a:p>
            <a:pPr>
              <a:lnSpc>
                <a:spcPct val="90000"/>
              </a:lnSpc>
            </a:pPr>
            <a:r>
              <a:rPr lang="en-US" altLang="zh-TW" sz="3000" smtClean="0"/>
              <a:t>Includes detailed Javadoc documentation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F44730B-5CE5-4190-B520-E065FCD179CF}" type="slidenum">
              <a:rPr lang="en-US" altLang="zh-TW"/>
              <a:pPr>
                <a:defRPr/>
              </a:pPr>
              <a:t>149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Productivity tools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smtClean="0"/>
              <a:t>Marmot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GB" dirty="0" smtClean="0"/>
              <a:t>Free MPI correctness checking tool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smtClean="0"/>
              <a:t>PAPI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GB" dirty="0" smtClean="0"/>
              <a:t>Free library interfacing to hardware performance counters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err="1" smtClean="0"/>
              <a:t>Scalasca</a:t>
            </a: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GB" dirty="0" smtClean="0"/>
              <a:t>Open-source toolset for analysing the performance behaviour of parallel applications to automatically identify inefficiencies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err="1" smtClean="0"/>
              <a:t>Vampir</a:t>
            </a: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GB" dirty="0" smtClean="0"/>
              <a:t>Commercial framework and graphical analysis tool to display and analyse event traces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err="1" smtClean="0"/>
              <a:t>VampirTrace</a:t>
            </a: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defRPr/>
            </a:pPr>
            <a:r>
              <a:rPr lang="en-GB" dirty="0" smtClean="0"/>
              <a:t>Open-source tool generating event traces for analysis and visualization by </a:t>
            </a:r>
            <a:r>
              <a:rPr lang="en-GB" dirty="0" err="1" smtClean="0"/>
              <a:t>Vampir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 smtClean="0"/>
              <a:t>[Tutorial Live-DVD contains latest tools releases]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6B216DE-63E5-48C3-97A2-77DFC3F857C2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Example Use of the PS Java Metrics API</a:t>
            </a:r>
            <a:endParaRPr lang="en-US" sz="4000" dirty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  <a:solidFill>
            <a:srgbClr val="FFFF66">
              <a:alpha val="50195"/>
            </a:srgb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60000"/>
              </a:lnSpc>
              <a:buFontTx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import org.perfsuite.xml.*;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import org.perfsuite.metrics.PS_MetricCalculator;</a:t>
            </a:r>
          </a:p>
          <a:p>
            <a:pPr>
              <a:lnSpc>
                <a:spcPct val="60000"/>
              </a:lnSpc>
              <a:buFontTx/>
              <a:buNone/>
            </a:pPr>
            <a:endParaRPr lang="en-US" altLang="zh-TW" sz="1500" b="1" smtClean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1500" b="1" smtClean="0">
                <a:solidFill>
                  <a:srgbClr val="8064A2"/>
                </a:solidFill>
                <a:latin typeface="Courier New" pitchFamily="49" charset="0"/>
                <a:cs typeface="Courier New" pitchFamily="49" charset="0"/>
              </a:rPr>
              <a:t>// Use the PerfSuite XML API to parse data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PS_Report report = PS_Report.newInstance (xmlFileName, false);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en-US" altLang="zh-TW" sz="1500" b="1" smtClean="0">
              <a:solidFill>
                <a:srgbClr val="8064A2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solidFill>
                  <a:srgbClr val="8064A2"/>
                </a:solidFill>
                <a:latin typeface="Courier New" pitchFamily="49" charset="0"/>
                <a:cs typeface="Courier New" pitchFamily="49" charset="0"/>
              </a:rPr>
              <a:t>// First create a metric definition object which is then used to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solidFill>
                  <a:srgbClr val="8064A2"/>
                </a:solidFill>
                <a:latin typeface="Courier New" pitchFamily="49" charset="0"/>
                <a:cs typeface="Courier New" pitchFamily="49" charset="0"/>
              </a:rPr>
              <a:t>// obtain derived metric calculations, given an input report.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solidFill>
                  <a:srgbClr val="8064A2"/>
                </a:solidFill>
                <a:latin typeface="Courier New" pitchFamily="49" charset="0"/>
                <a:cs typeface="Courier New" pitchFamily="49" charset="0"/>
              </a:rPr>
              <a:t>// Note: “metDef” can be reused with additional input reports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PS_MetricDefinition metDef =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altLang="zh-TW" sz="1500" b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new PS_MetricDefinition</a:t>
            </a: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 (metricFileName, true);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Map&lt;String,Double&gt; metResult =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altLang="zh-TW" sz="1500" b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PS_MetricCalculator.calculate</a:t>
            </a: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 (report, metDef);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en-US" altLang="zh-TW" sz="1500" b="1" smtClean="0"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System.out.println ("Calculated metric values:");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for (Map.Entry&lt;String,Double&gt; entry : metResult.entrySet()) {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    System.out.println (String.format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    ("%-64s: %15.3f", entry.getKey(), entry.getValue()));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altLang="zh-TW" sz="1500" b="1" smtClean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510BFE8-9E51-48C1-B26F-2F81D220BE90}" type="slidenum">
              <a:rPr lang="en-US" altLang="zh-TW"/>
              <a:pPr>
                <a:defRPr/>
              </a:pPr>
              <a:t>150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Issues at Higher Scales of Parallelism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ADB8B63-1671-49A8-A5CA-CEA61AA1BC38}" type="slidenum">
              <a:rPr lang="en-US" altLang="zh-TW"/>
              <a:pPr>
                <a:defRPr/>
              </a:pPr>
              <a:t>151</a:t>
            </a:fld>
            <a:endParaRPr lang="en-US" altLang="zh-TW"/>
          </a:p>
        </p:txBody>
      </p:sp>
      <p:sp>
        <p:nvSpPr>
          <p:cNvPr id="2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How well can PerfSuite be expected to scale to extreme levels of parallelism?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All monitoring is contained within the context of a single core/processor/thread.  No communication or synchronization required between threads as measurement proceeds, so not impacted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Currently, results/output are written to local disk files; PerfSuite enforces serialized output from multithreaded programs to minimize filesystem contention.  Not an issue to date, but warrants rethinking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 smtClean="0"/>
              <a:t>PC-to-source code mapping (for profiling runs) is currently done through the psprocess command, and can consume significant times for large programs at high levels of parallelism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While PerfSuite has been used successfully on core counts of hundreds to thousands, further work needs to be done to improve existing barriers to scalability.  These issues are a key piece of work ongoing under the POINT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Recent and Upcoming in PerfSuite</a:t>
            </a: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C65D423-E0A2-49A8-A08B-7416EB169399}" type="slidenum">
              <a:rPr lang="en-US" altLang="zh-TW"/>
              <a:pPr>
                <a:defRPr/>
              </a:pPr>
              <a:t>152</a:t>
            </a:fld>
            <a:endParaRPr lang="en-US" altLang="zh-TW"/>
          </a:p>
        </p:txBody>
      </p:sp>
      <p:sp>
        <p:nvSpPr>
          <p:cNvPr id="153604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Current stable release is version 0.6.2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Provides nearly all of the features covered in this presentation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2200" smtClean="0"/>
              <a:t>Version 1.0 is now in alpha release state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Alpha releases are for incorporating new features, major modifications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Much new functionality and reengineering on the roadmap: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zh-TW" sz="1700" i="1" smtClean="0"/>
              <a:t>Highlights of current alpha</a:t>
            </a:r>
            <a:r>
              <a:rPr lang="en-US" altLang="zh-TW" sz="1700" smtClean="0"/>
              <a:t>: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zh-TW" sz="1400" smtClean="0"/>
              <a:t>New Java API for user access to PerfSuite XML documents (do what you like with the data PerfSuite collects)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zh-TW" sz="1400" smtClean="0"/>
              <a:t>New Java API for derived metric calculation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zh-TW" sz="1400" smtClean="0"/>
              <a:t>New support for Cube3 output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zh-TW" sz="1400" smtClean="0"/>
              <a:t>New support for collecting performance data from Java applications (using either an API or a new JVMTI agent)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zh-TW" sz="1400" smtClean="0"/>
              <a:t>New Java-based implementation of </a:t>
            </a:r>
            <a:r>
              <a:rPr lang="en-US" altLang="zh-TW" sz="1400" smtClean="0">
                <a:latin typeface="Courier New" pitchFamily="49" charset="0"/>
                <a:cs typeface="Courier New" pitchFamily="49" charset="0"/>
              </a:rPr>
              <a:t>psprocess</a:t>
            </a:r>
            <a:endParaRPr lang="en-US" altLang="zh-TW" sz="1400" smtClean="0"/>
          </a:p>
          <a:p>
            <a:pPr lvl="2" eaLnBrk="1" hangingPunct="1">
              <a:lnSpc>
                <a:spcPct val="80000"/>
              </a:lnSpc>
            </a:pPr>
            <a:r>
              <a:rPr lang="en-US" altLang="zh-TW" sz="1700" i="1" smtClean="0"/>
              <a:t>For later releases:</a:t>
            </a:r>
            <a:endParaRPr lang="en-US" altLang="zh-TW" sz="1700" smtClean="0"/>
          </a:p>
          <a:p>
            <a:pPr lvl="3" eaLnBrk="1" hangingPunct="1">
              <a:lnSpc>
                <a:spcPct val="80000"/>
              </a:lnSpc>
            </a:pPr>
            <a:r>
              <a:rPr lang="en-US" altLang="zh-TW" sz="1400" smtClean="0"/>
              <a:t>Enhanced profiling capabilities, including substantial reduction in memory requirements for profiling runs</a:t>
            </a:r>
          </a:p>
          <a:p>
            <a:pPr lvl="3" eaLnBrk="1" hangingPunct="1">
              <a:lnSpc>
                <a:spcPct val="80000"/>
              </a:lnSpc>
            </a:pPr>
            <a:r>
              <a:rPr lang="en-US" altLang="zh-TW" sz="1400" smtClean="0"/>
              <a:t>Improved scalability of profiling output and post-processing for parallel runs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000" smtClean="0"/>
              <a:t>Current and potential users’ feedback, bug reports, encouraged</a:t>
            </a:r>
          </a:p>
          <a:p>
            <a:pPr lvl="2" eaLnBrk="1" hangingPunct="1">
              <a:lnSpc>
                <a:spcPct val="80000"/>
              </a:lnSpc>
            </a:pPr>
            <a:endParaRPr lang="en-US" altLang="zh-TW" sz="1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For More Information and Downloads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1101CD1-9ED5-496F-B84E-B4437BA24A94}" type="slidenum">
              <a:rPr lang="en-US" altLang="zh-TW"/>
              <a:pPr>
                <a:defRPr/>
              </a:pPr>
              <a:t>153</a:t>
            </a:fld>
            <a:endParaRPr lang="en-US" altLang="zh-TW"/>
          </a:p>
        </p:txBody>
      </p:sp>
      <p:sp>
        <p:nvSpPr>
          <p:cNvPr id="154628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altLang="zh-TW" smtClean="0"/>
              <a:t>PerfSuite web sites:</a:t>
            </a:r>
          </a:p>
          <a:p>
            <a:pPr lvl="1" eaLnBrk="1" hangingPunct="1"/>
            <a:r>
              <a:rPr lang="en-US" altLang="zh-TW" smtClean="0">
                <a:hlinkClick r:id="rId3"/>
              </a:rPr>
              <a:t>http://perfsuite.ncsa.uiuc.edu/</a:t>
            </a:r>
            <a:endParaRPr lang="en-US" altLang="zh-TW" smtClean="0"/>
          </a:p>
          <a:p>
            <a:pPr lvl="1" eaLnBrk="1" hangingPunct="1"/>
            <a:r>
              <a:rPr lang="en-US" altLang="zh-TW" smtClean="0">
                <a:hlinkClick r:id="rId4"/>
              </a:rPr>
              <a:t>http://www.sf.net/projects/perfsuite/</a:t>
            </a:r>
            <a:endParaRPr lang="en-US" altLang="zh-TW" smtClean="0"/>
          </a:p>
        </p:txBody>
      </p:sp>
      <p:pic>
        <p:nvPicPr>
          <p:cNvPr id="154629" name="Picture 2" descr="C:\Users\rkufrin\Desktop\PerfSuite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114800"/>
            <a:ext cx="396240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cap="none" smtClean="0"/>
              <a:t>TAU PERFORMANCE SYSTEM</a:t>
            </a:r>
          </a:p>
        </p:txBody>
      </p:sp>
      <p:sp>
        <p:nvSpPr>
          <p:cNvPr id="155651" name="Rectangle 3"/>
          <p:cNvSpPr>
            <a:spLocks noGrp="1"/>
          </p:cNvSpPr>
          <p:nvPr>
            <p:ph type="body" idx="1"/>
          </p:nvPr>
        </p:nvSpPr>
        <p:spPr>
          <a:xfrm>
            <a:off x="738188" y="2698750"/>
            <a:ext cx="7704137" cy="303053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mtClean="0">
              <a:solidFill>
                <a:srgbClr val="898989"/>
              </a:solidFill>
            </a:endParaRPr>
          </a:p>
          <a:p>
            <a:pPr>
              <a:lnSpc>
                <a:spcPct val="80000"/>
              </a:lnSpc>
            </a:pPr>
            <a:endParaRPr lang="en-US" smtClean="0">
              <a:solidFill>
                <a:srgbClr val="898989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smtClean="0">
                <a:solidFill>
                  <a:srgbClr val="898989"/>
                </a:solidFill>
              </a:rPr>
              <a:t>Sameer Shende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898989"/>
                </a:solidFill>
              </a:rPr>
              <a:t>Alan Morris, Wyatt Spear, Scott Biersdorff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898989"/>
                </a:solidFill>
              </a:rPr>
              <a:t>Performance Research Lab</a:t>
            </a:r>
          </a:p>
          <a:p>
            <a:pPr>
              <a:lnSpc>
                <a:spcPct val="80000"/>
              </a:lnSpc>
            </a:pPr>
            <a:endParaRPr lang="en-US" smtClean="0">
              <a:solidFill>
                <a:srgbClr val="898989"/>
              </a:solidFill>
            </a:endParaRP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898989"/>
                </a:solidFill>
              </a:rPr>
              <a:t>Allen D. Malony, Suzanne Millstein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898989"/>
                </a:solidFill>
              </a:rPr>
              <a:t>Department of Computer and Information Science</a:t>
            </a:r>
          </a:p>
          <a:p>
            <a:pPr>
              <a:lnSpc>
                <a:spcPct val="80000"/>
              </a:lnSpc>
            </a:pPr>
            <a:r>
              <a:rPr lang="en-US" smtClean="0">
                <a:solidFill>
                  <a:srgbClr val="898989"/>
                </a:solidFill>
              </a:rPr>
              <a:t>University of Oregon</a:t>
            </a:r>
          </a:p>
          <a:p>
            <a:pPr>
              <a:lnSpc>
                <a:spcPct val="80000"/>
              </a:lnSpc>
            </a:pPr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E24061C-984D-46CA-A22E-E2D68C92DC54}" type="slidenum">
              <a:rPr lang="en-US"/>
              <a:pPr>
                <a:defRPr/>
              </a:pPr>
              <a:t>154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TAU Performance System</a:t>
            </a:r>
            <a:r>
              <a:rPr lang="en-US" sz="3600" baseline="52000" smtClean="0"/>
              <a:t>®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3CC20F3-47D2-4865-B242-39C7D9659F44}" type="slidenum">
              <a:rPr lang="en-US"/>
              <a:pPr>
                <a:defRPr/>
              </a:pPr>
              <a:t>155</a:t>
            </a:fld>
            <a:endParaRPr lang="en-US"/>
          </a:p>
        </p:txBody>
      </p:sp>
      <p:sp>
        <p:nvSpPr>
          <p:cNvPr id="156676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i="1" u="sng" smtClean="0"/>
              <a:t>T</a:t>
            </a:r>
            <a:r>
              <a:rPr lang="en-US" sz="2600" smtClean="0"/>
              <a:t>uning and </a:t>
            </a:r>
            <a:r>
              <a:rPr lang="en-US" sz="2600" i="1" u="sng" smtClean="0"/>
              <a:t>A</a:t>
            </a:r>
            <a:r>
              <a:rPr lang="en-US" sz="2600" smtClean="0"/>
              <a:t>nalysis </a:t>
            </a:r>
            <a:r>
              <a:rPr lang="en-US" sz="2600" i="1" u="sng" smtClean="0"/>
              <a:t>U</a:t>
            </a:r>
            <a:r>
              <a:rPr lang="en-US" sz="2600" smtClean="0"/>
              <a:t>tilities (15+ year project)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Performance problem solving framework for HPC</a:t>
            </a:r>
          </a:p>
          <a:p>
            <a:pPr lvl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Integrated, scalable, flexible, portable</a:t>
            </a:r>
          </a:p>
          <a:p>
            <a:pPr lvl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Target all parallel programming / execution paradigms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Integrated performance toolkit (open source) </a:t>
            </a:r>
          </a:p>
          <a:p>
            <a:pPr lvl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Instrumentation, measurement, analysis, visualization</a:t>
            </a:r>
          </a:p>
          <a:p>
            <a:pPr lvl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Widely-ported performance profiling / tracing system</a:t>
            </a:r>
          </a:p>
          <a:p>
            <a:pPr lvl="1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Performance data management and data mining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Broad application use (NSF, DOE, DOD, …)</a:t>
            </a:r>
            <a:endParaRPr lang="en-US" sz="3000" smtClean="0"/>
          </a:p>
        </p:txBody>
      </p:sp>
      <p:pic>
        <p:nvPicPr>
          <p:cNvPr id="156677" name="Picture 4" descr="tau"/>
          <p:cNvPicPr>
            <a:picLocks noChangeAspect="1" noChangeArrowheads="1"/>
          </p:cNvPicPr>
          <p:nvPr/>
        </p:nvPicPr>
        <p:blipFill>
          <a:blip r:embed="rId3" cstate="print"/>
          <a:srcRect b="7726"/>
          <a:stretch>
            <a:fillRect/>
          </a:stretch>
        </p:blipFill>
        <p:spPr bwMode="auto">
          <a:xfrm>
            <a:off x="7785100" y="288925"/>
            <a:ext cx="9191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TAU Performance System Components</a:t>
            </a:r>
          </a:p>
        </p:txBody>
      </p:sp>
      <p:sp>
        <p:nvSpPr>
          <p:cNvPr id="14339" name="Slide Number Placeholder 3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E886D5C-1B44-4447-A33B-51C052719593}" type="slidenum">
              <a:rPr lang="en-US"/>
              <a:pPr>
                <a:defRPr/>
              </a:pPr>
              <a:t>156</a:t>
            </a:fld>
            <a:endParaRPr lang="en-US"/>
          </a:p>
        </p:txBody>
      </p:sp>
      <p:sp>
        <p:nvSpPr>
          <p:cNvPr id="157700" name="AutoShape 3"/>
          <p:cNvSpPr>
            <a:spLocks noChangeAspect="1" noChangeArrowheads="1"/>
          </p:cNvSpPr>
          <p:nvPr/>
        </p:nvSpPr>
        <p:spPr bwMode="auto">
          <a:xfrm>
            <a:off x="0" y="1101725"/>
            <a:ext cx="3040063" cy="5603875"/>
          </a:xfrm>
          <a:prstGeom prst="roundRect">
            <a:avLst>
              <a:gd name="adj" fmla="val 11343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770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" y="4057650"/>
            <a:ext cx="2833688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3" y="1331913"/>
            <a:ext cx="2954337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3" name="AutoShape 6"/>
          <p:cNvSpPr>
            <a:spLocks noChangeAspect="1" noChangeArrowheads="1"/>
          </p:cNvSpPr>
          <p:nvPr/>
        </p:nvSpPr>
        <p:spPr bwMode="auto">
          <a:xfrm>
            <a:off x="944563" y="1031875"/>
            <a:ext cx="1841500" cy="2222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TAU Architecture</a:t>
            </a:r>
          </a:p>
        </p:txBody>
      </p:sp>
      <p:sp>
        <p:nvSpPr>
          <p:cNvPr id="157704" name="AutoShape 7"/>
          <p:cNvSpPr>
            <a:spLocks noChangeAspect="1" noChangeArrowheads="1"/>
          </p:cNvSpPr>
          <p:nvPr/>
        </p:nvSpPr>
        <p:spPr bwMode="auto">
          <a:xfrm>
            <a:off x="3060700" y="2809875"/>
            <a:ext cx="3213100" cy="3895725"/>
          </a:xfrm>
          <a:prstGeom prst="roundRect">
            <a:avLst>
              <a:gd name="adj" fmla="val 10588"/>
            </a:avLst>
          </a:prstGeom>
          <a:solidFill>
            <a:schemeClr val="bg1"/>
          </a:solidFill>
          <a:ln w="25400">
            <a:solidFill>
              <a:srgbClr val="8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05" name="AutoShape 8"/>
          <p:cNvSpPr>
            <a:spLocks noChangeAspect="1" noChangeArrowheads="1"/>
          </p:cNvSpPr>
          <p:nvPr/>
        </p:nvSpPr>
        <p:spPr bwMode="auto">
          <a:xfrm>
            <a:off x="3060700" y="1128713"/>
            <a:ext cx="3213100" cy="14890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770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2325" y="1154113"/>
            <a:ext cx="27384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7707" name="Group 10"/>
          <p:cNvGrpSpPr>
            <a:grpSpLocks noChangeAspect="1"/>
          </p:cNvGrpSpPr>
          <p:nvPr/>
        </p:nvGrpSpPr>
        <p:grpSpPr bwMode="auto">
          <a:xfrm>
            <a:off x="3475038" y="2970213"/>
            <a:ext cx="2447925" cy="1462087"/>
            <a:chOff x="432" y="622"/>
            <a:chExt cx="5038" cy="2966"/>
          </a:xfrm>
        </p:grpSpPr>
        <p:pic>
          <p:nvPicPr>
            <p:cNvPr id="157726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2" y="622"/>
              <a:ext cx="5039" cy="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7727" name="Group 12"/>
            <p:cNvGrpSpPr>
              <a:grpSpLocks noChangeAspect="1"/>
            </p:cNvGrpSpPr>
            <p:nvPr/>
          </p:nvGrpSpPr>
          <p:grpSpPr bwMode="auto">
            <a:xfrm>
              <a:off x="4156" y="851"/>
              <a:ext cx="568" cy="502"/>
              <a:chOff x="4156" y="851"/>
              <a:chExt cx="568" cy="502"/>
            </a:xfrm>
          </p:grpSpPr>
          <p:sp>
            <p:nvSpPr>
              <p:cNvPr id="157728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4332" y="851"/>
                <a:ext cx="394" cy="370"/>
              </a:xfrm>
              <a:prstGeom prst="roundRect">
                <a:avLst>
                  <a:gd name="adj" fmla="val 17296"/>
                </a:avLst>
              </a:prstGeom>
              <a:solidFill>
                <a:srgbClr val="003366"/>
              </a:solidFill>
              <a:ln w="1584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729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4244" y="915"/>
                <a:ext cx="395" cy="371"/>
              </a:xfrm>
              <a:prstGeom prst="roundRect">
                <a:avLst>
                  <a:gd name="adj" fmla="val 17296"/>
                </a:avLst>
              </a:prstGeom>
              <a:solidFill>
                <a:srgbClr val="003366"/>
              </a:solidFill>
              <a:ln w="1584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730" name="AutoShape 15"/>
              <p:cNvSpPr>
                <a:spLocks noChangeAspect="1" noChangeArrowheads="1"/>
              </p:cNvSpPr>
              <p:nvPr/>
            </p:nvSpPr>
            <p:spPr bwMode="auto">
              <a:xfrm>
                <a:off x="4156" y="984"/>
                <a:ext cx="395" cy="371"/>
              </a:xfrm>
              <a:prstGeom prst="roundRect">
                <a:avLst>
                  <a:gd name="adj" fmla="val 17296"/>
                </a:avLst>
              </a:prstGeom>
              <a:solidFill>
                <a:srgbClr val="003366"/>
              </a:solidFill>
              <a:ln w="1584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57708" name="Picture 16"/>
          <p:cNvPicPr>
            <a:picLocks noChangeAspect="1" noChangeArrowheads="1"/>
          </p:cNvPicPr>
          <p:nvPr/>
        </p:nvPicPr>
        <p:blipFill>
          <a:blip r:embed="rId7" cstate="print"/>
          <a:srcRect l="999" r="999" b="3334"/>
          <a:stretch>
            <a:fillRect/>
          </a:stretch>
        </p:blipFill>
        <p:spPr bwMode="auto">
          <a:xfrm>
            <a:off x="3287713" y="4454525"/>
            <a:ext cx="2849562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9" name="AutoShape 17"/>
          <p:cNvSpPr>
            <a:spLocks noChangeAspect="1" noChangeArrowheads="1"/>
          </p:cNvSpPr>
          <p:nvPr/>
        </p:nvSpPr>
        <p:spPr bwMode="auto">
          <a:xfrm>
            <a:off x="4248150" y="1031875"/>
            <a:ext cx="1768475" cy="195263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Program Analysis</a:t>
            </a:r>
          </a:p>
        </p:txBody>
      </p:sp>
      <p:sp>
        <p:nvSpPr>
          <p:cNvPr id="157710" name="AutoShape 18"/>
          <p:cNvSpPr>
            <a:spLocks noChangeAspect="1" noChangeArrowheads="1"/>
          </p:cNvSpPr>
          <p:nvPr/>
        </p:nvSpPr>
        <p:spPr bwMode="auto">
          <a:xfrm>
            <a:off x="3817938" y="2730500"/>
            <a:ext cx="2232025" cy="204788"/>
          </a:xfrm>
          <a:prstGeom prst="roundRect">
            <a:avLst>
              <a:gd name="adj" fmla="val 16667"/>
            </a:avLst>
          </a:prstGeom>
          <a:solidFill>
            <a:srgbClr val="8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Parallel Profile Analysis </a:t>
            </a:r>
          </a:p>
        </p:txBody>
      </p:sp>
      <p:sp>
        <p:nvSpPr>
          <p:cNvPr id="157711" name="AutoShape 19"/>
          <p:cNvSpPr>
            <a:spLocks noChangeAspect="1" noChangeArrowheads="1"/>
          </p:cNvSpPr>
          <p:nvPr/>
        </p:nvSpPr>
        <p:spPr bwMode="auto">
          <a:xfrm rot="-5400000">
            <a:off x="2941638" y="1725612"/>
            <a:ext cx="496888" cy="195263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400" b="1">
                <a:latin typeface="Times" pitchFamily="18" charset="0"/>
              </a:rPr>
              <a:t>PDT</a:t>
            </a:r>
            <a:endParaRPr lang="en-US" sz="2000" b="1">
              <a:latin typeface="Times" pitchFamily="18" charset="0"/>
            </a:endParaRPr>
          </a:p>
        </p:txBody>
      </p:sp>
      <p:sp>
        <p:nvSpPr>
          <p:cNvPr id="157712" name="AutoShape 20"/>
          <p:cNvSpPr>
            <a:spLocks noChangeAspect="1" noChangeArrowheads="1"/>
          </p:cNvSpPr>
          <p:nvPr/>
        </p:nvSpPr>
        <p:spPr bwMode="auto">
          <a:xfrm rot="-5400000">
            <a:off x="2780507" y="3469481"/>
            <a:ext cx="819150" cy="195263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400" b="1">
                <a:latin typeface="Times" pitchFamily="18" charset="0"/>
              </a:rPr>
              <a:t>PerfDMF</a:t>
            </a:r>
            <a:endParaRPr lang="en-US" sz="1600" b="1">
              <a:latin typeface="Times" pitchFamily="18" charset="0"/>
            </a:endParaRPr>
          </a:p>
        </p:txBody>
      </p:sp>
      <p:sp>
        <p:nvSpPr>
          <p:cNvPr id="157713" name="AutoShape 21"/>
          <p:cNvSpPr>
            <a:spLocks noChangeAspect="1" noChangeArrowheads="1"/>
          </p:cNvSpPr>
          <p:nvPr/>
        </p:nvSpPr>
        <p:spPr bwMode="auto">
          <a:xfrm rot="-5400000">
            <a:off x="2780507" y="5131593"/>
            <a:ext cx="819150" cy="195263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400" b="1">
                <a:latin typeface="Times" pitchFamily="18" charset="0"/>
              </a:rPr>
              <a:t>ParaProf</a:t>
            </a:r>
            <a:endParaRPr lang="en-US" sz="1600" b="1">
              <a:latin typeface="Times" pitchFamily="18" charset="0"/>
            </a:endParaRPr>
          </a:p>
        </p:txBody>
      </p:sp>
      <p:sp>
        <p:nvSpPr>
          <p:cNvPr id="157714" name="AutoShape 22"/>
          <p:cNvSpPr>
            <a:spLocks noChangeAspect="1" noChangeArrowheads="1"/>
          </p:cNvSpPr>
          <p:nvPr/>
        </p:nvSpPr>
        <p:spPr bwMode="auto">
          <a:xfrm>
            <a:off x="6294438" y="1101725"/>
            <a:ext cx="2849562" cy="3476625"/>
          </a:xfrm>
          <a:prstGeom prst="roundRect">
            <a:avLst>
              <a:gd name="adj" fmla="val 7176"/>
            </a:avLst>
          </a:prstGeom>
          <a:solidFill>
            <a:schemeClr val="bg1"/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7715" name="Picture 23"/>
          <p:cNvPicPr>
            <a:picLocks noChangeAspect="1" noChangeArrowheads="1"/>
          </p:cNvPicPr>
          <p:nvPr/>
        </p:nvPicPr>
        <p:blipFill>
          <a:blip r:embed="rId8" cstate="print"/>
          <a:srcRect b="2896"/>
          <a:stretch>
            <a:fillRect/>
          </a:stretch>
        </p:blipFill>
        <p:spPr bwMode="auto">
          <a:xfrm>
            <a:off x="6361113" y="2419350"/>
            <a:ext cx="271621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16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34125" y="1243013"/>
            <a:ext cx="27654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17" name="AutoShape 25"/>
          <p:cNvSpPr>
            <a:spLocks noChangeAspect="1" noChangeArrowheads="1"/>
          </p:cNvSpPr>
          <p:nvPr/>
        </p:nvSpPr>
        <p:spPr bwMode="auto">
          <a:xfrm>
            <a:off x="6629400" y="1022350"/>
            <a:ext cx="2295525" cy="225425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600" b="1">
                <a:solidFill>
                  <a:schemeClr val="bg1"/>
                </a:solidFill>
                <a:latin typeface="Times" pitchFamily="18" charset="0"/>
              </a:rPr>
              <a:t>Performance Data Mining</a:t>
            </a:r>
          </a:p>
        </p:txBody>
      </p:sp>
      <p:grpSp>
        <p:nvGrpSpPr>
          <p:cNvPr id="157718" name="Group 26"/>
          <p:cNvGrpSpPr>
            <a:grpSpLocks noChangeAspect="1"/>
          </p:cNvGrpSpPr>
          <p:nvPr/>
        </p:nvGrpSpPr>
        <p:grpSpPr bwMode="auto">
          <a:xfrm>
            <a:off x="6288088" y="4649788"/>
            <a:ext cx="2849562" cy="2051050"/>
            <a:chOff x="4344" y="3440"/>
            <a:chExt cx="1917" cy="1360"/>
          </a:xfrm>
        </p:grpSpPr>
        <p:sp>
          <p:nvSpPr>
            <p:cNvPr id="157722" name="AutoShape 27"/>
            <p:cNvSpPr>
              <a:spLocks noChangeAspect="1" noChangeArrowheads="1"/>
            </p:cNvSpPr>
            <p:nvPr/>
          </p:nvSpPr>
          <p:spPr bwMode="auto">
            <a:xfrm>
              <a:off x="4344" y="3511"/>
              <a:ext cx="1917" cy="1289"/>
            </a:xfrm>
            <a:prstGeom prst="roundRect">
              <a:avLst>
                <a:gd name="adj" fmla="val 9616"/>
              </a:avLst>
            </a:prstGeom>
            <a:solidFill>
              <a:schemeClr val="bg1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7723" name="Picture 28"/>
            <p:cNvPicPr>
              <a:picLocks noChangeAspect="1" noChangeArrowheads="1"/>
            </p:cNvPicPr>
            <p:nvPr/>
          </p:nvPicPr>
          <p:blipFill>
            <a:blip r:embed="rId10" cstate="print"/>
            <a:srcRect b="429"/>
            <a:stretch>
              <a:fillRect/>
            </a:stretch>
          </p:blipFill>
          <p:spPr bwMode="auto">
            <a:xfrm>
              <a:off x="4517" y="3600"/>
              <a:ext cx="976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7724" name="Picture 2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51" y="3648"/>
              <a:ext cx="681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7725" name="AutoShape 30"/>
            <p:cNvSpPr>
              <a:spLocks noChangeAspect="1" noChangeArrowheads="1"/>
            </p:cNvSpPr>
            <p:nvPr/>
          </p:nvSpPr>
          <p:spPr bwMode="auto">
            <a:xfrm>
              <a:off x="4677" y="3440"/>
              <a:ext cx="1454" cy="15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80010" tIns="40005" rIns="80010" bIns="40005" anchor="ctr"/>
            <a:lstStyle/>
            <a:p>
              <a:pPr algn="ctr" defTabSz="800100"/>
              <a:r>
                <a:rPr lang="en-US" sz="1600" b="1">
                  <a:solidFill>
                    <a:schemeClr val="bg1"/>
                  </a:solidFill>
                  <a:latin typeface="Times" pitchFamily="18" charset="0"/>
                </a:rPr>
                <a:t>Performance Monitoring</a:t>
              </a:r>
            </a:p>
          </p:txBody>
        </p:sp>
      </p:grpSp>
      <p:sp>
        <p:nvSpPr>
          <p:cNvPr id="157719" name="AutoShape 31"/>
          <p:cNvSpPr>
            <a:spLocks noChangeAspect="1" noChangeArrowheads="1"/>
          </p:cNvSpPr>
          <p:nvPr/>
        </p:nvSpPr>
        <p:spPr bwMode="auto">
          <a:xfrm rot="-5400000">
            <a:off x="5789613" y="5578475"/>
            <a:ext cx="1235075" cy="168275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400" b="1">
                <a:latin typeface="Times" pitchFamily="18" charset="0"/>
              </a:rPr>
              <a:t>TAUoverSupermon</a:t>
            </a:r>
            <a:endParaRPr lang="en-US" sz="1200" b="1">
              <a:latin typeface="Times" pitchFamily="18" charset="0"/>
            </a:endParaRPr>
          </a:p>
        </p:txBody>
      </p:sp>
      <p:sp>
        <p:nvSpPr>
          <p:cNvPr id="157720" name="AutoShape 32"/>
          <p:cNvSpPr>
            <a:spLocks noChangeAspect="1" noChangeArrowheads="1"/>
          </p:cNvSpPr>
          <p:nvPr/>
        </p:nvSpPr>
        <p:spPr bwMode="auto">
          <a:xfrm>
            <a:off x="8167688" y="2308225"/>
            <a:ext cx="920750" cy="177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 wrap="none" lIns="80010" tIns="40005" rIns="80010" bIns="40005" anchor="ctr"/>
          <a:lstStyle/>
          <a:p>
            <a:pPr algn="ctr" defTabSz="800100"/>
            <a:r>
              <a:rPr lang="en-US" sz="1400" b="1">
                <a:latin typeface="Times" pitchFamily="18" charset="0"/>
              </a:rPr>
              <a:t>PerfExplorer</a:t>
            </a:r>
            <a:endParaRPr lang="en-US" sz="1600" b="1">
              <a:latin typeface="Times" pitchFamily="18" charset="0"/>
            </a:endParaRPr>
          </a:p>
        </p:txBody>
      </p:sp>
      <p:sp>
        <p:nvSpPr>
          <p:cNvPr id="157721" name="AutoShape 33"/>
          <p:cNvSpPr>
            <a:spLocks noChangeAspect="1" noChangeArrowheads="1"/>
          </p:cNvSpPr>
          <p:nvPr/>
        </p:nvSpPr>
        <p:spPr bwMode="auto">
          <a:xfrm>
            <a:off x="1433513" y="3797300"/>
            <a:ext cx="119062" cy="244475"/>
          </a:xfrm>
          <a:prstGeom prst="downArrow">
            <a:avLst>
              <a:gd name="adj1" fmla="val 53657"/>
              <a:gd name="adj2" fmla="val 1269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Building Bridges to Other Tools</a:t>
            </a:r>
          </a:p>
        </p:txBody>
      </p:sp>
      <p:pic>
        <p:nvPicPr>
          <p:cNvPr id="158723" name="Picture 1028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47725" y="1165225"/>
            <a:ext cx="7305675" cy="4973638"/>
          </a:xfrm>
        </p:spPr>
      </p:pic>
      <p:sp>
        <p:nvSpPr>
          <p:cNvPr id="16388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4042F0C-0494-462D-B4AB-7FD2E0F17B8A}" type="slidenum">
              <a:rPr lang="en-US"/>
              <a:pPr>
                <a:defRPr/>
              </a:pPr>
              <a:t>157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TAU Instrumentation / Measurement</a:t>
            </a: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8534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4679950" y="3692525"/>
            <a:ext cx="3970338" cy="1412875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2FF9F55-0B2C-43BA-AD7D-CC8D6ED1AED0}" type="slidenum">
              <a:rPr lang="en-US"/>
              <a:pPr>
                <a:defRPr/>
              </a:pPr>
              <a:t>158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Direct Performance Observation</a:t>
            </a:r>
          </a:p>
        </p:txBody>
      </p:sp>
      <p:sp>
        <p:nvSpPr>
          <p:cNvPr id="19459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F2AD7A6-1CD8-4DAB-8CCE-375EF90D6BD3}" type="slidenum">
              <a:rPr lang="en-US"/>
              <a:pPr>
                <a:defRPr/>
              </a:pPr>
              <a:t>159</a:t>
            </a:fld>
            <a:endParaRPr lang="en-US"/>
          </a:p>
        </p:txBody>
      </p:sp>
      <p:sp>
        <p:nvSpPr>
          <p:cNvPr id="160772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700" smtClean="0"/>
              <a:t>Execution actions of interest exposed as events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In general, actions reflect some execution state</a:t>
            </a:r>
          </a:p>
          <a:p>
            <a:pPr lvl="2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presence at a code location or change in data</a:t>
            </a:r>
          </a:p>
          <a:p>
            <a:pPr lvl="2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occurrence in parallelism context (thread of execution)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Events encode actions for performance system to observe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Observation is direct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Direct instrumentation of program (system) code (probes)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Instrumentation invokes performance measurement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Event measurement: performance data, meta-data, context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Performance experiment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Actual events + performance measurements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Contrast with (indirect) event-based sampling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/>
              <a:t>Technologies and their integration</a:t>
            </a:r>
          </a:p>
        </p:txBody>
      </p: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2133600" y="1524000"/>
            <a:ext cx="4722813" cy="4722813"/>
            <a:chOff x="1344" y="960"/>
            <a:chExt cx="2975" cy="2975"/>
          </a:xfrm>
        </p:grpSpPr>
        <p:sp>
          <p:nvSpPr>
            <p:cNvPr id="25620" name="AutoShape 3"/>
            <p:cNvSpPr>
              <a:spLocks noChangeArrowheads="1"/>
            </p:cNvSpPr>
            <p:nvPr/>
          </p:nvSpPr>
          <p:spPr bwMode="auto">
            <a:xfrm>
              <a:off x="1344" y="960"/>
              <a:ext cx="2976" cy="2976"/>
            </a:xfrm>
            <a:prstGeom prst="roundRect">
              <a:avLst>
                <a:gd name="adj" fmla="val 3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21" name="AutoShape 4"/>
            <p:cNvSpPr>
              <a:spLocks noChangeArrowheads="1"/>
            </p:cNvSpPr>
            <p:nvPr/>
          </p:nvSpPr>
          <p:spPr bwMode="auto">
            <a:xfrm>
              <a:off x="2196" y="1224"/>
              <a:ext cx="1273" cy="1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6 w 21600"/>
                <a:gd name="T19" fmla="*/ 3156 h 21600"/>
                <a:gd name="T20" fmla="*/ 18444 w 21600"/>
                <a:gd name="T21" fmla="*/ 1844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CC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AutoShape 5"/>
            <p:cNvSpPr>
              <a:spLocks noChangeArrowheads="1"/>
            </p:cNvSpPr>
            <p:nvPr/>
          </p:nvSpPr>
          <p:spPr bwMode="auto">
            <a:xfrm rot="3600000">
              <a:off x="2707" y="1517"/>
              <a:ext cx="1273" cy="1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6 w 21600"/>
                <a:gd name="T19" fmla="*/ 3156 h 21600"/>
                <a:gd name="T20" fmla="*/ 18444 w 21600"/>
                <a:gd name="T21" fmla="*/ 1844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CC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AutoShape 6"/>
            <p:cNvSpPr>
              <a:spLocks noChangeArrowheads="1"/>
            </p:cNvSpPr>
            <p:nvPr/>
          </p:nvSpPr>
          <p:spPr bwMode="auto">
            <a:xfrm rot="7200000">
              <a:off x="2707" y="2106"/>
              <a:ext cx="1273" cy="1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6 w 21600"/>
                <a:gd name="T19" fmla="*/ 3156 h 21600"/>
                <a:gd name="T20" fmla="*/ 18444 w 21600"/>
                <a:gd name="T21" fmla="*/ 1844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CC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AutoShape 7"/>
            <p:cNvSpPr>
              <a:spLocks noChangeArrowheads="1"/>
            </p:cNvSpPr>
            <p:nvPr/>
          </p:nvSpPr>
          <p:spPr bwMode="auto">
            <a:xfrm rot="10800000">
              <a:off x="2196" y="2403"/>
              <a:ext cx="1273" cy="1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6 w 21600"/>
                <a:gd name="T19" fmla="*/ 3156 h 21600"/>
                <a:gd name="T20" fmla="*/ 18444 w 21600"/>
                <a:gd name="T21" fmla="*/ 1844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66FF66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AutoShape 8"/>
            <p:cNvSpPr>
              <a:spLocks noChangeArrowheads="1"/>
            </p:cNvSpPr>
            <p:nvPr/>
          </p:nvSpPr>
          <p:spPr bwMode="auto">
            <a:xfrm rot="-7200000">
              <a:off x="1686" y="2108"/>
              <a:ext cx="1273" cy="1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6 w 21600"/>
                <a:gd name="T19" fmla="*/ 3156 h 21600"/>
                <a:gd name="T20" fmla="*/ 18444 w 21600"/>
                <a:gd name="T21" fmla="*/ 1844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CC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6" name="AutoShape 9"/>
            <p:cNvSpPr>
              <a:spLocks noChangeArrowheads="1"/>
            </p:cNvSpPr>
            <p:nvPr/>
          </p:nvSpPr>
          <p:spPr bwMode="auto">
            <a:xfrm rot="-3600000">
              <a:off x="1685" y="1518"/>
              <a:ext cx="1273" cy="1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6 w 21600"/>
                <a:gd name="T19" fmla="*/ 3156 h 21600"/>
                <a:gd name="T20" fmla="*/ 18444 w 21600"/>
                <a:gd name="T21" fmla="*/ 1844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CCFF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7" name="Rectangle 10"/>
            <p:cNvSpPr>
              <a:spLocks noChangeArrowheads="1"/>
            </p:cNvSpPr>
            <p:nvPr/>
          </p:nvSpPr>
          <p:spPr bwMode="auto">
            <a:xfrm>
              <a:off x="3156" y="3182"/>
              <a:ext cx="474" cy="4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Optimization</a:t>
              </a:r>
            </a:p>
          </p:txBody>
        </p:sp>
        <p:sp>
          <p:nvSpPr>
            <p:cNvPr id="25628" name="Rectangle 11"/>
            <p:cNvSpPr>
              <a:spLocks noChangeArrowheads="1"/>
            </p:cNvSpPr>
            <p:nvPr/>
          </p:nvSpPr>
          <p:spPr bwMode="auto">
            <a:xfrm>
              <a:off x="3717" y="2210"/>
              <a:ext cx="474" cy="4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Visual trace 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analysis</a:t>
              </a:r>
            </a:p>
          </p:txBody>
        </p:sp>
        <p:sp>
          <p:nvSpPr>
            <p:cNvPr id="25629" name="Rectangle 12"/>
            <p:cNvSpPr>
              <a:spLocks noChangeArrowheads="1"/>
            </p:cNvSpPr>
            <p:nvPr/>
          </p:nvSpPr>
          <p:spPr bwMode="auto">
            <a:xfrm>
              <a:off x="3156" y="1239"/>
              <a:ext cx="474" cy="4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   Automatic 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  trace 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  analysis </a:t>
              </a:r>
            </a:p>
          </p:txBody>
        </p:sp>
        <p:sp>
          <p:nvSpPr>
            <p:cNvPr id="25630" name="Rectangle 13"/>
            <p:cNvSpPr>
              <a:spLocks noChangeArrowheads="1"/>
            </p:cNvSpPr>
            <p:nvPr/>
          </p:nvSpPr>
          <p:spPr bwMode="auto">
            <a:xfrm>
              <a:off x="1473" y="2210"/>
              <a:ext cx="474" cy="4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Error 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correction</a:t>
              </a:r>
            </a:p>
          </p:txBody>
        </p:sp>
        <p:sp>
          <p:nvSpPr>
            <p:cNvPr id="25631" name="Rectangle 14"/>
            <p:cNvSpPr>
              <a:spLocks noChangeArrowheads="1"/>
            </p:cNvSpPr>
            <p:nvPr/>
          </p:nvSpPr>
          <p:spPr bwMode="auto">
            <a:xfrm>
              <a:off x="2034" y="1238"/>
              <a:ext cx="474" cy="4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Hardware 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monitoring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400">
                <a:solidFill>
                  <a:srgbClr val="000000"/>
                </a:solidFill>
              </a:endParaRPr>
            </a:p>
          </p:txBody>
        </p:sp>
        <p:sp>
          <p:nvSpPr>
            <p:cNvPr id="25632" name="Rectangle 15"/>
            <p:cNvSpPr>
              <a:spLocks noChangeArrowheads="1"/>
            </p:cNvSpPr>
            <p:nvPr/>
          </p:nvSpPr>
          <p:spPr bwMode="auto">
            <a:xfrm>
              <a:off x="2034" y="3182"/>
              <a:ext cx="474" cy="4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Execution</a:t>
              </a:r>
            </a:p>
          </p:txBody>
        </p:sp>
      </p:grpSp>
      <p:pic>
        <p:nvPicPr>
          <p:cNvPr id="25604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5425" y="5672138"/>
            <a:ext cx="790575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143000"/>
            <a:ext cx="1219200" cy="809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6" name="Text Box 18"/>
          <p:cNvSpPr txBox="1">
            <a:spLocks noChangeArrowheads="1"/>
          </p:cNvSpPr>
          <p:nvPr/>
        </p:nvSpPr>
        <p:spPr bwMode="auto">
          <a:xfrm>
            <a:off x="7391400" y="1295400"/>
            <a:ext cx="11430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</a:rPr>
              <a:t>SCALASCA</a:t>
            </a:r>
          </a:p>
        </p:txBody>
      </p:sp>
      <p:pic>
        <p:nvPicPr>
          <p:cNvPr id="25607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457575"/>
            <a:ext cx="1219200" cy="83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8" name="Text Box 21"/>
          <p:cNvSpPr txBox="1">
            <a:spLocks noChangeArrowheads="1"/>
          </p:cNvSpPr>
          <p:nvPr/>
        </p:nvSpPr>
        <p:spPr bwMode="auto">
          <a:xfrm>
            <a:off x="7086600" y="3124200"/>
            <a:ext cx="9144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</a:rPr>
              <a:t>VAMPIR </a:t>
            </a:r>
          </a:p>
        </p:txBody>
      </p:sp>
      <p:pic>
        <p:nvPicPr>
          <p:cNvPr id="25609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425950"/>
            <a:ext cx="1295400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10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239838"/>
            <a:ext cx="838200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11" name="Text Box 24"/>
          <p:cNvSpPr txBox="1">
            <a:spLocks noChangeArrowheads="1"/>
          </p:cNvSpPr>
          <p:nvPr/>
        </p:nvSpPr>
        <p:spPr bwMode="auto">
          <a:xfrm>
            <a:off x="1600200" y="1219200"/>
            <a:ext cx="6858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</a:rPr>
              <a:t>PAPI</a:t>
            </a:r>
          </a:p>
        </p:txBody>
      </p:sp>
      <p:pic>
        <p:nvPicPr>
          <p:cNvPr id="25612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1600200"/>
            <a:ext cx="1371600" cy="376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13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138" y="3276600"/>
            <a:ext cx="1109662" cy="74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14" name="Text Box 27"/>
          <p:cNvSpPr txBox="1">
            <a:spLocks noChangeArrowheads="1"/>
          </p:cNvSpPr>
          <p:nvPr/>
        </p:nvSpPr>
        <p:spPr bwMode="auto">
          <a:xfrm>
            <a:off x="762000" y="2952750"/>
            <a:ext cx="9906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</a:rPr>
              <a:t>MARMOT</a:t>
            </a:r>
          </a:p>
        </p:txBody>
      </p:sp>
      <p:pic>
        <p:nvPicPr>
          <p:cNvPr id="25615" name="Picture 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4572000"/>
            <a:ext cx="1371600" cy="271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16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14800"/>
            <a:ext cx="1295400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17" name="Picture 3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200" y="5689600"/>
            <a:ext cx="12954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18" name="Grafik 32" descr="Logo_FZ_Juelich_412x134_rgb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6488" y="1639888"/>
            <a:ext cx="125571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1081FB-A14A-461C-9458-6DD152F58F20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TAU Instrumentation Approach</a:t>
            </a:r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88789DF-DAD8-47E7-B310-196FC64A882C}" type="slidenum">
              <a:rPr lang="en-US"/>
              <a:pPr>
                <a:defRPr/>
              </a:pPr>
              <a:t>160</a:t>
            </a:fld>
            <a:endParaRPr lang="en-US"/>
          </a:p>
        </p:txBody>
      </p:sp>
      <p:sp>
        <p:nvSpPr>
          <p:cNvPr id="161796" name="Rectangle 1027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700" smtClean="0"/>
              <a:t>Support for standard program events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Routines, classes and templates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Statement-level blocks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Begin/End events (Interval events)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Support for user-defined events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Begin/End events specified by user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Atomic events (e.g., size of memory allocated/freed)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Flexible selection of event statistics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Provides static events and dynamic events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Enables “semantic” mapping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Specification of event groups (aggregation, selection)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Instrumentation optimization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TAU Event Interface</a:t>
            </a:r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A033D8A-9CB5-4BB8-B089-D2E1EC8BFCDF}" type="slidenum">
              <a:rPr lang="en-US"/>
              <a:pPr>
                <a:defRPr/>
              </a:pPr>
              <a:t>161</a:t>
            </a:fld>
            <a:endParaRPr lang="en-US"/>
          </a:p>
        </p:txBody>
      </p:sp>
      <p:sp>
        <p:nvSpPr>
          <p:cNvPr id="162820" name="Rectangle 1027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300" smtClean="0"/>
              <a:t>Events have a type, a group association, and a name</a:t>
            </a:r>
          </a:p>
          <a:p>
            <a:pPr>
              <a:lnSpc>
                <a:spcPct val="80000"/>
              </a:lnSpc>
            </a:pPr>
            <a:r>
              <a:rPr lang="en-US" sz="2300" smtClean="0"/>
              <a:t>TAU events names are character strings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Powerful way to encode event information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Inefficient way to communicate each event occurrence</a:t>
            </a:r>
          </a:p>
          <a:p>
            <a:pPr>
              <a:lnSpc>
                <a:spcPct val="80000"/>
              </a:lnSpc>
            </a:pPr>
            <a:r>
              <a:rPr lang="en-US" sz="2300" smtClean="0"/>
              <a:t>TAU maps a new event name to an event ID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Done when event is first encountered (get event handle)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Event ID is used for subsequent event occurrences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Assigning a uniform event ID a priori is problematic</a:t>
            </a:r>
          </a:p>
          <a:p>
            <a:pPr>
              <a:lnSpc>
                <a:spcPct val="80000"/>
              </a:lnSpc>
            </a:pPr>
            <a:r>
              <a:rPr lang="en-US" sz="2300" smtClean="0"/>
              <a:t>A new event is identified by a new event name in TAU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Can create new event names at runtime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Allows for dynamic events (TAU renames events)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Allows for context-based, parameter-based, phase events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TAU Instrumentation Mechanisms</a:t>
            </a:r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9341D54-86D0-457D-9568-67775C0F2881}" type="slidenum">
              <a:rPr lang="en-US"/>
              <a:pPr>
                <a:defRPr/>
              </a:pPr>
              <a:t>162</a:t>
            </a:fld>
            <a:endParaRPr lang="en-US"/>
          </a:p>
        </p:txBody>
      </p:sp>
      <p:sp>
        <p:nvSpPr>
          <p:cNvPr id="163844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smtClean="0"/>
              <a:t>Source code</a:t>
            </a:r>
          </a:p>
          <a:p>
            <a:pPr lvl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Manual (TAU API, TAU component API)</a:t>
            </a:r>
          </a:p>
          <a:p>
            <a:pPr lvl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Automatic (robust)</a:t>
            </a:r>
          </a:p>
          <a:p>
            <a:pPr lvl="2">
              <a:lnSpc>
                <a:spcPct val="80000"/>
              </a:lnSpc>
            </a:pPr>
            <a:r>
              <a:rPr lang="en-US" sz="1900" smtClean="0">
                <a:ea typeface="ＭＳ Ｐゴシック" pitchFamily="34" charset="-128"/>
              </a:rPr>
              <a:t>C, C++, F77/90/95 (Program Database Toolkit (PDT))</a:t>
            </a:r>
          </a:p>
          <a:p>
            <a:pPr lvl="2">
              <a:lnSpc>
                <a:spcPct val="80000"/>
              </a:lnSpc>
            </a:pPr>
            <a:r>
              <a:rPr lang="en-US" sz="1900" smtClean="0">
                <a:ea typeface="ＭＳ Ｐゴシック" pitchFamily="34" charset="-128"/>
              </a:rPr>
              <a:t>OpenMP (directive rewriting (Opari), POMP2 spec)</a:t>
            </a:r>
          </a:p>
          <a:p>
            <a:pPr lvl="2">
              <a:lnSpc>
                <a:spcPct val="80000"/>
              </a:lnSpc>
            </a:pPr>
            <a:r>
              <a:rPr lang="en-US" sz="1900" smtClean="0">
                <a:ea typeface="ＭＳ Ｐゴシック" pitchFamily="34" charset="-128"/>
              </a:rPr>
              <a:t>Library header wrapping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Object code</a:t>
            </a:r>
          </a:p>
          <a:p>
            <a:pPr lvl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Pre-instrumented libraries (e.g., MPI using PMPI)</a:t>
            </a:r>
          </a:p>
          <a:p>
            <a:pPr lvl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Statically- and dynamically-linked (with LD_PRELOAD)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Executable code</a:t>
            </a:r>
          </a:p>
          <a:p>
            <a:pPr lvl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Binary and dynamic instrumentation (Dyninst)</a:t>
            </a:r>
          </a:p>
          <a:p>
            <a:pPr lvl="1">
              <a:lnSpc>
                <a:spcPct val="80000"/>
              </a:lnSpc>
            </a:pPr>
            <a:r>
              <a:rPr lang="en-US" sz="2200" smtClean="0">
                <a:ea typeface="ＭＳ Ｐゴシック" pitchFamily="34" charset="-128"/>
              </a:rPr>
              <a:t>Virtual machine instrumentation (e.g., Java using JVMPI)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TAU_COMPILER to automate instrumentation 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3600" smtClean="0"/>
              <a:t>Automatic Source-level Instrumentation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6888CF4-5C45-4CDC-B0DE-B31A7579FD65}" type="slidenum">
              <a:rPr lang="en-US"/>
              <a:pPr>
                <a:defRPr/>
              </a:pPr>
              <a:t>163</a:t>
            </a:fld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92138" y="1371600"/>
          <a:ext cx="7866062" cy="4495800"/>
        </p:xfrm>
        <a:graphic>
          <a:graphicData uri="http://schemas.openxmlformats.org/presentationml/2006/ole">
            <p:oleObj spid="_x0000_s1026" name="Picture" r:id="rId4" imgW="28807621" imgH="16461498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AutoShape 2"/>
          <p:cNvSpPr>
            <a:spLocks noChangeArrowheads="1"/>
          </p:cNvSpPr>
          <p:nvPr/>
        </p:nvSpPr>
        <p:spPr bwMode="auto">
          <a:xfrm>
            <a:off x="1338263" y="2414588"/>
            <a:ext cx="581025" cy="404812"/>
          </a:xfrm>
          <a:prstGeom prst="hexagon">
            <a:avLst>
              <a:gd name="adj" fmla="val 35882"/>
              <a:gd name="vf" fmla="val 11547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867" name="AutoShape 3"/>
          <p:cNvSpPr>
            <a:spLocks noChangeArrowheads="1"/>
          </p:cNvSpPr>
          <p:nvPr/>
        </p:nvSpPr>
        <p:spPr bwMode="auto">
          <a:xfrm>
            <a:off x="2139950" y="2414588"/>
            <a:ext cx="581025" cy="404812"/>
          </a:xfrm>
          <a:prstGeom prst="hexagon">
            <a:avLst>
              <a:gd name="adj" fmla="val 35882"/>
              <a:gd name="vf" fmla="val 11547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0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/>
              <a:t>Program Database Toolkit (PDT)</a:t>
            </a:r>
            <a:endParaRPr lang="en-US" smtClean="0"/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CD0532C-6C51-4B35-9AB9-A42997E86007}" type="slidenum">
              <a:rPr lang="en-US"/>
              <a:pPr>
                <a:defRPr/>
              </a:pPr>
              <a:t>164</a:t>
            </a:fld>
            <a:endParaRPr lang="en-US"/>
          </a:p>
        </p:txBody>
      </p:sp>
      <p:sp>
        <p:nvSpPr>
          <p:cNvPr id="164870" name="AutoShape 5"/>
          <p:cNvSpPr>
            <a:spLocks noChangeAspect="1" noChangeArrowheads="1"/>
          </p:cNvSpPr>
          <p:nvPr/>
        </p:nvSpPr>
        <p:spPr bwMode="auto">
          <a:xfrm>
            <a:off x="1509713" y="2832100"/>
            <a:ext cx="250825" cy="381000"/>
          </a:xfrm>
          <a:prstGeom prst="downArrow">
            <a:avLst>
              <a:gd name="adj1" fmla="val 50000"/>
              <a:gd name="adj2" fmla="val 37975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1" name="AutoShape 9"/>
          <p:cNvSpPr>
            <a:spLocks noChangeAspect="1" noChangeArrowheads="1"/>
          </p:cNvSpPr>
          <p:nvPr/>
        </p:nvSpPr>
        <p:spPr bwMode="auto">
          <a:xfrm flipH="1">
            <a:off x="6597650" y="5097463"/>
            <a:ext cx="550863" cy="376237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2" name="AutoShape 12"/>
          <p:cNvSpPr>
            <a:spLocks noChangeAspect="1" noChangeArrowheads="1"/>
          </p:cNvSpPr>
          <p:nvPr/>
        </p:nvSpPr>
        <p:spPr bwMode="auto">
          <a:xfrm rot="-5400000">
            <a:off x="5215731" y="4545807"/>
            <a:ext cx="733425" cy="1395412"/>
          </a:xfrm>
          <a:prstGeom prst="can">
            <a:avLst>
              <a:gd name="adj" fmla="val 26266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3" name="Oval 14"/>
          <p:cNvSpPr>
            <a:spLocks noChangeAspect="1" noChangeArrowheads="1"/>
          </p:cNvSpPr>
          <p:nvPr/>
        </p:nvSpPr>
        <p:spPr bwMode="auto">
          <a:xfrm>
            <a:off x="1385888" y="3213100"/>
            <a:ext cx="501650" cy="5016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4" name="AutoShape 15"/>
          <p:cNvSpPr>
            <a:spLocks noChangeAspect="1" noChangeArrowheads="1"/>
          </p:cNvSpPr>
          <p:nvPr/>
        </p:nvSpPr>
        <p:spPr bwMode="auto">
          <a:xfrm>
            <a:off x="2303463" y="2832100"/>
            <a:ext cx="250825" cy="381000"/>
          </a:xfrm>
          <a:prstGeom prst="downArrow">
            <a:avLst>
              <a:gd name="adj1" fmla="val 50000"/>
              <a:gd name="adj2" fmla="val 37975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5" name="Oval 16"/>
          <p:cNvSpPr>
            <a:spLocks noChangeAspect="1" noChangeArrowheads="1"/>
          </p:cNvSpPr>
          <p:nvPr/>
        </p:nvSpPr>
        <p:spPr bwMode="auto">
          <a:xfrm>
            <a:off x="2176463" y="3213100"/>
            <a:ext cx="503237" cy="5016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6" name="AutoShape 17"/>
          <p:cNvSpPr>
            <a:spLocks noChangeAspect="1" noChangeArrowheads="1"/>
          </p:cNvSpPr>
          <p:nvPr/>
        </p:nvSpPr>
        <p:spPr bwMode="auto">
          <a:xfrm rot="-5400000">
            <a:off x="2789238" y="4583113"/>
            <a:ext cx="501650" cy="1397000"/>
          </a:xfrm>
          <a:prstGeom prst="can">
            <a:avLst>
              <a:gd name="adj" fmla="val 32876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7" name="AutoShape 18"/>
          <p:cNvSpPr>
            <a:spLocks noChangeAspect="1" noChangeArrowheads="1"/>
          </p:cNvSpPr>
          <p:nvPr/>
        </p:nvSpPr>
        <p:spPr bwMode="auto">
          <a:xfrm>
            <a:off x="3738563" y="5132388"/>
            <a:ext cx="1257300" cy="250825"/>
          </a:xfrm>
          <a:prstGeom prst="rightArrow">
            <a:avLst>
              <a:gd name="adj1" fmla="val 50000"/>
              <a:gd name="adj2" fmla="val 125316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8" name="AutoShape 29"/>
          <p:cNvSpPr>
            <a:spLocks noChangeAspect="1" noChangeArrowheads="1"/>
          </p:cNvSpPr>
          <p:nvPr/>
        </p:nvSpPr>
        <p:spPr bwMode="auto">
          <a:xfrm>
            <a:off x="6291263" y="5165725"/>
            <a:ext cx="355600" cy="227013"/>
          </a:xfrm>
          <a:prstGeom prst="rightArrow">
            <a:avLst>
              <a:gd name="adj1" fmla="val 40954"/>
              <a:gd name="adj2" fmla="val 70272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79" name="AutoShape 30"/>
          <p:cNvSpPr>
            <a:spLocks noChangeAspect="1" noChangeArrowheads="1"/>
          </p:cNvSpPr>
          <p:nvPr/>
        </p:nvSpPr>
        <p:spPr bwMode="auto">
          <a:xfrm>
            <a:off x="1509713" y="2082800"/>
            <a:ext cx="250825" cy="373063"/>
          </a:xfrm>
          <a:prstGeom prst="downArrow">
            <a:avLst>
              <a:gd name="adj1" fmla="val 50000"/>
              <a:gd name="adj2" fmla="val 37184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80" name="AutoShape 31"/>
          <p:cNvSpPr>
            <a:spLocks noChangeAspect="1" noChangeArrowheads="1"/>
          </p:cNvSpPr>
          <p:nvPr/>
        </p:nvSpPr>
        <p:spPr bwMode="auto">
          <a:xfrm>
            <a:off x="2303463" y="2082800"/>
            <a:ext cx="250825" cy="373063"/>
          </a:xfrm>
          <a:prstGeom prst="downArrow">
            <a:avLst>
              <a:gd name="adj1" fmla="val 50000"/>
              <a:gd name="adj2" fmla="val 37184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81" name="AutoShape 32"/>
          <p:cNvSpPr>
            <a:spLocks noChangeAspect="1" noChangeArrowheads="1"/>
          </p:cNvSpPr>
          <p:nvPr/>
        </p:nvSpPr>
        <p:spPr bwMode="auto">
          <a:xfrm>
            <a:off x="1571625" y="3714750"/>
            <a:ext cx="127000" cy="249238"/>
          </a:xfrm>
          <a:prstGeom prst="downArrow">
            <a:avLst>
              <a:gd name="adj1" fmla="val 50000"/>
              <a:gd name="adj2" fmla="val 4906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82" name="AutoShape 33"/>
          <p:cNvSpPr>
            <a:spLocks noChangeAspect="1" noChangeArrowheads="1"/>
          </p:cNvSpPr>
          <p:nvPr/>
        </p:nvSpPr>
        <p:spPr bwMode="auto">
          <a:xfrm>
            <a:off x="2378075" y="3714750"/>
            <a:ext cx="128588" cy="249238"/>
          </a:xfrm>
          <a:prstGeom prst="downArrow">
            <a:avLst>
              <a:gd name="adj1" fmla="val 50000"/>
              <a:gd name="adj2" fmla="val 48457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83" name="Line 34"/>
          <p:cNvSpPr>
            <a:spLocks noChangeAspect="1" noChangeShapeType="1"/>
          </p:cNvSpPr>
          <p:nvPr/>
        </p:nvSpPr>
        <p:spPr bwMode="auto">
          <a:xfrm>
            <a:off x="630238" y="4525963"/>
            <a:ext cx="1385887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84" name="Line 35"/>
          <p:cNvSpPr>
            <a:spLocks noChangeAspect="1" noChangeShapeType="1"/>
          </p:cNvSpPr>
          <p:nvPr/>
        </p:nvSpPr>
        <p:spPr bwMode="auto">
          <a:xfrm>
            <a:off x="2016125" y="4525963"/>
            <a:ext cx="1381125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85" name="Text Box 36"/>
          <p:cNvSpPr txBox="1">
            <a:spLocks noChangeAspect="1" noChangeArrowheads="1"/>
          </p:cNvSpPr>
          <p:nvPr/>
        </p:nvSpPr>
        <p:spPr bwMode="auto">
          <a:xfrm>
            <a:off x="1295400" y="1377950"/>
            <a:ext cx="1390650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imes" pitchFamily="18" charset="0"/>
              </a:rPr>
              <a:t>Application</a:t>
            </a:r>
          </a:p>
          <a:p>
            <a:pPr algn="ctr"/>
            <a:r>
              <a:rPr lang="en-US" sz="2000">
                <a:latin typeface="Times" pitchFamily="18" charset="0"/>
              </a:rPr>
              <a:t>/ Library</a:t>
            </a:r>
            <a:endParaRPr lang="en-US">
              <a:latin typeface="Times" pitchFamily="18" charset="0"/>
            </a:endParaRPr>
          </a:p>
        </p:txBody>
      </p:sp>
      <p:sp>
        <p:nvSpPr>
          <p:cNvPr id="164886" name="Text Box 37"/>
          <p:cNvSpPr txBox="1">
            <a:spLocks noChangeAspect="1" noChangeArrowheads="1"/>
          </p:cNvSpPr>
          <p:nvPr/>
        </p:nvSpPr>
        <p:spPr bwMode="auto">
          <a:xfrm>
            <a:off x="304800" y="2241550"/>
            <a:ext cx="1006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imes" pitchFamily="18" charset="0"/>
              </a:rPr>
              <a:t>C / C++</a:t>
            </a:r>
          </a:p>
          <a:p>
            <a:pPr algn="ctr"/>
            <a:r>
              <a:rPr lang="en-US" sz="2000">
                <a:latin typeface="Times" pitchFamily="18" charset="0"/>
              </a:rPr>
              <a:t>parser</a:t>
            </a:r>
          </a:p>
        </p:txBody>
      </p:sp>
      <p:sp>
        <p:nvSpPr>
          <p:cNvPr id="164887" name="Text Box 38"/>
          <p:cNvSpPr txBox="1">
            <a:spLocks noChangeAspect="1" noChangeArrowheads="1"/>
          </p:cNvSpPr>
          <p:nvPr/>
        </p:nvSpPr>
        <p:spPr bwMode="auto">
          <a:xfrm>
            <a:off x="2674938" y="2241550"/>
            <a:ext cx="1612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imes" pitchFamily="18" charset="0"/>
              </a:rPr>
              <a:t>Fortran parser</a:t>
            </a:r>
          </a:p>
          <a:p>
            <a:pPr algn="ctr"/>
            <a:r>
              <a:rPr lang="en-US" sz="2000">
                <a:latin typeface="Times" pitchFamily="18" charset="0"/>
              </a:rPr>
              <a:t>F77/90/95</a:t>
            </a:r>
          </a:p>
        </p:txBody>
      </p:sp>
      <p:sp>
        <p:nvSpPr>
          <p:cNvPr id="164888" name="Text Box 39"/>
          <p:cNvSpPr txBox="1">
            <a:spLocks noChangeAspect="1" noChangeArrowheads="1"/>
          </p:cNvSpPr>
          <p:nvPr/>
        </p:nvSpPr>
        <p:spPr bwMode="auto">
          <a:xfrm>
            <a:off x="152400" y="3765550"/>
            <a:ext cx="134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imes" pitchFamily="18" charset="0"/>
              </a:rPr>
              <a:t>C / C++</a:t>
            </a:r>
          </a:p>
          <a:p>
            <a:pPr algn="ctr"/>
            <a:r>
              <a:rPr lang="en-US" sz="2000">
                <a:latin typeface="Times" pitchFamily="18" charset="0"/>
              </a:rPr>
              <a:t>IL analyzer</a:t>
            </a:r>
          </a:p>
        </p:txBody>
      </p:sp>
      <p:sp>
        <p:nvSpPr>
          <p:cNvPr id="164889" name="Text Box 40"/>
          <p:cNvSpPr txBox="1">
            <a:spLocks noChangeAspect="1" noChangeArrowheads="1"/>
          </p:cNvSpPr>
          <p:nvPr/>
        </p:nvSpPr>
        <p:spPr bwMode="auto">
          <a:xfrm>
            <a:off x="2703513" y="3765550"/>
            <a:ext cx="134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imes" pitchFamily="18" charset="0"/>
              </a:rPr>
              <a:t>Fortran</a:t>
            </a:r>
          </a:p>
          <a:p>
            <a:pPr algn="ctr"/>
            <a:r>
              <a:rPr lang="en-US" sz="2000">
                <a:latin typeface="Times" pitchFamily="18" charset="0"/>
              </a:rPr>
              <a:t>IL analyzer</a:t>
            </a:r>
          </a:p>
        </p:txBody>
      </p:sp>
      <p:sp>
        <p:nvSpPr>
          <p:cNvPr id="164890" name="Text Box 41"/>
          <p:cNvSpPr txBox="1">
            <a:spLocks noChangeAspect="1" noChangeArrowheads="1"/>
          </p:cNvSpPr>
          <p:nvPr/>
        </p:nvSpPr>
        <p:spPr bwMode="auto">
          <a:xfrm>
            <a:off x="366713" y="4832350"/>
            <a:ext cx="1022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" pitchFamily="18" charset="0"/>
              </a:rPr>
              <a:t>Program</a:t>
            </a:r>
          </a:p>
          <a:p>
            <a:pPr algn="ctr"/>
            <a:r>
              <a:rPr lang="en-US">
                <a:latin typeface="Times" pitchFamily="18" charset="0"/>
              </a:rPr>
              <a:t>Database</a:t>
            </a:r>
          </a:p>
          <a:p>
            <a:pPr algn="ctr"/>
            <a:r>
              <a:rPr lang="en-US">
                <a:latin typeface="Times" pitchFamily="18" charset="0"/>
              </a:rPr>
              <a:t>Files</a:t>
            </a:r>
          </a:p>
        </p:txBody>
      </p:sp>
      <p:sp>
        <p:nvSpPr>
          <p:cNvPr id="164891" name="Text Box 42"/>
          <p:cNvSpPr txBox="1">
            <a:spLocks noChangeAspect="1" noChangeArrowheads="1"/>
          </p:cNvSpPr>
          <p:nvPr/>
        </p:nvSpPr>
        <p:spPr bwMode="auto">
          <a:xfrm>
            <a:off x="914400" y="3232150"/>
            <a:ext cx="42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" pitchFamily="18" charset="0"/>
              </a:rPr>
              <a:t>IL</a:t>
            </a:r>
            <a:endParaRPr lang="en-US">
              <a:latin typeface="Times" pitchFamily="18" charset="0"/>
            </a:endParaRPr>
          </a:p>
        </p:txBody>
      </p:sp>
      <p:sp>
        <p:nvSpPr>
          <p:cNvPr id="164892" name="Text Box 43"/>
          <p:cNvSpPr txBox="1">
            <a:spLocks noChangeAspect="1" noChangeArrowheads="1"/>
          </p:cNvSpPr>
          <p:nvPr/>
        </p:nvSpPr>
        <p:spPr bwMode="auto">
          <a:xfrm>
            <a:off x="2743200" y="3232150"/>
            <a:ext cx="42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" pitchFamily="18" charset="0"/>
              </a:rPr>
              <a:t>IL</a:t>
            </a:r>
          </a:p>
        </p:txBody>
      </p:sp>
      <p:sp>
        <p:nvSpPr>
          <p:cNvPr id="164893" name="Text Box 44"/>
          <p:cNvSpPr txBox="1">
            <a:spLocks noChangeAspect="1" noChangeArrowheads="1"/>
          </p:cNvSpPr>
          <p:nvPr/>
        </p:nvSpPr>
        <p:spPr bwMode="auto">
          <a:xfrm>
            <a:off x="2438400" y="5137150"/>
            <a:ext cx="1358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" pitchFamily="18" charset="0"/>
              </a:rPr>
              <a:t>DUCTAPE</a:t>
            </a:r>
            <a:endParaRPr lang="en-US">
              <a:latin typeface="Times" pitchFamily="18" charset="0"/>
            </a:endParaRPr>
          </a:p>
        </p:txBody>
      </p:sp>
      <p:sp>
        <p:nvSpPr>
          <p:cNvPr id="164894" name="Text Box 48"/>
          <p:cNvSpPr txBox="1">
            <a:spLocks noChangeAspect="1" noChangeArrowheads="1"/>
          </p:cNvSpPr>
          <p:nvPr/>
        </p:nvSpPr>
        <p:spPr bwMode="auto">
          <a:xfrm>
            <a:off x="5080000" y="4979988"/>
            <a:ext cx="1190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Times" pitchFamily="18" charset="0"/>
              </a:rPr>
              <a:t>TAU</a:t>
            </a:r>
            <a:br>
              <a:rPr lang="en-US" sz="1400" b="1">
                <a:latin typeface="Times" pitchFamily="18" charset="0"/>
              </a:rPr>
            </a:br>
            <a:r>
              <a:rPr lang="en-US" sz="1400" b="1">
                <a:latin typeface="Times" pitchFamily="18" charset="0"/>
              </a:rPr>
              <a:t>instrumentor</a:t>
            </a:r>
          </a:p>
        </p:txBody>
      </p:sp>
      <p:sp>
        <p:nvSpPr>
          <p:cNvPr id="164895" name="Text Box 52"/>
          <p:cNvSpPr txBox="1">
            <a:spLocks noChangeAspect="1" noChangeArrowheads="1"/>
          </p:cNvSpPr>
          <p:nvPr/>
        </p:nvSpPr>
        <p:spPr bwMode="auto">
          <a:xfrm>
            <a:off x="7164388" y="4968875"/>
            <a:ext cx="19796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" pitchFamily="18" charset="0"/>
              </a:rPr>
              <a:t>Automatic source</a:t>
            </a:r>
          </a:p>
          <a:p>
            <a:r>
              <a:rPr lang="en-US" sz="2000">
                <a:latin typeface="Times" pitchFamily="18" charset="0"/>
              </a:rPr>
              <a:t>instrumentation</a:t>
            </a:r>
            <a:endParaRPr lang="en-US">
              <a:latin typeface="Times" pitchFamily="18" charset="0"/>
            </a:endParaRPr>
          </a:p>
        </p:txBody>
      </p:sp>
      <p:sp>
        <p:nvSpPr>
          <p:cNvPr id="164896" name="AutoShape 53"/>
          <p:cNvSpPr>
            <a:spLocks noChangeAspect="1" noChangeArrowheads="1"/>
          </p:cNvSpPr>
          <p:nvPr/>
        </p:nvSpPr>
        <p:spPr bwMode="auto">
          <a:xfrm>
            <a:off x="1827213" y="4618038"/>
            <a:ext cx="377825" cy="377825"/>
          </a:xfrm>
          <a:prstGeom prst="can">
            <a:avLst>
              <a:gd name="adj" fmla="val 25000"/>
            </a:avLst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97" name="AutoShape 54"/>
          <p:cNvSpPr>
            <a:spLocks noChangeAspect="1" noChangeArrowheads="1"/>
          </p:cNvSpPr>
          <p:nvPr/>
        </p:nvSpPr>
        <p:spPr bwMode="auto">
          <a:xfrm>
            <a:off x="1827213" y="5599113"/>
            <a:ext cx="377825" cy="376237"/>
          </a:xfrm>
          <a:prstGeom prst="can">
            <a:avLst>
              <a:gd name="adj" fmla="val 25000"/>
            </a:avLst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898" name="Line 55"/>
          <p:cNvSpPr>
            <a:spLocks noChangeAspect="1" noChangeShapeType="1"/>
          </p:cNvSpPr>
          <p:nvPr/>
        </p:nvSpPr>
        <p:spPr bwMode="auto">
          <a:xfrm>
            <a:off x="1639888" y="5275263"/>
            <a:ext cx="62865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4899" name="AutoShape 56"/>
          <p:cNvSpPr>
            <a:spLocks noChangeAspect="1" noChangeArrowheads="1"/>
          </p:cNvSpPr>
          <p:nvPr/>
        </p:nvSpPr>
        <p:spPr bwMode="auto">
          <a:xfrm>
            <a:off x="1509713" y="5083175"/>
            <a:ext cx="377825" cy="377825"/>
          </a:xfrm>
          <a:prstGeom prst="can">
            <a:avLst>
              <a:gd name="adj" fmla="val 25000"/>
            </a:avLst>
          </a:prstGeom>
          <a:solidFill>
            <a:srgbClr val="CC99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900" name="Freeform 57"/>
          <p:cNvSpPr>
            <a:spLocks noChangeAspect="1"/>
          </p:cNvSpPr>
          <p:nvPr/>
        </p:nvSpPr>
        <p:spPr bwMode="auto">
          <a:xfrm>
            <a:off x="2036763" y="4967288"/>
            <a:ext cx="430212" cy="225425"/>
          </a:xfrm>
          <a:custGeom>
            <a:avLst/>
            <a:gdLst>
              <a:gd name="T0" fmla="*/ 2147483647 w 493"/>
              <a:gd name="T1" fmla="*/ 0 h 257"/>
              <a:gd name="T2" fmla="*/ 2147483647 w 493"/>
              <a:gd name="T3" fmla="*/ 2147483647 h 257"/>
              <a:gd name="T4" fmla="*/ 2147483647 w 493"/>
              <a:gd name="T5" fmla="*/ 2147483647 h 257"/>
              <a:gd name="T6" fmla="*/ 0 60000 65536"/>
              <a:gd name="T7" fmla="*/ 0 60000 65536"/>
              <a:gd name="T8" fmla="*/ 0 60000 65536"/>
              <a:gd name="T9" fmla="*/ 0 w 493"/>
              <a:gd name="T10" fmla="*/ 0 h 257"/>
              <a:gd name="T11" fmla="*/ 493 w 493"/>
              <a:gd name="T12" fmla="*/ 257 h 2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3" h="257">
                <a:moveTo>
                  <a:pt x="22" y="0"/>
                </a:moveTo>
                <a:cubicBezTo>
                  <a:pt x="31" y="28"/>
                  <a:pt x="0" y="128"/>
                  <a:pt x="79" y="171"/>
                </a:cubicBezTo>
                <a:cubicBezTo>
                  <a:pt x="157" y="213"/>
                  <a:pt x="406" y="239"/>
                  <a:pt x="493" y="257"/>
                </a:cubicBezTo>
              </a:path>
            </a:pathLst>
          </a:custGeom>
          <a:noFill/>
          <a:ln w="5715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4901" name="Freeform 58"/>
          <p:cNvSpPr>
            <a:spLocks noChangeAspect="1"/>
          </p:cNvSpPr>
          <p:nvPr/>
        </p:nvSpPr>
        <p:spPr bwMode="auto">
          <a:xfrm flipV="1">
            <a:off x="2011363" y="5400675"/>
            <a:ext cx="431800" cy="223838"/>
          </a:xfrm>
          <a:custGeom>
            <a:avLst/>
            <a:gdLst>
              <a:gd name="T0" fmla="*/ 2147483647 w 493"/>
              <a:gd name="T1" fmla="*/ 0 h 257"/>
              <a:gd name="T2" fmla="*/ 2147483647 w 493"/>
              <a:gd name="T3" fmla="*/ 2147483647 h 257"/>
              <a:gd name="T4" fmla="*/ 2147483647 w 493"/>
              <a:gd name="T5" fmla="*/ 2147483647 h 257"/>
              <a:gd name="T6" fmla="*/ 0 60000 65536"/>
              <a:gd name="T7" fmla="*/ 0 60000 65536"/>
              <a:gd name="T8" fmla="*/ 0 60000 65536"/>
              <a:gd name="T9" fmla="*/ 0 w 493"/>
              <a:gd name="T10" fmla="*/ 0 h 257"/>
              <a:gd name="T11" fmla="*/ 493 w 493"/>
              <a:gd name="T12" fmla="*/ 257 h 2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3" h="257">
                <a:moveTo>
                  <a:pt x="22" y="0"/>
                </a:moveTo>
                <a:cubicBezTo>
                  <a:pt x="31" y="28"/>
                  <a:pt x="0" y="128"/>
                  <a:pt x="79" y="171"/>
                </a:cubicBezTo>
                <a:cubicBezTo>
                  <a:pt x="157" y="213"/>
                  <a:pt x="406" y="239"/>
                  <a:pt x="493" y="257"/>
                </a:cubicBezTo>
              </a:path>
            </a:pathLst>
          </a:custGeom>
          <a:noFill/>
          <a:ln w="5715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4902" name="Line 59"/>
          <p:cNvSpPr>
            <a:spLocks noChangeAspect="1" noChangeShapeType="1"/>
          </p:cNvSpPr>
          <p:nvPr/>
        </p:nvSpPr>
        <p:spPr bwMode="auto">
          <a:xfrm>
            <a:off x="1636713" y="4319588"/>
            <a:ext cx="379412" cy="3778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4903" name="Line 60"/>
          <p:cNvSpPr>
            <a:spLocks noChangeAspect="1" noChangeShapeType="1"/>
          </p:cNvSpPr>
          <p:nvPr/>
        </p:nvSpPr>
        <p:spPr bwMode="auto">
          <a:xfrm flipH="1">
            <a:off x="2027238" y="4319588"/>
            <a:ext cx="411162" cy="3778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4904" name="AutoShape 61"/>
          <p:cNvSpPr>
            <a:spLocks noChangeAspect="1" noChangeArrowheads="1"/>
          </p:cNvSpPr>
          <p:nvPr/>
        </p:nvSpPr>
        <p:spPr bwMode="auto">
          <a:xfrm>
            <a:off x="1419225" y="3963988"/>
            <a:ext cx="415925" cy="3778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72 w 21600"/>
              <a:gd name="T13" fmla="*/ 5572 h 21600"/>
              <a:gd name="T14" fmla="*/ 16028 w 21600"/>
              <a:gd name="T15" fmla="*/ 160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543" y="21600"/>
                </a:lnTo>
                <a:lnTo>
                  <a:pt x="14057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905" name="AutoShape 62"/>
          <p:cNvSpPr>
            <a:spLocks noChangeAspect="1" noChangeArrowheads="1"/>
          </p:cNvSpPr>
          <p:nvPr/>
        </p:nvSpPr>
        <p:spPr bwMode="auto">
          <a:xfrm>
            <a:off x="2228850" y="3963988"/>
            <a:ext cx="415925" cy="3778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72 w 21600"/>
              <a:gd name="T13" fmla="*/ 5572 h 21600"/>
              <a:gd name="T14" fmla="*/ 16028 w 21600"/>
              <a:gd name="T15" fmla="*/ 160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543" y="21600"/>
                </a:lnTo>
                <a:lnTo>
                  <a:pt x="14057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906" name="AutoShape 9"/>
          <p:cNvSpPr>
            <a:spLocks noChangeAspect="1" noChangeArrowheads="1"/>
          </p:cNvSpPr>
          <p:nvPr/>
        </p:nvSpPr>
        <p:spPr bwMode="auto">
          <a:xfrm flipH="1">
            <a:off x="6589713" y="3649663"/>
            <a:ext cx="550862" cy="376237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907" name="AutoShape 12"/>
          <p:cNvSpPr>
            <a:spLocks noChangeAspect="1" noChangeArrowheads="1"/>
          </p:cNvSpPr>
          <p:nvPr/>
        </p:nvSpPr>
        <p:spPr bwMode="auto">
          <a:xfrm rot="-5400000">
            <a:off x="5207794" y="3098006"/>
            <a:ext cx="733425" cy="1395413"/>
          </a:xfrm>
          <a:prstGeom prst="can">
            <a:avLst>
              <a:gd name="adj" fmla="val 26266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908" name="AutoShape 29"/>
          <p:cNvSpPr>
            <a:spLocks noChangeAspect="1" noChangeArrowheads="1"/>
          </p:cNvSpPr>
          <p:nvPr/>
        </p:nvSpPr>
        <p:spPr bwMode="auto">
          <a:xfrm>
            <a:off x="6283325" y="3717925"/>
            <a:ext cx="355600" cy="227013"/>
          </a:xfrm>
          <a:prstGeom prst="rightArrow">
            <a:avLst>
              <a:gd name="adj1" fmla="val 40954"/>
              <a:gd name="adj2" fmla="val 70272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909" name="TextBox 73"/>
          <p:cNvSpPr txBox="1">
            <a:spLocks noChangeArrowheads="1"/>
          </p:cNvSpPr>
          <p:nvPr/>
        </p:nvSpPr>
        <p:spPr bwMode="auto">
          <a:xfrm>
            <a:off x="5410200" y="4114800"/>
            <a:ext cx="327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80000"/>
              </a:lnSpc>
            </a:pPr>
            <a:r>
              <a:rPr lang="en-US" sz="1600" b="1"/>
              <a:t>.</a:t>
            </a:r>
          </a:p>
          <a:p>
            <a:pPr>
              <a:lnSpc>
                <a:spcPct val="80000"/>
              </a:lnSpc>
            </a:pPr>
            <a:r>
              <a:rPr lang="en-US" sz="1600" b="1"/>
              <a:t>.</a:t>
            </a:r>
          </a:p>
          <a:p>
            <a:pPr>
              <a:lnSpc>
                <a:spcPct val="80000"/>
              </a:lnSpc>
            </a:pPr>
            <a:r>
              <a:rPr lang="en-US" sz="1600" b="1"/>
              <a:t>.</a:t>
            </a:r>
          </a:p>
        </p:txBody>
      </p:sp>
      <p:sp>
        <p:nvSpPr>
          <p:cNvPr id="164910" name="Rectangle 19"/>
          <p:cNvSpPr>
            <a:spLocks noChangeAspect="1" noChangeArrowheads="1"/>
          </p:cNvSpPr>
          <p:nvPr/>
        </p:nvSpPr>
        <p:spPr bwMode="auto">
          <a:xfrm>
            <a:off x="4267200" y="3744913"/>
            <a:ext cx="163513" cy="1524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911" name="AutoShape 18"/>
          <p:cNvSpPr>
            <a:spLocks noChangeAspect="1" noChangeArrowheads="1"/>
          </p:cNvSpPr>
          <p:nvPr/>
        </p:nvSpPr>
        <p:spPr bwMode="auto">
          <a:xfrm>
            <a:off x="4267200" y="3657600"/>
            <a:ext cx="723900" cy="295275"/>
          </a:xfrm>
          <a:prstGeom prst="rightArrow">
            <a:avLst>
              <a:gd name="adj1" fmla="val 50000"/>
              <a:gd name="adj2" fmla="val 902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MPI Wrapper Interposition Library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829C597-FDF0-4FC8-AD2C-715CBC280E78}" type="slidenum">
              <a:rPr lang="en-US"/>
              <a:pPr>
                <a:defRPr/>
              </a:pPr>
              <a:t>165</a:t>
            </a:fld>
            <a:endParaRPr lang="en-US"/>
          </a:p>
        </p:txBody>
      </p:sp>
      <p:sp>
        <p:nvSpPr>
          <p:cNvPr id="16589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smtClean="0"/>
              <a:t>Uses standard MPI Profiling Interface</a:t>
            </a:r>
          </a:p>
          <a:p>
            <a:pPr lvl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Provides name shifted interface </a:t>
            </a:r>
          </a:p>
          <a:p>
            <a:pPr lvl="2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MPI_Send = PMPI_Send</a:t>
            </a:r>
          </a:p>
          <a:p>
            <a:pPr lvl="2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Weak bindings </a:t>
            </a:r>
          </a:p>
          <a:p>
            <a:pPr>
              <a:lnSpc>
                <a:spcPct val="90000"/>
              </a:lnSpc>
            </a:pPr>
            <a:r>
              <a:rPr lang="en-US" sz="3000" smtClean="0"/>
              <a:t>Create TAU instrumented MPI library</a:t>
            </a:r>
          </a:p>
          <a:p>
            <a:pPr lvl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Interpose between MPI and TAU</a:t>
            </a:r>
          </a:p>
          <a:p>
            <a:pPr lvl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Done during program link</a:t>
            </a:r>
          </a:p>
          <a:p>
            <a:pPr lvl="2">
              <a:lnSpc>
                <a:spcPct val="90000"/>
              </a:lnSpc>
            </a:pPr>
            <a:r>
              <a:rPr lang="en-US" sz="2200" smtClean="0">
                <a:ea typeface="ＭＳ Ｐゴシック" pitchFamily="34" charset="-128"/>
              </a:rPr>
              <a:t>-lmpi replaced by –lTauMpi –lpmpi –lmpi</a:t>
            </a:r>
          </a:p>
          <a:p>
            <a:pPr lvl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No change to the source code!</a:t>
            </a:r>
          </a:p>
          <a:p>
            <a:pPr lvl="1">
              <a:lnSpc>
                <a:spcPct val="90000"/>
              </a:lnSpc>
            </a:pPr>
            <a:r>
              <a:rPr lang="en-US" sz="2600" smtClean="0">
                <a:ea typeface="ＭＳ Ｐゴシック" pitchFamily="34" charset="-128"/>
              </a:rPr>
              <a:t>Just re-link application to generate performance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MPI Shared Library Instrumentation</a:t>
            </a:r>
          </a:p>
        </p:txBody>
      </p:sp>
      <p:sp>
        <p:nvSpPr>
          <p:cNvPr id="32771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140D31D-3F7A-4CF8-B3DA-A6C42C934B0C}" type="slidenum">
              <a:rPr lang="en-US"/>
              <a:pPr>
                <a:defRPr/>
              </a:pPr>
              <a:t>166</a:t>
            </a:fld>
            <a:endParaRPr lang="en-US"/>
          </a:p>
        </p:txBody>
      </p:sp>
      <p:sp>
        <p:nvSpPr>
          <p:cNvPr id="166916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000" smtClean="0"/>
              <a:t>Interpose the MPI wrapper library for applications that have already been compiled</a:t>
            </a:r>
          </a:p>
          <a:p>
            <a:pPr lvl="1">
              <a:lnSpc>
                <a:spcPct val="80000"/>
              </a:lnSpc>
            </a:pPr>
            <a:r>
              <a:rPr lang="en-US" sz="2600" smtClean="0">
                <a:ea typeface="ＭＳ Ｐゴシック" pitchFamily="34" charset="-128"/>
              </a:rPr>
              <a:t>Avoid re-compilation or re-linking</a:t>
            </a:r>
          </a:p>
          <a:p>
            <a:pPr>
              <a:lnSpc>
                <a:spcPct val="80000"/>
              </a:lnSpc>
            </a:pPr>
            <a:r>
              <a:rPr lang="en-US" sz="3000" smtClean="0"/>
              <a:t>Requires shared library MPI</a:t>
            </a:r>
          </a:p>
          <a:p>
            <a:pPr lvl="1">
              <a:lnSpc>
                <a:spcPct val="80000"/>
              </a:lnSpc>
            </a:pPr>
            <a:r>
              <a:rPr lang="en-US" sz="2600" smtClean="0">
                <a:ea typeface="ＭＳ Ｐゴシック" pitchFamily="34" charset="-128"/>
              </a:rPr>
              <a:t>Uses LD_PRELOAD for Linux</a:t>
            </a:r>
          </a:p>
          <a:p>
            <a:pPr lvl="1">
              <a:lnSpc>
                <a:spcPct val="80000"/>
              </a:lnSpc>
            </a:pPr>
            <a:r>
              <a:rPr lang="en-US" sz="2600" smtClean="0">
                <a:ea typeface="ＭＳ Ｐゴシック" pitchFamily="34" charset="-128"/>
              </a:rPr>
              <a:t>On AIX use MPI_EUILIB / MPI_EUILIBPATH</a:t>
            </a:r>
          </a:p>
          <a:p>
            <a:pPr lvl="1">
              <a:lnSpc>
                <a:spcPct val="80000"/>
              </a:lnSpc>
            </a:pPr>
            <a:r>
              <a:rPr lang="en-US" sz="2600" smtClean="0">
                <a:ea typeface="ＭＳ Ｐゴシック" pitchFamily="34" charset="-128"/>
              </a:rPr>
              <a:t>Does not work on XT3</a:t>
            </a:r>
          </a:p>
          <a:p>
            <a:pPr>
              <a:lnSpc>
                <a:spcPct val="80000"/>
              </a:lnSpc>
            </a:pPr>
            <a:r>
              <a:rPr lang="en-US" sz="3000" smtClean="0"/>
              <a:t>Approach will work with other shared libraries</a:t>
            </a:r>
          </a:p>
          <a:p>
            <a:pPr>
              <a:lnSpc>
                <a:spcPct val="80000"/>
              </a:lnSpc>
            </a:pPr>
            <a:r>
              <a:rPr lang="en-US" sz="3000" smtClean="0"/>
              <a:t>Use TAU tauex</a:t>
            </a:r>
          </a:p>
          <a:p>
            <a:pPr lvl="1">
              <a:lnSpc>
                <a:spcPct val="80000"/>
              </a:lnSpc>
            </a:pPr>
            <a:r>
              <a:rPr lang="en-US" sz="2600" smtClean="0">
                <a:ea typeface="ＭＳ Ｐゴシック" pitchFamily="34" charset="-128"/>
              </a:rPr>
              <a:t>% mpirun -np 4 tauex a.out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Selective Instrumentation File</a:t>
            </a:r>
          </a:p>
        </p:txBody>
      </p:sp>
      <p:sp>
        <p:nvSpPr>
          <p:cNvPr id="34819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B74F8DD-E03C-4F17-A797-90F2EA878880}" type="slidenum">
              <a:rPr lang="en-US"/>
              <a:pPr>
                <a:defRPr/>
              </a:pPr>
              <a:t>167</a:t>
            </a:fld>
            <a:endParaRPr lang="en-US"/>
          </a:p>
        </p:txBody>
      </p:sp>
      <p:sp>
        <p:nvSpPr>
          <p:cNvPr id="16794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smtClean="0"/>
              <a:t>Specify a list of events to exclude or include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# is a wildcard in a routine name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BEGIN_EXCLUDE_LIST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Foo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Bar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D#EMM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END_EXCLUDE_LIST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endParaRPr lang="en-US" sz="2500" smtClean="0"/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BEGIN_INCLUDE_LIST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int main(int, char **)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F1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F3</a:t>
            </a:r>
          </a:p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lang="en-US" sz="2500" smtClean="0"/>
              <a:t>	  END_INCLUDE_LIST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Selective Instrumentation File</a:t>
            </a: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AEC706A-A106-4835-B8F7-E24C7BBEA13C}" type="slidenum">
              <a:rPr lang="en-US"/>
              <a:pPr>
                <a:defRPr/>
              </a:pPr>
              <a:t>168</a:t>
            </a:fld>
            <a:endParaRPr lang="en-US"/>
          </a:p>
        </p:txBody>
      </p:sp>
      <p:sp>
        <p:nvSpPr>
          <p:cNvPr id="168964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smtClean="0"/>
              <a:t>Optionally specify a list of files</a:t>
            </a:r>
          </a:p>
          <a:p>
            <a:pPr>
              <a:lnSpc>
                <a:spcPct val="90000"/>
              </a:lnSpc>
            </a:pPr>
            <a:r>
              <a:rPr lang="en-US" sz="3000" smtClean="0"/>
              <a:t>* and ? may be used as wildcard characters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BEGIN_FILE_EXCLUDE_LIST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f*.f90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Foo?.cpp 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END_FILE_EXCLUDE_LIST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BEGIN_FILE_INCLUDE_LIST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main.cpp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foo.f90</a:t>
            </a:r>
          </a:p>
          <a:p>
            <a:pPr lvl="1">
              <a:lnSpc>
                <a:spcPct val="9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END_FILE_INCLUDE_LIST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Selective Instrumentation File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6D1E38B-3646-484D-A64B-DBB2CC6AAF4A}" type="slidenum">
              <a:rPr lang="en-US"/>
              <a:pPr>
                <a:defRPr/>
              </a:pPr>
              <a:t>169</a:t>
            </a:fld>
            <a:endParaRPr lang="en-US"/>
          </a:p>
        </p:txBody>
      </p:sp>
      <p:sp>
        <p:nvSpPr>
          <p:cNvPr id="169988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200" smtClean="0"/>
              <a:t>User instrumentation commands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Placed in INSTRUMENT section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Routine entry/exit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Arbitrary code insertion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Outer-loop level instrumentation</a:t>
            </a:r>
          </a:p>
          <a:p>
            <a:pPr lvl="1">
              <a:lnSpc>
                <a:spcPct val="70000"/>
              </a:lnSpc>
            </a:pPr>
            <a:endParaRPr lang="en-US" sz="2000" smtClean="0">
              <a:ea typeface="ＭＳ Ｐゴシック" pitchFamily="34" charset="-128"/>
            </a:endParaRP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BEGIN_INSTRUMENT_SECTION</a:t>
            </a: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loops file=“foo.f90” routine=“matrix#”</a:t>
            </a: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memory file=“foo.f90” routine=“#” </a:t>
            </a: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io routine=“matrix#”</a:t>
            </a: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[static/dynamic] phase routine=“MULTIPLY”</a:t>
            </a: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dynamic [phase/timer] name=“foo” file=“foo.cpp” line=22 to line=35</a:t>
            </a: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file=“foo.f90” line = 123 code = "  print *, \" Inside foo\""</a:t>
            </a: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exit routine = “int foo()” code = "cout &lt;&lt;\"exiting foo\"&lt;&lt;endl;”</a:t>
            </a:r>
          </a:p>
          <a:p>
            <a:pPr lvl="1">
              <a:lnSpc>
                <a:spcPct val="7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END_INSTRUMENT_SECTION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/>
              <a:t>POINT/VI-HPS tool interoperability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/>
          <a:lstStyle/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smtClean="0"/>
              <a:t>PerfSuite can generate reports in CUBE format</a:t>
            </a:r>
          </a:p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smtClean="0"/>
              <a:t>TAU can use Scalasca &amp; VampirTrace measurement libs and can present reports in PerfSuite &amp; CUBE formats</a:t>
            </a:r>
          </a:p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smtClean="0"/>
              <a:t>TAU &amp; Vampir use OPARI to instrument OpenMP sources, and Scalasca can use TAU source instrumenter</a:t>
            </a:r>
          </a:p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smtClean="0"/>
              <a:t>Scalasca &amp; Vampir traces can be inter-converted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AACEC7-40A0-4261-9B58-32DCA160C747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75" y="3830638"/>
            <a:ext cx="3851275" cy="2244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TAU Measurement Approach</a:t>
            </a:r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1BD02F8-39BE-4C62-A0FE-0A8BA589A8E1}" type="slidenum">
              <a:rPr lang="en-US"/>
              <a:pPr>
                <a:defRPr/>
              </a:pPr>
              <a:t>170</a:t>
            </a:fld>
            <a:endParaRPr lang="en-US"/>
          </a:p>
        </p:txBody>
      </p:sp>
      <p:sp>
        <p:nvSpPr>
          <p:cNvPr id="171012" name="Rectangle 1027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700" smtClean="0"/>
              <a:t>Portable and scalable parallel profiling solution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Multiple profiling types and options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Event selection and control (enabling/disabling, throttling)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Online profile access and sampling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Online performance profile overhead compensation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Portable and scalable parallel tracing solution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Trace translation to OTF, EPILOG, Paraver, and SLOG2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Trace streams (OTF) and hierarchical trace merging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Robust timing and hardware performance support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Multiple counters (hardware, user-defined, system)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Performance measurement of I/O and Linux kernel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TAU Measurement Mechanisms</a:t>
            </a:r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50EEC56-8BB5-4AA4-993A-7091D1B33F08}" type="slidenum">
              <a:rPr lang="en-US"/>
              <a:pPr>
                <a:defRPr/>
              </a:pPr>
              <a:t>171</a:t>
            </a:fld>
            <a:endParaRPr lang="en-US"/>
          </a:p>
        </p:txBody>
      </p:sp>
      <p:sp>
        <p:nvSpPr>
          <p:cNvPr id="172036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700" smtClean="0"/>
              <a:t>Parallel profiling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Function-level, block-level, statement-level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Supports user-defined events and mapping events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Support for flat, callgraph/callpath, phase profiling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Support for parameter and context profiling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Support for tracking I/O and memory (library wrappers)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Parallel profile stored (dumped, shapshot) during execution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Tracing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All profile-level events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Inter-process communication events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Inclusion of multiple counter data in traced events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3600" smtClean="0"/>
              <a:t>Types of Parallel Performance Profiling</a:t>
            </a:r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3A5F627-EF2A-40A5-9E60-DC199C4D2044}" type="slidenum">
              <a:rPr lang="en-US"/>
              <a:pPr>
                <a:defRPr/>
              </a:pPr>
              <a:t>172</a:t>
            </a:fld>
            <a:endParaRPr lang="en-US"/>
          </a:p>
        </p:txBody>
      </p:sp>
      <p:sp>
        <p:nvSpPr>
          <p:cNvPr id="173060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600" smtClean="0"/>
              <a:t>Flat profiles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Metric (e.g., time) spent in an event (callgraph nodes)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Exclusive/inclusive, # of calls, child calls</a:t>
            </a:r>
          </a:p>
          <a:p>
            <a:pPr>
              <a:lnSpc>
                <a:spcPct val="70000"/>
              </a:lnSpc>
            </a:pPr>
            <a:r>
              <a:rPr lang="en-US" sz="2600" smtClean="0"/>
              <a:t>Callpath profiles (Calldepth profiles)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Time spent along a calling path (edges in callgraph)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“main=&gt; f1 =&gt; f2 =&gt; MPI_Send” (event name)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TAU_CALLPATH_DEPTH environment variable</a:t>
            </a:r>
          </a:p>
          <a:p>
            <a:pPr>
              <a:lnSpc>
                <a:spcPct val="70000"/>
              </a:lnSpc>
            </a:pPr>
            <a:r>
              <a:rPr lang="en-US" sz="2600" smtClean="0"/>
              <a:t>Phase profiles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Flat profiles under a phase (nested phases are allowed)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Default “main” phase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Supports static or dynamic (per-iteration) phases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Phase profiles may be generated from full callpath profiles in paraprof by choosing events as phases</a:t>
            </a:r>
            <a:endParaRPr lang="en-US" sz="26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TAU Analysis</a:t>
            </a:r>
          </a:p>
        </p:txBody>
      </p:sp>
      <p:grpSp>
        <p:nvGrpSpPr>
          <p:cNvPr id="2053" name="Group 5"/>
          <p:cNvGrpSpPr>
            <a:grpSpLocks/>
          </p:cNvGrpSpPr>
          <p:nvPr/>
        </p:nvGrpSpPr>
        <p:grpSpPr bwMode="auto">
          <a:xfrm>
            <a:off x="304800" y="1066800"/>
            <a:ext cx="8534400" cy="5638800"/>
            <a:chOff x="400050" y="914400"/>
            <a:chExt cx="7448550" cy="5710238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1295400" y="914400"/>
            <a:ext cx="6553200" cy="5710238"/>
          </p:xfrm>
          <a:graphic>
            <a:graphicData uri="http://schemas.openxmlformats.org/presentationml/2006/ole">
              <p:oleObj spid="_x0000_s2050" name="Acrobat Document" r:id="rId4" imgW="6731000" imgH="5867400" progId="">
                <p:embed/>
              </p:oleObj>
            </a:graphicData>
          </a:graphic>
        </p:graphicFrame>
        <p:pic>
          <p:nvPicPr>
            <p:cNvPr id="2055" name="Picture 9" descr="tau-portal.jpg                                                 0021443CMacintosh HD                   C156AA62: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-514350" y="4267200"/>
              <a:ext cx="24384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AutoShape 10"/>
            <p:cNvSpPr>
              <a:spLocks noChangeArrowheads="1"/>
            </p:cNvSpPr>
            <p:nvPr/>
          </p:nvSpPr>
          <p:spPr bwMode="auto">
            <a:xfrm>
              <a:off x="1000125" y="4467225"/>
              <a:ext cx="304800" cy="180975"/>
            </a:xfrm>
            <a:prstGeom prst="leftRightArrow">
              <a:avLst>
                <a:gd name="adj1" fmla="val 70176"/>
                <a:gd name="adj2" fmla="val 4386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38" name="Slide Number Placeholder 7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AFA6C7A-8ABC-479B-AB1C-AEB6713C90EE}" type="slidenum">
              <a:rPr lang="en-US"/>
              <a:pPr>
                <a:defRPr/>
              </a:pPr>
              <a:t>173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Performance Analysis</a:t>
            </a:r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2494F8A-8B4D-4A75-87A5-A0406F3CC120}" type="slidenum">
              <a:rPr lang="en-US"/>
              <a:pPr>
                <a:defRPr/>
              </a:pPr>
              <a:t>174</a:t>
            </a:fld>
            <a:endParaRPr lang="en-US"/>
          </a:p>
        </p:txBody>
      </p:sp>
      <p:sp>
        <p:nvSpPr>
          <p:cNvPr id="174084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300" smtClean="0"/>
              <a:t>Analysis of parallel profile and trace measurement</a:t>
            </a:r>
          </a:p>
          <a:p>
            <a:pPr>
              <a:lnSpc>
                <a:spcPct val="90000"/>
              </a:lnSpc>
            </a:pPr>
            <a:r>
              <a:rPr lang="en-US" sz="2300" smtClean="0"/>
              <a:t>Parallel profile analysis (ParaProf)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Java-based analysis and visualization tool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Support for large-scale parallel profiles</a:t>
            </a:r>
          </a:p>
          <a:p>
            <a:pPr>
              <a:lnSpc>
                <a:spcPct val="90000"/>
              </a:lnSpc>
            </a:pPr>
            <a:r>
              <a:rPr lang="en-US" sz="2300" smtClean="0"/>
              <a:t>Performance data management framework (PerfDMF)</a:t>
            </a:r>
          </a:p>
          <a:p>
            <a:pPr>
              <a:lnSpc>
                <a:spcPct val="90000"/>
              </a:lnSpc>
            </a:pPr>
            <a:r>
              <a:rPr lang="en-US" sz="2300" smtClean="0"/>
              <a:t>Parallel trace analysis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Translation to VTF (V3.0), EPILOG, OTF formats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Integration with Vampir / Vampir Server (TU Dresden)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Profile generation from trace data</a:t>
            </a:r>
          </a:p>
          <a:p>
            <a:pPr>
              <a:lnSpc>
                <a:spcPct val="90000"/>
              </a:lnSpc>
            </a:pPr>
            <a:r>
              <a:rPr lang="en-US" sz="2300" smtClean="0"/>
              <a:t>Online parallel analysis and visualization</a:t>
            </a:r>
          </a:p>
          <a:p>
            <a:pPr>
              <a:lnSpc>
                <a:spcPct val="90000"/>
              </a:lnSpc>
            </a:pPr>
            <a:r>
              <a:rPr lang="en-US" sz="2300" smtClean="0"/>
              <a:t>Integration with CUBE browser (Scalasca, UTK / FZJ)</a:t>
            </a:r>
            <a:endParaRPr lang="en-US" sz="27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3600" smtClean="0"/>
              <a:t>ParaProf Profile Analysis Framework</a:t>
            </a:r>
          </a:p>
        </p:txBody>
      </p:sp>
      <p:pic>
        <p:nvPicPr>
          <p:cNvPr id="175107" name="Picture 3" descr="paraprof.pdf                                                   001B1E23Macintosh HD                   C156AA62:"/>
          <p:cNvPicPr>
            <a:picLocks noChangeAspect="1" noChangeArrowheads="1"/>
          </p:cNvPicPr>
          <p:nvPr/>
        </p:nvPicPr>
        <p:blipFill>
          <a:blip r:embed="rId2" cstate="print"/>
          <a:srcRect l="999" t="2667" r="999" b="3334"/>
          <a:stretch>
            <a:fillRect/>
          </a:stretch>
        </p:blipFill>
        <p:spPr bwMode="auto">
          <a:xfrm>
            <a:off x="555625" y="1019175"/>
            <a:ext cx="7959725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0792A4A-576E-4ADF-BF6B-46E632A8B571}" type="slidenum">
              <a:rPr lang="en-US"/>
              <a:pPr>
                <a:defRPr/>
              </a:pPr>
              <a:t>175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GB" sz="4000" smtClean="0"/>
              <a:t>Performance Data Management</a:t>
            </a: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C22D050-D4B0-48F9-AA0D-7C603649756F}" type="slidenum">
              <a:rPr lang="en-US"/>
              <a:pPr>
                <a:defRPr/>
              </a:pPr>
              <a:t>176</a:t>
            </a:fld>
            <a:endParaRPr lang="en-US"/>
          </a:p>
        </p:txBody>
      </p:sp>
      <p:sp>
        <p:nvSpPr>
          <p:cNvPr id="176132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700" smtClean="0"/>
              <a:t>Provide an open, flexible framework to support common data management tasks</a:t>
            </a:r>
          </a:p>
          <a:p>
            <a:pPr lvl="1">
              <a:lnSpc>
                <a:spcPct val="80000"/>
              </a:lnSpc>
            </a:pPr>
            <a:r>
              <a:rPr lang="en-GB" sz="2400" smtClean="0">
                <a:ea typeface="ＭＳ Ｐゴシック" pitchFamily="34" charset="-128"/>
              </a:rPr>
              <a:t>Foster multi-experiment performance evaluation </a:t>
            </a:r>
          </a:p>
          <a:p>
            <a:pPr>
              <a:lnSpc>
                <a:spcPct val="80000"/>
              </a:lnSpc>
            </a:pPr>
            <a:r>
              <a:rPr lang="en-GB" sz="2700" smtClean="0"/>
              <a:t>Extensible toolkit to promote integration and reuse across available performance tools (PerfDMF)</a:t>
            </a:r>
          </a:p>
          <a:p>
            <a:pPr lvl="1">
              <a:lnSpc>
                <a:spcPct val="80000"/>
              </a:lnSpc>
            </a:pPr>
            <a:r>
              <a:rPr lang="en-GB" sz="2400" smtClean="0">
                <a:ea typeface="ＭＳ Ｐゴシック" pitchFamily="34" charset="-128"/>
              </a:rPr>
              <a:t>Originally designed to address critical TAU requirements</a:t>
            </a:r>
          </a:p>
          <a:p>
            <a:pPr lvl="1">
              <a:lnSpc>
                <a:spcPct val="80000"/>
              </a:lnSpc>
            </a:pPr>
            <a:r>
              <a:rPr lang="en-GB" sz="2400" smtClean="0">
                <a:ea typeface="ＭＳ Ｐゴシック" pitchFamily="34" charset="-128"/>
              </a:rPr>
              <a:t>Supported profile formats:</a:t>
            </a:r>
            <a:br>
              <a:rPr lang="en-GB" sz="2400" smtClean="0">
                <a:ea typeface="ＭＳ Ｐゴシック" pitchFamily="34" charset="-128"/>
              </a:rPr>
            </a:br>
            <a:r>
              <a:rPr lang="en-GB" sz="2000" smtClean="0">
                <a:ea typeface="ＭＳ Ｐゴシック" pitchFamily="34" charset="-128"/>
              </a:rPr>
              <a:t>TAU, CUBE (Scalasca), HPC Toolkit (Rice), HPM Toolkit (IBM), gprof, mpiP, psrun (PerfSuite), Open|SpeedShop, …</a:t>
            </a:r>
          </a:p>
          <a:p>
            <a:pPr lvl="1">
              <a:lnSpc>
                <a:spcPct val="80000"/>
              </a:lnSpc>
            </a:pPr>
            <a:r>
              <a:rPr lang="en-GB" sz="2400" smtClean="0">
                <a:ea typeface="ＭＳ Ｐゴシック" pitchFamily="34" charset="-128"/>
              </a:rPr>
              <a:t>Supported DBMS:</a:t>
            </a:r>
            <a:br>
              <a:rPr lang="en-GB" sz="2400" smtClean="0">
                <a:ea typeface="ＭＳ Ｐゴシック" pitchFamily="34" charset="-128"/>
              </a:rPr>
            </a:br>
            <a:r>
              <a:rPr lang="en-GB" sz="2000" smtClean="0">
                <a:ea typeface="ＭＳ Ｐゴシック" pitchFamily="34" charset="-128"/>
              </a:rPr>
              <a:t>PostgreSQL, MySQL, Oracle, DB2, Derby/Cloudscape</a:t>
            </a:r>
          </a:p>
          <a:p>
            <a:pPr lvl="1">
              <a:lnSpc>
                <a:spcPct val="80000"/>
              </a:lnSpc>
            </a:pPr>
            <a:r>
              <a:rPr lang="en-GB" sz="2400" smtClean="0">
                <a:ea typeface="ＭＳ Ｐゴシック" pitchFamily="34" charset="-128"/>
              </a:rPr>
              <a:t>Profile query and analysis API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Reference implementation for PERI-DB project</a:t>
            </a:r>
            <a:endParaRPr lang="en-GB" sz="27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/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mtClean="0"/>
              <a:t>PerfDMF Architecture</a:t>
            </a:r>
          </a:p>
        </p:txBody>
      </p:sp>
      <p:grpSp>
        <p:nvGrpSpPr>
          <p:cNvPr id="177155" name="Group 3"/>
          <p:cNvGrpSpPr>
            <a:grpSpLocks/>
          </p:cNvGrpSpPr>
          <p:nvPr/>
        </p:nvGrpSpPr>
        <p:grpSpPr bwMode="auto">
          <a:xfrm>
            <a:off x="228600" y="1139825"/>
            <a:ext cx="8686800" cy="5489575"/>
            <a:chOff x="432" y="622"/>
            <a:chExt cx="5038" cy="2966"/>
          </a:xfrm>
        </p:grpSpPr>
        <p:pic>
          <p:nvPicPr>
            <p:cNvPr id="17715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622"/>
              <a:ext cx="5039" cy="2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7158" name="Group 5"/>
            <p:cNvGrpSpPr>
              <a:grpSpLocks/>
            </p:cNvGrpSpPr>
            <p:nvPr/>
          </p:nvGrpSpPr>
          <p:grpSpPr bwMode="auto">
            <a:xfrm>
              <a:off x="4156" y="851"/>
              <a:ext cx="568" cy="502"/>
              <a:chOff x="4156" y="851"/>
              <a:chExt cx="568" cy="502"/>
            </a:xfrm>
          </p:grpSpPr>
          <p:sp>
            <p:nvSpPr>
              <p:cNvPr id="177159" name="AutoShape 6"/>
              <p:cNvSpPr>
                <a:spLocks noChangeArrowheads="1"/>
              </p:cNvSpPr>
              <p:nvPr/>
            </p:nvSpPr>
            <p:spPr bwMode="auto">
              <a:xfrm>
                <a:off x="4332" y="851"/>
                <a:ext cx="394" cy="370"/>
              </a:xfrm>
              <a:prstGeom prst="roundRect">
                <a:avLst>
                  <a:gd name="adj" fmla="val 17296"/>
                </a:avLst>
              </a:prstGeom>
              <a:solidFill>
                <a:srgbClr val="003366"/>
              </a:solidFill>
              <a:ln w="1584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160" name="AutoShape 7"/>
              <p:cNvSpPr>
                <a:spLocks noChangeArrowheads="1"/>
              </p:cNvSpPr>
              <p:nvPr/>
            </p:nvSpPr>
            <p:spPr bwMode="auto">
              <a:xfrm>
                <a:off x="4244" y="915"/>
                <a:ext cx="395" cy="371"/>
              </a:xfrm>
              <a:prstGeom prst="roundRect">
                <a:avLst>
                  <a:gd name="adj" fmla="val 17296"/>
                </a:avLst>
              </a:prstGeom>
              <a:solidFill>
                <a:srgbClr val="003366"/>
              </a:solidFill>
              <a:ln w="1584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161" name="AutoShape 8"/>
              <p:cNvSpPr>
                <a:spLocks noChangeArrowheads="1"/>
              </p:cNvSpPr>
              <p:nvPr/>
            </p:nvSpPr>
            <p:spPr bwMode="auto">
              <a:xfrm>
                <a:off x="4156" y="984"/>
                <a:ext cx="395" cy="371"/>
              </a:xfrm>
              <a:prstGeom prst="roundRect">
                <a:avLst>
                  <a:gd name="adj" fmla="val 17296"/>
                </a:avLst>
              </a:prstGeom>
              <a:solidFill>
                <a:srgbClr val="003366"/>
              </a:solidFill>
              <a:ln w="1584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204" name="Slide Number Placeholder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6164EB2-B82C-4743-84C8-E3C8B9A5740F}" type="slidenum">
              <a:rPr lang="en-US"/>
              <a:pPr>
                <a:defRPr/>
              </a:pPr>
              <a:t>177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Metadata Collection</a:t>
            </a:r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DB50CDB-FA89-4D18-9BDB-C6502B6E035C}" type="slidenum">
              <a:rPr lang="en-US"/>
              <a:pPr>
                <a:defRPr/>
              </a:pPr>
              <a:t>178</a:t>
            </a:fld>
            <a:endParaRPr lang="en-US"/>
          </a:p>
        </p:txBody>
      </p:sp>
      <p:sp>
        <p:nvSpPr>
          <p:cNvPr id="178180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57200" y="1143000"/>
            <a:ext cx="8251825" cy="4527550"/>
          </a:xfrm>
        </p:spPr>
        <p:txBody>
          <a:bodyPr/>
          <a:lstStyle/>
          <a:p>
            <a:r>
              <a:rPr lang="en-GB" sz="2300" smtClean="0"/>
              <a:t>Integration of XML metadata for each parallel profile</a:t>
            </a:r>
          </a:p>
          <a:p>
            <a:r>
              <a:rPr lang="en-US" sz="2300" smtClean="0"/>
              <a:t>Three ways to incorporate metadata</a:t>
            </a:r>
          </a:p>
          <a:p>
            <a:pPr lvl="1"/>
            <a:r>
              <a:rPr lang="en-US" sz="2000" smtClean="0">
                <a:ea typeface="ＭＳ Ｐゴシック" pitchFamily="34" charset="-128"/>
              </a:rPr>
              <a:t>Measured hardware/system information (TAU, PERI-DB)</a:t>
            </a:r>
          </a:p>
          <a:p>
            <a:pPr lvl="2"/>
            <a:r>
              <a:rPr lang="en-US" sz="1800" smtClean="0">
                <a:ea typeface="ＭＳ Ｐゴシック" pitchFamily="34" charset="-128"/>
              </a:rPr>
              <a:t>CPU speed, memory in GB, MPI node IDs, …</a:t>
            </a:r>
          </a:p>
          <a:p>
            <a:pPr lvl="1"/>
            <a:r>
              <a:rPr lang="en-US" sz="2000" smtClean="0">
                <a:ea typeface="ＭＳ Ｐゴシック" pitchFamily="34" charset="-128"/>
              </a:rPr>
              <a:t>Application instrumentation (application-specific)</a:t>
            </a:r>
          </a:p>
          <a:p>
            <a:pPr lvl="2"/>
            <a:r>
              <a:rPr lang="en-US" sz="1800" smtClean="0">
                <a:ea typeface="ＭＳ Ｐゴシック" pitchFamily="34" charset="-128"/>
              </a:rPr>
              <a:t>TAU_METADATA() used to insert any name/value pair</a:t>
            </a:r>
          </a:p>
          <a:p>
            <a:pPr lvl="2"/>
            <a:r>
              <a:rPr lang="en-US" sz="1800" smtClean="0">
                <a:ea typeface="ＭＳ Ｐゴシック" pitchFamily="34" charset="-128"/>
              </a:rPr>
              <a:t>Application parameters, input data, domain decomposition</a:t>
            </a:r>
          </a:p>
          <a:p>
            <a:pPr lvl="1"/>
            <a:r>
              <a:rPr lang="en-US" sz="2000" smtClean="0">
                <a:ea typeface="ＭＳ Ｐゴシック" pitchFamily="34" charset="-128"/>
              </a:rPr>
              <a:t>PerfDMF data management tools can incorporate an XML file of additional metadata</a:t>
            </a:r>
          </a:p>
          <a:p>
            <a:pPr lvl="2"/>
            <a:r>
              <a:rPr lang="en-US" sz="1800" smtClean="0">
                <a:ea typeface="ＭＳ Ｐゴシック" pitchFamily="34" charset="-128"/>
              </a:rPr>
              <a:t>Compiler flags, submission scripts, input files, …</a:t>
            </a:r>
          </a:p>
          <a:p>
            <a:r>
              <a:rPr lang="en-US" sz="2300" smtClean="0"/>
              <a:t>Metadata can be imported from / exported to PERI-DB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5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Performance Data Mining / Analytics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3450334-9A15-4DA3-A01E-4EB54610A183}" type="slidenum">
              <a:rPr lang="en-US"/>
              <a:pPr>
                <a:defRPr/>
              </a:pPr>
              <a:t>179</a:t>
            </a:fld>
            <a:endParaRPr lang="en-US"/>
          </a:p>
        </p:txBody>
      </p:sp>
      <p:sp>
        <p:nvSpPr>
          <p:cNvPr id="179204" name="Rectangle 6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300" smtClean="0"/>
              <a:t>Conduct systematic and scalable analysis process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Multi-experiment performance analysis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Support automation, collaboration, and reuse</a:t>
            </a:r>
          </a:p>
          <a:p>
            <a:pPr>
              <a:lnSpc>
                <a:spcPct val="80000"/>
              </a:lnSpc>
            </a:pPr>
            <a:r>
              <a:rPr lang="en-US" sz="2300" smtClean="0"/>
              <a:t>Performance knowledge discovery framework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Data mining analysis applied to parallel performance data</a:t>
            </a:r>
          </a:p>
          <a:p>
            <a:pPr lvl="2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comparative, clustering, correlation, dimension reduction, …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Use the existing TAU infrastructure</a:t>
            </a:r>
          </a:p>
          <a:p>
            <a:pPr>
              <a:lnSpc>
                <a:spcPct val="80000"/>
              </a:lnSpc>
            </a:pPr>
            <a:r>
              <a:rPr lang="en-US" sz="2300" smtClean="0"/>
              <a:t>PerfExplorer v1 performance data mining framework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Multiple experiments and parametric studies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Integrate available statistics and data mining packages</a:t>
            </a:r>
          </a:p>
          <a:p>
            <a:pPr lvl="2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Weka, R, Matlab / Octave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Apply data mining operations in interactive enviroment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93515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Multicore processors: resource contention</a:t>
            </a:r>
            <a:br>
              <a:rPr lang="en-US" dirty="0" smtClean="0"/>
            </a:br>
            <a:r>
              <a:rPr lang="en-US" dirty="0" smtClean="0"/>
              <a:t>and Performance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98989"/>
                </a:solidFill>
              </a:rPr>
              <a:t>David </a:t>
            </a:r>
            <a:r>
              <a:rPr lang="en-US" b="1" dirty="0" err="1" smtClean="0">
                <a:solidFill>
                  <a:srgbClr val="898989"/>
                </a:solidFill>
              </a:rPr>
              <a:t>Cronk</a:t>
            </a:r>
            <a:endParaRPr lang="en-US" b="1" dirty="0" smtClean="0">
              <a:solidFill>
                <a:srgbClr val="898989"/>
              </a:solidFill>
            </a:endParaRPr>
          </a:p>
          <a:p>
            <a:r>
              <a:rPr lang="en-US" dirty="0" smtClean="0">
                <a:solidFill>
                  <a:srgbClr val="898989"/>
                </a:solidFill>
              </a:rPr>
              <a:t>Innovative Computing Lab</a:t>
            </a:r>
          </a:p>
          <a:p>
            <a:r>
              <a:rPr lang="en-US" dirty="0" smtClean="0">
                <a:solidFill>
                  <a:srgbClr val="898989"/>
                </a:solidFill>
              </a:rPr>
              <a:t>University of Tennessee, Knoxville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B8981-8382-4AF0-854A-F0CB9CEF7FE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How to explain performance?</a:t>
            </a:r>
          </a:p>
        </p:txBody>
      </p:sp>
      <p:sp>
        <p:nvSpPr>
          <p:cNvPr id="56323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9F2657B-38A6-40CE-B91F-5CF07F473073}" type="slidenum">
              <a:rPr lang="en-US"/>
              <a:pPr>
                <a:defRPr/>
              </a:pPr>
              <a:t>180</a:t>
            </a:fld>
            <a:endParaRPr lang="en-US"/>
          </a:p>
        </p:txBody>
      </p:sp>
      <p:sp>
        <p:nvSpPr>
          <p:cNvPr id="180228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300" smtClean="0"/>
              <a:t>Should not just redescribe the performance results</a:t>
            </a:r>
          </a:p>
          <a:p>
            <a:pPr>
              <a:lnSpc>
                <a:spcPct val="80000"/>
              </a:lnSpc>
            </a:pPr>
            <a:r>
              <a:rPr lang="en-US" sz="2300" smtClean="0"/>
              <a:t>Should explain performance phenomena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What are the causes for performance observed?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What are the factors and how do they interrelate?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Performance analytics, forensics, and decision support</a:t>
            </a:r>
          </a:p>
          <a:p>
            <a:pPr>
              <a:lnSpc>
                <a:spcPct val="80000"/>
              </a:lnSpc>
            </a:pPr>
            <a:r>
              <a:rPr lang="en-US" sz="2300" smtClean="0"/>
              <a:t>Need to add knowledge to do more intelligent things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Automated analysis needs good informed feedback</a:t>
            </a:r>
          </a:p>
          <a:p>
            <a:pPr lvl="2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iterative tuning, performance regression testing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Performance model generation requires interpretation</a:t>
            </a:r>
          </a:p>
          <a:p>
            <a:pPr>
              <a:lnSpc>
                <a:spcPct val="80000"/>
              </a:lnSpc>
            </a:pPr>
            <a:r>
              <a:rPr lang="en-US" sz="2300" smtClean="0"/>
              <a:t>We need better methods and tools for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Integrating meta-information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Knowledge-based performance problem solving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Role of Metadata and Knowledge Role</a:t>
            </a:r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A2D318C-84D2-4538-8215-D011879A6523}" type="slidenum">
              <a:rPr lang="en-US"/>
              <a:pPr>
                <a:defRPr/>
              </a:pPr>
              <a:t>181</a:t>
            </a:fld>
            <a:endParaRPr lang="en-US"/>
          </a:p>
        </p:txBody>
      </p:sp>
      <p:grpSp>
        <p:nvGrpSpPr>
          <p:cNvPr id="181252" name="Group 3"/>
          <p:cNvGrpSpPr>
            <a:grpSpLocks/>
          </p:cNvGrpSpPr>
          <p:nvPr/>
        </p:nvGrpSpPr>
        <p:grpSpPr bwMode="auto">
          <a:xfrm>
            <a:off x="322263" y="1143000"/>
            <a:ext cx="8518525" cy="4805363"/>
            <a:chOff x="203" y="837"/>
            <a:chExt cx="5366" cy="3027"/>
          </a:xfrm>
        </p:grpSpPr>
        <p:sp>
          <p:nvSpPr>
            <p:cNvPr id="2217988" name="Rectangle 4"/>
            <p:cNvSpPr>
              <a:spLocks noChangeArrowheads="1"/>
            </p:cNvSpPr>
            <p:nvPr/>
          </p:nvSpPr>
          <p:spPr bwMode="auto">
            <a:xfrm>
              <a:off x="203" y="3139"/>
              <a:ext cx="2086" cy="23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defTabSz="642938">
                <a:defRPr/>
              </a:pPr>
              <a:r>
                <a:rPr lang="en-US" sz="210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/>
                  <a:sym typeface="Gill Sans"/>
                </a:rPr>
                <a:t>Performance Knowledge</a:t>
              </a:r>
              <a:endParaRPr lang="en-US" sz="21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/>
                <a:sym typeface="Gill Sans"/>
              </a:endParaRPr>
            </a:p>
          </p:txBody>
        </p:sp>
        <p:sp>
          <p:nvSpPr>
            <p:cNvPr id="2217989" name="Rectangle 5"/>
            <p:cNvSpPr>
              <a:spLocks noChangeArrowheads="1"/>
            </p:cNvSpPr>
            <p:nvPr/>
          </p:nvSpPr>
          <p:spPr bwMode="auto">
            <a:xfrm>
              <a:off x="2385" y="1164"/>
              <a:ext cx="934" cy="563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sym typeface="Gill Sans"/>
                </a:rPr>
                <a:t>Source</a:t>
              </a:r>
            </a:p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sym typeface="Gill Sans"/>
                </a:rPr>
                <a:t>Code</a:t>
              </a:r>
            </a:p>
          </p:txBody>
        </p:sp>
        <p:sp>
          <p:nvSpPr>
            <p:cNvPr id="2217990" name="Rectangle 6"/>
            <p:cNvSpPr>
              <a:spLocks noChangeArrowheads="1"/>
            </p:cNvSpPr>
            <p:nvPr/>
          </p:nvSpPr>
          <p:spPr bwMode="auto">
            <a:xfrm>
              <a:off x="3386" y="1164"/>
              <a:ext cx="1035" cy="563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sym typeface="Gill Sans"/>
                </a:rPr>
                <a:t>Build Environment</a:t>
              </a:r>
            </a:p>
          </p:txBody>
        </p:sp>
        <p:sp>
          <p:nvSpPr>
            <p:cNvPr id="2217991" name="Rectangle 7"/>
            <p:cNvSpPr>
              <a:spLocks noChangeArrowheads="1"/>
            </p:cNvSpPr>
            <p:nvPr/>
          </p:nvSpPr>
          <p:spPr bwMode="auto">
            <a:xfrm>
              <a:off x="4490" y="1164"/>
              <a:ext cx="1017" cy="563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sym typeface="Gill Sans"/>
                </a:rPr>
                <a:t>Run Environment</a:t>
              </a:r>
            </a:p>
          </p:txBody>
        </p:sp>
        <p:sp>
          <p:nvSpPr>
            <p:cNvPr id="181257" name="AutoShape 8"/>
            <p:cNvSpPr>
              <a:spLocks noChangeArrowheads="1"/>
            </p:cNvSpPr>
            <p:nvPr/>
          </p:nvSpPr>
          <p:spPr bwMode="auto">
            <a:xfrm rot="5400000">
              <a:off x="3674" y="2992"/>
              <a:ext cx="562" cy="563"/>
            </a:xfrm>
            <a:prstGeom prst="rightArrow">
              <a:avLst>
                <a:gd name="adj1" fmla="val 34250"/>
                <a:gd name="adj2" fmla="val 5088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58" name="Rectangle 9"/>
            <p:cNvSpPr>
              <a:spLocks noChangeArrowheads="1"/>
            </p:cNvSpPr>
            <p:nvPr/>
          </p:nvSpPr>
          <p:spPr bwMode="auto">
            <a:xfrm>
              <a:off x="2989" y="3576"/>
              <a:ext cx="19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/>
              <a:r>
                <a:rPr lang="en-US" sz="3000">
                  <a:latin typeface="Gill Sans"/>
                  <a:sym typeface="Gill Sans"/>
                </a:rPr>
                <a:t>Performance Result</a:t>
              </a:r>
            </a:p>
          </p:txBody>
        </p:sp>
        <p:sp>
          <p:nvSpPr>
            <p:cNvPr id="181259" name="Rectangle 10"/>
            <p:cNvSpPr>
              <a:spLocks noChangeArrowheads="1"/>
            </p:cNvSpPr>
            <p:nvPr/>
          </p:nvSpPr>
          <p:spPr bwMode="auto">
            <a:xfrm>
              <a:off x="3470" y="2559"/>
              <a:ext cx="9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/>
              <a:r>
                <a:rPr lang="en-US" sz="3000">
                  <a:latin typeface="Gill Sans"/>
                  <a:sym typeface="Gill Sans"/>
                </a:rPr>
                <a:t>Execution</a:t>
              </a:r>
            </a:p>
          </p:txBody>
        </p:sp>
        <p:sp>
          <p:nvSpPr>
            <p:cNvPr id="181260" name="Line 11"/>
            <p:cNvSpPr>
              <a:spLocks noChangeShapeType="1"/>
            </p:cNvSpPr>
            <p:nvPr/>
          </p:nvSpPr>
          <p:spPr bwMode="auto">
            <a:xfrm rot="10800000" flipH="1">
              <a:off x="4127" y="1868"/>
              <a:ext cx="877" cy="659"/>
            </a:xfrm>
            <a:prstGeom prst="line">
              <a:avLst/>
            </a:prstGeom>
            <a:noFill/>
            <a:ln w="76200">
              <a:solidFill>
                <a:srgbClr val="FADB6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61" name="Line 12"/>
            <p:cNvSpPr>
              <a:spLocks noChangeShapeType="1"/>
            </p:cNvSpPr>
            <p:nvPr/>
          </p:nvSpPr>
          <p:spPr bwMode="auto">
            <a:xfrm rot="10800000" flipH="1">
              <a:off x="3956" y="1859"/>
              <a:ext cx="0" cy="681"/>
            </a:xfrm>
            <a:prstGeom prst="line">
              <a:avLst/>
            </a:prstGeom>
            <a:noFill/>
            <a:ln w="76200">
              <a:solidFill>
                <a:srgbClr val="FADB6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62" name="Line 13"/>
            <p:cNvSpPr>
              <a:spLocks noChangeShapeType="1"/>
            </p:cNvSpPr>
            <p:nvPr/>
          </p:nvSpPr>
          <p:spPr bwMode="auto">
            <a:xfrm rot="10800000">
              <a:off x="2874" y="1868"/>
              <a:ext cx="907" cy="659"/>
            </a:xfrm>
            <a:prstGeom prst="line">
              <a:avLst/>
            </a:prstGeom>
            <a:noFill/>
            <a:ln w="76200">
              <a:solidFill>
                <a:srgbClr val="FADB6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63" name="Rectangle 14"/>
            <p:cNvSpPr>
              <a:spLocks noChangeArrowheads="1"/>
            </p:cNvSpPr>
            <p:nvPr/>
          </p:nvSpPr>
          <p:spPr bwMode="auto">
            <a:xfrm>
              <a:off x="236" y="1080"/>
              <a:ext cx="170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3000">
                  <a:latin typeface="Gill Sans"/>
                  <a:sym typeface="Gill Sans"/>
                </a:rPr>
                <a:t>You have to capture these...</a:t>
              </a:r>
            </a:p>
          </p:txBody>
        </p:sp>
        <p:sp>
          <p:nvSpPr>
            <p:cNvPr id="181264" name="Rectangle 15"/>
            <p:cNvSpPr>
              <a:spLocks noChangeArrowheads="1"/>
            </p:cNvSpPr>
            <p:nvPr/>
          </p:nvSpPr>
          <p:spPr bwMode="auto">
            <a:xfrm>
              <a:off x="270" y="3544"/>
              <a:ext cx="1969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3000">
                  <a:latin typeface="Gill Sans"/>
                  <a:sym typeface="Gill Sans"/>
                </a:rPr>
                <a:t>...to understand this</a:t>
              </a:r>
            </a:p>
          </p:txBody>
        </p:sp>
        <p:sp>
          <p:nvSpPr>
            <p:cNvPr id="2218000" name="Rectangle 16"/>
            <p:cNvSpPr>
              <a:spLocks noChangeArrowheads="1"/>
            </p:cNvSpPr>
            <p:nvPr/>
          </p:nvSpPr>
          <p:spPr bwMode="auto">
            <a:xfrm>
              <a:off x="270" y="2683"/>
              <a:ext cx="934" cy="349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sym typeface="Gill Sans"/>
                </a:rPr>
                <a:t>Application</a:t>
              </a:r>
            </a:p>
          </p:txBody>
        </p:sp>
        <p:sp>
          <p:nvSpPr>
            <p:cNvPr id="2218001" name="Rectangle 17"/>
            <p:cNvSpPr>
              <a:spLocks noChangeArrowheads="1"/>
            </p:cNvSpPr>
            <p:nvPr/>
          </p:nvSpPr>
          <p:spPr bwMode="auto">
            <a:xfrm>
              <a:off x="1271" y="2689"/>
              <a:ext cx="934" cy="337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sym typeface="Gill Sans"/>
                </a:rPr>
                <a:t>Machine</a:t>
              </a:r>
            </a:p>
          </p:txBody>
        </p:sp>
        <p:sp>
          <p:nvSpPr>
            <p:cNvPr id="2218002" name="Rectangle 18"/>
            <p:cNvSpPr>
              <a:spLocks noChangeArrowheads="1"/>
            </p:cNvSpPr>
            <p:nvPr/>
          </p:nvSpPr>
          <p:spPr bwMode="auto">
            <a:xfrm>
              <a:off x="741" y="2162"/>
              <a:ext cx="994" cy="474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sym typeface="Gill Sans"/>
                </a:rPr>
                <a:t>Performance Problems</a:t>
              </a:r>
            </a:p>
          </p:txBody>
        </p:sp>
        <p:sp>
          <p:nvSpPr>
            <p:cNvPr id="181268" name="AutoShape 19"/>
            <p:cNvSpPr>
              <a:spLocks/>
            </p:cNvSpPr>
            <p:nvPr/>
          </p:nvSpPr>
          <p:spPr bwMode="auto">
            <a:xfrm>
              <a:off x="1856" y="1350"/>
              <a:ext cx="405" cy="169"/>
            </a:xfrm>
            <a:prstGeom prst="rightArrow">
              <a:avLst>
                <a:gd name="adj1" fmla="val 50000"/>
                <a:gd name="adj2" fmla="val 59911"/>
              </a:avLst>
            </a:prstGeom>
            <a:solidFill>
              <a:schemeClr val="accent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69" name="AutoShape 20"/>
            <p:cNvSpPr>
              <a:spLocks/>
            </p:cNvSpPr>
            <p:nvPr/>
          </p:nvSpPr>
          <p:spPr bwMode="auto">
            <a:xfrm>
              <a:off x="1148" y="1721"/>
              <a:ext cx="168" cy="338"/>
            </a:xfrm>
            <a:prstGeom prst="downArrow">
              <a:avLst>
                <a:gd name="adj1" fmla="val 50000"/>
                <a:gd name="adj2" fmla="val 50298"/>
              </a:avLst>
            </a:prstGeom>
            <a:solidFill>
              <a:schemeClr val="accent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0" name="AutoShape 21"/>
            <p:cNvSpPr>
              <a:spLocks/>
            </p:cNvSpPr>
            <p:nvPr/>
          </p:nvSpPr>
          <p:spPr bwMode="auto">
            <a:xfrm>
              <a:off x="2475" y="3645"/>
              <a:ext cx="405" cy="169"/>
            </a:xfrm>
            <a:prstGeom prst="rightArrow">
              <a:avLst>
                <a:gd name="adj1" fmla="val 50000"/>
                <a:gd name="adj2" fmla="val 59911"/>
              </a:avLst>
            </a:prstGeom>
            <a:solidFill>
              <a:schemeClr val="accent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8006" name="Rectangle 22"/>
            <p:cNvSpPr>
              <a:spLocks/>
            </p:cNvSpPr>
            <p:nvPr/>
          </p:nvSpPr>
          <p:spPr bwMode="auto">
            <a:xfrm>
              <a:off x="3192" y="837"/>
              <a:ext cx="1462" cy="2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64291" tIns="32146" rIns="64291" bIns="32146" anchor="ctr">
              <a:spAutoFit/>
            </a:bodyPr>
            <a:lstStyle/>
            <a:p>
              <a:pPr algn="ctr" defTabSz="642938">
                <a:defRPr/>
              </a:pPr>
              <a:r>
                <a:rPr lang="en-US" sz="210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/>
                  <a:sym typeface="Gill Sans"/>
                </a:rPr>
                <a:t>Context Knowledge</a:t>
              </a:r>
              <a:endParaRPr lang="en-US" sz="3000">
                <a:solidFill>
                  <a:srgbClr val="FFFFFF"/>
                </a:solidFill>
                <a:latin typeface="Gill Sans"/>
                <a:sym typeface="Gill Sans"/>
              </a:endParaRPr>
            </a:p>
          </p:txBody>
        </p:sp>
        <p:sp>
          <p:nvSpPr>
            <p:cNvPr id="181272" name="Rectangle 23"/>
            <p:cNvSpPr>
              <a:spLocks/>
            </p:cNvSpPr>
            <p:nvPr/>
          </p:nvSpPr>
          <p:spPr bwMode="auto">
            <a:xfrm>
              <a:off x="2295" y="1114"/>
              <a:ext cx="3274" cy="6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73" name="Rectangle 24"/>
            <p:cNvSpPr>
              <a:spLocks/>
            </p:cNvSpPr>
            <p:nvPr/>
          </p:nvSpPr>
          <p:spPr bwMode="auto">
            <a:xfrm>
              <a:off x="203" y="2126"/>
              <a:ext cx="2058" cy="94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9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PerfExplorer v2 – Requirements</a:t>
            </a:r>
          </a:p>
        </p:txBody>
      </p:sp>
      <p:sp>
        <p:nvSpPr>
          <p:cNvPr id="59395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623E9C4-3E07-4D05-A3AA-B91509B5AE9C}" type="slidenum">
              <a:rPr lang="en-US"/>
              <a:pPr>
                <a:defRPr/>
              </a:pPr>
              <a:t>182</a:t>
            </a:fld>
            <a:endParaRPr lang="en-US"/>
          </a:p>
        </p:txBody>
      </p:sp>
      <p:sp>
        <p:nvSpPr>
          <p:cNvPr id="182276" name="Rectangle 10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700" smtClean="0"/>
              <a:t>Component-based analysis process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Analysis operations implemented as modules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Linked together in analysis process and workflow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Scripting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Provides process/workflow development and automation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Metadata input, management, and access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Inference engine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Reasoning about causes of performance phenomena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Analysis knowledge captured in expert rules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Persistence of intermediate analysis results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Provenance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Provides historical record of analysis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 lIns="96437" tIns="0" rIns="115725" bIns="0"/>
          <a:lstStyle/>
          <a:p>
            <a:pPr>
              <a:defRPr/>
            </a:pPr>
            <a:r>
              <a:rPr lang="en-US" smtClean="0"/>
              <a:t>PerfExplorer v2 Architecture</a:t>
            </a:r>
          </a:p>
        </p:txBody>
      </p:sp>
      <p:sp>
        <p:nvSpPr>
          <p:cNvPr id="61443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520DE05-3A66-4390-992C-9CB1F651B00A}" type="slidenum">
              <a:rPr lang="en-US"/>
              <a:pPr>
                <a:defRPr/>
              </a:pPr>
              <a:t>183</a:t>
            </a:fld>
            <a:endParaRPr lang="en-US"/>
          </a:p>
        </p:txBody>
      </p:sp>
      <p:pic>
        <p:nvPicPr>
          <p:cNvPr id="183300" name="Picture 8" descr="perfexplorer-components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2674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Parallel Profile Analysis – pprof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9CB9CE5-F0FA-460A-A1C7-C4E01755F05A}" type="slidenum">
              <a:rPr lang="en-US"/>
              <a:pPr>
                <a:defRPr/>
              </a:pPr>
              <a:t>184</a:t>
            </a:fld>
            <a:endParaRPr lang="en-US"/>
          </a:p>
        </p:txBody>
      </p:sp>
      <p:pic>
        <p:nvPicPr>
          <p:cNvPr id="184324" name="Picture 4" descr="pprof_emac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77975" y="1274763"/>
            <a:ext cx="5942013" cy="4746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Parallel Profile Analysis – ParaProf</a:t>
            </a:r>
          </a:p>
        </p:txBody>
      </p:sp>
      <p:pic>
        <p:nvPicPr>
          <p:cNvPr id="1853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955675"/>
            <a:ext cx="7532687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9" name="Line 4"/>
          <p:cNvSpPr>
            <a:spLocks noChangeShapeType="1"/>
          </p:cNvSpPr>
          <p:nvPr/>
        </p:nvSpPr>
        <p:spPr bwMode="auto">
          <a:xfrm flipV="1">
            <a:off x="3440113" y="2819400"/>
            <a:ext cx="533400" cy="152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50" name="Line 5"/>
          <p:cNvSpPr>
            <a:spLocks noChangeShapeType="1"/>
          </p:cNvSpPr>
          <p:nvPr/>
        </p:nvSpPr>
        <p:spPr bwMode="auto">
          <a:xfrm>
            <a:off x="2563813" y="5029200"/>
            <a:ext cx="2362200" cy="838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51" name="Line 6"/>
          <p:cNvSpPr>
            <a:spLocks noChangeShapeType="1"/>
          </p:cNvSpPr>
          <p:nvPr/>
        </p:nvSpPr>
        <p:spPr bwMode="auto">
          <a:xfrm flipV="1">
            <a:off x="2601913" y="4572000"/>
            <a:ext cx="1676400" cy="152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52" name="Rectangle 7"/>
          <p:cNvSpPr>
            <a:spLocks noChangeArrowheads="1"/>
          </p:cNvSpPr>
          <p:nvPr/>
        </p:nvSpPr>
        <p:spPr bwMode="auto">
          <a:xfrm>
            <a:off x="6597650" y="1825625"/>
            <a:ext cx="123348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HPMToolkit</a:t>
            </a:r>
            <a:endParaRPr lang="en-US"/>
          </a:p>
        </p:txBody>
      </p:sp>
      <p:sp>
        <p:nvSpPr>
          <p:cNvPr id="185353" name="Rectangle 8"/>
          <p:cNvSpPr>
            <a:spLocks noChangeArrowheads="1"/>
          </p:cNvSpPr>
          <p:nvPr/>
        </p:nvSpPr>
        <p:spPr bwMode="auto">
          <a:xfrm>
            <a:off x="8204200" y="2930525"/>
            <a:ext cx="64611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MpiP</a:t>
            </a:r>
            <a:endParaRPr lang="en-US"/>
          </a:p>
        </p:txBody>
      </p:sp>
      <p:sp>
        <p:nvSpPr>
          <p:cNvPr id="185354" name="Rectangle 9"/>
          <p:cNvSpPr>
            <a:spLocks noChangeArrowheads="1"/>
          </p:cNvSpPr>
          <p:nvPr/>
        </p:nvSpPr>
        <p:spPr bwMode="auto">
          <a:xfrm>
            <a:off x="8240713" y="5111750"/>
            <a:ext cx="6096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TAU</a:t>
            </a:r>
            <a:endParaRPr lang="en-US"/>
          </a:p>
        </p:txBody>
      </p:sp>
      <p:sp>
        <p:nvSpPr>
          <p:cNvPr id="185355" name="Rectangle 10"/>
          <p:cNvSpPr>
            <a:spLocks noChangeArrowheads="1"/>
          </p:cNvSpPr>
          <p:nvPr/>
        </p:nvSpPr>
        <p:spPr bwMode="auto">
          <a:xfrm>
            <a:off x="163513" y="1143000"/>
            <a:ext cx="96837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Raw files</a:t>
            </a:r>
            <a:endParaRPr lang="en-US"/>
          </a:p>
        </p:txBody>
      </p:sp>
      <p:sp>
        <p:nvSpPr>
          <p:cNvPr id="185356" name="Rectangle 11"/>
          <p:cNvSpPr>
            <a:spLocks noChangeArrowheads="1"/>
          </p:cNvSpPr>
          <p:nvPr/>
        </p:nvSpPr>
        <p:spPr bwMode="auto">
          <a:xfrm>
            <a:off x="198438" y="1984375"/>
            <a:ext cx="103187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PerfDMF</a:t>
            </a:r>
            <a:br>
              <a:rPr lang="en-US" sz="1600"/>
            </a:br>
            <a:r>
              <a:rPr lang="en-US" sz="1600"/>
              <a:t>managed</a:t>
            </a:r>
          </a:p>
          <a:p>
            <a:r>
              <a:rPr lang="en-US" sz="1600"/>
              <a:t>(database)</a:t>
            </a:r>
            <a:endParaRPr lang="en-US"/>
          </a:p>
        </p:txBody>
      </p:sp>
      <p:sp>
        <p:nvSpPr>
          <p:cNvPr id="185357" name="Line 12"/>
          <p:cNvSpPr>
            <a:spLocks noChangeShapeType="1"/>
          </p:cNvSpPr>
          <p:nvPr/>
        </p:nvSpPr>
        <p:spPr bwMode="auto">
          <a:xfrm>
            <a:off x="1135063" y="1295400"/>
            <a:ext cx="400050" cy="76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58" name="Line 13"/>
          <p:cNvSpPr>
            <a:spLocks noChangeShapeType="1"/>
          </p:cNvSpPr>
          <p:nvPr/>
        </p:nvSpPr>
        <p:spPr bwMode="auto">
          <a:xfrm flipV="1">
            <a:off x="849313" y="1676400"/>
            <a:ext cx="6858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59" name="Rectangle 14"/>
          <p:cNvSpPr>
            <a:spLocks noChangeArrowheads="1"/>
          </p:cNvSpPr>
          <p:nvPr/>
        </p:nvSpPr>
        <p:spPr bwMode="auto">
          <a:xfrm>
            <a:off x="8077200" y="2016125"/>
            <a:ext cx="9525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/>
              <a:t>Metadata</a:t>
            </a:r>
            <a:endParaRPr lang="en-US"/>
          </a:p>
        </p:txBody>
      </p:sp>
      <p:sp>
        <p:nvSpPr>
          <p:cNvPr id="185360" name="Rectangle 15"/>
          <p:cNvSpPr>
            <a:spLocks noChangeArrowheads="1"/>
          </p:cNvSpPr>
          <p:nvPr/>
        </p:nvSpPr>
        <p:spPr bwMode="auto">
          <a:xfrm>
            <a:off x="409575" y="3184525"/>
            <a:ext cx="1033463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Application</a:t>
            </a:r>
            <a:endParaRPr lang="en-US"/>
          </a:p>
        </p:txBody>
      </p:sp>
      <p:sp>
        <p:nvSpPr>
          <p:cNvPr id="185361" name="Rectangle 16"/>
          <p:cNvSpPr>
            <a:spLocks noChangeArrowheads="1"/>
          </p:cNvSpPr>
          <p:nvPr/>
        </p:nvSpPr>
        <p:spPr bwMode="auto">
          <a:xfrm>
            <a:off x="422275" y="3648075"/>
            <a:ext cx="10223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Experiment</a:t>
            </a:r>
            <a:endParaRPr lang="en-US"/>
          </a:p>
        </p:txBody>
      </p:sp>
      <p:sp>
        <p:nvSpPr>
          <p:cNvPr id="185362" name="Rectangle 17"/>
          <p:cNvSpPr>
            <a:spLocks noChangeArrowheads="1"/>
          </p:cNvSpPr>
          <p:nvPr/>
        </p:nvSpPr>
        <p:spPr bwMode="auto">
          <a:xfrm>
            <a:off x="909638" y="4105275"/>
            <a:ext cx="538162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Trial</a:t>
            </a:r>
            <a:endParaRPr lang="en-US"/>
          </a:p>
        </p:txBody>
      </p:sp>
      <p:sp>
        <p:nvSpPr>
          <p:cNvPr id="185363" name="Line 18"/>
          <p:cNvSpPr>
            <a:spLocks noChangeShapeType="1"/>
          </p:cNvSpPr>
          <p:nvPr/>
        </p:nvSpPr>
        <p:spPr bwMode="auto">
          <a:xfrm flipV="1">
            <a:off x="1447800" y="2590800"/>
            <a:ext cx="228600" cy="762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64" name="Line 19"/>
          <p:cNvSpPr>
            <a:spLocks noChangeShapeType="1"/>
          </p:cNvSpPr>
          <p:nvPr/>
        </p:nvSpPr>
        <p:spPr bwMode="auto">
          <a:xfrm flipV="1">
            <a:off x="1447800" y="2743200"/>
            <a:ext cx="457200" cy="1066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65" name="Line 20"/>
          <p:cNvSpPr>
            <a:spLocks noChangeShapeType="1"/>
          </p:cNvSpPr>
          <p:nvPr/>
        </p:nvSpPr>
        <p:spPr bwMode="auto">
          <a:xfrm flipV="1">
            <a:off x="1447800" y="3581400"/>
            <a:ext cx="609600" cy="685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5366" name="Line 21"/>
          <p:cNvSpPr>
            <a:spLocks noChangeShapeType="1"/>
          </p:cNvSpPr>
          <p:nvPr/>
        </p:nvSpPr>
        <p:spPr bwMode="auto">
          <a:xfrm flipH="1" flipV="1">
            <a:off x="8229600" y="1800225"/>
            <a:ext cx="381000" cy="228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35" name="Slide Number Placeholder 22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D18F69E-ADB6-4D75-8C11-762D04E89EC5}" type="slidenum">
              <a:rPr lang="en-US"/>
              <a:pPr>
                <a:defRPr/>
              </a:pPr>
              <a:t>185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Metadata for Each Experiment</a:t>
            </a:r>
          </a:p>
        </p:txBody>
      </p:sp>
      <p:pic>
        <p:nvPicPr>
          <p:cNvPr id="186371" name="Content Placeholder 11" descr="metadata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6550" y="1019175"/>
            <a:ext cx="8531225" cy="5638800"/>
          </a:xfrm>
        </p:spPr>
      </p:pic>
      <p:sp>
        <p:nvSpPr>
          <p:cNvPr id="186372" name="Line 4"/>
          <p:cNvSpPr>
            <a:spLocks noChangeShapeType="1"/>
          </p:cNvSpPr>
          <p:nvPr/>
        </p:nvSpPr>
        <p:spPr bwMode="auto">
          <a:xfrm flipH="1" flipV="1">
            <a:off x="1066800" y="41910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98525" y="4689475"/>
            <a:ext cx="309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Multiple PerfDMF DBs</a:t>
            </a:r>
          </a:p>
        </p:txBody>
      </p:sp>
      <p:sp>
        <p:nvSpPr>
          <p:cNvPr id="66566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B752F36-4517-40CA-AB15-168DF063CAE2}" type="slidenum">
              <a:rPr lang="en-US"/>
              <a:pPr>
                <a:defRPr/>
              </a:pPr>
              <a:t>186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ParaProf – Flat Profile</a:t>
            </a:r>
          </a:p>
        </p:txBody>
      </p:sp>
      <p:pic>
        <p:nvPicPr>
          <p:cNvPr id="18739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6550" y="1019175"/>
            <a:ext cx="8535988" cy="5638800"/>
          </a:xfrm>
        </p:spPr>
      </p:pic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6402388" y="1752600"/>
            <a:ext cx="192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8K processors</a:t>
            </a:r>
          </a:p>
        </p:txBody>
      </p:sp>
      <p:sp>
        <p:nvSpPr>
          <p:cNvPr id="187397" name="Rectangle 6"/>
          <p:cNvSpPr>
            <a:spLocks noChangeArrowheads="1"/>
          </p:cNvSpPr>
          <p:nvPr/>
        </p:nvSpPr>
        <p:spPr bwMode="auto">
          <a:xfrm>
            <a:off x="3125788" y="1690688"/>
            <a:ext cx="2101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node, context, thread</a:t>
            </a:r>
          </a:p>
        </p:txBody>
      </p:sp>
      <p:sp>
        <p:nvSpPr>
          <p:cNvPr id="187398" name="Line 7"/>
          <p:cNvSpPr>
            <a:spLocks noChangeShapeType="1"/>
          </p:cNvSpPr>
          <p:nvPr/>
        </p:nvSpPr>
        <p:spPr bwMode="auto">
          <a:xfrm>
            <a:off x="2527300" y="1295400"/>
            <a:ext cx="304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Freeform 9"/>
          <p:cNvSpPr>
            <a:spLocks/>
          </p:cNvSpPr>
          <p:nvPr/>
        </p:nvSpPr>
        <p:spPr bwMode="auto">
          <a:xfrm>
            <a:off x="2668588" y="1314450"/>
            <a:ext cx="457200" cy="590550"/>
          </a:xfrm>
          <a:custGeom>
            <a:avLst/>
            <a:gdLst>
              <a:gd name="T0" fmla="*/ 0 w 192"/>
              <a:gd name="T1" fmla="*/ 0 h 288"/>
              <a:gd name="T2" fmla="*/ 2147483647 w 192"/>
              <a:gd name="T3" fmla="*/ 2147483647 h 288"/>
              <a:gd name="T4" fmla="*/ 2147483647 w 192"/>
              <a:gd name="T5" fmla="*/ 2147483647 h 288"/>
              <a:gd name="T6" fmla="*/ 2147483647 w 192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288"/>
              <a:gd name="T14" fmla="*/ 192 w 192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288">
                <a:moveTo>
                  <a:pt x="0" y="0"/>
                </a:moveTo>
                <a:cubicBezTo>
                  <a:pt x="20" y="8"/>
                  <a:pt x="40" y="16"/>
                  <a:pt x="48" y="48"/>
                </a:cubicBezTo>
                <a:cubicBezTo>
                  <a:pt x="56" y="80"/>
                  <a:pt x="24" y="152"/>
                  <a:pt x="48" y="192"/>
                </a:cubicBezTo>
                <a:cubicBezTo>
                  <a:pt x="72" y="232"/>
                  <a:pt x="168" y="272"/>
                  <a:pt x="192" y="288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7400" name="Rectangle 10"/>
          <p:cNvSpPr>
            <a:spLocks noChangeArrowheads="1"/>
          </p:cNvSpPr>
          <p:nvPr/>
        </p:nvSpPr>
        <p:spPr bwMode="auto">
          <a:xfrm>
            <a:off x="455613" y="4271963"/>
            <a:ext cx="2020887" cy="1477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Miranda</a:t>
            </a:r>
          </a:p>
          <a:p>
            <a:r>
              <a:rPr lang="en-US">
                <a:sym typeface="Wingdings" pitchFamily="2" charset="2"/>
              </a:rPr>
              <a:t></a:t>
            </a:r>
            <a:r>
              <a:rPr lang="en-US"/>
              <a:t> hydrodynamics</a:t>
            </a:r>
          </a:p>
          <a:p>
            <a:r>
              <a:rPr lang="en-US">
                <a:sym typeface="Wingdings" pitchFamily="2" charset="2"/>
              </a:rPr>
              <a:t> Fortran + MPI</a:t>
            </a:r>
            <a:endParaRPr lang="en-US"/>
          </a:p>
          <a:p>
            <a:r>
              <a:rPr lang="en-US">
                <a:sym typeface="Wingdings" pitchFamily="2" charset="2"/>
              </a:rPr>
              <a:t></a:t>
            </a:r>
            <a:r>
              <a:rPr lang="en-US"/>
              <a:t> LLNL BG/L</a:t>
            </a:r>
          </a:p>
          <a:p>
            <a:endParaRPr lang="en-US"/>
          </a:p>
        </p:txBody>
      </p:sp>
      <p:sp>
        <p:nvSpPr>
          <p:cNvPr id="68617" name="Slide Number Placeholder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AA9A509-C231-453D-92A8-7D6D08872A39}" type="slidenum">
              <a:rPr lang="en-US"/>
              <a:pPr>
                <a:defRPr/>
              </a:pPr>
              <a:t>187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res_stl_aorsa2d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57043"/>
          <a:stretch>
            <a:fillRect/>
          </a:stretch>
        </p:blipFill>
        <p:spPr>
          <a:xfrm>
            <a:off x="533400" y="1143000"/>
            <a:ext cx="12482513" cy="4953000"/>
          </a:xfr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smtClean="0"/>
              <a:t>Comparing Effects of Multi-Core Processors</a:t>
            </a:r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304800" y="4648200"/>
            <a:ext cx="2417763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AORSA2D</a:t>
            </a:r>
          </a:p>
          <a:p>
            <a:r>
              <a:rPr lang="en-US">
                <a:sym typeface="Wingdings" pitchFamily="2" charset="2"/>
              </a:rPr>
              <a:t></a:t>
            </a:r>
            <a:r>
              <a:rPr lang="en-US"/>
              <a:t> magnetized</a:t>
            </a:r>
            <a:br>
              <a:rPr lang="en-US"/>
            </a:br>
            <a:r>
              <a:rPr lang="en-US"/>
              <a:t>     plasma simulation</a:t>
            </a:r>
          </a:p>
          <a:p>
            <a:r>
              <a:rPr lang="en-US">
                <a:sym typeface="Wingdings" pitchFamily="2" charset="2"/>
              </a:rPr>
              <a:t> Blue is single node</a:t>
            </a:r>
            <a:endParaRPr lang="en-US"/>
          </a:p>
          <a:p>
            <a:pPr>
              <a:buFont typeface="Wingdings" pitchFamily="2" charset="2"/>
              <a:buChar char="¦"/>
            </a:pPr>
            <a:r>
              <a:rPr lang="en-US"/>
              <a:t> Red is dual core</a:t>
            </a:r>
          </a:p>
          <a:p>
            <a:pPr>
              <a:buFont typeface="Wingdings" pitchFamily="2" charset="2"/>
              <a:buChar char="¦"/>
            </a:pPr>
            <a:r>
              <a:rPr lang="en-US"/>
              <a:t> Cray XT3 (4K cores)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188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flops_aorsa2d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r="1033" b="42395"/>
          <a:stretch>
            <a:fillRect/>
          </a:stretch>
        </p:blipFill>
        <p:spPr>
          <a:xfrm>
            <a:off x="76200" y="1143000"/>
            <a:ext cx="8991600" cy="3827463"/>
          </a:xfrm>
          <a:noFill/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smtClean="0"/>
              <a:t>Comparing FLOPS (AORSA2D, Cray XT3)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304800" y="4648200"/>
            <a:ext cx="2632075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AORSA2D</a:t>
            </a:r>
          </a:p>
          <a:p>
            <a:r>
              <a:rPr lang="en-US">
                <a:sym typeface="Wingdings" pitchFamily="2" charset="2"/>
              </a:rPr>
              <a:t></a:t>
            </a:r>
            <a:r>
              <a:rPr lang="en-US"/>
              <a:t> </a:t>
            </a:r>
            <a:r>
              <a:rPr lang="en-US">
                <a:sym typeface="Wingdings" pitchFamily="2" charset="2"/>
              </a:rPr>
              <a:t>Blue is dual core</a:t>
            </a:r>
            <a:endParaRPr lang="en-US"/>
          </a:p>
          <a:p>
            <a:pPr>
              <a:buFont typeface="Wingdings" pitchFamily="2" charset="2"/>
              <a:buChar char="¦"/>
            </a:pPr>
            <a:r>
              <a:rPr lang="en-US"/>
              <a:t> Red is single node</a:t>
            </a:r>
          </a:p>
          <a:p>
            <a:pPr>
              <a:buFont typeface="Wingdings" pitchFamily="2" charset="2"/>
              <a:buChar char="¦"/>
            </a:pPr>
            <a:r>
              <a:rPr lang="en-US"/>
              <a:t> Cray XT3 (4K cores)</a:t>
            </a:r>
          </a:p>
          <a:p>
            <a:pPr>
              <a:buFont typeface="Wingdings" pitchFamily="2" charset="2"/>
              <a:buChar char="¦"/>
            </a:pPr>
            <a:r>
              <a:rPr lang="en-US"/>
              <a:t> Data generated by </a:t>
            </a:r>
          </a:p>
          <a:p>
            <a:pPr>
              <a:buFont typeface="Wingdings" pitchFamily="2" charset="2"/>
              <a:buNone/>
            </a:pPr>
            <a:r>
              <a:rPr lang="en-US"/>
              <a:t>     Richard Barrett, ORNL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189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The number of cores on a chip is only going to continue to increase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Chips with 4 cores per socket are common today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Chips with 6 or 8 cores per socket are available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Chips with 16, 32, 64, etc cores per chip are on their way</a:t>
            </a:r>
          </a:p>
          <a:p>
            <a:pPr>
              <a:lnSpc>
                <a:spcPct val="90000"/>
              </a:lnSpc>
            </a:pPr>
            <a:r>
              <a:rPr lang="en-US" sz="2400"/>
              <a:t>Many believe we cannot scale past 8 cores per socket and continue to see performance improvement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Cache coherency adds overhead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Multi-core causes contention for shared resources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This contention causes performance degradation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In extreme cases, this performance degradation can cause execution times to increase when using multiple cores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ParaProf – Stacked View </a:t>
            </a:r>
          </a:p>
        </p:txBody>
      </p:sp>
      <p:pic>
        <p:nvPicPr>
          <p:cNvPr id="190468" name="Picture 3" descr="stackbar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3775" y="1092200"/>
            <a:ext cx="7316788" cy="5541963"/>
          </a:xfrm>
        </p:spPr>
      </p:pic>
      <p:sp>
        <p:nvSpPr>
          <p:cNvPr id="74757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56D3BC7-30B5-47E8-98DD-18016EF6BCC4}" type="slidenum">
              <a:rPr lang="en-US"/>
              <a:pPr>
                <a:defRPr/>
              </a:pPr>
              <a:t>190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ParaProf – Callpath Profile</a:t>
            </a:r>
          </a:p>
        </p:txBody>
      </p:sp>
      <p:pic>
        <p:nvPicPr>
          <p:cNvPr id="19149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" y="1101725"/>
            <a:ext cx="8763000" cy="5497513"/>
          </a:xfrm>
        </p:spPr>
      </p:pic>
      <p:sp>
        <p:nvSpPr>
          <p:cNvPr id="191492" name="Line 4"/>
          <p:cNvSpPr>
            <a:spLocks noChangeShapeType="1"/>
          </p:cNvSpPr>
          <p:nvPr/>
        </p:nvSpPr>
        <p:spPr bwMode="auto">
          <a:xfrm>
            <a:off x="2590800" y="2579688"/>
            <a:ext cx="9906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1493" name="Line 5"/>
          <p:cNvSpPr>
            <a:spLocks noChangeShapeType="1"/>
          </p:cNvSpPr>
          <p:nvPr/>
        </p:nvSpPr>
        <p:spPr bwMode="auto">
          <a:xfrm>
            <a:off x="6477000" y="2817813"/>
            <a:ext cx="9906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1494" name="Line 6"/>
          <p:cNvSpPr>
            <a:spLocks noChangeShapeType="1"/>
          </p:cNvSpPr>
          <p:nvPr/>
        </p:nvSpPr>
        <p:spPr bwMode="auto">
          <a:xfrm>
            <a:off x="6553200" y="6550025"/>
            <a:ext cx="9906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1495" name="Line 7"/>
          <p:cNvSpPr>
            <a:spLocks noChangeShapeType="1"/>
          </p:cNvSpPr>
          <p:nvPr/>
        </p:nvSpPr>
        <p:spPr bwMode="auto">
          <a:xfrm>
            <a:off x="3657600" y="2590800"/>
            <a:ext cx="2743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1496" name="Line 8"/>
          <p:cNvSpPr>
            <a:spLocks noChangeShapeType="1"/>
          </p:cNvSpPr>
          <p:nvPr/>
        </p:nvSpPr>
        <p:spPr bwMode="auto">
          <a:xfrm>
            <a:off x="3657600" y="2590800"/>
            <a:ext cx="2868613" cy="3876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187325" y="4264025"/>
            <a:ext cx="1935163" cy="1474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Flash</a:t>
            </a:r>
          </a:p>
          <a:p>
            <a:r>
              <a:rPr lang="en-US">
                <a:sym typeface="Wingdings" pitchFamily="2" charset="2"/>
              </a:rPr>
              <a:t></a:t>
            </a:r>
            <a:r>
              <a:rPr lang="en-US"/>
              <a:t> thermonuclear</a:t>
            </a:r>
            <a:br>
              <a:rPr lang="en-US"/>
            </a:br>
            <a:r>
              <a:rPr lang="en-US"/>
              <a:t>      flashes</a:t>
            </a:r>
          </a:p>
          <a:p>
            <a:r>
              <a:rPr lang="en-US">
                <a:sym typeface="Wingdings" pitchFamily="2" charset="2"/>
              </a:rPr>
              <a:t> Fortran + MPI</a:t>
            </a:r>
            <a:endParaRPr lang="en-US"/>
          </a:p>
          <a:p>
            <a:r>
              <a:rPr lang="en-US">
                <a:sym typeface="Wingdings" pitchFamily="2" charset="2"/>
              </a:rPr>
              <a:t></a:t>
            </a:r>
            <a:r>
              <a:rPr lang="en-US"/>
              <a:t> Argonne</a:t>
            </a:r>
          </a:p>
        </p:txBody>
      </p:sp>
      <p:sp>
        <p:nvSpPr>
          <p:cNvPr id="76810" name="Slide Number Placeholder 9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595ED88-FED8-4086-B2C2-49F54956B7E0}" type="slidenum">
              <a:rPr lang="en-US"/>
              <a:pPr>
                <a:defRPr/>
              </a:pPr>
              <a:t>191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ParaProf  – Scalable Histogram</a:t>
            </a:r>
          </a:p>
        </p:txBody>
      </p:sp>
      <p:sp>
        <p:nvSpPr>
          <p:cNvPr id="78851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48FA8BA-C2BE-4361-8244-89426F9D0876}" type="slidenum">
              <a:rPr lang="en-US"/>
              <a:pPr>
                <a:defRPr/>
              </a:pPr>
              <a:t>192</a:t>
            </a:fld>
            <a:endParaRPr lang="en-US"/>
          </a:p>
        </p:txBody>
      </p:sp>
      <p:pic>
        <p:nvPicPr>
          <p:cNvPr id="192516" name="Picture 3" descr="histogra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22413"/>
            <a:ext cx="4495800" cy="4344987"/>
          </a:xfrm>
          <a:ln>
            <a:solidFill>
              <a:schemeClr val="tx1"/>
            </a:solidFill>
          </a:ln>
        </p:spPr>
      </p:pic>
      <p:pic>
        <p:nvPicPr>
          <p:cNvPr id="1925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3" y="1524000"/>
            <a:ext cx="4495800" cy="4344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2518" name="Rectangle 5"/>
          <p:cNvSpPr>
            <a:spLocks noChangeArrowheads="1"/>
          </p:cNvSpPr>
          <p:nvPr/>
        </p:nvSpPr>
        <p:spPr bwMode="auto">
          <a:xfrm>
            <a:off x="2590800" y="2187575"/>
            <a:ext cx="1862138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8k processors</a:t>
            </a:r>
          </a:p>
        </p:txBody>
      </p:sp>
      <p:sp>
        <p:nvSpPr>
          <p:cNvPr id="192519" name="Rectangle 6"/>
          <p:cNvSpPr>
            <a:spLocks noChangeArrowheads="1"/>
          </p:cNvSpPr>
          <p:nvPr/>
        </p:nvSpPr>
        <p:spPr bwMode="auto">
          <a:xfrm>
            <a:off x="6970713" y="2222500"/>
            <a:ext cx="20145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16k processors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613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/>
              <a:t>ParaProf – 3D View (Full Profile)</a:t>
            </a:r>
            <a:endParaRPr lang="en-US" smtClean="0"/>
          </a:p>
        </p:txBody>
      </p:sp>
      <p:sp>
        <p:nvSpPr>
          <p:cNvPr id="80900" name="Slide Number Placeholder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D4833F3-518A-4E3A-991F-3A680FCF4A46}" type="slidenum">
              <a:rPr lang="en-US"/>
              <a:pPr>
                <a:defRPr/>
              </a:pPr>
              <a:t>193</a:t>
            </a:fld>
            <a:endParaRPr lang="en-US"/>
          </a:p>
        </p:txBody>
      </p:sp>
      <p:sp>
        <p:nvSpPr>
          <p:cNvPr id="193541" name="Rectangle 4"/>
          <p:cNvSpPr>
            <a:spLocks noChangeAspect="1" noChangeArrowheads="1"/>
          </p:cNvSpPr>
          <p:nvPr/>
        </p:nvSpPr>
        <p:spPr bwMode="auto">
          <a:xfrm>
            <a:off x="6865938" y="5410200"/>
            <a:ext cx="18796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128k processors</a:t>
            </a:r>
          </a:p>
        </p:txBody>
      </p:sp>
      <p:sp>
        <p:nvSpPr>
          <p:cNvPr id="193542" name="Rectangle 4"/>
          <p:cNvSpPr>
            <a:spLocks noChangeAspect="1" noChangeArrowheads="1"/>
          </p:cNvSpPr>
          <p:nvPr/>
        </p:nvSpPr>
        <p:spPr bwMode="auto">
          <a:xfrm>
            <a:off x="706438" y="1600200"/>
            <a:ext cx="6731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xbec</a:t>
            </a:r>
          </a:p>
        </p:txBody>
      </p:sp>
      <p:pic>
        <p:nvPicPr>
          <p:cNvPr id="193543" name="Picture 7" descr="xbe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143000"/>
            <a:ext cx="54673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4" name="Picture 9" descr="scatte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419600"/>
            <a:ext cx="37338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/>
              <a:t>ParaProf – 3D View (Full Profile)</a:t>
            </a:r>
            <a:endParaRPr lang="en-US" smtClean="0"/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1076325"/>
            <a:ext cx="85201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4" name="Rectangle 4"/>
          <p:cNvSpPr>
            <a:spLocks noChangeAspect="1" noChangeArrowheads="1"/>
          </p:cNvSpPr>
          <p:nvPr/>
        </p:nvSpPr>
        <p:spPr bwMode="auto">
          <a:xfrm>
            <a:off x="4325938" y="5781675"/>
            <a:ext cx="17430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16k processors</a:t>
            </a:r>
          </a:p>
        </p:txBody>
      </p:sp>
      <p:sp>
        <p:nvSpPr>
          <p:cNvPr id="194565" name="Rectangle 4"/>
          <p:cNvSpPr>
            <a:spLocks noChangeAspect="1" noChangeArrowheads="1"/>
          </p:cNvSpPr>
          <p:nvPr/>
        </p:nvSpPr>
        <p:spPr bwMode="auto">
          <a:xfrm>
            <a:off x="533400" y="1600200"/>
            <a:ext cx="10191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Miranda</a:t>
            </a:r>
          </a:p>
        </p:txBody>
      </p:sp>
      <p:sp>
        <p:nvSpPr>
          <p:cNvPr id="82950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6FEC7C5-66F6-4830-BCAC-72701A27F8EF}" type="slidenum">
              <a:rPr lang="en-US"/>
              <a:pPr>
                <a:defRPr/>
              </a:pPr>
              <a:t>194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ParaProf – 3D Scatterplot</a:t>
            </a:r>
          </a:p>
        </p:txBody>
      </p:sp>
      <p:sp>
        <p:nvSpPr>
          <p:cNvPr id="84995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3874F14-214D-489D-8817-6E72D7B986CA}" type="slidenum">
              <a:rPr lang="en-US"/>
              <a:pPr>
                <a:defRPr/>
              </a:pPr>
              <a:t>195</a:t>
            </a:fld>
            <a:endParaRPr lang="en-US"/>
          </a:p>
        </p:txBody>
      </p:sp>
      <p:sp>
        <p:nvSpPr>
          <p:cNvPr id="195588" name="Rectangle 4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/>
              <a:t>Each point is a “thread”</a:t>
            </a:r>
            <a:br>
              <a:rPr lang="en-US" sz="2400" smtClean="0"/>
            </a:br>
            <a:r>
              <a:rPr lang="en-US" sz="2400" smtClean="0"/>
              <a:t>of execution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A total of four metrics</a:t>
            </a:r>
            <a:br>
              <a:rPr lang="en-US" sz="2400" smtClean="0"/>
            </a:br>
            <a:r>
              <a:rPr lang="en-US" sz="2400" smtClean="0"/>
              <a:t>shown in relation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ParaProf’s</a:t>
            </a:r>
            <a:br>
              <a:rPr lang="en-US" sz="2400" smtClean="0"/>
            </a:br>
            <a:r>
              <a:rPr lang="en-US" sz="2400" smtClean="0"/>
              <a:t>visualization</a:t>
            </a:r>
            <a:br>
              <a:rPr lang="en-US" sz="2400" smtClean="0"/>
            </a:br>
            <a:r>
              <a:rPr lang="en-US" sz="2400" smtClean="0"/>
              <a:t>library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JOGL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Miranda, 32k cores</a:t>
            </a:r>
          </a:p>
        </p:txBody>
      </p:sp>
      <p:pic>
        <p:nvPicPr>
          <p:cNvPr id="195589" name="Picture 3" descr="scatterplot.png                                                0011EF45Macintosh HD                   BCFB23ED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05000"/>
            <a:ext cx="44196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76200" y="59436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Performance Mapping</a:t>
            </a:r>
          </a:p>
        </p:txBody>
      </p:sp>
      <p:sp>
        <p:nvSpPr>
          <p:cNvPr id="196612" name="Content Placeholder 59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smtClean="0"/>
              <a:t>Example: Particles distributed on cube surface</a:t>
            </a:r>
          </a:p>
        </p:txBody>
      </p:sp>
      <p:sp>
        <p:nvSpPr>
          <p:cNvPr id="196613" name="AutoShape 4"/>
          <p:cNvSpPr>
            <a:spLocks noChangeArrowheads="1"/>
          </p:cNvSpPr>
          <p:nvPr/>
        </p:nvSpPr>
        <p:spPr bwMode="auto">
          <a:xfrm>
            <a:off x="228600" y="1981200"/>
            <a:ext cx="8686800" cy="4800600"/>
          </a:xfrm>
          <a:prstGeom prst="foldedCorner">
            <a:avLst>
              <a:gd name="adj" fmla="val 12500"/>
            </a:avLst>
          </a:prstGeom>
          <a:solidFill>
            <a:srgbClr val="DDDEE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solidFill>
                  <a:srgbClr val="0000FF"/>
                </a:solidFill>
                <a:latin typeface="Courier New" pitchFamily="49" charset="0"/>
              </a:rPr>
              <a:t>Particle* P[MAX];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>
                <a:latin typeface="Courier New" pitchFamily="49" charset="0"/>
              </a:rPr>
              <a:t>/* Array of particles */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int </a:t>
            </a:r>
            <a:r>
              <a:rPr lang="en-US" b="1">
                <a:solidFill>
                  <a:srgbClr val="187534"/>
                </a:solidFill>
                <a:latin typeface="Courier New" pitchFamily="49" charset="0"/>
              </a:rPr>
              <a:t>GenerateParticles</a:t>
            </a:r>
            <a:r>
              <a:rPr lang="en-US" b="1">
                <a:latin typeface="Courier New" pitchFamily="49" charset="0"/>
              </a:rPr>
              <a:t>() {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/* distribute particles over all faces of the cube */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for (int </a:t>
            </a:r>
            <a:r>
              <a:rPr lang="en-US" b="1">
                <a:solidFill>
                  <a:srgbClr val="FF0000"/>
                </a:solidFill>
                <a:latin typeface="Courier New" pitchFamily="49" charset="0"/>
              </a:rPr>
              <a:t>face</a:t>
            </a:r>
            <a:r>
              <a:rPr lang="en-US" b="1">
                <a:latin typeface="Courier New" pitchFamily="49" charset="0"/>
              </a:rPr>
              <a:t>=0, last=0; </a:t>
            </a:r>
            <a:r>
              <a:rPr lang="en-US" b="1">
                <a:solidFill>
                  <a:srgbClr val="FF0000"/>
                </a:solidFill>
                <a:latin typeface="Courier New" pitchFamily="49" charset="0"/>
              </a:rPr>
              <a:t>face</a:t>
            </a:r>
            <a:r>
              <a:rPr lang="en-US" b="1">
                <a:latin typeface="Courier New" pitchFamily="49" charset="0"/>
              </a:rPr>
              <a:t> &lt; 6; </a:t>
            </a:r>
            <a:r>
              <a:rPr lang="en-US" b="1">
                <a:solidFill>
                  <a:srgbClr val="FF0000"/>
                </a:solidFill>
                <a:latin typeface="Courier New" pitchFamily="49" charset="0"/>
              </a:rPr>
              <a:t>face</a:t>
            </a:r>
            <a:r>
              <a:rPr lang="en-US" b="1">
                <a:latin typeface="Courier New" pitchFamily="49" charset="0"/>
              </a:rPr>
              <a:t>++){ 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	</a:t>
            </a:r>
            <a:r>
              <a:rPr lang="en-US">
                <a:latin typeface="Courier New" pitchFamily="49" charset="0"/>
              </a:rPr>
              <a:t>/* particles on this face */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	int particles_on_this_face = num(</a:t>
            </a:r>
            <a:r>
              <a:rPr lang="en-US" b="1">
                <a:solidFill>
                  <a:srgbClr val="FF0000"/>
                </a:solidFill>
                <a:latin typeface="Courier New" pitchFamily="49" charset="0"/>
              </a:rPr>
              <a:t>face</a:t>
            </a:r>
            <a:r>
              <a:rPr lang="en-US" b="1">
                <a:latin typeface="Courier New" pitchFamily="49" charset="0"/>
              </a:rPr>
              <a:t>);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	for (int i=last; i &lt; particles_on_this_face; i++) {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		/* particle properties are a function of face */ 			</a:t>
            </a:r>
            <a:r>
              <a:rPr lang="en-US" b="1">
                <a:solidFill>
                  <a:srgbClr val="0000FF"/>
                </a:solidFill>
                <a:latin typeface="Courier New" pitchFamily="49" charset="0"/>
              </a:rPr>
              <a:t>P[i] </a:t>
            </a:r>
            <a:r>
              <a:rPr lang="en-US" b="1">
                <a:latin typeface="Courier New" pitchFamily="49" charset="0"/>
              </a:rPr>
              <a:t>= ... f(</a:t>
            </a:r>
            <a:r>
              <a:rPr lang="en-US" b="1">
                <a:solidFill>
                  <a:srgbClr val="FF0000"/>
                </a:solidFill>
                <a:latin typeface="Courier New" pitchFamily="49" charset="0"/>
              </a:rPr>
              <a:t>face</a:t>
            </a:r>
            <a:r>
              <a:rPr lang="en-US" b="1">
                <a:latin typeface="Courier New" pitchFamily="49" charset="0"/>
              </a:rPr>
              <a:t>);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		...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	}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	last+= particles_on_this_face;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	}</a:t>
            </a:r>
          </a:p>
          <a:p>
            <a:pPr>
              <a:spcAft>
                <a:spcPts val="600"/>
              </a:spcAft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b="1">
                <a:latin typeface="Courier New" pitchFamily="49" charset="0"/>
              </a:rPr>
              <a:t>}</a:t>
            </a:r>
          </a:p>
        </p:txBody>
      </p:sp>
      <p:sp>
        <p:nvSpPr>
          <p:cNvPr id="196614" name="Oval 5"/>
          <p:cNvSpPr>
            <a:spLocks noChangeArrowheads="1"/>
          </p:cNvSpPr>
          <p:nvPr/>
        </p:nvSpPr>
        <p:spPr bwMode="auto">
          <a:xfrm>
            <a:off x="5638800" y="6138863"/>
            <a:ext cx="1905000" cy="498475"/>
          </a:xfrm>
          <a:prstGeom prst="ellipse">
            <a:avLst/>
          </a:prstGeom>
          <a:solidFill>
            <a:srgbClr val="7F8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96615" name="AutoShape 6"/>
          <p:cNvSpPr>
            <a:spLocks noChangeArrowheads="1"/>
          </p:cNvSpPr>
          <p:nvPr/>
        </p:nvSpPr>
        <p:spPr bwMode="auto">
          <a:xfrm>
            <a:off x="7177088" y="5029200"/>
            <a:ext cx="1106487" cy="958850"/>
          </a:xfrm>
          <a:prstGeom prst="cube">
            <a:avLst>
              <a:gd name="adj" fmla="val 32986"/>
            </a:avLst>
          </a:prstGeom>
          <a:solidFill>
            <a:srgbClr val="F58A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16" name="Oval 7"/>
          <p:cNvSpPr>
            <a:spLocks noChangeArrowheads="1"/>
          </p:cNvSpPr>
          <p:nvPr/>
        </p:nvSpPr>
        <p:spPr bwMode="auto">
          <a:xfrm>
            <a:off x="6408738" y="6310313"/>
            <a:ext cx="85725" cy="777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17" name="Oval 8"/>
          <p:cNvSpPr>
            <a:spLocks noChangeArrowheads="1"/>
          </p:cNvSpPr>
          <p:nvPr/>
        </p:nvSpPr>
        <p:spPr bwMode="auto">
          <a:xfrm>
            <a:off x="5767388" y="6310313"/>
            <a:ext cx="85725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18" name="Oval 9"/>
          <p:cNvSpPr>
            <a:spLocks noChangeArrowheads="1"/>
          </p:cNvSpPr>
          <p:nvPr/>
        </p:nvSpPr>
        <p:spPr bwMode="auto">
          <a:xfrm>
            <a:off x="6237288" y="6469063"/>
            <a:ext cx="85725" cy="793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19" name="Oval 10"/>
          <p:cNvSpPr>
            <a:spLocks noChangeArrowheads="1"/>
          </p:cNvSpPr>
          <p:nvPr/>
        </p:nvSpPr>
        <p:spPr bwMode="auto">
          <a:xfrm>
            <a:off x="6151563" y="6229350"/>
            <a:ext cx="85725" cy="80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0" name="Oval 11"/>
          <p:cNvSpPr>
            <a:spLocks noChangeArrowheads="1"/>
          </p:cNvSpPr>
          <p:nvPr/>
        </p:nvSpPr>
        <p:spPr bwMode="auto">
          <a:xfrm>
            <a:off x="6408738" y="6469063"/>
            <a:ext cx="85725" cy="793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1" name="Oval 12"/>
          <p:cNvSpPr>
            <a:spLocks noChangeArrowheads="1"/>
          </p:cNvSpPr>
          <p:nvPr/>
        </p:nvSpPr>
        <p:spPr bwMode="auto">
          <a:xfrm>
            <a:off x="6750050" y="6469063"/>
            <a:ext cx="85725" cy="793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2" name="Oval 13"/>
          <p:cNvSpPr>
            <a:spLocks noChangeArrowheads="1"/>
          </p:cNvSpPr>
          <p:nvPr/>
        </p:nvSpPr>
        <p:spPr bwMode="auto">
          <a:xfrm>
            <a:off x="6664325" y="6310313"/>
            <a:ext cx="85725" cy="777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3" name="Oval 14"/>
          <p:cNvSpPr>
            <a:spLocks noChangeArrowheads="1"/>
          </p:cNvSpPr>
          <p:nvPr/>
        </p:nvSpPr>
        <p:spPr bwMode="auto">
          <a:xfrm>
            <a:off x="6750050" y="6229350"/>
            <a:ext cx="85725" cy="809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4" name="Oval 15"/>
          <p:cNvSpPr>
            <a:spLocks noChangeArrowheads="1"/>
          </p:cNvSpPr>
          <p:nvPr/>
        </p:nvSpPr>
        <p:spPr bwMode="auto">
          <a:xfrm>
            <a:off x="7007225" y="6388100"/>
            <a:ext cx="84138" cy="80963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5" name="Oval 16"/>
          <p:cNvSpPr>
            <a:spLocks noChangeArrowheads="1"/>
          </p:cNvSpPr>
          <p:nvPr/>
        </p:nvSpPr>
        <p:spPr bwMode="auto">
          <a:xfrm>
            <a:off x="7177088" y="6388100"/>
            <a:ext cx="85725" cy="80963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6" name="Oval 17"/>
          <p:cNvSpPr>
            <a:spLocks noChangeArrowheads="1"/>
          </p:cNvSpPr>
          <p:nvPr/>
        </p:nvSpPr>
        <p:spPr bwMode="auto">
          <a:xfrm>
            <a:off x="6835775" y="6310313"/>
            <a:ext cx="85725" cy="77787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7" name="Oval 18"/>
          <p:cNvSpPr>
            <a:spLocks noChangeArrowheads="1"/>
          </p:cNvSpPr>
          <p:nvPr/>
        </p:nvSpPr>
        <p:spPr bwMode="auto">
          <a:xfrm>
            <a:off x="6494463" y="6229350"/>
            <a:ext cx="84137" cy="809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8" name="Oval 19"/>
          <p:cNvSpPr>
            <a:spLocks noChangeArrowheads="1"/>
          </p:cNvSpPr>
          <p:nvPr/>
        </p:nvSpPr>
        <p:spPr bwMode="auto">
          <a:xfrm>
            <a:off x="6578600" y="6388100"/>
            <a:ext cx="85725" cy="809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29" name="Oval 20"/>
          <p:cNvSpPr>
            <a:spLocks noChangeArrowheads="1"/>
          </p:cNvSpPr>
          <p:nvPr/>
        </p:nvSpPr>
        <p:spPr bwMode="auto">
          <a:xfrm>
            <a:off x="5980113" y="6454775"/>
            <a:ext cx="85725" cy="80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0" name="Oval 21"/>
          <p:cNvSpPr>
            <a:spLocks noChangeArrowheads="1"/>
          </p:cNvSpPr>
          <p:nvPr/>
        </p:nvSpPr>
        <p:spPr bwMode="auto">
          <a:xfrm>
            <a:off x="6237288" y="6310313"/>
            <a:ext cx="85725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1" name="Oval 22"/>
          <p:cNvSpPr>
            <a:spLocks noChangeArrowheads="1"/>
          </p:cNvSpPr>
          <p:nvPr/>
        </p:nvSpPr>
        <p:spPr bwMode="auto">
          <a:xfrm>
            <a:off x="7348538" y="6388100"/>
            <a:ext cx="85725" cy="80963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2" name="Oval 23"/>
          <p:cNvSpPr>
            <a:spLocks noChangeArrowheads="1"/>
          </p:cNvSpPr>
          <p:nvPr/>
        </p:nvSpPr>
        <p:spPr bwMode="auto">
          <a:xfrm>
            <a:off x="7007225" y="6229350"/>
            <a:ext cx="84138" cy="80963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3" name="Oval 24"/>
          <p:cNvSpPr>
            <a:spLocks noChangeArrowheads="1"/>
          </p:cNvSpPr>
          <p:nvPr/>
        </p:nvSpPr>
        <p:spPr bwMode="auto">
          <a:xfrm>
            <a:off x="7091363" y="6469063"/>
            <a:ext cx="85725" cy="79375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4" name="Oval 25"/>
          <p:cNvSpPr>
            <a:spLocks noChangeArrowheads="1"/>
          </p:cNvSpPr>
          <p:nvPr/>
        </p:nvSpPr>
        <p:spPr bwMode="auto">
          <a:xfrm>
            <a:off x="7177088" y="6256338"/>
            <a:ext cx="85725" cy="79375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5" name="Oval 26"/>
          <p:cNvSpPr>
            <a:spLocks noChangeArrowheads="1"/>
          </p:cNvSpPr>
          <p:nvPr/>
        </p:nvSpPr>
        <p:spPr bwMode="auto">
          <a:xfrm>
            <a:off x="5980113" y="6310313"/>
            <a:ext cx="85725" cy="77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6" name="Oval 27"/>
          <p:cNvSpPr>
            <a:spLocks noChangeArrowheads="1"/>
          </p:cNvSpPr>
          <p:nvPr/>
        </p:nvSpPr>
        <p:spPr bwMode="auto">
          <a:xfrm>
            <a:off x="7348538" y="5589588"/>
            <a:ext cx="85725" cy="793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7" name="Oval 28"/>
          <p:cNvSpPr>
            <a:spLocks noChangeArrowheads="1"/>
          </p:cNvSpPr>
          <p:nvPr/>
        </p:nvSpPr>
        <p:spPr bwMode="auto">
          <a:xfrm>
            <a:off x="7348538" y="5749925"/>
            <a:ext cx="85725" cy="793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8" name="Oval 29"/>
          <p:cNvSpPr>
            <a:spLocks noChangeArrowheads="1"/>
          </p:cNvSpPr>
          <p:nvPr/>
        </p:nvSpPr>
        <p:spPr bwMode="auto">
          <a:xfrm>
            <a:off x="7689850" y="5749925"/>
            <a:ext cx="85725" cy="793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39" name="Oval 30"/>
          <p:cNvSpPr>
            <a:spLocks noChangeArrowheads="1"/>
          </p:cNvSpPr>
          <p:nvPr/>
        </p:nvSpPr>
        <p:spPr bwMode="auto">
          <a:xfrm>
            <a:off x="7605713" y="5589588"/>
            <a:ext cx="84137" cy="793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40" name="Oval 31"/>
          <p:cNvSpPr>
            <a:spLocks noChangeArrowheads="1"/>
          </p:cNvSpPr>
          <p:nvPr/>
        </p:nvSpPr>
        <p:spPr bwMode="auto">
          <a:xfrm>
            <a:off x="7689850" y="5508625"/>
            <a:ext cx="85725" cy="809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41" name="Oval 32"/>
          <p:cNvSpPr>
            <a:spLocks noChangeArrowheads="1"/>
          </p:cNvSpPr>
          <p:nvPr/>
        </p:nvSpPr>
        <p:spPr bwMode="auto">
          <a:xfrm>
            <a:off x="7434263" y="5508625"/>
            <a:ext cx="85725" cy="809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sp>
        <p:nvSpPr>
          <p:cNvPr id="196642" name="Oval 33"/>
          <p:cNvSpPr>
            <a:spLocks noChangeArrowheads="1"/>
          </p:cNvSpPr>
          <p:nvPr/>
        </p:nvSpPr>
        <p:spPr bwMode="auto">
          <a:xfrm>
            <a:off x="7519988" y="5668963"/>
            <a:ext cx="85725" cy="809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en-US" sz="500"/>
          </a:p>
        </p:txBody>
      </p:sp>
      <p:grpSp>
        <p:nvGrpSpPr>
          <p:cNvPr id="196643" name="Group 34"/>
          <p:cNvGrpSpPr>
            <a:grpSpLocks noChangeAspect="1"/>
          </p:cNvGrpSpPr>
          <p:nvPr/>
        </p:nvGrpSpPr>
        <p:grpSpPr bwMode="auto">
          <a:xfrm rot="-5400000">
            <a:off x="7928769" y="5395119"/>
            <a:ext cx="384175" cy="233363"/>
            <a:chOff x="5136" y="3168"/>
            <a:chExt cx="336" cy="192"/>
          </a:xfrm>
        </p:grpSpPr>
        <p:sp>
          <p:nvSpPr>
            <p:cNvPr id="196655" name="Oval 35"/>
            <p:cNvSpPr>
              <a:spLocks noChangeAspect="1" noChangeArrowheads="1"/>
            </p:cNvSpPr>
            <p:nvPr/>
          </p:nvSpPr>
          <p:spPr bwMode="auto">
            <a:xfrm>
              <a:off x="5233" y="3265"/>
              <a:ext cx="49" cy="47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6" name="Oval 36"/>
            <p:cNvSpPr>
              <a:spLocks noChangeAspect="1" noChangeArrowheads="1"/>
            </p:cNvSpPr>
            <p:nvPr/>
          </p:nvSpPr>
          <p:spPr bwMode="auto">
            <a:xfrm>
              <a:off x="5329" y="3265"/>
              <a:ext cx="49" cy="47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7" name="Oval 37"/>
            <p:cNvSpPr>
              <a:spLocks noChangeAspect="1" noChangeArrowheads="1"/>
            </p:cNvSpPr>
            <p:nvPr/>
          </p:nvSpPr>
          <p:spPr bwMode="auto">
            <a:xfrm>
              <a:off x="5137" y="3216"/>
              <a:ext cx="49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8" name="Oval 38"/>
            <p:cNvSpPr>
              <a:spLocks noChangeAspect="1" noChangeArrowheads="1"/>
            </p:cNvSpPr>
            <p:nvPr/>
          </p:nvSpPr>
          <p:spPr bwMode="auto">
            <a:xfrm>
              <a:off x="5425" y="3265"/>
              <a:ext cx="49" cy="47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9" name="Oval 39"/>
            <p:cNvSpPr>
              <a:spLocks noChangeAspect="1" noChangeArrowheads="1"/>
            </p:cNvSpPr>
            <p:nvPr/>
          </p:nvSpPr>
          <p:spPr bwMode="auto">
            <a:xfrm>
              <a:off x="5233" y="3168"/>
              <a:ext cx="49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60" name="Oval 40"/>
            <p:cNvSpPr>
              <a:spLocks noChangeAspect="1" noChangeArrowheads="1"/>
            </p:cNvSpPr>
            <p:nvPr/>
          </p:nvSpPr>
          <p:spPr bwMode="auto">
            <a:xfrm>
              <a:off x="5280" y="3312"/>
              <a:ext cx="47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61" name="Oval 41"/>
            <p:cNvSpPr>
              <a:spLocks noChangeAspect="1" noChangeArrowheads="1"/>
            </p:cNvSpPr>
            <p:nvPr/>
          </p:nvSpPr>
          <p:spPr bwMode="auto">
            <a:xfrm>
              <a:off x="5329" y="3184"/>
              <a:ext cx="49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</p:grpSp>
      <p:grpSp>
        <p:nvGrpSpPr>
          <p:cNvPr id="196644" name="Group 42"/>
          <p:cNvGrpSpPr>
            <a:grpSpLocks noChangeAspect="1"/>
          </p:cNvGrpSpPr>
          <p:nvPr/>
        </p:nvGrpSpPr>
        <p:grpSpPr bwMode="auto">
          <a:xfrm>
            <a:off x="7470775" y="5083175"/>
            <a:ext cx="390525" cy="222250"/>
            <a:chOff x="3720" y="3120"/>
            <a:chExt cx="312" cy="192"/>
          </a:xfrm>
        </p:grpSpPr>
        <p:sp>
          <p:nvSpPr>
            <p:cNvPr id="196649" name="Oval 43"/>
            <p:cNvSpPr>
              <a:spLocks noChangeAspect="1" noChangeArrowheads="1"/>
            </p:cNvSpPr>
            <p:nvPr/>
          </p:nvSpPr>
          <p:spPr bwMode="auto">
            <a:xfrm>
              <a:off x="3720" y="31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0" name="Oval 44"/>
            <p:cNvSpPr>
              <a:spLocks noChangeAspect="1" noChangeArrowheads="1"/>
            </p:cNvSpPr>
            <p:nvPr/>
          </p:nvSpPr>
          <p:spPr bwMode="auto">
            <a:xfrm>
              <a:off x="3984" y="32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1" name="Oval 45"/>
            <p:cNvSpPr>
              <a:spLocks noChangeAspect="1" noChangeArrowheads="1"/>
            </p:cNvSpPr>
            <p:nvPr/>
          </p:nvSpPr>
          <p:spPr bwMode="auto">
            <a:xfrm>
              <a:off x="3936" y="31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2" name="Oval 46"/>
            <p:cNvSpPr>
              <a:spLocks noChangeAspect="1" noChangeArrowheads="1"/>
            </p:cNvSpPr>
            <p:nvPr/>
          </p:nvSpPr>
          <p:spPr bwMode="auto">
            <a:xfrm>
              <a:off x="3840" y="3256"/>
              <a:ext cx="47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3" name="Oval 47"/>
            <p:cNvSpPr>
              <a:spLocks noChangeAspect="1" noChangeArrowheads="1"/>
            </p:cNvSpPr>
            <p:nvPr/>
          </p:nvSpPr>
          <p:spPr bwMode="auto">
            <a:xfrm>
              <a:off x="3984" y="316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  <p:sp>
          <p:nvSpPr>
            <p:cNvPr id="196654" name="Oval 48"/>
            <p:cNvSpPr>
              <a:spLocks noChangeAspect="1" noChangeArrowheads="1"/>
            </p:cNvSpPr>
            <p:nvPr/>
          </p:nvSpPr>
          <p:spPr bwMode="auto">
            <a:xfrm>
              <a:off x="3840" y="3168"/>
              <a:ext cx="47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en-US" sz="500"/>
            </a:p>
          </p:txBody>
        </p:sp>
      </p:grpSp>
      <p:sp>
        <p:nvSpPr>
          <p:cNvPr id="196645" name="Freeform 49"/>
          <p:cNvSpPr>
            <a:spLocks/>
          </p:cNvSpPr>
          <p:nvPr/>
        </p:nvSpPr>
        <p:spPr bwMode="auto">
          <a:xfrm>
            <a:off x="6065838" y="5237163"/>
            <a:ext cx="1397000" cy="992187"/>
          </a:xfrm>
          <a:custGeom>
            <a:avLst/>
            <a:gdLst>
              <a:gd name="T0" fmla="*/ 0 w 768"/>
              <a:gd name="T1" fmla="*/ 2147483647 h 632"/>
              <a:gd name="T2" fmla="*/ 2147483647 w 768"/>
              <a:gd name="T3" fmla="*/ 2147483647 h 632"/>
              <a:gd name="T4" fmla="*/ 2147483647 w 768"/>
              <a:gd name="T5" fmla="*/ 2147483647 h 632"/>
              <a:gd name="T6" fmla="*/ 0 60000 65536"/>
              <a:gd name="T7" fmla="*/ 0 60000 65536"/>
              <a:gd name="T8" fmla="*/ 0 60000 65536"/>
              <a:gd name="T9" fmla="*/ 0 w 768"/>
              <a:gd name="T10" fmla="*/ 0 h 632"/>
              <a:gd name="T11" fmla="*/ 768 w 768"/>
              <a:gd name="T12" fmla="*/ 632 h 6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632">
                <a:moveTo>
                  <a:pt x="0" y="632"/>
                </a:moveTo>
                <a:cubicBezTo>
                  <a:pt x="56" y="420"/>
                  <a:pt x="112" y="208"/>
                  <a:pt x="240" y="104"/>
                </a:cubicBezTo>
                <a:cubicBezTo>
                  <a:pt x="368" y="0"/>
                  <a:pt x="568" y="4"/>
                  <a:pt x="76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46" name="Freeform 50"/>
          <p:cNvSpPr>
            <a:spLocks/>
          </p:cNvSpPr>
          <p:nvPr/>
        </p:nvSpPr>
        <p:spPr bwMode="auto">
          <a:xfrm>
            <a:off x="6664325" y="5491163"/>
            <a:ext cx="677863" cy="738187"/>
          </a:xfrm>
          <a:custGeom>
            <a:avLst/>
            <a:gdLst>
              <a:gd name="T0" fmla="*/ 0 w 336"/>
              <a:gd name="T1" fmla="*/ 2147483647 h 288"/>
              <a:gd name="T2" fmla="*/ 2147483647 w 336"/>
              <a:gd name="T3" fmla="*/ 2147483647 h 288"/>
              <a:gd name="T4" fmla="*/ 2147483647 w 336"/>
              <a:gd name="T5" fmla="*/ 0 h 288"/>
              <a:gd name="T6" fmla="*/ 0 60000 65536"/>
              <a:gd name="T7" fmla="*/ 0 60000 65536"/>
              <a:gd name="T8" fmla="*/ 0 60000 65536"/>
              <a:gd name="T9" fmla="*/ 0 w 336"/>
              <a:gd name="T10" fmla="*/ 0 h 288"/>
              <a:gd name="T11" fmla="*/ 336 w 33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288">
                <a:moveTo>
                  <a:pt x="0" y="288"/>
                </a:moveTo>
                <a:cubicBezTo>
                  <a:pt x="44" y="192"/>
                  <a:pt x="88" y="96"/>
                  <a:pt x="144" y="48"/>
                </a:cubicBezTo>
                <a:cubicBezTo>
                  <a:pt x="200" y="0"/>
                  <a:pt x="268" y="0"/>
                  <a:pt x="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6647" name="Freeform 51"/>
          <p:cNvSpPr>
            <a:spLocks/>
          </p:cNvSpPr>
          <p:nvPr/>
        </p:nvSpPr>
        <p:spPr bwMode="auto">
          <a:xfrm>
            <a:off x="7348538" y="5829300"/>
            <a:ext cx="769937" cy="481013"/>
          </a:xfrm>
          <a:custGeom>
            <a:avLst/>
            <a:gdLst>
              <a:gd name="T0" fmla="*/ 0 w 616"/>
              <a:gd name="T1" fmla="*/ 2147483647 h 288"/>
              <a:gd name="T2" fmla="*/ 2147483647 w 616"/>
              <a:gd name="T3" fmla="*/ 2147483647 h 288"/>
              <a:gd name="T4" fmla="*/ 2147483647 w 616"/>
              <a:gd name="T5" fmla="*/ 0 h 288"/>
              <a:gd name="T6" fmla="*/ 0 60000 65536"/>
              <a:gd name="T7" fmla="*/ 0 60000 65536"/>
              <a:gd name="T8" fmla="*/ 0 60000 65536"/>
              <a:gd name="T9" fmla="*/ 0 w 616"/>
              <a:gd name="T10" fmla="*/ 0 h 288"/>
              <a:gd name="T11" fmla="*/ 616 w 61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6" h="288">
                <a:moveTo>
                  <a:pt x="0" y="288"/>
                </a:moveTo>
                <a:cubicBezTo>
                  <a:pt x="220" y="264"/>
                  <a:pt x="440" y="240"/>
                  <a:pt x="528" y="192"/>
                </a:cubicBezTo>
                <a:cubicBezTo>
                  <a:pt x="616" y="144"/>
                  <a:pt x="572" y="72"/>
                  <a:pt x="5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56" name="Slide Number Placeholder 52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0EC4DA2-FC81-49A9-B96E-BA81BECF525E}" type="slidenum">
              <a:rPr lang="en-US"/>
              <a:pPr>
                <a:defRPr/>
              </a:pPr>
              <a:t>196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Performance Mapping</a:t>
            </a:r>
          </a:p>
        </p:txBody>
      </p:sp>
      <p:sp>
        <p:nvSpPr>
          <p:cNvPr id="87043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65C6962-1699-4815-A382-B49C05BB1ABA}" type="slidenum">
              <a:rPr lang="en-US"/>
              <a:pPr>
                <a:defRPr/>
              </a:pPr>
              <a:t>197</a:t>
            </a:fld>
            <a:endParaRPr lang="en-US"/>
          </a:p>
        </p:txBody>
      </p:sp>
      <p:sp>
        <p:nvSpPr>
          <p:cNvPr id="223539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4999038"/>
            <a:ext cx="8288337" cy="9128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smtClean="0"/>
              <a:t>How much time (flops) spent processing face i particles?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What is the distribution of performance among faces?</a:t>
            </a:r>
          </a:p>
        </p:txBody>
      </p:sp>
      <p:sp>
        <p:nvSpPr>
          <p:cNvPr id="197637" name="AutoShape 4"/>
          <p:cNvSpPr>
            <a:spLocks noChangeArrowheads="1"/>
          </p:cNvSpPr>
          <p:nvPr/>
        </p:nvSpPr>
        <p:spPr bwMode="auto">
          <a:xfrm>
            <a:off x="227013" y="1092200"/>
            <a:ext cx="8686800" cy="3810000"/>
          </a:xfrm>
          <a:prstGeom prst="foldedCorner">
            <a:avLst>
              <a:gd name="adj" fmla="val 12500"/>
            </a:avLst>
          </a:prstGeom>
          <a:solidFill>
            <a:srgbClr val="DDDEE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int </a:t>
            </a:r>
            <a:r>
              <a:rPr lang="en-US" sz="2000" b="1">
                <a:solidFill>
                  <a:srgbClr val="187534"/>
                </a:solidFill>
                <a:latin typeface="Courier New" pitchFamily="49" charset="0"/>
              </a:rPr>
              <a:t>ProcessParticle</a:t>
            </a:r>
            <a:r>
              <a:rPr lang="en-US" sz="2000" b="1">
                <a:latin typeface="Courier New" pitchFamily="49" charset="0"/>
              </a:rPr>
              <a:t>(</a:t>
            </a:r>
            <a:r>
              <a:rPr lang="en-US" sz="2000" b="1">
                <a:solidFill>
                  <a:srgbClr val="0000FF"/>
                </a:solidFill>
                <a:latin typeface="Courier New" pitchFamily="49" charset="0"/>
              </a:rPr>
              <a:t>Particle *p</a:t>
            </a:r>
            <a:r>
              <a:rPr lang="en-US" sz="2000" b="1">
                <a:latin typeface="Courier New" pitchFamily="49" charset="0"/>
              </a:rPr>
              <a:t>) {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	</a:t>
            </a:r>
            <a:r>
              <a:rPr lang="en-US" sz="2000">
                <a:latin typeface="Courier New" pitchFamily="49" charset="0"/>
              </a:rPr>
              <a:t>/* perform some computation on p */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}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int main() {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	</a:t>
            </a:r>
            <a:r>
              <a:rPr lang="en-US" sz="2000" b="1">
                <a:solidFill>
                  <a:srgbClr val="187534"/>
                </a:solidFill>
                <a:latin typeface="Courier New" pitchFamily="49" charset="0"/>
              </a:rPr>
              <a:t>GenerateParticles</a:t>
            </a:r>
            <a:r>
              <a:rPr lang="en-US" sz="2000" b="1">
                <a:latin typeface="Courier New" pitchFamily="49" charset="0"/>
              </a:rPr>
              <a:t>();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	</a:t>
            </a:r>
            <a:r>
              <a:rPr lang="en-US" sz="2000">
                <a:latin typeface="Courier New" pitchFamily="49" charset="0"/>
              </a:rPr>
              <a:t>/* create a list of particles */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	for (int i = 0; i &lt; N; i++)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>
                <a:latin typeface="Courier New" pitchFamily="49" charset="0"/>
              </a:rPr>
              <a:t>		/* iterates over the list */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solidFill>
                  <a:srgbClr val="0000FF"/>
                </a:solidFill>
                <a:latin typeface="Courier New" pitchFamily="49" charset="0"/>
              </a:rPr>
              <a:t>		</a:t>
            </a:r>
            <a:r>
              <a:rPr lang="en-US" sz="2000" b="1">
                <a:solidFill>
                  <a:srgbClr val="187534"/>
                </a:solidFill>
                <a:latin typeface="Courier New" pitchFamily="49" charset="0"/>
              </a:rPr>
              <a:t>ProcessParticle</a:t>
            </a:r>
            <a:r>
              <a:rPr lang="en-US" sz="2000" b="1">
                <a:solidFill>
                  <a:srgbClr val="0000FF"/>
                </a:solidFill>
                <a:latin typeface="Courier New" pitchFamily="49" charset="0"/>
              </a:rPr>
              <a:t>(P[i]);</a:t>
            </a:r>
          </a:p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}</a:t>
            </a:r>
          </a:p>
        </p:txBody>
      </p:sp>
      <p:sp>
        <p:nvSpPr>
          <p:cNvPr id="197638" name="AutoShape 5"/>
          <p:cNvSpPr>
            <a:spLocks noChangeArrowheads="1"/>
          </p:cNvSpPr>
          <p:nvPr/>
        </p:nvSpPr>
        <p:spPr bwMode="auto">
          <a:xfrm rot="-5400000">
            <a:off x="7086600" y="3124200"/>
            <a:ext cx="838200" cy="228600"/>
          </a:xfrm>
          <a:prstGeom prst="curvedUpArrow">
            <a:avLst>
              <a:gd name="adj1" fmla="val 73333"/>
              <a:gd name="adj2" fmla="val 146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39" name="Oval 6"/>
          <p:cNvSpPr>
            <a:spLocks noChangeArrowheads="1"/>
          </p:cNvSpPr>
          <p:nvPr/>
        </p:nvSpPr>
        <p:spPr bwMode="auto">
          <a:xfrm>
            <a:off x="6934200" y="2667000"/>
            <a:ext cx="76200" cy="76200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40" name="Oval 7"/>
          <p:cNvSpPr>
            <a:spLocks noChangeArrowheads="1"/>
          </p:cNvSpPr>
          <p:nvPr/>
        </p:nvSpPr>
        <p:spPr bwMode="auto">
          <a:xfrm>
            <a:off x="6781800" y="2590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41" name="Oval 8"/>
          <p:cNvSpPr>
            <a:spLocks noChangeArrowheads="1"/>
          </p:cNvSpPr>
          <p:nvPr/>
        </p:nvSpPr>
        <p:spPr bwMode="auto">
          <a:xfrm>
            <a:off x="6629400" y="2514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42" name="Rectangle 9"/>
          <p:cNvSpPr>
            <a:spLocks noChangeArrowheads="1"/>
          </p:cNvSpPr>
          <p:nvPr/>
        </p:nvSpPr>
        <p:spPr bwMode="auto">
          <a:xfrm rot="2028332">
            <a:off x="7004050" y="2622550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…</a:t>
            </a:r>
            <a:endParaRPr lang="en-US" sz="2000"/>
          </a:p>
        </p:txBody>
      </p:sp>
      <p:sp>
        <p:nvSpPr>
          <p:cNvPr id="197643" name="Rectangle 10"/>
          <p:cNvSpPr>
            <a:spLocks noChangeArrowheads="1"/>
          </p:cNvSpPr>
          <p:nvPr/>
        </p:nvSpPr>
        <p:spPr bwMode="auto">
          <a:xfrm>
            <a:off x="7696200" y="3146425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engine</a:t>
            </a:r>
            <a:endParaRPr lang="en-US" sz="2000" b="1">
              <a:latin typeface="Courier New" pitchFamily="49" charset="0"/>
            </a:endParaRPr>
          </a:p>
        </p:txBody>
      </p:sp>
      <p:sp>
        <p:nvSpPr>
          <p:cNvPr id="197644" name="Rectangle 11"/>
          <p:cNvSpPr>
            <a:spLocks noChangeArrowheads="1"/>
          </p:cNvSpPr>
          <p:nvPr/>
        </p:nvSpPr>
        <p:spPr bwMode="auto">
          <a:xfrm>
            <a:off x="7165975" y="2155825"/>
            <a:ext cx="1139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work</a:t>
            </a:r>
          </a:p>
          <a:p>
            <a:r>
              <a:rPr lang="en-US" b="1">
                <a:latin typeface="Courier New" pitchFamily="49" charset="0"/>
              </a:rPr>
              <a:t>packets</a:t>
            </a:r>
            <a:endParaRPr lang="en-US" sz="2000" b="1">
              <a:latin typeface="Courier New" pitchFamily="49" charset="0"/>
            </a:endParaRPr>
          </a:p>
        </p:txBody>
      </p:sp>
      <p:sp>
        <p:nvSpPr>
          <p:cNvPr id="197645" name="Oval 12"/>
          <p:cNvSpPr>
            <a:spLocks noChangeArrowheads="1"/>
          </p:cNvSpPr>
          <p:nvPr/>
        </p:nvSpPr>
        <p:spPr bwMode="auto">
          <a:xfrm>
            <a:off x="5638800" y="3581400"/>
            <a:ext cx="1905000" cy="533400"/>
          </a:xfrm>
          <a:prstGeom prst="ellipse">
            <a:avLst/>
          </a:prstGeom>
          <a:solidFill>
            <a:srgbClr val="7F8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46" name="Oval 13"/>
          <p:cNvSpPr>
            <a:spLocks noChangeArrowheads="1"/>
          </p:cNvSpPr>
          <p:nvPr/>
        </p:nvSpPr>
        <p:spPr bwMode="auto">
          <a:xfrm>
            <a:off x="6408738" y="3763963"/>
            <a:ext cx="85725" cy="841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47" name="Oval 14"/>
          <p:cNvSpPr>
            <a:spLocks noChangeArrowheads="1"/>
          </p:cNvSpPr>
          <p:nvPr/>
        </p:nvSpPr>
        <p:spPr bwMode="auto">
          <a:xfrm>
            <a:off x="5767388" y="376396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48" name="Oval 15"/>
          <p:cNvSpPr>
            <a:spLocks noChangeArrowheads="1"/>
          </p:cNvSpPr>
          <p:nvPr/>
        </p:nvSpPr>
        <p:spPr bwMode="auto">
          <a:xfrm>
            <a:off x="6237288" y="3933825"/>
            <a:ext cx="85725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49" name="Oval 16"/>
          <p:cNvSpPr>
            <a:spLocks noChangeArrowheads="1"/>
          </p:cNvSpPr>
          <p:nvPr/>
        </p:nvSpPr>
        <p:spPr bwMode="auto">
          <a:xfrm>
            <a:off x="6151563" y="3678238"/>
            <a:ext cx="85725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0" name="Oval 17"/>
          <p:cNvSpPr>
            <a:spLocks noChangeArrowheads="1"/>
          </p:cNvSpPr>
          <p:nvPr/>
        </p:nvSpPr>
        <p:spPr bwMode="auto">
          <a:xfrm>
            <a:off x="6408738" y="3933825"/>
            <a:ext cx="85725" cy="85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1" name="Oval 18"/>
          <p:cNvSpPr>
            <a:spLocks noChangeArrowheads="1"/>
          </p:cNvSpPr>
          <p:nvPr/>
        </p:nvSpPr>
        <p:spPr bwMode="auto">
          <a:xfrm>
            <a:off x="6750050" y="3933825"/>
            <a:ext cx="85725" cy="85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2" name="Oval 19"/>
          <p:cNvSpPr>
            <a:spLocks noChangeArrowheads="1"/>
          </p:cNvSpPr>
          <p:nvPr/>
        </p:nvSpPr>
        <p:spPr bwMode="auto">
          <a:xfrm>
            <a:off x="6664325" y="3763963"/>
            <a:ext cx="85725" cy="841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3" name="Oval 20"/>
          <p:cNvSpPr>
            <a:spLocks noChangeArrowheads="1"/>
          </p:cNvSpPr>
          <p:nvPr/>
        </p:nvSpPr>
        <p:spPr bwMode="auto">
          <a:xfrm>
            <a:off x="6750050" y="3678238"/>
            <a:ext cx="85725" cy="85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4" name="Oval 21"/>
          <p:cNvSpPr>
            <a:spLocks noChangeArrowheads="1"/>
          </p:cNvSpPr>
          <p:nvPr/>
        </p:nvSpPr>
        <p:spPr bwMode="auto">
          <a:xfrm>
            <a:off x="7007225" y="3848100"/>
            <a:ext cx="84138" cy="85725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5" name="Oval 22"/>
          <p:cNvSpPr>
            <a:spLocks noChangeArrowheads="1"/>
          </p:cNvSpPr>
          <p:nvPr/>
        </p:nvSpPr>
        <p:spPr bwMode="auto">
          <a:xfrm>
            <a:off x="7177088" y="3848100"/>
            <a:ext cx="85725" cy="85725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6" name="Oval 23"/>
          <p:cNvSpPr>
            <a:spLocks noChangeArrowheads="1"/>
          </p:cNvSpPr>
          <p:nvPr/>
        </p:nvSpPr>
        <p:spPr bwMode="auto">
          <a:xfrm>
            <a:off x="6835775" y="3763963"/>
            <a:ext cx="85725" cy="84137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7" name="Oval 24"/>
          <p:cNvSpPr>
            <a:spLocks noChangeArrowheads="1"/>
          </p:cNvSpPr>
          <p:nvPr/>
        </p:nvSpPr>
        <p:spPr bwMode="auto">
          <a:xfrm>
            <a:off x="6494463" y="3678238"/>
            <a:ext cx="84137" cy="85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8" name="Oval 25"/>
          <p:cNvSpPr>
            <a:spLocks noChangeArrowheads="1"/>
          </p:cNvSpPr>
          <p:nvPr/>
        </p:nvSpPr>
        <p:spPr bwMode="auto">
          <a:xfrm>
            <a:off x="6578600" y="3848100"/>
            <a:ext cx="85725" cy="85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59" name="Oval 26"/>
          <p:cNvSpPr>
            <a:spLocks noChangeArrowheads="1"/>
          </p:cNvSpPr>
          <p:nvPr/>
        </p:nvSpPr>
        <p:spPr bwMode="auto">
          <a:xfrm>
            <a:off x="5980113" y="3919538"/>
            <a:ext cx="85725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60" name="Oval 27"/>
          <p:cNvSpPr>
            <a:spLocks noChangeArrowheads="1"/>
          </p:cNvSpPr>
          <p:nvPr/>
        </p:nvSpPr>
        <p:spPr bwMode="auto">
          <a:xfrm>
            <a:off x="6237288" y="376396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61" name="Oval 28"/>
          <p:cNvSpPr>
            <a:spLocks noChangeArrowheads="1"/>
          </p:cNvSpPr>
          <p:nvPr/>
        </p:nvSpPr>
        <p:spPr bwMode="auto">
          <a:xfrm>
            <a:off x="7348538" y="3848100"/>
            <a:ext cx="85725" cy="85725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62" name="Oval 29"/>
          <p:cNvSpPr>
            <a:spLocks noChangeArrowheads="1"/>
          </p:cNvSpPr>
          <p:nvPr/>
        </p:nvSpPr>
        <p:spPr bwMode="auto">
          <a:xfrm>
            <a:off x="7007225" y="3678238"/>
            <a:ext cx="84138" cy="85725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63" name="Oval 30"/>
          <p:cNvSpPr>
            <a:spLocks noChangeArrowheads="1"/>
          </p:cNvSpPr>
          <p:nvPr/>
        </p:nvSpPr>
        <p:spPr bwMode="auto">
          <a:xfrm>
            <a:off x="7091363" y="3933825"/>
            <a:ext cx="85725" cy="85725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64" name="Oval 31"/>
          <p:cNvSpPr>
            <a:spLocks noChangeArrowheads="1"/>
          </p:cNvSpPr>
          <p:nvPr/>
        </p:nvSpPr>
        <p:spPr bwMode="auto">
          <a:xfrm>
            <a:off x="7177088" y="3706813"/>
            <a:ext cx="85725" cy="85725"/>
          </a:xfrm>
          <a:prstGeom prst="ellipse">
            <a:avLst/>
          </a:prstGeom>
          <a:solidFill>
            <a:srgbClr val="CC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65" name="Oval 32"/>
          <p:cNvSpPr>
            <a:spLocks noChangeArrowheads="1"/>
          </p:cNvSpPr>
          <p:nvPr/>
        </p:nvSpPr>
        <p:spPr bwMode="auto">
          <a:xfrm>
            <a:off x="5980113" y="3763963"/>
            <a:ext cx="85725" cy="84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5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5395" grpId="0" build="p" autoUpdateAnimBg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1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No Mapping versus Mapping</a:t>
            </a:r>
          </a:p>
        </p:txBody>
      </p:sp>
      <p:sp>
        <p:nvSpPr>
          <p:cNvPr id="2236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smtClean="0"/>
              <a:t>Typical performance tools report performance with respect to routines</a:t>
            </a:r>
          </a:p>
          <a:p>
            <a:pPr>
              <a:lnSpc>
                <a:spcPct val="90000"/>
              </a:lnSpc>
            </a:pPr>
            <a:r>
              <a:rPr lang="en-US" sz="2600" smtClean="0"/>
              <a:t>Does not provide support for mapping</a:t>
            </a:r>
          </a:p>
        </p:txBody>
      </p:sp>
      <p:sp>
        <p:nvSpPr>
          <p:cNvPr id="22364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38600" cy="220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 smtClean="0"/>
              <a:t>TAU’s performance mapping can observe performance with respect to scientist’s programming and problem abstractions </a:t>
            </a:r>
          </a:p>
        </p:txBody>
      </p:sp>
      <p:pic>
        <p:nvPicPr>
          <p:cNvPr id="22364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978275"/>
            <a:ext cx="4424363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64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956050"/>
            <a:ext cx="4424363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6423" name="Text Box 7"/>
          <p:cNvSpPr txBox="1">
            <a:spLocks noChangeArrowheads="1"/>
          </p:cNvSpPr>
          <p:nvPr/>
        </p:nvSpPr>
        <p:spPr bwMode="auto">
          <a:xfrm>
            <a:off x="1797050" y="3749675"/>
            <a:ext cx="25463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TAU (no mapping)</a:t>
            </a:r>
          </a:p>
        </p:txBody>
      </p:sp>
      <p:sp>
        <p:nvSpPr>
          <p:cNvPr id="2236424" name="Text Box 8"/>
          <p:cNvSpPr txBox="1">
            <a:spLocks noChangeArrowheads="1"/>
          </p:cNvSpPr>
          <p:nvPr/>
        </p:nvSpPr>
        <p:spPr bwMode="auto">
          <a:xfrm>
            <a:off x="6337300" y="3733800"/>
            <a:ext cx="25463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TAU (w/ mapping)</a:t>
            </a:r>
          </a:p>
        </p:txBody>
      </p:sp>
      <p:sp>
        <p:nvSpPr>
          <p:cNvPr id="88074" name="Slide Number Placeholder 9"/>
          <p:cNvSpPr>
            <a:spLocks noGrp="1"/>
          </p:cNvSpPr>
          <p:nvPr>
            <p:ph type="sldNum" sz="quarter" idx="10"/>
          </p:nvPr>
        </p:nvSpPr>
        <p:spPr bwMode="auto">
          <a:xfrm>
            <a:off x="7639050" y="6338888"/>
            <a:ext cx="985838" cy="1492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C6D31F0-7D87-444B-A537-F76CBF970DE5}" type="slidenum">
              <a:rPr lang="en-US"/>
              <a:pPr>
                <a:defRPr/>
              </a:pPr>
              <a:t>198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6419" grpId="0" autoUpdateAnimBg="0"/>
      <p:bldP spid="2236420" grpId="0" autoUpdateAnimBg="0"/>
      <p:bldP spid="2236423" grpId="0" animBg="1" autoUpdateAnimBg="0"/>
      <p:bldP spid="2236424" grpId="0" animBg="1" autoUpdateAnimBg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NAS BT – Flat Profile</a:t>
            </a:r>
          </a:p>
        </p:txBody>
      </p:sp>
      <p:pic>
        <p:nvPicPr>
          <p:cNvPr id="199683" name="Picture 3" descr="bt-flat.tif                                                    00063DA8Macintosh HD                   BE95C5D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098550"/>
            <a:ext cx="8991600" cy="371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9684" name="AutoShape 4"/>
          <p:cNvSpPr>
            <a:spLocks/>
          </p:cNvSpPr>
          <p:nvPr/>
        </p:nvSpPr>
        <p:spPr bwMode="auto">
          <a:xfrm rot="5400000">
            <a:off x="5638800" y="4451350"/>
            <a:ext cx="152400" cy="1066800"/>
          </a:xfrm>
          <a:prstGeom prst="rightBrace">
            <a:avLst>
              <a:gd name="adj1" fmla="val 58333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257800" y="5441950"/>
            <a:ext cx="27860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is MPI_Wait()</a:t>
            </a:r>
            <a:br>
              <a:rPr lang="en-US"/>
            </a:br>
            <a:r>
              <a:rPr lang="en-US"/>
              <a:t>distributed relative to</a:t>
            </a:r>
            <a:br>
              <a:rPr lang="en-US"/>
            </a:br>
            <a:r>
              <a:rPr lang="en-US"/>
              <a:t>solver direction?</a:t>
            </a:r>
          </a:p>
        </p:txBody>
      </p:sp>
      <p:cxnSp>
        <p:nvCxnSpPr>
          <p:cNvPr id="199686" name="AutoShape 6"/>
          <p:cNvCxnSpPr>
            <a:cxnSpLocks noChangeShapeType="1"/>
            <a:stCxn id="199685" idx="0"/>
            <a:endCxn id="199684" idx="1"/>
          </p:cNvCxnSpPr>
          <p:nvPr/>
        </p:nvCxnSpPr>
        <p:spPr bwMode="auto">
          <a:xfrm flipH="1" flipV="1">
            <a:off x="5713413" y="5068888"/>
            <a:ext cx="938212" cy="3730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941388" y="5457825"/>
            <a:ext cx="3413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Application routine names</a:t>
            </a:r>
          </a:p>
          <a:p>
            <a:r>
              <a:rPr lang="en-US"/>
              <a:t>reflect phase semantics</a:t>
            </a:r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 flipH="1" flipV="1">
            <a:off x="1295400" y="475615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9689" name="Line 9"/>
          <p:cNvSpPr>
            <a:spLocks noChangeShapeType="1"/>
          </p:cNvSpPr>
          <p:nvPr/>
        </p:nvSpPr>
        <p:spPr bwMode="auto">
          <a:xfrm flipH="1" flipV="1">
            <a:off x="2667000" y="475615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9690" name="Line 10"/>
          <p:cNvSpPr>
            <a:spLocks noChangeShapeType="1"/>
          </p:cNvSpPr>
          <p:nvPr/>
        </p:nvSpPr>
        <p:spPr bwMode="auto">
          <a:xfrm flipV="1">
            <a:off x="3505200" y="475615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9" name="Slide Number Placeholder 10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64206C8-D644-419B-939B-7A19377A5F74}" type="slidenum">
              <a:rPr lang="en-US"/>
              <a:pPr>
                <a:defRPr/>
              </a:pPr>
              <a:t>199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Tutorial Agenda</a:t>
            </a:r>
            <a:endParaRPr lang="en-US" dirty="0" smtClean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sz="quarter" idx="12"/>
          </p:nvPr>
        </p:nvGraphicFramePr>
        <p:xfrm>
          <a:off x="446088" y="1384300"/>
          <a:ext cx="8251881" cy="4764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924"/>
                <a:gridCol w="5111820"/>
                <a:gridCol w="1789137"/>
              </a:tblGrid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Time</a:t>
                      </a:r>
                      <a:endParaRPr lang="en-US" sz="20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Topic</a:t>
                      </a:r>
                      <a:endParaRPr lang="en-US" sz="20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Speaker</a:t>
                      </a:r>
                      <a:endParaRPr lang="en-US" sz="2000" dirty="0"/>
                    </a:p>
                  </a:txBody>
                  <a:tcPr marL="87550" marR="87550"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8:30 – 8:45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Introduction to POINT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Nick Nystrom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8:45 – 9:00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Multicore Processors: Resource Contention</a:t>
                      </a:r>
                      <a:r>
                        <a:rPr lang="en-US" sz="1600" baseline="0" dirty="0" smtClean="0"/>
                        <a:t> &amp; Performance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David </a:t>
                      </a:r>
                      <a:r>
                        <a:rPr lang="en-US" sz="1600" dirty="0" err="1" smtClean="0"/>
                        <a:t>Cronk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9:00 – 9:45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Introduction</a:t>
                      </a:r>
                      <a:r>
                        <a:rPr lang="en-US" sz="1600" baseline="0" dirty="0" smtClean="0"/>
                        <a:t> to Performance Engineering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Sameer Shende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9:45 – 10:00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POINT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LiveDVD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All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10:00 – 10:30</a:t>
                      </a:r>
                      <a:endParaRPr lang="en-US" sz="1600" dirty="0"/>
                    </a:p>
                  </a:txBody>
                  <a:tcPr marL="87550" marR="8755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Break</a:t>
                      </a:r>
                      <a:endParaRPr lang="en-US" sz="1600" i="1" dirty="0"/>
                    </a:p>
                  </a:txBody>
                  <a:tcPr marL="87550" marR="8755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10:30</a:t>
                      </a:r>
                      <a:r>
                        <a:rPr lang="en-US" sz="1600" baseline="0" dirty="0" smtClean="0"/>
                        <a:t> – 11:15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PAPI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David Cronk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11:15</a:t>
                      </a:r>
                      <a:r>
                        <a:rPr lang="en-US" sz="1600" baseline="0" dirty="0" smtClean="0"/>
                        <a:t> – 12:00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PerfSuite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Rui Liu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12:00 – 1:00</a:t>
                      </a:r>
                      <a:endParaRPr lang="en-US" sz="1600" dirty="0"/>
                    </a:p>
                  </a:txBody>
                  <a:tcPr marL="87550" marR="87550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/>
                        <a:t>Lunch</a:t>
                      </a:r>
                    </a:p>
                  </a:txBody>
                  <a:tcPr marL="87550" marR="8755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1:00 – 3:00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TAU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Sameer Shende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3:00</a:t>
                      </a:r>
                      <a:r>
                        <a:rPr lang="en-US" sz="1600" baseline="0" dirty="0" smtClean="0"/>
                        <a:t> – 3:30</a:t>
                      </a:r>
                      <a:endParaRPr lang="en-US" sz="1600" dirty="0"/>
                    </a:p>
                  </a:txBody>
                  <a:tcPr marL="87550" marR="8755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i="1" dirty="0" smtClean="0"/>
                        <a:t>Break</a:t>
                      </a:r>
                      <a:endParaRPr lang="en-US" sz="1600" i="1" dirty="0"/>
                    </a:p>
                  </a:txBody>
                  <a:tcPr marL="87550" marR="8755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0749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3:30 – 4:00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Vampir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Sameer Shende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40071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4:00 – 4:30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Scalasca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David Cronk</a:t>
                      </a:r>
                      <a:endParaRPr lang="en-US" sz="1600" dirty="0"/>
                    </a:p>
                  </a:txBody>
                  <a:tcPr marL="87550" marR="87550"/>
                </a:tc>
              </a:tr>
              <a:tr h="340071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4:30 – 5:00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Application</a:t>
                      </a:r>
                      <a:r>
                        <a:rPr lang="en-US" sz="1600" baseline="0" dirty="0" smtClean="0"/>
                        <a:t> Case Studies</a:t>
                      </a:r>
                      <a:endParaRPr lang="en-US" sz="1600" dirty="0"/>
                    </a:p>
                  </a:txBody>
                  <a:tcPr marL="87550" marR="8755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Nick Nystrom</a:t>
                      </a:r>
                      <a:endParaRPr lang="en-US" sz="1600" dirty="0"/>
                    </a:p>
                  </a:txBody>
                  <a:tcPr marL="87550" marR="87550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61F8CBF-4C44-42D9-AF93-005A77CAD915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28675"/>
            <a:ext cx="77724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895600" y="228600"/>
            <a:ext cx="44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Intel </a:t>
            </a:r>
            <a:r>
              <a:rPr lang="en-US" sz="3200" dirty="0" smtClean="0"/>
              <a:t>Core i7 </a:t>
            </a:r>
            <a:r>
              <a:rPr lang="en-US" sz="3200" dirty="0"/>
              <a:t>(Nehalem)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1830F-D4FB-4A85-A3C5-FD3226FA05D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0707" name="Picture 19" descr="phase-bt.jpg                                                   0016357EMacintosh HD                   C4094A7D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662113"/>
            <a:ext cx="87645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0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NAS BT – Phase Profile</a:t>
            </a:r>
          </a:p>
        </p:txBody>
      </p:sp>
      <p:sp>
        <p:nvSpPr>
          <p:cNvPr id="200709" name="Rectangle 10"/>
          <p:cNvSpPr>
            <a:spLocks noChangeArrowheads="1"/>
          </p:cNvSpPr>
          <p:nvPr/>
        </p:nvSpPr>
        <p:spPr bwMode="auto">
          <a:xfrm>
            <a:off x="1752600" y="1143000"/>
            <a:ext cx="690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Main phase shows nested phases and immediate events</a:t>
            </a:r>
          </a:p>
        </p:txBody>
      </p:sp>
      <p:sp>
        <p:nvSpPr>
          <p:cNvPr id="200710" name="Line 11"/>
          <p:cNvSpPr>
            <a:spLocks noChangeShapeType="1"/>
          </p:cNvSpPr>
          <p:nvPr/>
        </p:nvSpPr>
        <p:spPr bwMode="auto">
          <a:xfrm flipH="1">
            <a:off x="2514600" y="14478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11" name="AutoShape 12"/>
          <p:cNvSpPr>
            <a:spLocks/>
          </p:cNvSpPr>
          <p:nvPr/>
        </p:nvSpPr>
        <p:spPr bwMode="auto">
          <a:xfrm rot="-5400000">
            <a:off x="4495800" y="-76200"/>
            <a:ext cx="152400" cy="3962400"/>
          </a:xfrm>
          <a:prstGeom prst="rightBrace">
            <a:avLst>
              <a:gd name="adj1" fmla="val 216667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12" name="AutoShape 13"/>
          <p:cNvSpPr>
            <a:spLocks/>
          </p:cNvSpPr>
          <p:nvPr/>
        </p:nvSpPr>
        <p:spPr bwMode="auto">
          <a:xfrm rot="-5400000">
            <a:off x="7734300" y="1181100"/>
            <a:ext cx="152400" cy="1447800"/>
          </a:xfrm>
          <a:prstGeom prst="rightBrace">
            <a:avLst>
              <a:gd name="adj1" fmla="val 79167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13" name="Line 14"/>
          <p:cNvSpPr>
            <a:spLocks noChangeShapeType="1"/>
          </p:cNvSpPr>
          <p:nvPr/>
        </p:nvSpPr>
        <p:spPr bwMode="auto">
          <a:xfrm flipH="1">
            <a:off x="4572000" y="1447800"/>
            <a:ext cx="304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14" name="Line 15"/>
          <p:cNvSpPr>
            <a:spLocks noChangeShapeType="1"/>
          </p:cNvSpPr>
          <p:nvPr/>
        </p:nvSpPr>
        <p:spPr bwMode="auto">
          <a:xfrm>
            <a:off x="7543800" y="1447800"/>
            <a:ext cx="24765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22250" y="2197100"/>
            <a:ext cx="8764588" cy="4508500"/>
            <a:chOff x="140" y="1288"/>
            <a:chExt cx="5521" cy="2840"/>
          </a:xfrm>
        </p:grpSpPr>
        <p:sp>
          <p:nvSpPr>
            <p:cNvPr id="200717" name="Line 4"/>
            <p:cNvSpPr>
              <a:spLocks noChangeShapeType="1"/>
            </p:cNvSpPr>
            <p:nvPr/>
          </p:nvSpPr>
          <p:spPr bwMode="auto">
            <a:xfrm flipH="1">
              <a:off x="144" y="1302"/>
              <a:ext cx="714" cy="1098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18" name="Line 5"/>
            <p:cNvSpPr>
              <a:spLocks noChangeShapeType="1"/>
            </p:cNvSpPr>
            <p:nvPr/>
          </p:nvSpPr>
          <p:spPr bwMode="auto">
            <a:xfrm>
              <a:off x="1386" y="1308"/>
              <a:ext cx="805" cy="1086"/>
            </a:xfrm>
            <a:prstGeom prst="line">
              <a:avLst/>
            </a:prstGeom>
            <a:noFill/>
            <a:ln w="19050">
              <a:solidFill>
                <a:srgbClr val="80008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19" name="Line 6"/>
            <p:cNvSpPr>
              <a:spLocks noChangeShapeType="1"/>
            </p:cNvSpPr>
            <p:nvPr/>
          </p:nvSpPr>
          <p:spPr bwMode="auto">
            <a:xfrm flipH="1">
              <a:off x="2213" y="1298"/>
              <a:ext cx="82" cy="1093"/>
            </a:xfrm>
            <a:prstGeom prst="line">
              <a:avLst/>
            </a:prstGeom>
            <a:noFill/>
            <a:ln w="19050">
              <a:solidFill>
                <a:srgbClr val="D5312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20" name="Line 7"/>
            <p:cNvSpPr>
              <a:spLocks noChangeShapeType="1"/>
            </p:cNvSpPr>
            <p:nvPr/>
          </p:nvSpPr>
          <p:spPr bwMode="auto">
            <a:xfrm>
              <a:off x="2825" y="1288"/>
              <a:ext cx="1288" cy="1107"/>
            </a:xfrm>
            <a:prstGeom prst="line">
              <a:avLst/>
            </a:prstGeom>
            <a:noFill/>
            <a:ln w="19050">
              <a:solidFill>
                <a:srgbClr val="D5312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21" name="Line 8"/>
            <p:cNvSpPr>
              <a:spLocks noChangeShapeType="1"/>
            </p:cNvSpPr>
            <p:nvPr/>
          </p:nvSpPr>
          <p:spPr bwMode="auto">
            <a:xfrm>
              <a:off x="3566" y="1304"/>
              <a:ext cx="587" cy="1088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22" name="Line 9"/>
            <p:cNvSpPr>
              <a:spLocks noChangeShapeType="1"/>
            </p:cNvSpPr>
            <p:nvPr/>
          </p:nvSpPr>
          <p:spPr bwMode="auto">
            <a:xfrm>
              <a:off x="4090" y="1294"/>
              <a:ext cx="1548" cy="1107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0723" name="Picture 20" descr="phase-bt-expand.jpg                                            0016357EMacintosh HD                   C4094A7D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" y="2421"/>
              <a:ext cx="5521" cy="1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0124" name="Slide Number Placeholder 1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9073CF6-1404-42FE-A073-243B9C6400E9}" type="slidenum">
              <a:rPr lang="en-US"/>
              <a:pPr>
                <a:defRPr/>
              </a:pPr>
              <a:t>200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824038"/>
            <a:ext cx="4419600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03713"/>
            <a:ext cx="44958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Phase Profiling of HW Counters</a:t>
            </a:r>
          </a:p>
        </p:txBody>
      </p:sp>
      <p:sp>
        <p:nvSpPr>
          <p:cNvPr id="20173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smtClean="0"/>
              <a:t>GTC particle-in-cell simulation of fusion turbulence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Phases assigned to</a:t>
            </a:r>
            <a:br>
              <a:rPr lang="en-US" sz="2500" smtClean="0"/>
            </a:br>
            <a:r>
              <a:rPr lang="en-US" sz="2500" smtClean="0"/>
              <a:t>iterations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Poor temporal locality for</a:t>
            </a:r>
            <a:br>
              <a:rPr lang="en-US" sz="2500" smtClean="0"/>
            </a:br>
            <a:r>
              <a:rPr lang="en-US" sz="2500" smtClean="0"/>
              <a:t>one important data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Automatically generated</a:t>
            </a:r>
            <a:br>
              <a:rPr lang="en-US" sz="2500" smtClean="0"/>
            </a:br>
            <a:r>
              <a:rPr lang="en-US" sz="2500" smtClean="0"/>
              <a:t>by PE2 python script</a:t>
            </a:r>
          </a:p>
        </p:txBody>
      </p:sp>
      <p:pic>
        <p:nvPicPr>
          <p:cNvPr id="20173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305300"/>
            <a:ext cx="4495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7010400" y="2890838"/>
            <a:ext cx="1909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increasing phase</a:t>
            </a:r>
            <a:br>
              <a:rPr lang="en-US" sz="2000" i="1"/>
            </a:br>
            <a:r>
              <a:rPr lang="en-US" sz="2000" i="1"/>
              <a:t>execution time</a:t>
            </a:r>
            <a:endParaRPr lang="en-US" i="1"/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2819400" y="4608513"/>
            <a:ext cx="1360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decreasing </a:t>
            </a:r>
            <a:br>
              <a:rPr lang="en-US" sz="2000" i="1"/>
            </a:br>
            <a:r>
              <a:rPr lang="en-US" sz="2000" i="1"/>
              <a:t>flops rate</a:t>
            </a:r>
            <a:endParaRPr lang="en-US" i="1"/>
          </a:p>
        </p:txBody>
      </p:sp>
      <p:sp>
        <p:nvSpPr>
          <p:cNvPr id="201737" name="Rectangle 9"/>
          <p:cNvSpPr>
            <a:spLocks noChangeArrowheads="1"/>
          </p:cNvSpPr>
          <p:nvPr/>
        </p:nvSpPr>
        <p:spPr bwMode="auto">
          <a:xfrm>
            <a:off x="7162800" y="4611688"/>
            <a:ext cx="1782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declining cache</a:t>
            </a:r>
            <a:br>
              <a:rPr lang="en-US" sz="2000" i="1"/>
            </a:br>
            <a:r>
              <a:rPr lang="en-US" sz="2000" i="1"/>
              <a:t>performance</a:t>
            </a:r>
            <a:endParaRPr lang="en-US" i="1"/>
          </a:p>
        </p:txBody>
      </p:sp>
      <p:sp>
        <p:nvSpPr>
          <p:cNvPr id="91146" name="Slide Number Placeholder 9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8F66697-0E80-4EE9-AA26-C6C0D4DBB69F}" type="slidenum">
              <a:rPr lang="en-US"/>
              <a:pPr>
                <a:defRPr/>
              </a:pPr>
              <a:t>201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Profile Snapshots in ParaProf</a:t>
            </a:r>
          </a:p>
        </p:txBody>
      </p:sp>
      <p:pic>
        <p:nvPicPr>
          <p:cNvPr id="202755" name="Content Placeholder 4" descr="1.png"/>
          <p:cNvPicPr>
            <a:picLocks noGrp="1" noChangeAspect="1"/>
          </p:cNvPicPr>
          <p:nvPr>
            <p:ph sz="quarter" idx="1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30575" y="2151063"/>
            <a:ext cx="5567363" cy="4527550"/>
          </a:xfrm>
        </p:spPr>
      </p:pic>
      <p:sp>
        <p:nvSpPr>
          <p:cNvPr id="202756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903288" y="1274763"/>
            <a:ext cx="8240712" cy="8588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smtClean="0"/>
              <a:t>Profile snapshots are parallel profiles recorded at runtime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Shows performance profile dynamics (all types allowed)</a:t>
            </a:r>
          </a:p>
        </p:txBody>
      </p:sp>
      <p:sp>
        <p:nvSpPr>
          <p:cNvPr id="202757" name="TextBox 5"/>
          <p:cNvSpPr txBox="1">
            <a:spLocks noChangeArrowheads="1"/>
          </p:cNvSpPr>
          <p:nvPr/>
        </p:nvSpPr>
        <p:spPr bwMode="auto">
          <a:xfrm>
            <a:off x="4754563" y="3078163"/>
            <a:ext cx="1646237" cy="400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solidFill>
                  <a:srgbClr val="000000"/>
                </a:solidFill>
              </a:rPr>
              <a:t>Initialization</a:t>
            </a:r>
          </a:p>
        </p:txBody>
      </p:sp>
      <p:sp>
        <p:nvSpPr>
          <p:cNvPr id="202758" name="TextBox 11"/>
          <p:cNvSpPr txBox="1">
            <a:spLocks noChangeArrowheads="1"/>
          </p:cNvSpPr>
          <p:nvPr/>
        </p:nvSpPr>
        <p:spPr bwMode="auto">
          <a:xfrm>
            <a:off x="5334000" y="3657600"/>
            <a:ext cx="1828800" cy="400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solidFill>
                  <a:srgbClr val="000000"/>
                </a:solidFill>
              </a:rPr>
              <a:t>Checkpointing</a:t>
            </a:r>
          </a:p>
        </p:txBody>
      </p:sp>
      <p:sp>
        <p:nvSpPr>
          <p:cNvPr id="202759" name="TextBox 20"/>
          <p:cNvSpPr txBox="1">
            <a:spLocks noChangeArrowheads="1"/>
          </p:cNvSpPr>
          <p:nvPr/>
        </p:nvSpPr>
        <p:spPr bwMode="auto">
          <a:xfrm>
            <a:off x="7116763" y="3124200"/>
            <a:ext cx="1570037" cy="400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solidFill>
                  <a:srgbClr val="000000"/>
                </a:solidFill>
              </a:rPr>
              <a:t>Finalization</a:t>
            </a:r>
          </a:p>
        </p:txBody>
      </p:sp>
      <p:sp>
        <p:nvSpPr>
          <p:cNvPr id="202760" name="Line 14"/>
          <p:cNvSpPr>
            <a:spLocks noChangeShapeType="1"/>
          </p:cNvSpPr>
          <p:nvPr/>
        </p:nvSpPr>
        <p:spPr bwMode="auto">
          <a:xfrm>
            <a:off x="7924800" y="3505200"/>
            <a:ext cx="76200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761" name="Line 15"/>
          <p:cNvSpPr>
            <a:spLocks noChangeShapeType="1"/>
          </p:cNvSpPr>
          <p:nvPr/>
        </p:nvSpPr>
        <p:spPr bwMode="auto">
          <a:xfrm>
            <a:off x="6705600" y="4114800"/>
            <a:ext cx="838200" cy="457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762" name="Line 16"/>
          <p:cNvSpPr>
            <a:spLocks noChangeShapeType="1"/>
          </p:cNvSpPr>
          <p:nvPr/>
        </p:nvSpPr>
        <p:spPr bwMode="auto">
          <a:xfrm>
            <a:off x="6553200" y="4114800"/>
            <a:ext cx="152400" cy="533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763" name="Line 17"/>
          <p:cNvSpPr>
            <a:spLocks noChangeShapeType="1"/>
          </p:cNvSpPr>
          <p:nvPr/>
        </p:nvSpPr>
        <p:spPr bwMode="auto">
          <a:xfrm>
            <a:off x="5715000" y="4114800"/>
            <a:ext cx="15240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764" name="Line 18"/>
          <p:cNvSpPr>
            <a:spLocks noChangeShapeType="1"/>
          </p:cNvSpPr>
          <p:nvPr/>
        </p:nvSpPr>
        <p:spPr bwMode="auto">
          <a:xfrm flipH="1">
            <a:off x="5105400" y="4114800"/>
            <a:ext cx="457200" cy="71755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2765" name="Line 19"/>
          <p:cNvSpPr>
            <a:spLocks noChangeShapeType="1"/>
          </p:cNvSpPr>
          <p:nvPr/>
        </p:nvSpPr>
        <p:spPr bwMode="auto">
          <a:xfrm flipH="1">
            <a:off x="4343400" y="3505200"/>
            <a:ext cx="685800" cy="457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2766" name="Picture 21" descr="profile-snapshot.jpg                                           0016357EMacintosh HD                   C4094A7D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133600"/>
            <a:ext cx="25844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67" name="AutoShape 22"/>
          <p:cNvSpPr>
            <a:spLocks noChangeArrowheads="1"/>
          </p:cNvSpPr>
          <p:nvPr/>
        </p:nvSpPr>
        <p:spPr bwMode="auto">
          <a:xfrm>
            <a:off x="3048000" y="5410200"/>
            <a:ext cx="381000" cy="333375"/>
          </a:xfrm>
          <a:prstGeom prst="rightArrow">
            <a:avLst>
              <a:gd name="adj1" fmla="val 54259"/>
              <a:gd name="adj2" fmla="val 693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0" name="Slide Number Placeholder 1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8A9B114-BB00-40EB-BC20-46563F555410}" type="slidenum">
              <a:rPr lang="en-US"/>
              <a:pPr>
                <a:defRPr/>
              </a:pPr>
              <a:t>202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mag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Profile Snapshot Views</a:t>
            </a:r>
          </a:p>
        </p:txBody>
      </p:sp>
      <p:sp>
        <p:nvSpPr>
          <p:cNvPr id="203780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Only show main loop</a:t>
            </a:r>
          </a:p>
        </p:txBody>
      </p:sp>
      <p:sp>
        <p:nvSpPr>
          <p:cNvPr id="203781" name="Content Placeholder 4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Percentage breakdown</a:t>
            </a:r>
          </a:p>
          <a:p>
            <a:endParaRPr lang="en-US" smtClean="0"/>
          </a:p>
        </p:txBody>
      </p:sp>
      <p:pic>
        <p:nvPicPr>
          <p:cNvPr id="203782" name="Picture 8" descr="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439988"/>
            <a:ext cx="40386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3" name="Picture 3" descr="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438400"/>
            <a:ext cx="40386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0" name="Slide Number Placeholder 7"/>
          <p:cNvSpPr>
            <a:spLocks noGrp="1"/>
          </p:cNvSpPr>
          <p:nvPr>
            <p:ph type="sldNum" sz="quarter" idx="10"/>
          </p:nvPr>
        </p:nvSpPr>
        <p:spPr bwMode="auto">
          <a:xfrm>
            <a:off x="7639050" y="6338888"/>
            <a:ext cx="985838" cy="1492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1FEFFB4-6A50-4D0F-A076-328B54368103}" type="slidenum">
              <a:rPr lang="en-US"/>
              <a:pPr>
                <a:defRPr/>
              </a:pPr>
              <a:t>203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mag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Snapshot Replay in ParaProf</a:t>
            </a:r>
          </a:p>
        </p:txBody>
      </p:sp>
      <p:pic>
        <p:nvPicPr>
          <p:cNvPr id="204804" name="Picture 12" descr="4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133475"/>
            <a:ext cx="2133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5" name="Picture 13" descr="5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133475"/>
            <a:ext cx="2133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6" name="Picture 14" descr="4b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505075"/>
            <a:ext cx="41148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7" name="Picture 15" descr="5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505075"/>
            <a:ext cx="41148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2514600" y="2049463"/>
            <a:ext cx="4038600" cy="7937"/>
          </a:xfrm>
          <a:prstGeom prst="straightConnector1">
            <a:avLst/>
          </a:prstGeom>
          <a:solidFill>
            <a:schemeClr val="accent1"/>
          </a:solidFill>
          <a:ln w="88900" cap="flat" cmpd="sng" algn="ctr"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4809" name="TextBox 19"/>
          <p:cNvSpPr txBox="1">
            <a:spLocks noChangeArrowheads="1"/>
          </p:cNvSpPr>
          <p:nvPr/>
        </p:nvSpPr>
        <p:spPr bwMode="auto">
          <a:xfrm>
            <a:off x="2743200" y="1285875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All windows dynamically update</a:t>
            </a:r>
          </a:p>
        </p:txBody>
      </p:sp>
      <p:pic>
        <p:nvPicPr>
          <p:cNvPr id="204810" name="Picture 4" descr="three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5137150"/>
            <a:ext cx="13716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1" name="Picture 3" descr="three3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6488" y="5102225"/>
            <a:ext cx="1408112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2" name="Slide Number Placeholder 1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90FFD82-25B0-480F-A527-A4937AA8D729}" type="slidenum">
              <a:rPr lang="en-US"/>
              <a:pPr>
                <a:defRPr/>
              </a:pPr>
              <a:t>204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PerfExplorer – Runtime Breakdown</a:t>
            </a:r>
          </a:p>
        </p:txBody>
      </p:sp>
      <p:grpSp>
        <p:nvGrpSpPr>
          <p:cNvPr id="205828" name="Group 13"/>
          <p:cNvGrpSpPr>
            <a:grpSpLocks noChangeAspect="1"/>
          </p:cNvGrpSpPr>
          <p:nvPr/>
        </p:nvGrpSpPr>
        <p:grpSpPr bwMode="auto">
          <a:xfrm>
            <a:off x="762000" y="1023938"/>
            <a:ext cx="7543800" cy="5700712"/>
            <a:chOff x="457200" y="762000"/>
            <a:chExt cx="7239000" cy="5470525"/>
          </a:xfrm>
        </p:grpSpPr>
        <p:pic>
          <p:nvPicPr>
            <p:cNvPr id="2058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762000"/>
              <a:ext cx="7239000" cy="547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831" name="Text Box 5"/>
            <p:cNvSpPr txBox="1">
              <a:spLocks noChangeArrowheads="1"/>
            </p:cNvSpPr>
            <p:nvPr/>
          </p:nvSpPr>
          <p:spPr bwMode="auto">
            <a:xfrm>
              <a:off x="6331865" y="2359223"/>
              <a:ext cx="11357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MPI_Waitall</a:t>
              </a:r>
            </a:p>
          </p:txBody>
        </p:sp>
        <p:sp>
          <p:nvSpPr>
            <p:cNvPr id="205832" name="Text Box 7"/>
            <p:cNvSpPr txBox="1">
              <a:spLocks noChangeArrowheads="1"/>
            </p:cNvSpPr>
            <p:nvPr/>
          </p:nvSpPr>
          <p:spPr bwMode="auto">
            <a:xfrm>
              <a:off x="5867400" y="1749623"/>
              <a:ext cx="17077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WRITE_SAVEFILE</a:t>
              </a:r>
            </a:p>
          </p:txBody>
        </p:sp>
      </p:grpSp>
      <p:sp>
        <p:nvSpPr>
          <p:cNvPr id="99333" name="Slide Number Placeholder 7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C8348E9-5062-4837-8467-1147D998B9B4}" type="slidenum">
              <a:rPr lang="en-US"/>
              <a:pPr>
                <a:defRPr/>
              </a:pPr>
              <a:t>205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PerfExplorer – Relative Comparisons</a:t>
            </a:r>
          </a:p>
        </p:txBody>
      </p:sp>
      <p:sp>
        <p:nvSpPr>
          <p:cNvPr id="101379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37EA682-927C-4CB7-8FCA-7C683C6B2F33}" type="slidenum">
              <a:rPr lang="en-US"/>
              <a:pPr>
                <a:defRPr/>
              </a:pPr>
              <a:t>206</a:t>
            </a:fld>
            <a:endParaRPr lang="en-US"/>
          </a:p>
        </p:txBody>
      </p:sp>
      <p:sp>
        <p:nvSpPr>
          <p:cNvPr id="206852" name="Rectangle 4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smtClean="0"/>
              <a:t>Total execution time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Timesteps per second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Relative efficiency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Relative efficiency per event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Relative speedup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Relative speedup per event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Group fraction of total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Runtime breakdown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Correlate events with total runtime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Relative efficiency per phase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Relative speedup per phase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Distribution visualizations</a:t>
            </a:r>
          </a:p>
        </p:txBody>
      </p:sp>
      <p:grpSp>
        <p:nvGrpSpPr>
          <p:cNvPr id="206853" name="Group 8"/>
          <p:cNvGrpSpPr>
            <a:grpSpLocks noChangeAspect="1"/>
          </p:cNvGrpSpPr>
          <p:nvPr/>
        </p:nvGrpSpPr>
        <p:grpSpPr bwMode="auto">
          <a:xfrm>
            <a:off x="5475288" y="1376363"/>
            <a:ext cx="3516312" cy="4567237"/>
            <a:chOff x="4595813" y="762000"/>
            <a:chExt cx="4395787" cy="5708650"/>
          </a:xfrm>
        </p:grpSpPr>
        <p:pic>
          <p:nvPicPr>
            <p:cNvPr id="20685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5813" y="762000"/>
              <a:ext cx="4395787" cy="2776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685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0575" y="3603625"/>
              <a:ext cx="4391025" cy="28670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6200" y="5867400"/>
            <a:ext cx="8991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0467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PerfExplorer – Correlation Analysis</a:t>
            </a:r>
          </a:p>
        </p:txBody>
      </p:sp>
      <p:sp>
        <p:nvSpPr>
          <p:cNvPr id="207876" name="Rectangle 3"/>
          <p:cNvSpPr>
            <a:spLocks noChangeArrowheads="1"/>
          </p:cNvSpPr>
          <p:nvPr/>
        </p:nvSpPr>
        <p:spPr bwMode="auto">
          <a:xfrm>
            <a:off x="2743200" y="5562600"/>
            <a:ext cx="25622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1100">
                <a:latin typeface="Gill Sans"/>
                <a:sym typeface="Gill Sans"/>
              </a:rPr>
              <a:t>Data: FLASH on BGL(LLNL), 64 nodes  </a:t>
            </a:r>
          </a:p>
        </p:txBody>
      </p:sp>
      <p:pic>
        <p:nvPicPr>
          <p:cNvPr id="1233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017588"/>
            <a:ext cx="8367713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1233925" name="Oval 5"/>
          <p:cNvSpPr>
            <a:spLocks noChangeAspect="1" noChangeArrowheads="1"/>
          </p:cNvSpPr>
          <p:nvPr/>
        </p:nvSpPr>
        <p:spPr bwMode="auto">
          <a:xfrm>
            <a:off x="3127375" y="4986338"/>
            <a:ext cx="1139825" cy="1139825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3926" name="Line 6"/>
          <p:cNvSpPr>
            <a:spLocks noChangeAspect="1" noChangeShapeType="1"/>
          </p:cNvSpPr>
          <p:nvPr/>
        </p:nvSpPr>
        <p:spPr bwMode="auto">
          <a:xfrm rot="10800000" flipH="1">
            <a:off x="4062413" y="4387850"/>
            <a:ext cx="739775" cy="765175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stealth" w="med" len="med"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3927" name="Line 7"/>
          <p:cNvSpPr>
            <a:spLocks noChangeAspect="1" noChangeShapeType="1"/>
          </p:cNvSpPr>
          <p:nvPr/>
        </p:nvSpPr>
        <p:spPr bwMode="auto">
          <a:xfrm flipH="1">
            <a:off x="5265738" y="2998788"/>
            <a:ext cx="1052512" cy="9779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stealth" w="med" len="med"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3928" name="Oval 8"/>
          <p:cNvSpPr>
            <a:spLocks noChangeAspect="1" noChangeArrowheads="1"/>
          </p:cNvSpPr>
          <p:nvPr/>
        </p:nvSpPr>
        <p:spPr bwMode="auto">
          <a:xfrm>
            <a:off x="6153150" y="2044700"/>
            <a:ext cx="1139825" cy="1139825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3929" name="Rectangle 9"/>
          <p:cNvSpPr>
            <a:spLocks/>
          </p:cNvSpPr>
          <p:nvPr/>
        </p:nvSpPr>
        <p:spPr bwMode="auto">
          <a:xfrm>
            <a:off x="3170238" y="3481388"/>
            <a:ext cx="4802187" cy="1050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64291" tIns="32146" rIns="64291" bIns="32146" anchor="ctr">
            <a:spAutoFit/>
          </a:bodyPr>
          <a:lstStyle/>
          <a:p>
            <a:pPr algn="ctr" defTabSz="642938"/>
            <a:r>
              <a:rPr lang="en-US" sz="2100">
                <a:latin typeface="Gill Sans"/>
                <a:sym typeface="Gill Sans"/>
              </a:rPr>
              <a:t>Strong negative linear correlation between</a:t>
            </a:r>
            <a:br>
              <a:rPr lang="en-US" sz="2100">
                <a:latin typeface="Gill Sans"/>
                <a:sym typeface="Gill Sans"/>
              </a:rPr>
            </a:br>
            <a:r>
              <a:rPr lang="en-US" sz="2100">
                <a:latin typeface="Gill Sans"/>
                <a:sym typeface="Gill Sans"/>
              </a:rPr>
              <a:t>CALC_CUT_BLOCK_CONTRIBUTIONS</a:t>
            </a:r>
            <a:br>
              <a:rPr lang="en-US" sz="2100">
                <a:latin typeface="Gill Sans"/>
                <a:sym typeface="Gill Sans"/>
              </a:rPr>
            </a:br>
            <a:r>
              <a:rPr lang="en-US" sz="2100">
                <a:latin typeface="Gill Sans"/>
                <a:sym typeface="Gill Sans"/>
              </a:rPr>
              <a:t>and MPI_Barrier</a:t>
            </a:r>
          </a:p>
        </p:txBody>
      </p:sp>
      <p:sp>
        <p:nvSpPr>
          <p:cNvPr id="103435" name="Slide Number Placeholder 10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2C00187-9D81-42C5-9D87-0C78BBC67D8B}" type="slidenum">
              <a:rPr lang="en-US"/>
              <a:pPr>
                <a:defRPr/>
              </a:pPr>
              <a:t>207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925" grpId="0" animBg="1"/>
      <p:bldP spid="1233928" grpId="0" animBg="1"/>
      <p:bldP spid="1233929" grpId="0" animBg="1" autoUpdateAnimBg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4000" smtClean="0"/>
              <a:t>PerfExplorer – Correlation Analysis</a:t>
            </a:r>
          </a:p>
        </p:txBody>
      </p:sp>
      <p:sp>
        <p:nvSpPr>
          <p:cNvPr id="105475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33E6B2F-782B-4FA6-A6A4-7B3000336473}" type="slidenum">
              <a:rPr lang="en-US"/>
              <a:pPr>
                <a:defRPr/>
              </a:pPr>
              <a:t>208</a:t>
            </a:fld>
            <a:endParaRPr lang="en-US"/>
          </a:p>
        </p:txBody>
      </p:sp>
      <p:sp>
        <p:nvSpPr>
          <p:cNvPr id="20890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4162425" cy="4454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-0.995 indicates strong, negative relationship</a:t>
            </a:r>
          </a:p>
          <a:p>
            <a:pPr>
              <a:lnSpc>
                <a:spcPct val="90000"/>
              </a:lnSpc>
            </a:pPr>
            <a:r>
              <a:rPr lang="en-US" smtClean="0"/>
              <a:t>As CALC_CUT_</a:t>
            </a:r>
            <a:br>
              <a:rPr lang="en-US" smtClean="0"/>
            </a:br>
            <a:r>
              <a:rPr lang="en-US" smtClean="0"/>
              <a:t>BLOCK_CONTRIBUTIONS() increases in execution time, MPI_Barrier() decreases</a:t>
            </a:r>
          </a:p>
          <a:p>
            <a:pPr>
              <a:lnSpc>
                <a:spcPct val="90000"/>
              </a:lnSpc>
            </a:pPr>
            <a:endParaRPr lang="en-US" smtClean="0"/>
          </a:p>
        </p:txBody>
      </p:sp>
      <p:pic>
        <p:nvPicPr>
          <p:cNvPr id="1235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975" y="1447800"/>
            <a:ext cx="41370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PerfExplorer – Cluster Analysis </a:t>
            </a: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21FA183-0220-48E5-9285-524DC41A9B37}" type="slidenum">
              <a:rPr lang="en-US"/>
              <a:pPr>
                <a:defRPr/>
              </a:pPr>
              <a:t>209</a:t>
            </a:fld>
            <a:endParaRPr lang="en-US"/>
          </a:p>
        </p:txBody>
      </p:sp>
      <p:pic>
        <p:nvPicPr>
          <p:cNvPr id="1270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0" y="1219200"/>
            <a:ext cx="86042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Shared Resources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Main memory</a:t>
            </a:r>
          </a:p>
          <a:p>
            <a:r>
              <a:rPr lang="en-US" dirty="0"/>
              <a:t>Last Level Cache (LLC)</a:t>
            </a:r>
          </a:p>
          <a:p>
            <a:r>
              <a:rPr lang="en-US" dirty="0"/>
              <a:t>Memory controller</a:t>
            </a:r>
          </a:p>
          <a:p>
            <a:r>
              <a:rPr lang="en-US" dirty="0"/>
              <a:t>Pre-fetch hardware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88" y="2508250"/>
            <a:ext cx="6005512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193539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PerfExplorer – Cluster Analysis</a:t>
            </a:r>
          </a:p>
        </p:txBody>
      </p:sp>
      <p:sp>
        <p:nvSpPr>
          <p:cNvPr id="210948" name="Rectangle 4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smtClean="0"/>
              <a:t>Four significant events automatically selected</a:t>
            </a:r>
          </a:p>
          <a:p>
            <a:r>
              <a:rPr lang="en-US" smtClean="0"/>
              <a:t>Clusters and correlations are visible</a:t>
            </a:r>
          </a:p>
        </p:txBody>
      </p:sp>
      <p:sp>
        <p:nvSpPr>
          <p:cNvPr id="107525" name="Slide Number Placeholder 6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047A917-8E4C-4AEC-BA09-B90272F7253B}" type="slidenum">
              <a:rPr lang="en-US"/>
              <a:pPr>
                <a:defRPr/>
              </a:pPr>
              <a:t>210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mag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3" name="Rectangle 3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3600" smtClean="0"/>
              <a:t>PerfExplorer – Performance Regression</a:t>
            </a:r>
          </a:p>
        </p:txBody>
      </p:sp>
      <p:sp>
        <p:nvSpPr>
          <p:cNvPr id="108548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A55DAFE-CB6B-4467-872F-A6FEC8D217F9}" type="slidenum">
              <a:rPr lang="en-US"/>
              <a:pPr>
                <a:defRPr/>
              </a:pPr>
              <a:t>211</a:t>
            </a:fld>
            <a:endParaRPr lang="en-US"/>
          </a:p>
        </p:txBody>
      </p:sp>
      <p:pic>
        <p:nvPicPr>
          <p:cNvPr id="2119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86868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Other Projects in TAU</a:t>
            </a:r>
          </a:p>
        </p:txBody>
      </p:sp>
      <p:sp>
        <p:nvSpPr>
          <p:cNvPr id="110595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0389118-14BB-448D-BA42-801E0D6B4568}" type="slidenum">
              <a:rPr lang="en-US"/>
              <a:pPr>
                <a:defRPr/>
              </a:pPr>
              <a:t>212</a:t>
            </a:fld>
            <a:endParaRPr lang="en-US"/>
          </a:p>
        </p:txBody>
      </p:sp>
      <p:sp>
        <p:nvSpPr>
          <p:cNvPr id="212996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700" smtClean="0"/>
              <a:t>TAU Portal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Support collaborative performance study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Kernel-level system measurements (KTAU)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Application to OS noise analysis and I/O system analysis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TAU performance monitoring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TAUoverSupermon and TAUoverMRNet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PerfExplorer integration and expert-based analysis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OpenUH compiler optimizations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Computational quality of service in CCA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Eclipse CDT and PTP integration</a:t>
            </a:r>
          </a:p>
          <a:p>
            <a:pPr>
              <a:lnSpc>
                <a:spcPct val="80000"/>
              </a:lnSpc>
            </a:pPr>
            <a:r>
              <a:rPr lang="en-US" sz="2700" smtClean="0"/>
              <a:t>Performance tools integration (NSF POINT project)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Using TAU</a:t>
            </a:r>
          </a:p>
        </p:txBody>
      </p:sp>
      <p:sp>
        <p:nvSpPr>
          <p:cNvPr id="111619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27B914A-D87B-457F-8786-4AE2E4C8F577}" type="slidenum">
              <a:rPr lang="en-US"/>
              <a:pPr>
                <a:defRPr/>
              </a:pPr>
              <a:t>213</a:t>
            </a:fld>
            <a:endParaRPr lang="en-US"/>
          </a:p>
        </p:txBody>
      </p:sp>
      <p:sp>
        <p:nvSpPr>
          <p:cNvPr id="21402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smtClean="0"/>
              <a:t>Install TAU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% configure [options]; make clean install   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Modify application makefile and choose TAU configuration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Select TAU’s stub makefile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Change name of compiler in makefile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Set environment variables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Directory where profiles/traces are to be stored/counter selection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TAU options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Execute application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% mpirun –np &lt;procs&gt; a.out; 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Analyze performance data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paraprof, vampir, pprof, paraver …</a:t>
            </a:r>
          </a:p>
          <a:p>
            <a:pPr lvl="1">
              <a:lnSpc>
                <a:spcPct val="70000"/>
              </a:lnSpc>
            </a:pPr>
            <a:endParaRPr lang="en-US" sz="22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Application Build Environment</a:t>
            </a:r>
          </a:p>
        </p:txBody>
      </p:sp>
      <p:sp>
        <p:nvSpPr>
          <p:cNvPr id="113667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C1AADE4-0F58-4EF3-9972-4D0AB7261022}" type="slidenum">
              <a:rPr lang="en-US"/>
              <a:pPr>
                <a:defRPr/>
              </a:pPr>
              <a:t>214</a:t>
            </a:fld>
            <a:endParaRPr lang="en-US"/>
          </a:p>
        </p:txBody>
      </p:sp>
      <p:sp>
        <p:nvSpPr>
          <p:cNvPr id="215044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700" smtClean="0"/>
              <a:t>Minimize impact on user’s application build procedures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Handle parsing, instrumentation, compilation, linking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Dealing with Makefiles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Minimal change to application Makefile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Avoid changing compilation rules in application Makefile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No explicit inclusion of rules for process stages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Some applications do not use Makefiles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Facilitate integration in whatever procedures used</a:t>
            </a:r>
          </a:p>
          <a:p>
            <a:pPr>
              <a:lnSpc>
                <a:spcPct val="70000"/>
              </a:lnSpc>
            </a:pPr>
            <a:r>
              <a:rPr lang="en-US" sz="2700" smtClean="0"/>
              <a:t>Two techniques: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TAU shell scripts (tau_&lt;compiler&gt;.sh)</a:t>
            </a:r>
          </a:p>
          <a:p>
            <a:pPr lvl="2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Invokes all PDT parser, TAU instrumenter, and compiler</a:t>
            </a:r>
          </a:p>
          <a:p>
            <a:pPr lvl="1">
              <a:lnSpc>
                <a:spcPct val="70000"/>
              </a:lnSpc>
            </a:pPr>
            <a:r>
              <a:rPr lang="en-US" sz="2400" smtClean="0">
                <a:ea typeface="ＭＳ Ｐゴシック" pitchFamily="34" charset="-128"/>
              </a:rPr>
              <a:t>TAU_COMPILER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Configuring TAU</a:t>
            </a:r>
          </a:p>
        </p:txBody>
      </p:sp>
      <p:sp>
        <p:nvSpPr>
          <p:cNvPr id="114691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87B5965-D651-4190-AC89-FBB44D89C4FF}" type="slidenum">
              <a:rPr lang="en-US"/>
              <a:pPr>
                <a:defRPr/>
              </a:pPr>
              <a:t>215</a:t>
            </a:fld>
            <a:endParaRPr lang="en-US"/>
          </a:p>
        </p:txBody>
      </p:sp>
      <p:sp>
        <p:nvSpPr>
          <p:cNvPr id="216068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000" smtClean="0"/>
              <a:t>TAU can measure several metrics with profiling and tracing approaches</a:t>
            </a:r>
          </a:p>
          <a:p>
            <a:pPr>
              <a:lnSpc>
                <a:spcPct val="80000"/>
              </a:lnSpc>
            </a:pPr>
            <a:r>
              <a:rPr lang="en-US" sz="3000" smtClean="0"/>
              <a:t>Different tools can also be invoked to instrument programs for TAU measurement</a:t>
            </a:r>
          </a:p>
          <a:p>
            <a:pPr>
              <a:lnSpc>
                <a:spcPct val="80000"/>
              </a:lnSpc>
            </a:pPr>
            <a:r>
              <a:rPr lang="en-US" sz="3000" smtClean="0"/>
              <a:t>Each configuration of TAU produces a measurement library for an architecture</a:t>
            </a:r>
          </a:p>
          <a:p>
            <a:pPr>
              <a:lnSpc>
                <a:spcPct val="80000"/>
              </a:lnSpc>
            </a:pPr>
            <a:r>
              <a:rPr lang="en-US" sz="3000" smtClean="0"/>
              <a:t>Each measurement configuration of TAU also creates a corresponding stub makefile that can be used to compile programs</a:t>
            </a:r>
          </a:p>
          <a:p>
            <a:pPr>
              <a:lnSpc>
                <a:spcPct val="80000"/>
              </a:lnSpc>
            </a:pPr>
            <a:r>
              <a:rPr lang="en-US" sz="3000" smtClean="0"/>
              <a:t>Typically configure multiple measurement libraries</a:t>
            </a:r>
          </a:p>
          <a:p>
            <a:pPr>
              <a:lnSpc>
                <a:spcPct val="80000"/>
              </a:lnSpc>
            </a:pPr>
            <a:endParaRPr lang="en-US" sz="3000" smtClean="0"/>
          </a:p>
          <a:p>
            <a:pPr>
              <a:lnSpc>
                <a:spcPct val="80000"/>
              </a:lnSpc>
            </a:pPr>
            <a:endParaRPr lang="en-US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mag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3" name="Rectangle 3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3600" smtClean="0"/>
              <a:t>TAU Measurement System Configuration</a:t>
            </a:r>
          </a:p>
        </p:txBody>
      </p:sp>
      <p:sp>
        <p:nvSpPr>
          <p:cNvPr id="116740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BD3367A-A2F7-49F5-8E77-80EB2FBE0C37}" type="slidenum">
              <a:rPr lang="en-US"/>
              <a:pPr>
                <a:defRPr/>
              </a:pPr>
              <a:t>216</a:t>
            </a:fld>
            <a:endParaRPr lang="en-US"/>
          </a:p>
        </p:txBody>
      </p:sp>
      <p:sp>
        <p:nvSpPr>
          <p:cNvPr id="217093" name="Rectangle 4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800" smtClean="0"/>
              <a:t>configure [OPTIONS]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{-c++=&lt;CC&gt;, -cc=&lt;cc&gt;}		Specify C++ and C compilers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-pdt=&lt;dir&gt;			Specify location of PDT 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-opari=&lt;dir&gt;			Specify location of Opari OpenMP tool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-papi=&lt;dir&gt;			Specify location of PAPI 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-vampirtrace=&lt;dir&gt;		Specify location of VampirTrace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-mpi[inc/lib]=&lt;dir&gt;		Specify MPI library instrumentation 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-dyninst=&lt;dir&gt;		Specify location of DynInst Package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-shmem[inc/lib]=&lt;dir&gt; 		Specify PSHMEM library instrumentation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-python[inc/lib]=&lt;dir&gt;		Specify Python instrumentation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-tag=&lt;name&gt;			Specify a unique configuration name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-epilog=&lt;dir&gt;		Specify location of EPILOG 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-slog2			Build SLOG2/Jumpshot tracing package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-otf=&lt;dir&gt;			Specify location of OTF trace package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-arch=&lt;architecture&gt;		Specify architecture explicitly 	</a:t>
            </a:r>
            <a:br>
              <a:rPr lang="en-US" sz="1500" smtClean="0">
                <a:ea typeface="ＭＳ Ｐゴシック" pitchFamily="34" charset="-128"/>
              </a:rPr>
            </a:br>
            <a:r>
              <a:rPr lang="en-US" sz="1500" smtClean="0">
                <a:ea typeface="ＭＳ Ｐゴシック" pitchFamily="34" charset="-128"/>
              </a:rPr>
              <a:t>		(bgl, xt3,x86_64,x86_64linux…) 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{-pthread, -sproc}		Use pthread or SGI sproc threads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-openmp			Use OpenMP threads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-jdk=&lt;dir&gt;			Specify Java instrumentation (JDK) </a:t>
            </a:r>
          </a:p>
          <a:p>
            <a:pPr lvl="1">
              <a:lnSpc>
                <a:spcPct val="70000"/>
              </a:lnSpc>
            </a:pPr>
            <a:r>
              <a:rPr lang="en-US" sz="1500" smtClean="0">
                <a:ea typeface="ＭＳ Ｐゴシック" pitchFamily="34" charset="-128"/>
              </a:rPr>
              <a:t>-fortran=[vendor]		Specify Fortran compiler</a:t>
            </a:r>
          </a:p>
          <a:p>
            <a:pPr lvl="1">
              <a:lnSpc>
                <a:spcPct val="70000"/>
              </a:lnSpc>
            </a:pPr>
            <a:endParaRPr lang="en-US" sz="15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3600" smtClean="0"/>
              <a:t>TAU Measurement System Configuration</a:t>
            </a:r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B0CAE01-ADF9-461E-A7B5-AA17E34CF253}" type="slidenum">
              <a:rPr lang="en-US"/>
              <a:pPr>
                <a:defRPr/>
              </a:pPr>
              <a:t>217</a:t>
            </a:fld>
            <a:endParaRPr lang="en-US"/>
          </a:p>
        </p:txBody>
      </p:sp>
      <p:sp>
        <p:nvSpPr>
          <p:cNvPr id="218116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smtClean="0"/>
              <a:t>configure [OPTIONS]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-TRACE	Generate binary TAU traces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-PROFILE (default) 	Generate profiles (summary)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-PROFILECALLPATH	Generate call path profiles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-PROFILEPHASE	Generate phase based profiles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-PROFILEMEMORY	Track heap memory for each routine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-PROFILEHEADROOM	Track memory headroom to grow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	Use hardware counters + time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-COMPENSATE	Compensate timer overhead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-CPUTIME	Use usertime+system time 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-PAPIWALLCLOCK	Use PAPI’s wallclock time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-PAPIVIRTUAL	Use PAPI’s process virtual time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-SGITIMERS	Use fast IRIX timers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-LINUXTIMERS	Use fast x86 Linux timers</a:t>
            </a:r>
          </a:p>
          <a:p>
            <a:pPr lvl="1">
              <a:lnSpc>
                <a:spcPct val="80000"/>
              </a:lnSpc>
            </a:pPr>
            <a:endParaRPr lang="en-US" sz="20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TAU Configuration – Examples</a:t>
            </a: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ECFB687-2044-46CA-A619-F0A3EE569D53}" type="slidenum">
              <a:rPr lang="en-US"/>
              <a:pPr>
                <a:defRPr/>
              </a:pPr>
              <a:t>218</a:t>
            </a:fld>
            <a:endParaRPr lang="en-US"/>
          </a:p>
        </p:txBody>
      </p:sp>
      <p:sp>
        <p:nvSpPr>
          <p:cNvPr id="21914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US" sz="2600" smtClean="0">
                <a:ea typeface="ＭＳ Ｐゴシック" pitchFamily="34" charset="-128"/>
              </a:rPr>
              <a:t>Configure using PDT and MPI for x86_64 Linux</a:t>
            </a:r>
          </a:p>
          <a:p>
            <a:pPr marL="742950" lvl="2" indent="-342900">
              <a:lnSpc>
                <a:spcPct val="80000"/>
              </a:lnSpc>
              <a:buFont typeface="Arial" pitchFamily="34" charset="0"/>
              <a:buNone/>
            </a:pPr>
            <a:r>
              <a:rPr lang="en-US" sz="2200" smtClean="0">
                <a:ea typeface="ＭＳ Ｐゴシック" pitchFamily="34" charset="-128"/>
              </a:rPr>
              <a:t>./configure –pdt=/usr/pkgs/pkgs/pdtoolkit-3.15 </a:t>
            </a:r>
            <a:br>
              <a:rPr lang="en-US" sz="2200" smtClean="0">
                <a:ea typeface="ＭＳ Ｐゴシック" pitchFamily="34" charset="-128"/>
              </a:rPr>
            </a:br>
            <a:r>
              <a:rPr lang="en-US" sz="2200" smtClean="0">
                <a:ea typeface="ＭＳ Ｐゴシック" pitchFamily="34" charset="-128"/>
              </a:rPr>
              <a:t>-mpiinc=/usr/pkgs/mpich/include -mpilib=/usr/pkgs/mpich/lib </a:t>
            </a:r>
            <a:br>
              <a:rPr lang="en-US" sz="2200" smtClean="0">
                <a:ea typeface="ＭＳ Ｐゴシック" pitchFamily="34" charset="-128"/>
              </a:rPr>
            </a:br>
            <a:r>
              <a:rPr lang="en-US" sz="2200" smtClean="0">
                <a:ea typeface="ＭＳ Ｐゴシック" pitchFamily="34" charset="-128"/>
              </a:rPr>
              <a:t>-mpilibrary=‘-lmpich -L/usr/gm/lib64 -lgm -lpthread -ldl’</a:t>
            </a:r>
          </a:p>
          <a:p>
            <a:pPr marL="342900" lvl="1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US" sz="2600" smtClean="0">
                <a:ea typeface="ＭＳ Ｐゴシック" pitchFamily="34" charset="-128"/>
              </a:rPr>
              <a:t>Use PAPI counters (one or more) with C/C++/F90 automatic instrumentation for Cray CNL. Also instrument the MPI library. Use PGI compilers.</a:t>
            </a:r>
          </a:p>
          <a:p>
            <a:pPr marL="742950" lvl="2" indent="-342900">
              <a:lnSpc>
                <a:spcPct val="80000"/>
              </a:lnSpc>
              <a:buFont typeface="Arial" pitchFamily="34" charset="0"/>
              <a:buNone/>
            </a:pPr>
            <a:r>
              <a:rPr lang="en-US" sz="2200" smtClean="0">
                <a:ea typeface="ＭＳ Ｐゴシック" pitchFamily="34" charset="-128"/>
              </a:rPr>
              <a:t>./configure -arch=craycnl -papi=/opt/xt-tools/papi/3.6.2 -mpi; make clean install</a:t>
            </a:r>
          </a:p>
          <a:p>
            <a:pPr>
              <a:lnSpc>
                <a:spcPct val="80000"/>
              </a:lnSpc>
            </a:pPr>
            <a:r>
              <a:rPr lang="en-US" sz="3000" smtClean="0"/>
              <a:t>Stub makefiles</a:t>
            </a:r>
          </a:p>
          <a:p>
            <a:pPr marL="342900" lvl="1" indent="-342900">
              <a:lnSpc>
                <a:spcPct val="8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/usr/pkgs/tau/x86_64/lib/Makefile.tau-mpi-pdt-pgi</a:t>
            </a:r>
          </a:p>
          <a:p>
            <a:pPr marL="342900" lvl="1" indent="-342900">
              <a:lnSpc>
                <a:spcPct val="80000"/>
              </a:lnSpc>
              <a:buFont typeface="Arial" pitchFamily="34" charset="0"/>
              <a:buNone/>
            </a:pPr>
            <a:r>
              <a:rPr lang="en-US" sz="2600" smtClean="0">
                <a:ea typeface="ＭＳ Ｐゴシック" pitchFamily="34" charset="-128"/>
              </a:rPr>
              <a:t>/usr/pkgs/tau/x86_64/lib/Makefile.tau-mpi-papi-pdt-pgi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z="3600" smtClean="0"/>
              <a:t>Stub Makefiles Configuration Parameters</a:t>
            </a: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CF4E7F1-927B-4E76-B0B7-DFA7FFE82AF5}" type="slidenum">
              <a:rPr lang="en-US"/>
              <a:pPr>
                <a:defRPr/>
              </a:pPr>
              <a:t>219</a:t>
            </a:fld>
            <a:endParaRPr lang="en-US"/>
          </a:p>
        </p:txBody>
      </p:sp>
      <p:sp>
        <p:nvSpPr>
          <p:cNvPr id="220164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smtClean="0"/>
              <a:t>TAU scripts use stub makefiles to select performance measurements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Variables: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TAU_CXX		Specify the C++ compiler used by TAU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TAU_CC, TAU_F90		Specify the C, F90 compilers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TAU_DEFS		Defines used by TAU (add to CFLAGS)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TAU_LDFLAGS		Linker options (add to LDFLAGS)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TAU_INCLUDE		Header files include path (add to CFLAGS)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TAU_LIBS		Statically linked TAU library (add to LIBS)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TAU_SHLIBS		Dynamically linked TAU library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TAU_MPI_LIBS		TAU’s MPI wrapper library for C/C++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TAU_MPI_FLIBS		TAU’s MPI wrapper library for F90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TAU_FORTRANLIBS	Must be linked in with C++ linker for F90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TAU_CXXLIBS		Must be linked in with F90 linker 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TAU_INCLUDE_MEMORY	Use TAU’s malloc/free wrapper lib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TAU_DISABLE		TAU’s dummy F90 stub library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TAU_COMPILER		Instrument using tau_compiler.sh script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Issues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Thread/process allocation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Threads accessing the same data should be within the same socket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Minimize cross-socket communication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Hyperthreading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Cache coherency</a:t>
            </a:r>
          </a:p>
          <a:p>
            <a:pPr>
              <a:lnSpc>
                <a:spcPct val="90000"/>
              </a:lnSpc>
            </a:pPr>
            <a:r>
              <a:rPr lang="en-US" dirty="0"/>
              <a:t>False sharing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Causes thrashing</a:t>
            </a:r>
          </a:p>
          <a:p>
            <a:pPr>
              <a:lnSpc>
                <a:spcPct val="90000"/>
              </a:lnSpc>
            </a:pPr>
            <a:r>
              <a:rPr lang="en-US" dirty="0"/>
              <a:t>Memory contention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/>
              <a:t>TAU Measurement Configuration</a:t>
            </a: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86DEAD9-3E88-49F7-BF19-67EDA95AF9B1}" type="slidenum">
              <a:rPr lang="en-US"/>
              <a:pPr>
                <a:defRPr/>
              </a:pPr>
              <a:t>220</a:t>
            </a:fld>
            <a:endParaRPr lang="en-US"/>
          </a:p>
        </p:txBody>
      </p:sp>
      <p:sp>
        <p:nvSpPr>
          <p:cNvPr id="221188" name="Rectangle 1027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200" smtClean="0"/>
              <a:t>% cd /opt/tau-2.19.1/x86_64/lib; ls Makefile.*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Makefile.tau-pdt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Makefile.tau-mpi-pdt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Makefile.tau-mpi-papi-pdt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Makefile.tau-mpi-papi-pdt-trace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Makefile.tau-pthread-pdt…</a:t>
            </a:r>
          </a:p>
          <a:p>
            <a:pPr>
              <a:lnSpc>
                <a:spcPct val="70000"/>
              </a:lnSpc>
            </a:pPr>
            <a:r>
              <a:rPr lang="en-US" sz="2200" smtClean="0"/>
              <a:t>For an MPI+F90 application, you may want to start with: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Makefile.tau-mpi-pdt</a:t>
            </a:r>
          </a:p>
          <a:p>
            <a:pPr lvl="1">
              <a:lnSpc>
                <a:spcPct val="70000"/>
              </a:lnSpc>
            </a:pPr>
            <a:r>
              <a:rPr lang="en-US" sz="2000" smtClean="0">
                <a:ea typeface="ＭＳ Ｐゴシック" pitchFamily="34" charset="-128"/>
              </a:rPr>
              <a:t>Supports MPI instrumentation &amp; PDT for automatic source instrumentation</a:t>
            </a:r>
          </a:p>
          <a:p>
            <a:pPr>
              <a:lnSpc>
                <a:spcPct val="70000"/>
              </a:lnSpc>
            </a:pPr>
            <a:r>
              <a:rPr lang="en-US" sz="2200" smtClean="0"/>
              <a:t>% setenv TAU_MAKEFILE </a:t>
            </a:r>
            <a:br>
              <a:rPr lang="en-US" sz="2200" smtClean="0"/>
            </a:br>
            <a:r>
              <a:rPr lang="en-US" sz="2200" smtClean="0"/>
              <a:t>    /opt/tau-2.19.1/x86_64/lib/Makefile.tau-mpi-pdt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Using TAU: A brief Introduction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406400" indent="-406400">
              <a:lnSpc>
                <a:spcPct val="90000"/>
              </a:lnSpc>
            </a:pPr>
            <a:r>
              <a:rPr lang="en-US" sz="2400" smtClean="0"/>
              <a:t>To instrument source code using PDT</a:t>
            </a:r>
          </a:p>
          <a:p>
            <a:pPr marL="863600" lvl="1" indent="-342900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Choose an appropriate TAU stub makefile in &lt;arch&gt;/lib: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2000" b="1" smtClean="0">
                <a:ea typeface="ＭＳ Ｐゴシック" pitchFamily="34" charset="-128"/>
              </a:rPr>
              <a:t>% </a:t>
            </a:r>
            <a:r>
              <a:rPr lang="en-US" sz="1700" b="1" smtClean="0">
                <a:ea typeface="ＭＳ Ｐゴシック" pitchFamily="34" charset="-128"/>
              </a:rPr>
              <a:t>setenv TAU_MAKEFILE </a:t>
            </a:r>
            <a:br>
              <a:rPr lang="en-US" sz="1700" b="1" smtClean="0">
                <a:ea typeface="ＭＳ Ｐゴシック" pitchFamily="34" charset="-128"/>
              </a:rPr>
            </a:br>
            <a:r>
              <a:rPr lang="en-US" sz="1700" b="1" smtClean="0">
                <a:ea typeface="ＭＳ Ｐゴシック" pitchFamily="34" charset="-128"/>
              </a:rPr>
              <a:t>/opt/tau-2.19.1/x86_64/lib/Makefile.tau-mpi-pdt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setenv TAU_OPTIONS ‘-optVerbose …’ (see tau_compiler.sh)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And use tau_f90.sh, tau_cxx.sh or tau_cc.sh as Fortran, C++ or C compilers: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mpif90 foo.f90</a:t>
            </a:r>
            <a:r>
              <a:rPr lang="en-US" sz="2000" b="1" smtClean="0">
                <a:ea typeface="ＭＳ Ｐゴシック" pitchFamily="34" charset="-128"/>
              </a:rPr>
              <a:t> 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changes to 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</a:t>
            </a:r>
            <a:r>
              <a:rPr lang="en-US" sz="1700" b="1" smtClean="0">
                <a:solidFill>
                  <a:srgbClr val="FF0915"/>
                </a:solidFill>
                <a:ea typeface="ＭＳ Ｐゴシック" pitchFamily="34" charset="-128"/>
              </a:rPr>
              <a:t>tau_f90.sh</a:t>
            </a:r>
            <a:r>
              <a:rPr lang="en-US" sz="1700" b="1" smtClean="0">
                <a:ea typeface="ＭＳ Ｐゴシック" pitchFamily="34" charset="-128"/>
              </a:rPr>
              <a:t> foo.f90</a:t>
            </a:r>
            <a:endParaRPr lang="en-US" sz="2000" b="1" smtClean="0">
              <a:ea typeface="ＭＳ Ｐゴシック" pitchFamily="34" charset="-128"/>
            </a:endParaRPr>
          </a:p>
          <a:p>
            <a:pPr marL="406400" indent="-406400">
              <a:lnSpc>
                <a:spcPct val="90000"/>
              </a:lnSpc>
            </a:pPr>
            <a:r>
              <a:rPr lang="en-US" sz="2400" smtClean="0"/>
              <a:t>Execute application and analyze performance data: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pprof   (for text based profile display)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paraprof  (for GUI)</a:t>
            </a:r>
          </a:p>
          <a:p>
            <a:pPr marL="406400" indent="-406400">
              <a:lnSpc>
                <a:spcPct val="90000"/>
              </a:lnSpc>
              <a:buFont typeface="Arial" pitchFamily="34" charset="0"/>
              <a:buNone/>
            </a:pPr>
            <a:endParaRPr lang="en-US" sz="2400" b="1" smtClean="0"/>
          </a:p>
        </p:txBody>
      </p:sp>
      <p:sp>
        <p:nvSpPr>
          <p:cNvPr id="126980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D8FD4CC-11EA-4C23-ABF8-37049EEFC43D}" type="slidenum">
              <a:rPr lang="en-US"/>
              <a:pPr>
                <a:defRPr/>
              </a:pPr>
              <a:t>221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/>
              <a:t>TAU Measurement Configuration – Examples</a:t>
            </a:r>
            <a:endParaRPr lang="en-US" smtClean="0"/>
          </a:p>
        </p:txBody>
      </p:sp>
      <p:sp>
        <p:nvSpPr>
          <p:cNvPr id="22323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>
                <a:solidFill>
                  <a:schemeClr val="tx2"/>
                </a:solidFill>
              </a:rPr>
              <a:t>% cd /usr/local/packages/tau-2.19.1/i386_linux/lib; ls Makefile.* on LiveDVD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Makefile.tau-mpi-pdt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Makefile.tau-papi-mpi-pdt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Makefile.tau-vampirtrace-papi-mpi-pdt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Makefile.tau-scalasca-papi-mpi-pdt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Makefile.tau-pthread-pdt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Makefile.tau-pthread-mpi-pdt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Makefile.tau-openmp-opari-pdt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Makefile.tau-openmp-opari-mpi-pdt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Makefile.tau-papi-openmp-opari-mpi-pdt</a:t>
            </a:r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…</a:t>
            </a:r>
          </a:p>
          <a:p>
            <a:pPr marL="406400" indent="-406400">
              <a:lnSpc>
                <a:spcPct val="70000"/>
              </a:lnSpc>
            </a:pPr>
            <a:r>
              <a:rPr lang="en-US" sz="2000" smtClean="0">
                <a:solidFill>
                  <a:srgbClr val="1865FF"/>
                </a:solidFill>
              </a:rPr>
              <a:t>For an MPI+F90 application, you may want to start with:</a:t>
            </a:r>
            <a:endParaRPr lang="en-US" sz="2000" smtClean="0"/>
          </a:p>
          <a:p>
            <a:pPr marL="406400" indent="-406400">
              <a:lnSpc>
                <a:spcPct val="70000"/>
              </a:lnSpc>
              <a:buFont typeface="Arial" pitchFamily="34" charset="0"/>
              <a:buNone/>
            </a:pPr>
            <a:r>
              <a:rPr lang="en-US" sz="1800" smtClean="0"/>
              <a:t>Makefile.tau-mpi-pdt</a:t>
            </a:r>
            <a:endParaRPr lang="en-US" sz="2400" smtClean="0"/>
          </a:p>
          <a:p>
            <a:pPr marL="863600" lvl="1" indent="-342900">
              <a:lnSpc>
                <a:spcPct val="70000"/>
              </a:lnSpc>
            </a:pPr>
            <a:r>
              <a:rPr lang="en-US" sz="1500" smtClean="0">
                <a:solidFill>
                  <a:schemeClr val="tx2"/>
                </a:solidFill>
                <a:ea typeface="ＭＳ Ｐゴシック" pitchFamily="34" charset="-128"/>
              </a:rPr>
              <a:t>Supports MPI instrumentation &amp; PDT for automatic source instrumentation</a:t>
            </a:r>
          </a:p>
          <a:p>
            <a:pPr marL="863600" lvl="1" indent="-342900">
              <a:lnSpc>
                <a:spcPct val="70000"/>
              </a:lnSpc>
            </a:pPr>
            <a:r>
              <a:rPr lang="en-US" sz="1500" smtClean="0">
                <a:solidFill>
                  <a:schemeClr val="tx2"/>
                </a:solidFill>
                <a:ea typeface="ＭＳ Ｐゴシック" pitchFamily="34" charset="-128"/>
              </a:rPr>
              <a:t>% setenv TAU_MAKEFILE </a:t>
            </a:r>
            <a:br>
              <a:rPr lang="en-US" sz="1500" smtClean="0">
                <a:solidFill>
                  <a:schemeClr val="tx2"/>
                </a:solidFill>
                <a:ea typeface="ＭＳ Ｐゴシック" pitchFamily="34" charset="-128"/>
              </a:rPr>
            </a:br>
            <a:r>
              <a:rPr lang="en-US" sz="1500" smtClean="0">
                <a:solidFill>
                  <a:schemeClr val="tx2"/>
                </a:solidFill>
                <a:ea typeface="ＭＳ Ｐゴシック" pitchFamily="34" charset="-128"/>
              </a:rPr>
              <a:t>/usr/local/packages/tau-2.19.1/i386_linux/lib/Makefile.tau-mpi-pdt</a:t>
            </a: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B1F2AF6-7680-41D6-9564-930B3B5AAFFF}" type="slidenum">
              <a:rPr lang="en-US"/>
              <a:pPr>
                <a:defRPr/>
              </a:pPr>
              <a:t>222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-PROFILE Option </a:t>
            </a: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39F77F9-4771-47A6-8246-3D5145FF3259}" type="slidenum">
              <a:rPr lang="en-US"/>
              <a:pPr>
                <a:defRPr/>
              </a:pPr>
              <a:t>223</a:t>
            </a:fld>
            <a:endParaRPr lang="en-US"/>
          </a:p>
        </p:txBody>
      </p:sp>
      <p:sp>
        <p:nvSpPr>
          <p:cNvPr id="22426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smtClean="0"/>
              <a:t>Generates flat profiles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One for each MPI process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It is the default option.</a:t>
            </a:r>
          </a:p>
          <a:p>
            <a:r>
              <a:rPr lang="en-US" smtClean="0"/>
              <a:t>Uses wallclock time</a:t>
            </a:r>
          </a:p>
          <a:p>
            <a:pPr lvl="1"/>
            <a:r>
              <a:rPr lang="en-US" smtClean="0">
                <a:ea typeface="ＭＳ Ｐゴシック" pitchFamily="34" charset="-128"/>
              </a:rPr>
              <a:t>gettimeofday() sys call</a:t>
            </a:r>
          </a:p>
          <a:p>
            <a:r>
              <a:rPr lang="en-US" smtClean="0"/>
              <a:t>Calculates exclusive, inclusive time spent in each timer and number of calls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026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Generating a Flat Profile with MPI</a:t>
            </a: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C4B1F27-9190-4E5C-BF9F-3E0E483A9847}" type="slidenum">
              <a:rPr lang="en-US"/>
              <a:pPr>
                <a:defRPr/>
              </a:pPr>
              <a:t>224</a:t>
            </a:fld>
            <a:endParaRPr lang="en-US"/>
          </a:p>
        </p:txBody>
      </p:sp>
      <p:sp>
        <p:nvSpPr>
          <p:cNvPr id="225284" name="AutoShape 1028"/>
          <p:cNvSpPr>
            <a:spLocks noChangeArrowheads="1"/>
          </p:cNvSpPr>
          <p:nvPr/>
        </p:nvSpPr>
        <p:spPr bwMode="auto">
          <a:xfrm>
            <a:off x="304800" y="1460500"/>
            <a:ext cx="8686800" cy="38735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% setenv TAU_MAKEFILE /opt/tau-2.19.1/x86_64</a:t>
            </a:r>
            <a:br>
              <a:rPr lang="en-US" sz="2000" b="1">
                <a:latin typeface="Courier New" pitchFamily="49" charset="0"/>
              </a:rPr>
            </a:br>
            <a:r>
              <a:rPr lang="en-US" sz="2000" b="1">
                <a:latin typeface="Courier New" pitchFamily="49" charset="0"/>
              </a:rPr>
              <a:t>						/lib/Makefile.tau-mpi</a:t>
            </a:r>
            <a:r>
              <a:rPr lang="en-US" sz="2000" b="1">
                <a:solidFill>
                  <a:srgbClr val="FF0000"/>
                </a:solidFill>
                <a:latin typeface="Courier New" pitchFamily="49" charset="0"/>
              </a:rPr>
              <a:t>-pdt</a:t>
            </a:r>
            <a:endParaRPr lang="en-US" sz="2000" b="1">
              <a:latin typeface="Courier New" pitchFamily="49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% set path=(/opt/tau-2.19.1/x86_64/bin $path)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% make F90=</a:t>
            </a:r>
            <a:r>
              <a:rPr lang="en-US" sz="2000" b="1">
                <a:solidFill>
                  <a:srgbClr val="FF0000"/>
                </a:solidFill>
                <a:latin typeface="Courier New" pitchFamily="49" charset="0"/>
              </a:rPr>
              <a:t>tau_f90.sh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(Or edit Makefile and change F90=tau_f90.sh)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endParaRPr lang="en-US" sz="2000" b="1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% qsub run.job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% paraprof -–pack app.ppk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	Move the app.ppk file to your desktop.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endParaRPr lang="en-US" sz="2000" b="1">
              <a:latin typeface="Courier New" pitchFamily="49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>
                <a:latin typeface="Courier New" pitchFamily="49" charset="0"/>
              </a:rPr>
              <a:t>% paraprof app.ppk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1026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Generating a Loop-level Profile</a:t>
            </a:r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A95AB88-4048-41F4-894D-B3B43F4B15BC}" type="slidenum">
              <a:rPr lang="en-US"/>
              <a:pPr>
                <a:defRPr/>
              </a:pPr>
              <a:t>225</a:t>
            </a:fld>
            <a:endParaRPr lang="en-US"/>
          </a:p>
        </p:txBody>
      </p:sp>
      <p:sp>
        <p:nvSpPr>
          <p:cNvPr id="226308" name="AutoShape 1028"/>
          <p:cNvSpPr>
            <a:spLocks noChangeArrowheads="1"/>
          </p:cNvSpPr>
          <p:nvPr/>
        </p:nvSpPr>
        <p:spPr bwMode="auto">
          <a:xfrm>
            <a:off x="304800" y="1295400"/>
            <a:ext cx="8610600" cy="44196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TAU_MAKEFILE /opt/tau-2.19.1/x86_64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						/lib/Makefile.tau-mpi-pdt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% setenv TAU_OPTIONS ‘-optTauSelectFile=select.tau –optVerbose’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cat select.tau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BEGIN_INSTRUMENT_SECTION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loops</a:t>
            </a:r>
            <a:r>
              <a:rPr lang="en-US" sz="1600" b="1">
                <a:latin typeface="Courier New" pitchFamily="49" charset="0"/>
              </a:rPr>
              <a:t> routine=“#”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END_INSTRUMENT_SECTION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 path=(/opt/tau-2.19.1/x86_64/bin $path)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make F90=tau_f90.sh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(Or edit Makefile and change F90=tau_f90.sh)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qsub  run.job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-–pack app.ppk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	Move the app.ppk file to your desktop.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app.ppk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Compiler-based Instrumentation</a:t>
            </a: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B023B70-85ED-4B41-B522-1914BABB2DC6}" type="slidenum">
              <a:rPr lang="en-US"/>
              <a:pPr>
                <a:defRPr/>
              </a:pPr>
              <a:t>226</a:t>
            </a:fld>
            <a:endParaRPr lang="en-US"/>
          </a:p>
        </p:txBody>
      </p:sp>
      <p:sp>
        <p:nvSpPr>
          <p:cNvPr id="227332" name="AutoShape 3"/>
          <p:cNvSpPr>
            <a:spLocks noGrp="1" noChangeArrowheads="1"/>
          </p:cNvSpPr>
          <p:nvPr>
            <p:ph idx="4294967295"/>
          </p:nvPr>
        </p:nvSpPr>
        <p:spPr>
          <a:xfrm>
            <a:off x="228600" y="1457325"/>
            <a:ext cx="8724900" cy="3724275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</a:ln>
        </p:spPr>
        <p:txBody>
          <a:bodyPr/>
          <a:lstStyle/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% setenv TAU_MAKEFILE /opt/tau-2.19.1/x86_64</a:t>
            </a:r>
            <a:br>
              <a:rPr lang="en-US" sz="2000" b="1" smtClean="0">
                <a:latin typeface="Courier New" pitchFamily="49" charset="0"/>
              </a:rPr>
            </a:br>
            <a:r>
              <a:rPr lang="en-US" sz="2000" b="1" smtClean="0">
                <a:latin typeface="Courier New" pitchFamily="49" charset="0"/>
              </a:rPr>
              <a:t>						/lib/Makefile.tau</a:t>
            </a:r>
            <a:r>
              <a:rPr lang="en-US" sz="2000" b="1" smtClean="0">
                <a:solidFill>
                  <a:srgbClr val="FF0000"/>
                </a:solidFill>
                <a:latin typeface="Courier New" pitchFamily="49" charset="0"/>
              </a:rPr>
              <a:t>-mpi</a:t>
            </a:r>
            <a:endParaRPr lang="en-US" sz="2000" b="1" smtClean="0">
              <a:latin typeface="Courier New" pitchFamily="49" charset="0"/>
            </a:endParaRP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% setenv TAU_OPTIONS ‘</a:t>
            </a:r>
            <a:r>
              <a:rPr lang="en-US" sz="2000" b="1" smtClean="0">
                <a:solidFill>
                  <a:srgbClr val="FF0000"/>
                </a:solidFill>
                <a:latin typeface="Courier New" pitchFamily="49" charset="0"/>
              </a:rPr>
              <a:t>-optCompInst</a:t>
            </a:r>
            <a:r>
              <a:rPr lang="en-US" sz="2000" b="1" smtClean="0">
                <a:latin typeface="Courier New" pitchFamily="49" charset="0"/>
              </a:rPr>
              <a:t> –optVerbose’</a:t>
            </a: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% % set path=(/opt/tau-2.19.1/x86_64/bin $path)</a:t>
            </a: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% make F90=tau_f90.sh</a:t>
            </a: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(Or edit Makefile and change F90=tau_f90.sh)</a:t>
            </a: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2000" b="1" smtClean="0">
              <a:latin typeface="Courier New" pitchFamily="49" charset="0"/>
            </a:endParaRP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% qsub  run.job</a:t>
            </a: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% paraprof -–pack app.ppk</a:t>
            </a: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	Move the app.ppk file to your desktop. </a:t>
            </a:r>
          </a:p>
          <a:p>
            <a:pPr marL="0" indent="0"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2000" b="1" smtClean="0">
                <a:latin typeface="Courier New" pitchFamily="49" charset="0"/>
              </a:rPr>
              <a:t>% paraprof app.ppk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-papi Option</a:t>
            </a: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4D60D34-50B5-4601-B253-FDD16A8661EE}" type="slidenum">
              <a:rPr lang="en-US"/>
              <a:pPr>
                <a:defRPr/>
              </a:pPr>
              <a:t>227</a:t>
            </a:fld>
            <a:endParaRPr lang="en-US"/>
          </a:p>
        </p:txBody>
      </p:sp>
      <p:sp>
        <p:nvSpPr>
          <p:cNvPr id="228356" name="Content Placeholder 9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smtClean="0"/>
              <a:t>Instead of one metric, profile or trace with more than one metric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Set environment variable TAU_METRICS to specify the metric</a:t>
            </a:r>
          </a:p>
          <a:p>
            <a:pPr lvl="2">
              <a:lnSpc>
                <a:spcPct val="80000"/>
              </a:lnSpc>
            </a:pPr>
            <a:r>
              <a:rPr lang="en-US" sz="1700" smtClean="0">
                <a:ea typeface="ＭＳ Ｐゴシック" pitchFamily="34" charset="-128"/>
              </a:rPr>
              <a:t>% setenv TAU_METRICS TIME:PAPI_FP_INS:PAPI_L1_DCM...</a:t>
            </a:r>
          </a:p>
          <a:p>
            <a:pPr lvl="2">
              <a:lnSpc>
                <a:spcPct val="80000"/>
              </a:lnSpc>
            </a:pPr>
            <a:r>
              <a:rPr lang="en-US" sz="1700" smtClean="0">
                <a:ea typeface="ＭＳ Ｐゴシック" pitchFamily="34" charset="-128"/>
              </a:rPr>
              <a:t>% setenv TAU_METRICS TIME:PAPI_NATIVE_&lt;native_event&gt;...</a:t>
            </a:r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endParaRPr lang="en-US" sz="17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200" smtClean="0"/>
              <a:t>When used with tracing (TAU_TRACE=1) option, the first counter must be TIME</a:t>
            </a:r>
          </a:p>
          <a:p>
            <a:pPr lvl="2">
              <a:lnSpc>
                <a:spcPct val="80000"/>
              </a:lnSpc>
            </a:pPr>
            <a:r>
              <a:rPr lang="en-US" sz="1700" smtClean="0">
                <a:ea typeface="ＭＳ Ｐゴシック" pitchFamily="34" charset="-128"/>
              </a:rPr>
              <a:t>% setenv TAU_METRICS TIME:PAPI_FP_INS...</a:t>
            </a:r>
          </a:p>
          <a:p>
            <a:pPr lvl="2">
              <a:lnSpc>
                <a:spcPct val="80000"/>
              </a:lnSpc>
            </a:pPr>
            <a:r>
              <a:rPr lang="en-US" sz="1700" smtClean="0">
                <a:ea typeface="ＭＳ Ｐゴシック" pitchFamily="34" charset="-128"/>
              </a:rPr>
              <a:t>Provides a globally synchronized real time clock for tracing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-papi appears in the name of the stub Makefile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papi_avail, papi_event_chooser, and papi_native_avail are useful tools</a:t>
            </a:r>
          </a:p>
          <a:p>
            <a:pPr>
              <a:lnSpc>
                <a:spcPct val="80000"/>
              </a:lnSpc>
            </a:pPr>
            <a:endParaRPr lang="en-US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Generate a PAPI profile</a:t>
            </a:r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1B0FB08-E29F-4931-9BE6-0EF95AD30E51}" type="slidenum">
              <a:rPr lang="en-US"/>
              <a:pPr>
                <a:defRPr/>
              </a:pPr>
              <a:t>228</a:t>
            </a:fld>
            <a:endParaRPr lang="en-US"/>
          </a:p>
        </p:txBody>
      </p:sp>
      <p:sp>
        <p:nvSpPr>
          <p:cNvPr id="229380" name="AutoShape 1029"/>
          <p:cNvSpPr>
            <a:spLocks noGrp="1" noChangeArrowheads="1"/>
          </p:cNvSpPr>
          <p:nvPr>
            <p:ph idx="4294967295"/>
          </p:nvPr>
        </p:nvSpPr>
        <p:spPr>
          <a:xfrm>
            <a:off x="336550" y="1274763"/>
            <a:ext cx="8426450" cy="4600575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setenv TAU_MAKEFILE /opt/tau-2.19.1/x86_64</a:t>
            </a:r>
            <a:br>
              <a:rPr lang="en-US" sz="1400" b="1" smtClean="0">
                <a:latin typeface="Courier New" pitchFamily="49" charset="0"/>
              </a:rPr>
            </a:br>
            <a:r>
              <a:rPr lang="en-US" sz="1400" b="1" smtClean="0">
                <a:latin typeface="Courier New" pitchFamily="49" charset="0"/>
              </a:rPr>
              <a:t>					/lib/Makefile.tau</a:t>
            </a:r>
            <a:r>
              <a:rPr lang="en-US" sz="1400" b="1" smtClean="0">
                <a:solidFill>
                  <a:srgbClr val="FF0000"/>
                </a:solidFill>
                <a:latin typeface="Courier New" pitchFamily="49" charset="0"/>
              </a:rPr>
              <a:t>-papi</a:t>
            </a:r>
            <a:r>
              <a:rPr lang="en-US" sz="1400" b="1" smtClean="0">
                <a:latin typeface="Courier New" pitchFamily="49" charset="0"/>
              </a:rPr>
              <a:t>-mpi-pdt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setenv TAU_OPTIONS ‘-optTauSelectFile=select.tau –optVerbose’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cat select.tau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  BEGIN_INSTRUMENT_SECTION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  loops routine=“#”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  END_INSTRUMENT_SECTION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400" b="1" smtClean="0">
              <a:latin typeface="Courier New" pitchFamily="49" charset="0"/>
            </a:endParaRP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 path=(/opt/tau-2.19.1/x86_64/bin $path)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make F90=tau_f90.sh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(Or edit Makefile and change F90=tau_f90.sh)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solidFill>
                  <a:srgbClr val="FF0000"/>
                </a:solidFill>
                <a:latin typeface="Courier New" pitchFamily="49" charset="0"/>
              </a:rPr>
              <a:t>% setenv TAU_METRICS TIME:PAPI_FP_INS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400" b="1" smtClean="0">
              <a:solidFill>
                <a:srgbClr val="FF0000"/>
              </a:solidFill>
              <a:latin typeface="Courier New" pitchFamily="49" charset="0"/>
            </a:endParaRP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qsub  run.job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paraprof -–pack app.ppk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	Move the app.ppk file to your desktop. 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paraprof app.ppk</a:t>
            </a:r>
          </a:p>
          <a:p>
            <a:pPr eaLnBrk="1" hangingPunct="1">
              <a:lnSpc>
                <a:spcPct val="80000"/>
              </a:lnSpc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  Choose Options -&gt; Show Derived Panel -&gt; Click PAPI_FP_INS, Click / , Click </a:t>
            </a:r>
            <a:br>
              <a:rPr lang="en-US" sz="1400" b="1" smtClean="0">
                <a:latin typeface="Courier New" pitchFamily="49" charset="0"/>
              </a:rPr>
            </a:br>
            <a:r>
              <a:rPr lang="en-US" sz="1400" b="1" smtClean="0">
                <a:latin typeface="Courier New" pitchFamily="49" charset="0"/>
              </a:rPr>
              <a:t> TIME, Apply, choose the metric </a:t>
            </a:r>
            <a:br>
              <a:rPr lang="en-US" sz="1400" b="1" smtClean="0">
                <a:latin typeface="Courier New" pitchFamily="49" charset="0"/>
              </a:rPr>
            </a:br>
            <a:endParaRPr lang="en-US" sz="1400" b="1" smtClean="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-PROFILECALLPATH Option</a:t>
            </a: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0EF5AB1-7944-4902-BD84-7B6AAA86FEBE}" type="slidenum">
              <a:rPr lang="en-US"/>
              <a:pPr>
                <a:defRPr/>
              </a:pPr>
              <a:t>229</a:t>
            </a:fld>
            <a:endParaRPr lang="en-US"/>
          </a:p>
        </p:txBody>
      </p:sp>
      <p:sp>
        <p:nvSpPr>
          <p:cNvPr id="230404" name="Content Placeholder 9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sz="2800" smtClean="0"/>
              <a:t>Generates profiles that show the calling order (edges and nodes in callgraph)</a:t>
            </a:r>
          </a:p>
          <a:p>
            <a:pPr lvl="1"/>
            <a:r>
              <a:rPr lang="en-US" sz="2400" smtClean="0">
                <a:ea typeface="ＭＳ Ｐゴシック" pitchFamily="34" charset="-128"/>
              </a:rPr>
              <a:t>A=&gt;B=&gt;C shows the time spent in C when it was called by B and B was called by A</a:t>
            </a:r>
          </a:p>
          <a:p>
            <a:pPr lvl="1"/>
            <a:r>
              <a:rPr lang="en-US" sz="2400" smtClean="0">
                <a:ea typeface="ＭＳ Ｐゴシック" pitchFamily="34" charset="-128"/>
              </a:rPr>
              <a:t>Control the depth of callpath using TAU_CALLPATH_DEPTH environment variable</a:t>
            </a:r>
          </a:p>
          <a:p>
            <a:pPr lvl="1"/>
            <a:r>
              <a:rPr lang="en-US" sz="2400" smtClean="0">
                <a:ea typeface="ＭＳ Ｐゴシック" pitchFamily="34" charset="-128"/>
              </a:rPr>
              <a:t>-callpath in the name of the stub Makefile name or setting TAU_CALLPATH= 1 at runtime</a:t>
            </a:r>
            <a:br>
              <a:rPr lang="en-US" sz="2400" smtClean="0">
                <a:ea typeface="ＭＳ Ｐゴシック" pitchFamily="34" charset="-128"/>
              </a:rPr>
            </a:br>
            <a:r>
              <a:rPr lang="en-US" sz="2400" smtClean="0">
                <a:ea typeface="ＭＳ Ｐゴシック" pitchFamily="34" charset="-128"/>
              </a:rPr>
              <a:t>(TAU v2.18.1+)</a:t>
            </a: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Thread/process allocation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If two threads share some data, being within the same socket can increase performance</a:t>
            </a:r>
          </a:p>
          <a:p>
            <a:pPr lvl="1"/>
            <a:r>
              <a:rPr lang="en-US"/>
              <a:t>However, cache coherency mechanisms can have a negative affect</a:t>
            </a:r>
          </a:p>
          <a:p>
            <a:r>
              <a:rPr lang="en-US"/>
              <a:t>If two processes communicate with each other, communicating across sockets is more costly than within a socket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-DEPTHLIMIT Option </a:t>
            </a:r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E6E9A5B-49D4-4F78-80F9-2C4903314574}" type="slidenum">
              <a:rPr lang="en-US"/>
              <a:pPr>
                <a:defRPr/>
              </a:pPr>
              <a:t>230</a:t>
            </a:fld>
            <a:endParaRPr lang="en-US"/>
          </a:p>
        </p:txBody>
      </p:sp>
      <p:sp>
        <p:nvSpPr>
          <p:cNvPr id="231428" name="Content Placeholder 9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smtClean="0"/>
              <a:t>Allows users to enable instrumentation at runtime based on the depth of a calling routine on a callstack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Disables instrumentation in all routines a certain depth away from the root in a callgraph</a:t>
            </a:r>
          </a:p>
          <a:p>
            <a:pPr>
              <a:lnSpc>
                <a:spcPct val="70000"/>
              </a:lnSpc>
            </a:pPr>
            <a:r>
              <a:rPr lang="en-US" sz="2500" smtClean="0"/>
              <a:t> TAU_DEPTH_LIMIT environment variable specifies depth 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% setenv TAU_DEPTH_LIMIT 1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enables instrumentation in only “main”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% setenv TAU_DEPTH_LIMIT 2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enables instrumentation in main and routines that are directly called by main</a:t>
            </a:r>
          </a:p>
          <a:p>
            <a:pPr lvl="1">
              <a:lnSpc>
                <a:spcPct val="70000"/>
              </a:lnSpc>
            </a:pPr>
            <a:endParaRPr lang="en-US" sz="2200" smtClean="0">
              <a:ea typeface="ＭＳ Ｐゴシック" pitchFamily="34" charset="-128"/>
            </a:endParaRPr>
          </a:p>
          <a:p>
            <a:pPr>
              <a:lnSpc>
                <a:spcPct val="70000"/>
              </a:lnSpc>
            </a:pPr>
            <a:r>
              <a:rPr lang="en-US" sz="2500" smtClean="0"/>
              <a:t> Stub makefile has  -depthlimit in its name:</a:t>
            </a:r>
          </a:p>
          <a:p>
            <a:pPr lvl="1">
              <a:lnSpc>
                <a:spcPct val="70000"/>
              </a:lnSpc>
            </a:pPr>
            <a:r>
              <a:rPr lang="en-US" sz="2200" smtClean="0">
                <a:ea typeface="ＭＳ Ｐゴシック" pitchFamily="34" charset="-128"/>
              </a:rPr>
              <a:t>setenv TAU_MAKEFILE &lt;taudir&gt;/&lt;arch&gt;/lib/Makefile.tau-mpi-depthlimit-pdt</a:t>
            </a:r>
          </a:p>
          <a:p>
            <a:pPr>
              <a:lnSpc>
                <a:spcPct val="70000"/>
              </a:lnSpc>
            </a:pPr>
            <a:endParaRPr lang="en-US" sz="2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Generate a Callpath Profile</a:t>
            </a:r>
          </a:p>
        </p:txBody>
      </p:sp>
      <p:sp>
        <p:nvSpPr>
          <p:cNvPr id="147459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BAF1C9F-3171-4367-ABD3-534DD4584122}" type="slidenum">
              <a:rPr lang="en-US"/>
              <a:pPr>
                <a:defRPr/>
              </a:pPr>
              <a:t>231</a:t>
            </a:fld>
            <a:endParaRPr lang="en-US"/>
          </a:p>
        </p:txBody>
      </p:sp>
      <p:sp>
        <p:nvSpPr>
          <p:cNvPr id="232452" name="AutoShape 1029"/>
          <p:cNvSpPr>
            <a:spLocks noGrp="1" noChangeArrowheads="1"/>
          </p:cNvSpPr>
          <p:nvPr>
            <p:ph idx="4294967295"/>
          </p:nvPr>
        </p:nvSpPr>
        <p:spPr>
          <a:xfrm>
            <a:off x="228600" y="1219200"/>
            <a:ext cx="8688388" cy="45466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</a:ln>
        </p:spPr>
        <p:txBody>
          <a:bodyPr/>
          <a:lstStyle/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% setenv TAU_MAKEFILE /opt/tau-2.19.1/x86_64</a:t>
            </a:r>
            <a:br>
              <a:rPr lang="en-US" sz="1600" b="1" smtClean="0">
                <a:latin typeface="Courier New" pitchFamily="49" charset="0"/>
              </a:rPr>
            </a:br>
            <a:r>
              <a:rPr lang="en-US" sz="1600" b="1" smtClean="0">
                <a:latin typeface="Courier New" pitchFamily="49" charset="0"/>
              </a:rPr>
              <a:t>					/lib/Makefile.tau-mpi-pdt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% set path=(/opt/tau-2.19.1/x86_64/bin $path)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% make F90=tau_f90.sh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(Or edit Makefile and change F90=tau_f90.sh)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</a:rPr>
              <a:t>% setenv TAU_CALLPATH 1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</a:rPr>
              <a:t>% setenv TAU_CALLPATH_DEPTH 100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 smtClean="0">
              <a:solidFill>
                <a:srgbClr val="FF0000"/>
              </a:solidFill>
              <a:latin typeface="Courier New" pitchFamily="49" charset="0"/>
            </a:endParaRP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solidFill>
                  <a:srgbClr val="FF0000"/>
                </a:solidFill>
                <a:latin typeface="Courier New" pitchFamily="49" charset="0"/>
              </a:rPr>
              <a:t>to generate the callpath profiles without any recompilation.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% qsub  run.job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% paraprof -–pack app.ppk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	Move the app.ppk file to your desktop. 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% paraprof app.ppk</a:t>
            </a:r>
          </a:p>
          <a:p>
            <a:pPr eaLnBrk="1" hangingPunct="1"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 smtClean="0">
                <a:latin typeface="Courier New" pitchFamily="49" charset="0"/>
              </a:rPr>
              <a:t>(Windows -&gt; Thread -&gt; Call Graph)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Tracing in TAU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C6FE297-9C6B-4B6F-8915-FFA4732A1CA4}" type="slidenum">
              <a:rPr lang="en-US"/>
              <a:pPr>
                <a:defRPr/>
              </a:pPr>
              <a:t>232</a:t>
            </a:fld>
            <a:endParaRPr lang="en-US"/>
          </a:p>
        </p:txBody>
      </p:sp>
      <p:sp>
        <p:nvSpPr>
          <p:cNvPr id="233476" name="Content Placeholder 9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smtClean="0"/>
              <a:t>Generates event-trace logs, rather than summary profiles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setenv TAU_TRACE 1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Traces show when and where an event occurred in terms of location and the process that executed it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Traces from multiple processes are merged: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% tau_treemerge.pl</a:t>
            </a:r>
          </a:p>
          <a:p>
            <a:pPr lvl="2">
              <a:lnSpc>
                <a:spcPct val="80000"/>
              </a:lnSpc>
            </a:pPr>
            <a:r>
              <a:rPr lang="en-US" sz="1700" smtClean="0">
                <a:ea typeface="ＭＳ Ｐゴシック" pitchFamily="34" charset="-128"/>
              </a:rPr>
              <a:t>generates tau.trc and tau.edf as merged trace and event definition file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TAU traces can be converted to Vampir’s OTF/VTF3, Jumpshot SLOG2, Paraver trace formats: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% tau2otf tau.trc tau.edf app.otf 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% tau2vtf tau.trc tau.edf app.vpt.gz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% tau2slog2 tau.trc tau.edf -o app.slog2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% tau_convert -paraver tau.trc tau.edf app.prv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Generate a Trace File</a:t>
            </a:r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C3332F8-F505-4D22-AC40-C48662D6B038}" type="slidenum">
              <a:rPr lang="en-US"/>
              <a:pPr>
                <a:defRPr/>
              </a:pPr>
              <a:t>233</a:t>
            </a:fld>
            <a:endParaRPr lang="en-US"/>
          </a:p>
        </p:txBody>
      </p:sp>
      <p:sp>
        <p:nvSpPr>
          <p:cNvPr id="234500" name="AutoShape 1028"/>
          <p:cNvSpPr>
            <a:spLocks noChangeArrowheads="1"/>
          </p:cNvSpPr>
          <p:nvPr/>
        </p:nvSpPr>
        <p:spPr bwMode="auto">
          <a:xfrm>
            <a:off x="609600" y="1143000"/>
            <a:ext cx="7924800" cy="48006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TAU_MAKEFILE /opt/tau-2.19.1/x86_64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					/lib/Makefile.tau-mpi-pdt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 path=(/opt/tau-2.19.1/x86_64/bin $path)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make F90=tau_f90.sh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(Or edit Makefile and change F90=tau_f90.sh)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TAU_TRACE 1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qsub  run.job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tau_treemerge.pl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(merges binary traces to create tau.trc and tau.edf files)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JUMPSHOT: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tau2slog2</a:t>
            </a:r>
            <a:r>
              <a:rPr lang="en-US" sz="1600" b="1">
                <a:latin typeface="Courier New" pitchFamily="49" charset="0"/>
              </a:rPr>
              <a:t> tau.trc tau.edf –o app.slog2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jumpshot app.slog2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 OR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VAMPIR: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tau2otf </a:t>
            </a:r>
            <a:r>
              <a:rPr lang="en-US" sz="1600" b="1">
                <a:latin typeface="Courier New" pitchFamily="49" charset="0"/>
              </a:rPr>
              <a:t>tau.trc tau.edf app.otf –n 4 –z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(4 streams, compressed output trace)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vampir app.otf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(or vng client with vngd server)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Instrumentation Specification</a:t>
            </a: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A91B8F-5D1E-40EA-82F3-4B502F36D532}" type="slidenum">
              <a:rPr lang="en-US"/>
              <a:pPr>
                <a:defRPr/>
              </a:pPr>
              <a:t>234</a:t>
            </a:fld>
            <a:endParaRPr lang="en-US"/>
          </a:p>
        </p:txBody>
      </p:sp>
      <p:sp>
        <p:nvSpPr>
          <p:cNvPr id="235524" name="AutoShape 3"/>
          <p:cNvSpPr>
            <a:spLocks noChangeArrowheads="1"/>
          </p:cNvSpPr>
          <p:nvPr/>
        </p:nvSpPr>
        <p:spPr bwMode="auto">
          <a:xfrm>
            <a:off x="228600" y="1143000"/>
            <a:ext cx="8686800" cy="48006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solidFill>
                  <a:srgbClr val="0000FF"/>
                </a:solidFill>
                <a:latin typeface="Courier New" pitchFamily="49" charset="0"/>
              </a:rPr>
              <a:t>% tau_instrumentor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Usage : tau_instrumentor &lt;pdbfile&gt; &lt;sourcefile&gt; [-o &lt;outputfile&gt;] [-noinline] [-g groupname] [-i headerfile] [-c|-c++|-fortran] [-f &lt;instr_req_file&gt; ]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solidFill>
                  <a:srgbClr val="0000FF"/>
                </a:solidFill>
                <a:latin typeface="Courier New" pitchFamily="49" charset="0"/>
              </a:rPr>
              <a:t>For selective instrumentation, use –f option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solidFill>
                  <a:srgbClr val="0000FF"/>
                </a:solidFill>
                <a:latin typeface="Courier New" pitchFamily="49" charset="0"/>
              </a:rPr>
              <a:t>% tau_instrumentor foo.pdb foo.cpp –o foo.inst.cpp –f selective.dat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solidFill>
                  <a:srgbClr val="0000FF"/>
                </a:solidFill>
                <a:latin typeface="Courier New" pitchFamily="49" charset="0"/>
              </a:rPr>
              <a:t>% cat selective.dat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# Selective instrumentation: Specify an exclude/include list of routines/files.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BEGIN_EXCLUDE_LIST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void quicksort(int *, int, int)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void sort_5elements(int *)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void interchange(int *, int *)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END_EXCLUDE_LIST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/>
            </a:r>
            <a:br>
              <a:rPr lang="en-US" sz="1400" b="1">
                <a:latin typeface="Courier New" pitchFamily="49" charset="0"/>
              </a:rPr>
            </a:br>
            <a:r>
              <a:rPr lang="en-US" sz="1400" b="1">
                <a:latin typeface="Courier New" pitchFamily="49" charset="0"/>
              </a:rPr>
              <a:t>BEGIN_FILE_INCLUDE_LIST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Main.cpp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Foo?.c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*.C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END_FILE_INCLUDE_LIST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# Instruments routines in Main.cpp, Foo?.c and *.C files only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# Use BEGIN_[FILE]_INCLUDE_LIST with END_[FILE]_INCLUDE_LIST</a:t>
            </a:r>
            <a:endParaRPr lang="en-US" sz="1400" b="1">
              <a:solidFill>
                <a:srgbClr val="0000FF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smtClean="0"/>
              <a:t>Outer Loop Level Instrumentation</a:t>
            </a:r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B75CEFF-5723-4A48-982E-D8D53AA87752}" type="slidenum">
              <a:rPr lang="en-US"/>
              <a:pPr>
                <a:defRPr/>
              </a:pPr>
              <a:t>235</a:t>
            </a:fld>
            <a:endParaRPr lang="en-US"/>
          </a:p>
        </p:txBody>
      </p:sp>
      <p:sp>
        <p:nvSpPr>
          <p:cNvPr id="236548" name="AutoShape 3"/>
          <p:cNvSpPr>
            <a:spLocks noChangeArrowheads="1"/>
          </p:cNvSpPr>
          <p:nvPr/>
        </p:nvSpPr>
        <p:spPr bwMode="auto">
          <a:xfrm>
            <a:off x="228600" y="1219200"/>
            <a:ext cx="8686800" cy="47244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BEGIN_INSTRUMENT_SECTION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loops file="loop_test.cpp" routine="multiply"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# it also understands # as the wildcard in routine name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# and * and ? wildcards in file name.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# You can also specify the full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# name of the routine as is found in profile files.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#loops file="loop_test.cpp" routine="double multiply#"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>END_INSTRUMENT_SECTION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>
                <a:latin typeface="Courier New" pitchFamily="49" charset="0"/>
              </a:rPr>
              <a:t/>
            </a:r>
            <a:br>
              <a:rPr lang="en-US" sz="1400" b="1">
                <a:latin typeface="Courier New" pitchFamily="49" charset="0"/>
              </a:rPr>
            </a:br>
            <a:r>
              <a:rPr lang="en-US" sz="1400" b="1">
                <a:latin typeface="Courier New" pitchFamily="49" charset="0"/>
              </a:rPr>
              <a:t>% pprof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NODE 0;CONTEXT 0;THREAD 0: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---------------------------------------------------------------------------------------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%Time    Exclusive    Inclusive       #Call      #Subrs  Inclusive Name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              msec   total msec                          usec/call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---------------------------------------------------------------------------------------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100.0         0.12       25,162           1           1   25162827 int main(int, char **) 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100.0        0.175       25,162           1           4   25162707 double multiply() 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 90.5       22,778       22,778           1           0   22778959 Loop: double multiply()[ file = &lt;loop_test.cpp&gt; line,col = &lt;23,3&gt; to &lt;30,3&gt; ] 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  9.3        2,345        2,345           1           0    2345823 Loop: double multiply()[ file = &lt;loop_test.cpp&gt; line,col = &lt;38,3&gt; to &lt;46,7&gt; ]  </a:t>
            </a:r>
          </a:p>
          <a:p>
            <a:pPr>
              <a:tabLst>
                <a:tab pos="225425" algn="l"/>
                <a:tab pos="514350" algn="l"/>
                <a:tab pos="801688" algn="l"/>
              </a:tabLst>
            </a:pPr>
            <a:r>
              <a:rPr lang="en-US" sz="1200" b="1">
                <a:latin typeface="Courier New" pitchFamily="49" charset="0"/>
              </a:rPr>
              <a:t>  0.1           33           33           1           0      33964 Loop: double </a:t>
            </a:r>
            <a:br>
              <a:rPr lang="en-US" sz="1200" b="1">
                <a:latin typeface="Courier New" pitchFamily="49" charset="0"/>
              </a:rPr>
            </a:br>
            <a:r>
              <a:rPr lang="en-US" sz="1200" b="1">
                <a:latin typeface="Courier New" pitchFamily="49" charset="0"/>
              </a:rPr>
              <a:t>multiply()[ file = &lt;loop_test.cpp&gt; line,col = &lt;16,10&gt; to &lt;21,12&gt; ]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Using TAU: A brief Introduction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406400" indent="-406400">
              <a:lnSpc>
                <a:spcPct val="90000"/>
              </a:lnSpc>
            </a:pPr>
            <a:r>
              <a:rPr lang="en-US" sz="2400" smtClean="0"/>
              <a:t>To instrument source code using PDT</a:t>
            </a:r>
          </a:p>
          <a:p>
            <a:pPr marL="863600" lvl="1" indent="-342900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Choose an appropriate TAU stub makefile in &lt;arch&gt;/lib: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2000" b="1" smtClean="0">
                <a:ea typeface="ＭＳ Ｐゴシック" pitchFamily="34" charset="-128"/>
              </a:rPr>
              <a:t>% </a:t>
            </a:r>
            <a:r>
              <a:rPr lang="en-US" sz="1700" b="1" smtClean="0">
                <a:ea typeface="ＭＳ Ｐゴシック" pitchFamily="34" charset="-128"/>
              </a:rPr>
              <a:t>setenv TAU_MAKEFILE </a:t>
            </a:r>
            <a:br>
              <a:rPr lang="en-US" sz="1700" b="1" smtClean="0">
                <a:ea typeface="ＭＳ Ｐゴシック" pitchFamily="34" charset="-128"/>
              </a:rPr>
            </a:br>
            <a:r>
              <a:rPr lang="en-US" sz="1700" b="1" smtClean="0">
                <a:ea typeface="ＭＳ Ｐゴシック" pitchFamily="34" charset="-128"/>
              </a:rPr>
              <a:t>/opt/tau-2.19.1/x86_64/lib/Makefile.tau-mpi-pdt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setenv TAU_OPTIONS ‘-optVerbose …’ (see tau_compiler.sh)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And use tau_f90.sh, tau_cxx.sh or tau_cc.sh as Fortran, C++ or C compilers: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mpif90 foo.f90</a:t>
            </a:r>
            <a:r>
              <a:rPr lang="en-US" sz="2000" b="1" smtClean="0">
                <a:ea typeface="ＭＳ Ｐゴシック" pitchFamily="34" charset="-128"/>
              </a:rPr>
              <a:t> 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2000" smtClean="0">
                <a:ea typeface="ＭＳ Ｐゴシック" pitchFamily="34" charset="-128"/>
              </a:rPr>
              <a:t>changes to 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</a:t>
            </a:r>
            <a:r>
              <a:rPr lang="en-US" sz="1700" b="1" smtClean="0">
                <a:solidFill>
                  <a:srgbClr val="FF0915"/>
                </a:solidFill>
                <a:ea typeface="ＭＳ Ｐゴシック" pitchFamily="34" charset="-128"/>
              </a:rPr>
              <a:t>tau_f90.sh</a:t>
            </a:r>
            <a:r>
              <a:rPr lang="en-US" sz="1700" b="1" smtClean="0">
                <a:ea typeface="ＭＳ Ｐゴシック" pitchFamily="34" charset="-128"/>
              </a:rPr>
              <a:t> foo.f90</a:t>
            </a:r>
            <a:endParaRPr lang="en-US" sz="2000" b="1" smtClean="0">
              <a:ea typeface="ＭＳ Ｐゴシック" pitchFamily="34" charset="-128"/>
            </a:endParaRPr>
          </a:p>
          <a:p>
            <a:pPr marL="406400" indent="-406400">
              <a:lnSpc>
                <a:spcPct val="90000"/>
              </a:lnSpc>
            </a:pPr>
            <a:r>
              <a:rPr lang="en-US" sz="2400" smtClean="0"/>
              <a:t>Execute application and analyze performance data: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pprof   (for text based profile display)</a:t>
            </a:r>
          </a:p>
          <a:p>
            <a:pPr marL="863600" lvl="1" indent="-342900">
              <a:lnSpc>
                <a:spcPct val="90000"/>
              </a:lnSpc>
              <a:buFont typeface="Arial" pitchFamily="34" charset="0"/>
              <a:buNone/>
            </a:pPr>
            <a:r>
              <a:rPr lang="en-US" sz="1700" b="1" smtClean="0">
                <a:ea typeface="ＭＳ Ｐゴシック" pitchFamily="34" charset="-128"/>
              </a:rPr>
              <a:t>% paraprof  (for GUI)</a:t>
            </a:r>
          </a:p>
          <a:p>
            <a:pPr marL="406400" indent="-406400">
              <a:lnSpc>
                <a:spcPct val="90000"/>
              </a:lnSpc>
              <a:buFont typeface="Arial" pitchFamily="34" charset="0"/>
              <a:buNone/>
            </a:pPr>
            <a:endParaRPr lang="en-US" sz="2400" b="1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EED57CB-D838-4E9F-A6E2-E8E987FF8601}" type="slidenum">
              <a:rPr lang="en-US"/>
              <a:pPr>
                <a:defRPr/>
              </a:pPr>
              <a:t>236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Usage Scenarios: Routine Level Profile</a:t>
            </a:r>
            <a:endParaRPr lang="en-US" smtClean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533400" indent="-533400"/>
            <a:r>
              <a:rPr lang="en-US" sz="2400" smtClean="0">
                <a:solidFill>
                  <a:schemeClr val="accent2"/>
                </a:solidFill>
              </a:rPr>
              <a:t>Goal: What routines account for the most time? How much?</a:t>
            </a:r>
          </a:p>
          <a:p>
            <a:pPr marL="533400" indent="-533400">
              <a:buFont typeface="Arial" pitchFamily="34" charset="0"/>
              <a:buNone/>
            </a:pPr>
            <a:endParaRPr lang="en-US" sz="3500" smtClean="0">
              <a:solidFill>
                <a:schemeClr val="accent2"/>
              </a:solidFill>
            </a:endParaRPr>
          </a:p>
        </p:txBody>
      </p:sp>
      <p:pic>
        <p:nvPicPr>
          <p:cNvPr id="238596" name="Picture 4" descr="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0" y="1785938"/>
            <a:ext cx="5646738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9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ECC8AAD-9381-4A0F-B4F9-68101216FA56}" type="slidenum">
              <a:rPr lang="en-US"/>
              <a:pPr>
                <a:defRPr/>
              </a:pPr>
              <a:t>237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/>
              <a:t>Solution: Generating a flat profile with MPI</a:t>
            </a:r>
            <a:endParaRPr lang="en-US" smtClean="0"/>
          </a:p>
        </p:txBody>
      </p:sp>
      <p:sp>
        <p:nvSpPr>
          <p:cNvPr id="239619" name="AutoShape 4"/>
          <p:cNvSpPr>
            <a:spLocks noChangeArrowheads="1"/>
          </p:cNvSpPr>
          <p:nvPr/>
        </p:nvSpPr>
        <p:spPr bwMode="auto">
          <a:xfrm>
            <a:off x="304800" y="1295400"/>
            <a:ext cx="8686800" cy="47244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TAU_MAKEFILE /opt/tau-2.19.1/x86_64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							/lib/Makefile.tau-mpi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-pdt</a:t>
            </a:r>
            <a:endParaRPr lang="en-US" sz="1600" b="1">
              <a:latin typeface="Courier New" pitchFamily="49" charset="0"/>
            </a:endParaRP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 path=(/opt/tau-2.19.1/x86_64/bin $path)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Or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module load tau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make F90=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tau_f90.sh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Or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tau_f90.sh matmult.f90 –o matmult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(Or edit Makefile and change F90=tau_f90.sh)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qsub run.job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To view. To view the data locally on the workstation, 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-–pack app.ppk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	Move the app.ppk file to your desktop. 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app.ppk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</p:txBody>
      </p:sp>
      <p:sp>
        <p:nvSpPr>
          <p:cNvPr id="161796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8D71736-E41C-4D6B-819F-5716714B8B97}" type="slidenum">
              <a:rPr lang="en-US"/>
              <a:pPr>
                <a:defRPr/>
              </a:pPr>
              <a:t>238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/>
              <a:t>Usage Scenarios: Loop Level Instrumentation</a:t>
            </a:r>
            <a:endParaRPr lang="en-US" smtClean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88" y="1165225"/>
            <a:ext cx="8215312" cy="4673600"/>
          </a:xfrm>
        </p:spPr>
        <p:txBody>
          <a:bodyPr/>
          <a:lstStyle/>
          <a:p>
            <a:pPr marL="533400" indent="-533400"/>
            <a:r>
              <a:rPr lang="en-US" sz="1800" smtClean="0">
                <a:solidFill>
                  <a:schemeClr val="accent2"/>
                </a:solidFill>
              </a:rPr>
              <a:t>Goal: What loops account for the most time? How much?</a:t>
            </a:r>
          </a:p>
          <a:p>
            <a:pPr marL="533400" indent="-533400"/>
            <a:r>
              <a:rPr lang="en-US" sz="1800" smtClean="0">
                <a:solidFill>
                  <a:schemeClr val="accent2"/>
                </a:solidFill>
              </a:rPr>
              <a:t>Flat profile with wallclock time with loop instrumentation:</a:t>
            </a:r>
            <a:endParaRPr lang="en-US" sz="2800" smtClean="0">
              <a:solidFill>
                <a:schemeClr val="accent2"/>
              </a:solidFill>
            </a:endParaRPr>
          </a:p>
          <a:p>
            <a:pPr marL="533400" indent="-533400">
              <a:buFont typeface="Arial" pitchFamily="34" charset="0"/>
              <a:buNone/>
            </a:pPr>
            <a:endParaRPr lang="en-US" sz="3500" smtClean="0">
              <a:solidFill>
                <a:schemeClr val="accent2"/>
              </a:solidFill>
            </a:endParaRPr>
          </a:p>
        </p:txBody>
      </p:sp>
      <p:pic>
        <p:nvPicPr>
          <p:cNvPr id="240644" name="Picture 4" descr="lo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7543800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5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B76638D-2032-4D5C-8A27-096C8B425431}" type="slidenum">
              <a:rPr lang="en-US"/>
              <a:pPr>
                <a:defRPr/>
              </a:pPr>
              <a:t>239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Hyperthreading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Many modern </a:t>
            </a:r>
            <a:r>
              <a:rPr lang="en-US" dirty="0" smtClean="0"/>
              <a:t>microarchitectures </a:t>
            </a:r>
            <a:r>
              <a:rPr lang="en-US" dirty="0"/>
              <a:t>offer </a:t>
            </a:r>
            <a:r>
              <a:rPr lang="en-US" dirty="0" smtClean="0"/>
              <a:t>hyperthreading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Allows for more threads than cores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Sun </a:t>
            </a:r>
            <a:r>
              <a:rPr lang="en-US" dirty="0" err="1"/>
              <a:t>UltraSPARC</a:t>
            </a:r>
            <a:r>
              <a:rPr lang="en-US" dirty="0"/>
              <a:t> – 8 threads per core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Intel i7 – 2 threads per core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Basically allows multiple pipelines.  As long as the pipelines don’t converge, concurrency is possible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hardware reports as if there are more cores than physically exist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Solution: Generating a loop level profile</a:t>
            </a:r>
            <a:endParaRPr lang="en-US" smtClean="0"/>
          </a:p>
        </p:txBody>
      </p:sp>
      <p:sp>
        <p:nvSpPr>
          <p:cNvPr id="241667" name="AutoShape 4"/>
          <p:cNvSpPr>
            <a:spLocks noChangeArrowheads="1"/>
          </p:cNvSpPr>
          <p:nvPr/>
        </p:nvSpPr>
        <p:spPr bwMode="auto">
          <a:xfrm>
            <a:off x="300038" y="1128713"/>
            <a:ext cx="8616950" cy="4892675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TAU_MAKEFILE /opt/tau-2.19.1/x86_64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							/lib/Makefile.tau-mpi-pdt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% setenv TAU_OPTIONS ‘-optTauSelectFile=select.tau –optVerbose’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cat select.tau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BEGIN_INSTRUMENT_SECTION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loops</a:t>
            </a:r>
            <a:r>
              <a:rPr lang="en-US" sz="1600" b="1">
                <a:latin typeface="Courier New" pitchFamily="49" charset="0"/>
              </a:rPr>
              <a:t> routine=“#”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END_INSTRUMENT_SECTION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module load tau 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make F90=tau_f90.sh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(Or edit Makefile and change F90=tau_f90.sh)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qsub  run.job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-–pack app.ppk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	Move the app.ppk file to your desktop. 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app.ppk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</p:txBody>
      </p:sp>
      <p:sp>
        <p:nvSpPr>
          <p:cNvPr id="165892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C543BA1-4807-4EDF-9358-787947181A13}" type="slidenum">
              <a:rPr lang="en-US"/>
              <a:pPr>
                <a:defRPr/>
              </a:pPr>
              <a:t>240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Usage Scenarios: MFlops in Loops</a:t>
            </a:r>
            <a:endParaRPr lang="en-US" smtClean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88" y="1165225"/>
            <a:ext cx="8178800" cy="4708525"/>
          </a:xfrm>
        </p:spPr>
        <p:txBody>
          <a:bodyPr/>
          <a:lstStyle/>
          <a:p>
            <a:pPr marL="533400" indent="-533400"/>
            <a:r>
              <a:rPr lang="en-US" sz="2000" smtClean="0">
                <a:solidFill>
                  <a:schemeClr val="accent2"/>
                </a:solidFill>
              </a:rPr>
              <a:t>Goal: What execution rate do my application loops get in mflops? </a:t>
            </a:r>
          </a:p>
          <a:p>
            <a:pPr marL="533400" indent="-533400"/>
            <a:r>
              <a:rPr lang="en-US" sz="2000" smtClean="0">
                <a:solidFill>
                  <a:schemeClr val="accent2"/>
                </a:solidFill>
              </a:rPr>
              <a:t>Flat profile with PAPI_FP_INS/OPS and time (-papi) with loop instrumentation:</a:t>
            </a:r>
            <a:endParaRPr lang="en-US" sz="2800" smtClean="0">
              <a:solidFill>
                <a:schemeClr val="accent2"/>
              </a:solidFill>
            </a:endParaRPr>
          </a:p>
          <a:p>
            <a:pPr marL="533400" indent="-533400">
              <a:buFont typeface="Arial" pitchFamily="34" charset="0"/>
              <a:buNone/>
            </a:pPr>
            <a:endParaRPr lang="en-US" sz="3500" smtClean="0">
              <a:solidFill>
                <a:schemeClr val="accent2"/>
              </a:solidFill>
            </a:endParaRPr>
          </a:p>
        </p:txBody>
      </p:sp>
      <p:pic>
        <p:nvPicPr>
          <p:cNvPr id="242692" name="Picture 4" descr="mflops_loo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09800"/>
            <a:ext cx="652145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1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E513B08-8300-4DDD-87D4-14A94CEA7DBA}" type="slidenum">
              <a:rPr lang="en-US"/>
              <a:pPr>
                <a:defRPr/>
              </a:pPr>
              <a:t>241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/>
              <a:t>Generate a PAPI profile with 2 or more counters</a:t>
            </a:r>
            <a:endParaRPr lang="en-US" smtClean="0"/>
          </a:p>
        </p:txBody>
      </p:sp>
      <p:sp>
        <p:nvSpPr>
          <p:cNvPr id="243715" name="AutoShape 4"/>
          <p:cNvSpPr>
            <a:spLocks noChangeArrowheads="1"/>
          </p:cNvSpPr>
          <p:nvPr/>
        </p:nvSpPr>
        <p:spPr bwMode="auto">
          <a:xfrm>
            <a:off x="263525" y="946150"/>
            <a:ext cx="8615363" cy="51435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TAU_MAKEFILE /opt/tau-2.19.1/x86_64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					/lib/Makefile.tau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-papi</a:t>
            </a:r>
            <a:r>
              <a:rPr lang="en-US" sz="1600" b="1">
                <a:latin typeface="Courier New" pitchFamily="49" charset="0"/>
              </a:rPr>
              <a:t>-mpi-pdt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TAU_OPTIONS ‘-optTauSelectFile=select.tau –optVerbose’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cat select.tau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BEGIN_INSTRUMENT_SECTION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loops routine=“#”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END_INSTRUMENT_SECTION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make F90=tau_f90.sh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(Or edit Makefile and change F90=tau_f90.sh)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% setenv TAU_METRICS TIME:PAPI_FP_INS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qsub  run.job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-–pack app.ppk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	Move the app.ppk file to your desktop. 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app.ppk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  Choose Options -&gt; Show Derived Panel -&gt; Arg 1 = PAPI_FP_INS,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 Arg 2 = GET_TIME_OF_DAY, Operation = Divide -&gt; Apply, choose.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BFB6B6B-C3B9-4098-B2CF-AE34B097BAC2}" type="slidenum">
              <a:rPr lang="en-US"/>
              <a:pPr>
                <a:defRPr/>
              </a:pPr>
              <a:t>242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smtClean="0"/>
              <a:t>Usage Scenarios: Compiler-based Instrumentation</a:t>
            </a:r>
            <a:endParaRPr lang="en-US" sz="4800" smtClean="0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8763000" cy="5494338"/>
          </a:xfrm>
        </p:spPr>
        <p:txBody>
          <a:bodyPr/>
          <a:lstStyle/>
          <a:p>
            <a:pPr marL="533400" indent="-533400"/>
            <a:r>
              <a:rPr lang="en-US" sz="2000" smtClean="0">
                <a:solidFill>
                  <a:schemeClr val="accent2"/>
                </a:solidFill>
              </a:rPr>
              <a:t>Goal: Easily generate routine level performance data using the compiler instead of PDT for parsing the source code</a:t>
            </a:r>
          </a:p>
        </p:txBody>
      </p:sp>
      <p:pic>
        <p:nvPicPr>
          <p:cNvPr id="244740" name="Picture 4" descr="X11ScreenSnapz006.png                                          055AA662Macintosh HD                   BB700D5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2338" y="1862138"/>
            <a:ext cx="520700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7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DFEC6AF-0487-46BD-8DFE-8A3B4654BC92}" type="slidenum">
              <a:rPr lang="en-US"/>
              <a:pPr>
                <a:defRPr/>
              </a:pPr>
              <a:t>243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Use Compiler-Based Instrumentation</a:t>
            </a:r>
            <a:endParaRPr lang="en-US" sz="5400" smtClean="0"/>
          </a:p>
        </p:txBody>
      </p:sp>
      <p:sp>
        <p:nvSpPr>
          <p:cNvPr id="245763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847725" y="1858963"/>
            <a:ext cx="7137400" cy="3013075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</a:ln>
        </p:spPr>
        <p:txBody>
          <a:bodyPr/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setenv TAU_MAKEFILE /opt/tau-2.19.1/x86_64</a:t>
            </a:r>
            <a:br>
              <a:rPr lang="en-US" sz="1400" b="1" smtClean="0">
                <a:latin typeface="Courier New" pitchFamily="49" charset="0"/>
              </a:rPr>
            </a:br>
            <a:r>
              <a:rPr lang="en-US" sz="1400" b="1" smtClean="0">
                <a:latin typeface="Courier New" pitchFamily="49" charset="0"/>
              </a:rPr>
              <a:t>					/lib/Makefile.tau-mpi-pdt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setenv TAU_OPTIONS ‘</a:t>
            </a:r>
            <a:r>
              <a:rPr lang="en-US" sz="1400" b="1" smtClean="0">
                <a:solidFill>
                  <a:srgbClr val="FF0000"/>
                </a:solidFill>
                <a:latin typeface="Courier New" pitchFamily="49" charset="0"/>
              </a:rPr>
              <a:t>-optCompInst</a:t>
            </a:r>
            <a:r>
              <a:rPr lang="en-US" sz="1400" b="1" smtClean="0">
                <a:latin typeface="Courier New" pitchFamily="49" charset="0"/>
              </a:rPr>
              <a:t> –optVerbose’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module load tau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make F90=tau_f90.sh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(Or edit Makefile and change F90=tau_f90.sh)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400" b="1" smtClean="0">
              <a:latin typeface="Courier New" pitchFamily="49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qsub  run.job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paraprof -–pack app.ppk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	Move the app.ppk file to your desktop.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paraprof app.ppk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  </a:t>
            </a: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C197D73-7AA3-4F2B-8CFD-80C85C3BDCC4}" type="slidenum">
              <a:rPr lang="en-US"/>
              <a:pPr>
                <a:defRPr/>
              </a:pPr>
              <a:t>244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Generate a </a:t>
            </a:r>
            <a:r>
              <a:rPr lang="en-US" dirty="0" err="1" smtClean="0"/>
              <a:t>Callpath</a:t>
            </a:r>
            <a:r>
              <a:rPr lang="en-US" dirty="0" smtClean="0"/>
              <a:t> Profile</a:t>
            </a:r>
          </a:p>
        </p:txBody>
      </p:sp>
      <p:sp>
        <p:nvSpPr>
          <p:cNvPr id="176131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E042D35-FD9A-4B59-83B8-12C0F3EA5BE7}" type="slidenum">
              <a:rPr lang="en-US"/>
              <a:pPr>
                <a:defRPr/>
              </a:pPr>
              <a:t>245</a:t>
            </a:fld>
            <a:endParaRPr lang="en-US"/>
          </a:p>
        </p:txBody>
      </p:sp>
      <p:pic>
        <p:nvPicPr>
          <p:cNvPr id="2467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5438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mag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Callpath Profile</a:t>
            </a:r>
          </a:p>
        </p:txBody>
      </p:sp>
      <p:sp>
        <p:nvSpPr>
          <p:cNvPr id="24781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9113" y="1165225"/>
            <a:ext cx="7967662" cy="4708525"/>
          </a:xfrm>
        </p:spPr>
        <p:txBody>
          <a:bodyPr/>
          <a:lstStyle/>
          <a:p>
            <a:pPr marL="406400" indent="-406400">
              <a:lnSpc>
                <a:spcPct val="90000"/>
              </a:lnSpc>
              <a:tabLst>
                <a:tab pos="4110038" algn="l"/>
              </a:tabLst>
            </a:pPr>
            <a:r>
              <a:rPr lang="en-US" sz="2100" smtClean="0"/>
              <a:t>Generates program callgraph</a:t>
            </a:r>
          </a:p>
        </p:txBody>
      </p:sp>
      <p:pic>
        <p:nvPicPr>
          <p:cNvPr id="24781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36838" y="1639888"/>
            <a:ext cx="4037012" cy="4162425"/>
          </a:xfrm>
        </p:spPr>
      </p:pic>
      <p:sp>
        <p:nvSpPr>
          <p:cNvPr id="178182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649E9FA-52BB-4E05-943C-EF3B271625E3}" type="slidenum">
              <a:rPr lang="en-US"/>
              <a:pPr>
                <a:defRPr/>
              </a:pPr>
              <a:t>246</a:t>
            </a:fld>
            <a:endParaRPr lang="en-US"/>
          </a:p>
        </p:txBody>
      </p:sp>
    </p:spTree>
  </p:cSld>
  <p:clrMapOvr>
    <a:masterClrMapping/>
  </p:clrMapOvr>
  <p:transition spd="med" advTm="15000">
    <p:cut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Generate a Callpath Profile</a:t>
            </a:r>
            <a:endParaRPr lang="en-US" smtClean="0"/>
          </a:p>
        </p:txBody>
      </p:sp>
      <p:sp>
        <p:nvSpPr>
          <p:cNvPr id="248835" name="AutoShape 4"/>
          <p:cNvSpPr>
            <a:spLocks noChangeArrowheads="1"/>
          </p:cNvSpPr>
          <p:nvPr/>
        </p:nvSpPr>
        <p:spPr bwMode="auto">
          <a:xfrm>
            <a:off x="228600" y="1311275"/>
            <a:ext cx="8724900" cy="46736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TAU_MAKEFILE /opt/tau-2.19.1/x86_64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					/lib/Makefile.tau-mpi-pdt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 path=(/opt/tau-2.19.1/x86_64/bin $path)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make F90=tau_f90.sh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(Or edit Makefile and change F90=tau_f90.sh)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% setenv TAU_CALLPATH 1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% setenv TAU_CALLPATH_DEPTH 100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solidFill>
                <a:srgbClr val="FF0000"/>
              </a:solidFill>
              <a:latin typeface="Courier New" pitchFamily="49" charset="0"/>
            </a:endParaRP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solidFill>
                <a:srgbClr val="FF0000"/>
              </a:solidFill>
              <a:latin typeface="Courier New" pitchFamily="49" charset="0"/>
            </a:endParaRP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qsub run.job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-–pack app.ppk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	Move the app.ppk file to your desktop. 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app.ppk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(Windows -&gt; Thread -&gt; Call Graph)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</p:txBody>
      </p:sp>
      <p:sp>
        <p:nvSpPr>
          <p:cNvPr id="180228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ED05DC7-42C2-484F-A6B2-E906B326125B}" type="slidenum">
              <a:rPr lang="en-US"/>
              <a:pPr>
                <a:defRPr/>
              </a:pPr>
              <a:t>247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mag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smtClean="0"/>
              <a:t>Usage Scenario: Detect Memory Leaks</a:t>
            </a:r>
          </a:p>
        </p:txBody>
      </p:sp>
      <p:pic>
        <p:nvPicPr>
          <p:cNvPr id="249860" name="Picture 7" descr="mem.png                                                        007BE8A2Macintosh HD                   BB700D50: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2138" y="1530350"/>
            <a:ext cx="7864475" cy="4033838"/>
          </a:xfrm>
        </p:spPr>
      </p:pic>
      <p:sp>
        <p:nvSpPr>
          <p:cNvPr id="182277" name="Slide Number Placeholder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E9EB86A-499D-49D3-A74D-0147FB14C935}" type="slidenum">
              <a:rPr lang="en-US"/>
              <a:pPr>
                <a:defRPr/>
              </a:pPr>
              <a:t>248</a:t>
            </a:fld>
            <a:endParaRPr lang="en-US"/>
          </a:p>
        </p:txBody>
      </p:sp>
    </p:spTree>
  </p:cSld>
  <p:clrMapOvr>
    <a:masterClrMapping/>
  </p:clrMapOvr>
  <p:transition spd="med" advTm="15000">
    <p:cut/>
  </p:transition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 Memory Leaks</a:t>
            </a:r>
          </a:p>
        </p:txBody>
      </p:sp>
      <p:sp>
        <p:nvSpPr>
          <p:cNvPr id="250883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738188" y="1384300"/>
            <a:ext cx="7662862" cy="4440238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</a:ln>
        </p:spPr>
        <p:txBody>
          <a:bodyPr/>
          <a:lstStyle/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setenv TAU_MAKEFILE /opt/tau-2.19.1/x86_64 					/lib/Makefile.tau-mpi-pdt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setenv TAU_OPTIONS ‘</a:t>
            </a:r>
            <a:r>
              <a:rPr lang="en-US" sz="1400" b="1" smtClean="0">
                <a:solidFill>
                  <a:srgbClr val="FF0915"/>
                </a:solidFill>
                <a:latin typeface="Courier New" pitchFamily="49" charset="0"/>
              </a:rPr>
              <a:t>-optDetectMemoryLeaks </a:t>
            </a:r>
            <a:r>
              <a:rPr lang="en-US" sz="1400" b="1" smtClean="0">
                <a:latin typeface="Courier New" pitchFamily="49" charset="0"/>
              </a:rPr>
              <a:t>-optVerbose’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module load tau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make F90=tau_f90.sh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(Or edit Makefile and change F90=tau_f90.sh)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solidFill>
                  <a:srgbClr val="FF0000"/>
                </a:solidFill>
                <a:latin typeface="Courier New" pitchFamily="49" charset="0"/>
              </a:rPr>
              <a:t>% setenv TAU_CALLPATH_DEPTH 100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400" b="1" smtClean="0">
              <a:solidFill>
                <a:srgbClr val="FF0000"/>
              </a:solidFill>
              <a:latin typeface="Courier New" pitchFamily="49" charset="0"/>
            </a:endParaRP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qsub  run.job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paraprof -–pack app.ppk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	Move the app.ppk file to your desktop. 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paraprof app.ppk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(Windows -&gt; Thread -&gt; Context Event Window -&gt; Select thread -&gt; select... expand tree)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(Windows -&gt; Thread -&gt; User Event Bar Chart -&gt; right click LEAK 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-&gt; Show User Event Bar Chart)</a:t>
            </a:r>
            <a:endParaRPr lang="en-US" sz="1000" b="1" smtClean="0">
              <a:latin typeface="Courier New" pitchFamily="49" charset="0"/>
            </a:endParaRP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000" b="1" smtClean="0">
                <a:latin typeface="Courier New" pitchFamily="49" charset="0"/>
              </a:rPr>
              <a:t>NOTE: setenv TAU_TRACK_HEAP 1 and setenv TAU_TRACK_HEADROOM 1 may be used to track 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000" b="1" smtClean="0">
                <a:latin typeface="Courier New" pitchFamily="49" charset="0"/>
              </a:rPr>
              <a:t>heap and headroom utilization at the entry and exit of each routine. 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000" b="1" smtClean="0">
                <a:latin typeface="Courier New" pitchFamily="49" charset="0"/>
              </a:rPr>
              <a:t>TAU_CALLPATH_DEPTH=1 shows just the routine name, and 0 shows just one event for the 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000" b="1" smtClean="0">
                <a:latin typeface="Courier New" pitchFamily="49" charset="0"/>
              </a:rPr>
              <a:t>entire program.</a:t>
            </a: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CD267DF-B34B-4334-9AF8-CDD0F9B9530F}" type="slidenum">
              <a:rPr lang="en-US"/>
              <a:pPr>
                <a:defRPr/>
              </a:pPr>
              <a:t>249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Coherency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If two threads share data, even if that data is in cache there can be performance problems</a:t>
            </a:r>
          </a:p>
          <a:p>
            <a:pPr lvl="1"/>
            <a:r>
              <a:rPr lang="en-US"/>
              <a:t>If the data is only read, no problems</a:t>
            </a:r>
          </a:p>
          <a:p>
            <a:pPr lvl="1"/>
            <a:r>
              <a:rPr lang="en-US"/>
              <a:t>If one or more writes to the data, then updates must be reflected in both caches, resulting in contention for the memory bus and/or memory controller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smtClean="0"/>
              <a:t>Interval Events, Atomic Events in TAU</a:t>
            </a:r>
          </a:p>
        </p:txBody>
      </p:sp>
      <p:pic>
        <p:nvPicPr>
          <p:cNvPr id="251907" name="Picture 3" descr=" flat.tiff                                                      0023923EMacintosh HD                   7C2604D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" y="1362075"/>
            <a:ext cx="6494463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7096125" y="2081213"/>
            <a:ext cx="1874838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pitchFamily="18" charset="0"/>
              </a:rPr>
              <a:t>Interval event</a:t>
            </a:r>
          </a:p>
          <a:p>
            <a:pPr eaLnBrk="0" hangingPunct="0"/>
            <a:r>
              <a:rPr lang="en-US" sz="2400">
                <a:latin typeface="Times" pitchFamily="18" charset="0"/>
              </a:rPr>
              <a:t>e.g., routines</a:t>
            </a:r>
          </a:p>
          <a:p>
            <a:pPr eaLnBrk="0" hangingPunct="0"/>
            <a:r>
              <a:rPr lang="en-US" sz="2400">
                <a:latin typeface="Times" pitchFamily="18" charset="0"/>
              </a:rPr>
              <a:t>(start/stop)</a:t>
            </a:r>
          </a:p>
        </p:txBody>
      </p:sp>
      <p:sp>
        <p:nvSpPr>
          <p:cNvPr id="251909" name="Line 5"/>
          <p:cNvSpPr>
            <a:spLocks noChangeShapeType="1"/>
          </p:cNvSpPr>
          <p:nvPr/>
        </p:nvSpPr>
        <p:spPr bwMode="auto">
          <a:xfrm flipH="1">
            <a:off x="6105525" y="2711450"/>
            <a:ext cx="1001713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1910" name="Text Box 6"/>
          <p:cNvSpPr txBox="1">
            <a:spLocks noChangeArrowheads="1"/>
          </p:cNvSpPr>
          <p:nvPr/>
        </p:nvSpPr>
        <p:spPr bwMode="auto">
          <a:xfrm>
            <a:off x="7045325" y="3836988"/>
            <a:ext cx="1998663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" pitchFamily="18" charset="0"/>
              </a:rPr>
              <a:t>Atomic events</a:t>
            </a:r>
          </a:p>
          <a:p>
            <a:pPr eaLnBrk="0" hangingPunct="0"/>
            <a:r>
              <a:rPr lang="en-US" sz="2400">
                <a:latin typeface="Times" pitchFamily="18" charset="0"/>
              </a:rPr>
              <a:t>(trigger with </a:t>
            </a:r>
          </a:p>
          <a:p>
            <a:pPr eaLnBrk="0" hangingPunct="0"/>
            <a:r>
              <a:rPr lang="en-US" sz="2400">
                <a:latin typeface="Times" pitchFamily="18" charset="0"/>
              </a:rPr>
              <a:t>value)</a:t>
            </a:r>
          </a:p>
        </p:txBody>
      </p:sp>
      <p:sp>
        <p:nvSpPr>
          <p:cNvPr id="251911" name="Line 7"/>
          <p:cNvSpPr>
            <a:spLocks noChangeShapeType="1"/>
          </p:cNvSpPr>
          <p:nvPr/>
        </p:nvSpPr>
        <p:spPr bwMode="auto">
          <a:xfrm flipH="1">
            <a:off x="6211888" y="4452938"/>
            <a:ext cx="836612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355600" y="5330825"/>
            <a:ext cx="5568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latin typeface="Times" pitchFamily="18" charset="0"/>
              </a:rPr>
              <a:t>% setenv TAU_CALLPATH_DEPTH 	0</a:t>
            </a:r>
          </a:p>
          <a:p>
            <a:pPr eaLnBrk="0" hangingPunct="0"/>
            <a:r>
              <a:rPr lang="en-US" sz="1600">
                <a:latin typeface="Times" pitchFamily="18" charset="0"/>
              </a:rPr>
              <a:t>% setenv TAU_TRACK_HEAP	 	1</a:t>
            </a:r>
            <a:endParaRPr lang="en-US" sz="2400">
              <a:latin typeface="Times" pitchFamily="18" charset="0"/>
            </a:endParaRPr>
          </a:p>
        </p:txBody>
      </p:sp>
      <p:sp>
        <p:nvSpPr>
          <p:cNvPr id="186377" name="Slide Number Placeholder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25E6A34-F586-4175-A9BD-B815D779417C}" type="slidenum">
              <a:rPr lang="en-US"/>
              <a:pPr>
                <a:defRPr/>
              </a:pPr>
              <a:t>250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mtClean="0"/>
              <a:t>Atomic Events, Context Events</a:t>
            </a:r>
          </a:p>
        </p:txBody>
      </p:sp>
      <p:pic>
        <p:nvPicPr>
          <p:cNvPr id="252931" name="Picture 3" descr="&#10;call1.tiff                                                     0023923EMacintosh HD                   7C2604D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1346200"/>
            <a:ext cx="7370763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263525" y="5619750"/>
            <a:ext cx="5568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latin typeface="Times" pitchFamily="18" charset="0"/>
              </a:rPr>
              <a:t>% setenv TAU_CALLPATH_DEPTH 	1</a:t>
            </a:r>
          </a:p>
          <a:p>
            <a:pPr eaLnBrk="0" hangingPunct="0"/>
            <a:r>
              <a:rPr lang="en-US" sz="1600">
                <a:latin typeface="Times" pitchFamily="18" charset="0"/>
              </a:rPr>
              <a:t>% setenv TAU_TRACK_HEAP	 	1</a:t>
            </a:r>
            <a:endParaRPr lang="en-US" sz="2400">
              <a:latin typeface="Times" pitchFamily="18" charset="0"/>
            </a:endParaRP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7096125" y="2081213"/>
            <a:ext cx="18415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pitchFamily="18" charset="0"/>
              </a:rPr>
              <a:t>Atomic event</a:t>
            </a: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 flipH="1">
            <a:off x="5373688" y="2378075"/>
            <a:ext cx="1751012" cy="171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6935788" y="3538538"/>
            <a:ext cx="2003425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pitchFamily="18" charset="0"/>
              </a:rPr>
              <a:t>Context event</a:t>
            </a:r>
            <a:br>
              <a:rPr lang="en-US" sz="2400">
                <a:latin typeface="Times" pitchFamily="18" charset="0"/>
              </a:rPr>
            </a:br>
            <a:r>
              <a:rPr lang="en-US" sz="2400">
                <a:latin typeface="Times" pitchFamily="18" charset="0"/>
              </a:rPr>
              <a:t>= atomic event</a:t>
            </a:r>
          </a:p>
          <a:p>
            <a:pPr eaLnBrk="0" hangingPunct="0"/>
            <a:r>
              <a:rPr lang="en-US" sz="2400">
                <a:latin typeface="Times" pitchFamily="18" charset="0"/>
              </a:rPr>
              <a:t>+ executing </a:t>
            </a:r>
            <a:br>
              <a:rPr lang="en-US" sz="2400">
                <a:latin typeface="Times" pitchFamily="18" charset="0"/>
              </a:rPr>
            </a:br>
            <a:r>
              <a:rPr lang="en-US" sz="2400">
                <a:latin typeface="Times" pitchFamily="18" charset="0"/>
              </a:rPr>
              <a:t>context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 flipH="1">
            <a:off x="6543675" y="3917950"/>
            <a:ext cx="388938" cy="1455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7401" name="Slide Number Placeholder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8838657-DB37-43E8-AD58-FBD486BB8D56}" type="slidenum">
              <a:rPr lang="en-US"/>
              <a:pPr>
                <a:defRPr/>
              </a:pPr>
              <a:t>251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Context Events (default)</a:t>
            </a:r>
          </a:p>
        </p:txBody>
      </p:sp>
      <p:sp>
        <p:nvSpPr>
          <p:cNvPr id="253955" name="Text Box 3"/>
          <p:cNvSpPr txBox="1">
            <a:spLocks noChangeArrowheads="1"/>
          </p:cNvSpPr>
          <p:nvPr/>
        </p:nvSpPr>
        <p:spPr bwMode="auto">
          <a:xfrm>
            <a:off x="446088" y="5437188"/>
            <a:ext cx="5568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latin typeface="Times" pitchFamily="18" charset="0"/>
              </a:rPr>
              <a:t>% setenv TAU_CALLPATH_DEPTH 	2</a:t>
            </a:r>
          </a:p>
          <a:p>
            <a:pPr eaLnBrk="0" hangingPunct="0"/>
            <a:r>
              <a:rPr lang="en-US" sz="1600">
                <a:latin typeface="Times" pitchFamily="18" charset="0"/>
              </a:rPr>
              <a:t>% setenv TAU_TRACK_HEAP	 	1</a:t>
            </a:r>
            <a:endParaRPr lang="en-US" sz="2400">
              <a:latin typeface="Times" pitchFamily="18" charset="0"/>
            </a:endParaRPr>
          </a:p>
        </p:txBody>
      </p:sp>
      <p:sp>
        <p:nvSpPr>
          <p:cNvPr id="253956" name="Line 4"/>
          <p:cNvSpPr>
            <a:spLocks noChangeShapeType="1"/>
          </p:cNvSpPr>
          <p:nvPr/>
        </p:nvSpPr>
        <p:spPr bwMode="auto">
          <a:xfrm flipH="1">
            <a:off x="5373688" y="2378075"/>
            <a:ext cx="1751012" cy="171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3957" name="Picture 5" descr="&#10;call2.tiff                                                     0023923EMacintosh HD                   7C2604D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88" y="1385888"/>
            <a:ext cx="72215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3958" name="Line 6"/>
          <p:cNvSpPr>
            <a:spLocks noChangeShapeType="1"/>
          </p:cNvSpPr>
          <p:nvPr/>
        </p:nvSpPr>
        <p:spPr bwMode="auto">
          <a:xfrm flipH="1" flipV="1">
            <a:off x="6608763" y="4387850"/>
            <a:ext cx="479425" cy="1084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7116763" y="4564063"/>
            <a:ext cx="2003425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" pitchFamily="18" charset="0"/>
              </a:rPr>
              <a:t>Context event</a:t>
            </a:r>
            <a:br>
              <a:rPr lang="en-US" sz="2400">
                <a:latin typeface="Times" pitchFamily="18" charset="0"/>
              </a:rPr>
            </a:br>
            <a:r>
              <a:rPr lang="en-US" sz="2400">
                <a:latin typeface="Times" pitchFamily="18" charset="0"/>
              </a:rPr>
              <a:t>= atomic event</a:t>
            </a:r>
          </a:p>
          <a:p>
            <a:pPr eaLnBrk="0" hangingPunct="0"/>
            <a:r>
              <a:rPr lang="en-US" sz="2400">
                <a:latin typeface="Times" pitchFamily="18" charset="0"/>
              </a:rPr>
              <a:t>+ executing </a:t>
            </a:r>
            <a:br>
              <a:rPr lang="en-US" sz="2400">
                <a:latin typeface="Times" pitchFamily="18" charset="0"/>
              </a:rPr>
            </a:br>
            <a:r>
              <a:rPr lang="en-US" sz="2400">
                <a:latin typeface="Times" pitchFamily="18" charset="0"/>
              </a:rPr>
              <a:t>context</a:t>
            </a:r>
          </a:p>
        </p:txBody>
      </p:sp>
      <p:sp>
        <p:nvSpPr>
          <p:cNvPr id="188424" name="Slide Number Placeholder 7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F325223-6E1D-47C6-9880-1D46020893BD}" type="slidenum">
              <a:rPr lang="en-US"/>
              <a:pPr>
                <a:defRPr/>
              </a:pPr>
              <a:t>252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Environment Variables in TAU</a:t>
            </a:r>
          </a:p>
        </p:txBody>
      </p:sp>
      <p:graphicFrame>
        <p:nvGraphicFramePr>
          <p:cNvPr id="306239" name="Group 63"/>
          <p:cNvGraphicFramePr>
            <a:graphicFrameLocks noGrp="1"/>
          </p:cNvGraphicFramePr>
          <p:nvPr/>
        </p:nvGraphicFramePr>
        <p:xfrm>
          <a:off x="304800" y="1066800"/>
          <a:ext cx="8451850" cy="4663440"/>
        </p:xfrm>
        <a:graphic>
          <a:graphicData uri="http://schemas.openxmlformats.org/drawingml/2006/table">
            <a:tbl>
              <a:tblPr/>
              <a:tblGrid>
                <a:gridCol w="2554288"/>
                <a:gridCol w="881062"/>
                <a:gridCol w="50165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Environment Variable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Default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TAU_TRACE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Setting to 1 turns on tracing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TAU_CALLPATH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Setting to 1 turns on callpath profiling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TAU_TRACK_HEAP or TAU_TRACK_HEADROOM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Setting to 1 turns on tracking heap memory/headroom at routine entry &amp; exit using context events (e.g., Heap at Entry: main=&gt;foo=&gt;bar)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TAU_CALLPATH_DEPTH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Specifies depth of callpath. Setting to 0 generates no callpath or routine information, setting to 1 generates flat profile and context events have just parent information (e.g., Heap Entry: foo)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TAU_SYNCHRONIZE_CLOCKS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Synchronize clocks across nodes to correct timestamps in traces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TAU_COMM_MATRIX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Setting to 1 generates communication matrix display using context events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TAU_THROTTLE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Setting to 0 turns off throttling. Enabled by default to remove instrumentation in lightweight routines that are called frequently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TAU_THROTTLE_NUMCALLS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Specifies the number of calls before testing for throttling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TAU_THROTTLE_PERCALL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Specifies value in microseconds. Throttle a routine if it is called over 100000 times and takes less than 10 usec of inclusive time per call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TAU_COMPENSATE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Setting to 1 enables runtime compensation of instrumentation overhead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TAU_PROFILE_FORMAT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Profile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Setting to “merged” generates a single file. “snapshot” generates xml format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TAU_METRICS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Setting to a comma separted list generates other metrics. (e.g., TIME:linuxtimers:PAPI_FP_OPS:PAPI_NATIVE_&lt;event&gt;)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9501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BE18CB5-A168-4600-8B58-AED6F1CE22DD}" type="slidenum">
              <a:rPr lang="en-US"/>
              <a:pPr>
                <a:defRPr/>
              </a:pPr>
              <a:t>253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/>
              <a:t>Compile-Time Environment Variables 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580437" cy="5002213"/>
          </a:xfrm>
        </p:spPr>
        <p:txBody>
          <a:bodyPr/>
          <a:lstStyle/>
          <a:p>
            <a:pPr>
              <a:tabLst>
                <a:tab pos="2228850" algn="l"/>
              </a:tabLst>
            </a:pPr>
            <a:r>
              <a:rPr lang="en-US" sz="1400" smtClean="0"/>
              <a:t>Optional parameters for TAU_OPTIONS: [tau_compiler.sh –help]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-optVerbose</a:t>
            </a:r>
            <a:r>
              <a:rPr lang="en-US" sz="1400" smtClean="0">
                <a:ea typeface="ＭＳ Ｐゴシック" pitchFamily="34" charset="-128"/>
              </a:rPr>
              <a:t>	Turn on verbose debugging messages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-optCompInst	</a:t>
            </a:r>
            <a:r>
              <a:rPr lang="en-US" sz="1400" smtClean="0">
                <a:ea typeface="ＭＳ Ｐゴシック" pitchFamily="34" charset="-128"/>
              </a:rPr>
              <a:t>Use compiler based instrumentation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-optDetectMemoryLeaks</a:t>
            </a:r>
            <a:r>
              <a:rPr lang="en-US" sz="1400" smtClean="0">
                <a:ea typeface="ＭＳ Ｐゴシック" pitchFamily="34" charset="-128"/>
              </a:rPr>
              <a:t> 	Turn on debugging memory allocations/de-allocations to track leaks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-optKeepFiles</a:t>
            </a:r>
            <a:r>
              <a:rPr lang="en-US" sz="1400" smtClean="0">
                <a:ea typeface="ＭＳ Ｐゴシック" pitchFamily="34" charset="-128"/>
              </a:rPr>
              <a:t>         	Does not remove intermediate .pdb and .inst.* files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-optPreProcess</a:t>
            </a:r>
            <a:r>
              <a:rPr lang="en-US" sz="1400" smtClean="0">
                <a:ea typeface="ＭＳ Ｐゴシック" pitchFamily="34" charset="-128"/>
              </a:rPr>
              <a:t>         	Preprocess Fortran sources before instrumentation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-optTauSelectFile=""</a:t>
            </a:r>
            <a:r>
              <a:rPr lang="en-US" sz="1400" smtClean="0">
                <a:ea typeface="ＭＳ Ｐゴシック" pitchFamily="34" charset="-128"/>
              </a:rPr>
              <a:t> 	Specify selective instrumentation file for tau_instrumentor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-optLinking=""</a:t>
            </a:r>
            <a:r>
              <a:rPr lang="en-US" sz="1400" smtClean="0">
                <a:ea typeface="ＭＳ Ｐゴシック" pitchFamily="34" charset="-128"/>
              </a:rPr>
              <a:t>        	Options passed to the linker. Typically </a:t>
            </a:r>
            <a:br>
              <a:rPr lang="en-US" sz="1400" smtClean="0">
                <a:ea typeface="ＭＳ Ｐゴシック" pitchFamily="34" charset="-128"/>
              </a:rPr>
            </a:br>
            <a:r>
              <a:rPr lang="en-US" sz="1400" smtClean="0">
                <a:ea typeface="ＭＳ Ｐゴシック" pitchFamily="34" charset="-128"/>
              </a:rPr>
              <a:t>			</a:t>
            </a:r>
            <a:r>
              <a:rPr lang="en-US" sz="1400" smtClean="0">
                <a:solidFill>
                  <a:schemeClr val="accent2"/>
                </a:solidFill>
                <a:ea typeface="ＭＳ Ｐゴシック" pitchFamily="34" charset="-128"/>
              </a:rPr>
              <a:t>$(TAU_MPI_FLIBS) $(TAU_LIBS) $(TAU_CXXLIBS)</a:t>
            </a:r>
            <a:endParaRPr lang="en-US" sz="1400" smtClean="0">
              <a:ea typeface="ＭＳ Ｐゴシック" pitchFamily="34" charset="-128"/>
            </a:endParaRP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-optCompile=""</a:t>
            </a:r>
            <a:r>
              <a:rPr lang="en-US" sz="1400" smtClean="0">
                <a:ea typeface="ＭＳ Ｐゴシック" pitchFamily="34" charset="-128"/>
              </a:rPr>
              <a:t>        	Options passed to the compiler. Typically </a:t>
            </a:r>
            <a:br>
              <a:rPr lang="en-US" sz="1400" smtClean="0">
                <a:ea typeface="ＭＳ Ｐゴシック" pitchFamily="34" charset="-128"/>
              </a:rPr>
            </a:br>
            <a:r>
              <a:rPr lang="en-US" sz="1400" smtClean="0">
                <a:ea typeface="ＭＳ Ｐゴシック" pitchFamily="34" charset="-128"/>
              </a:rPr>
              <a:t>			</a:t>
            </a:r>
            <a:r>
              <a:rPr lang="en-US" sz="1400" smtClean="0">
                <a:solidFill>
                  <a:schemeClr val="accent2"/>
                </a:solidFill>
                <a:ea typeface="ＭＳ Ｐゴシック" pitchFamily="34" charset="-128"/>
              </a:rPr>
              <a:t>$(TAU_MPI_INCLUDE) $(TAU_INCLUDE) $(TAU_DEFS)</a:t>
            </a:r>
          </a:p>
          <a:p>
            <a:pPr lvl="1">
              <a:buFont typeface="Arial" pitchFamily="34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-optTauSelectFile=""</a:t>
            </a:r>
            <a:r>
              <a:rPr lang="en-US" sz="1400" smtClean="0">
                <a:ea typeface="ＭＳ Ｐゴシック" pitchFamily="34" charset="-128"/>
              </a:rPr>
              <a:t> 	Specify selective instrumentation file for tau_instrumentor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-optNoCompInst</a:t>
            </a:r>
            <a:r>
              <a:rPr lang="en-US" sz="1400" smtClean="0">
                <a:solidFill>
                  <a:schemeClr val="accent2"/>
                </a:solidFill>
                <a:ea typeface="ＭＳ Ｐゴシック" pitchFamily="34" charset="-128"/>
              </a:rPr>
              <a:t>	</a:t>
            </a:r>
            <a:r>
              <a:rPr lang="en-US" sz="1400" smtClean="0">
                <a:ea typeface="ＭＳ Ｐゴシック" pitchFamily="34" charset="-128"/>
              </a:rPr>
              <a:t>Do not revert to compiler-based instrumentation if source instrumentation fails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-optPdtF95Opts=""</a:t>
            </a:r>
            <a:r>
              <a:rPr lang="en-US" sz="1400" smtClean="0">
                <a:ea typeface="ＭＳ Ｐゴシック" pitchFamily="34" charset="-128"/>
              </a:rPr>
              <a:t> 	Add options for Fortran parser in PDT (f95parse/gfparse)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-optPdtF95Reset=""</a:t>
            </a:r>
            <a:r>
              <a:rPr lang="en-US" sz="1400" smtClean="0">
                <a:ea typeface="ＭＳ Ｐゴシック" pitchFamily="34" charset="-128"/>
              </a:rPr>
              <a:t> 	Reset options for Fortran parser in PDT (f95parse/gfparse)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-optPdtCOpts=""</a:t>
            </a:r>
            <a:r>
              <a:rPr lang="en-US" sz="1400" smtClean="0">
                <a:ea typeface="ＭＳ Ｐゴシック" pitchFamily="34" charset="-128"/>
              </a:rPr>
              <a:t>      	Options for C parser in PDT (cparse). Typically </a:t>
            </a:r>
            <a:br>
              <a:rPr lang="en-US" sz="1400" smtClean="0">
                <a:ea typeface="ＭＳ Ｐゴシック" pitchFamily="34" charset="-128"/>
              </a:rPr>
            </a:br>
            <a:r>
              <a:rPr lang="en-US" sz="1400" smtClean="0">
                <a:ea typeface="ＭＳ Ｐゴシック" pitchFamily="34" charset="-128"/>
              </a:rPr>
              <a:t>			</a:t>
            </a:r>
            <a:r>
              <a:rPr lang="en-US" sz="1400" smtClean="0">
                <a:solidFill>
                  <a:schemeClr val="accent2"/>
                </a:solidFill>
                <a:ea typeface="ＭＳ Ｐゴシック" pitchFamily="34" charset="-128"/>
              </a:rPr>
              <a:t>$(TAU_MPI_INCLUDE) $(TAU_INCLUDE) $(TAU_DEFS)</a:t>
            </a:r>
            <a:endParaRPr lang="en-US" sz="1400" smtClean="0">
              <a:ea typeface="ＭＳ Ｐゴシック" pitchFamily="34" charset="-128"/>
            </a:endParaRP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solidFill>
                  <a:srgbClr val="FF0000"/>
                </a:solidFill>
                <a:ea typeface="ＭＳ Ｐゴシック" pitchFamily="34" charset="-128"/>
              </a:rPr>
              <a:t>-optPdtCxxOpts=""</a:t>
            </a:r>
            <a:r>
              <a:rPr lang="en-US" sz="1400" smtClean="0">
                <a:ea typeface="ＭＳ Ｐゴシック" pitchFamily="34" charset="-128"/>
              </a:rPr>
              <a:t> 	Options for C++ parser in PDT (cxxparse). Typically</a:t>
            </a:r>
            <a:br>
              <a:rPr lang="en-US" sz="1400" smtClean="0">
                <a:ea typeface="ＭＳ Ｐゴシック" pitchFamily="34" charset="-128"/>
              </a:rPr>
            </a:br>
            <a:r>
              <a:rPr lang="en-US" sz="1400" smtClean="0">
                <a:ea typeface="ＭＳ Ｐゴシック" pitchFamily="34" charset="-128"/>
              </a:rPr>
              <a:t>			</a:t>
            </a:r>
            <a:r>
              <a:rPr lang="en-US" sz="1400" smtClean="0">
                <a:solidFill>
                  <a:schemeClr val="accent2"/>
                </a:solidFill>
                <a:ea typeface="ＭＳ Ｐゴシック" pitchFamily="34" charset="-128"/>
              </a:rPr>
              <a:t>$(TAU_MPI_INCLUDE) $(TAU_INCLUDE) $(TAU_DEFS)</a:t>
            </a:r>
          </a:p>
          <a:p>
            <a:pPr lvl="1">
              <a:buFont typeface="Times" pitchFamily="18" charset="0"/>
              <a:buNone/>
              <a:tabLst>
                <a:tab pos="2228850" algn="l"/>
              </a:tabLst>
            </a:pPr>
            <a:r>
              <a:rPr lang="en-US" sz="1400" smtClean="0">
                <a:ea typeface="ＭＳ Ｐゴシック" pitchFamily="34" charset="-128"/>
              </a:rPr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254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/>
              <a:t>Measuring Performance of PGI Accelerator Code</a:t>
            </a:r>
            <a:endParaRPr lang="en-US" smtClean="0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65225"/>
            <a:ext cx="8178800" cy="4708525"/>
          </a:xfrm>
        </p:spPr>
        <p:txBody>
          <a:bodyPr/>
          <a:lstStyle/>
          <a:p>
            <a:pPr marL="533400" indent="-533400">
              <a:buFont typeface="Arial" pitchFamily="34" charset="0"/>
              <a:buNone/>
            </a:pPr>
            <a:endParaRPr lang="en-US" sz="2800" smtClean="0">
              <a:solidFill>
                <a:schemeClr val="accent2"/>
              </a:solidFill>
            </a:endParaRPr>
          </a:p>
          <a:p>
            <a:pPr marL="533400" indent="-533400">
              <a:buFont typeface="Arial" pitchFamily="34" charset="0"/>
              <a:buNone/>
            </a:pPr>
            <a:endParaRPr lang="en-US" sz="3500" smtClean="0">
              <a:solidFill>
                <a:schemeClr val="accent2"/>
              </a:solidFill>
            </a:endParaRPr>
          </a:p>
        </p:txBody>
      </p:sp>
      <p:pic>
        <p:nvPicPr>
          <p:cNvPr id="257028" name="Picture 5" descr="combined.png                                                   0FD09742Macintosh HD                   BB700D5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83058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7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9BF116D-9750-4DAA-A9C3-E92C09BE42F2}" type="slidenum">
              <a:rPr lang="en-US"/>
              <a:pPr>
                <a:defRPr/>
              </a:pPr>
              <a:t>255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/>
              <a:t>Usage Scenarios: Mixed Python+F90+C+pyMPI</a:t>
            </a:r>
            <a:endParaRPr lang="en-US" smtClean="0"/>
          </a:p>
        </p:txBody>
      </p:sp>
      <p:sp>
        <p:nvSpPr>
          <p:cNvPr id="258051" name="Rectangle 3"/>
          <p:cNvSpPr>
            <a:spLocks noGrp="1"/>
          </p:cNvSpPr>
          <p:nvPr>
            <p:ph sz="quarter" idx="12"/>
          </p:nvPr>
        </p:nvSpPr>
        <p:spPr>
          <a:xfrm>
            <a:off x="409575" y="1201738"/>
            <a:ext cx="8251825" cy="4527550"/>
          </a:xfrm>
        </p:spPr>
        <p:txBody>
          <a:bodyPr/>
          <a:lstStyle/>
          <a:p>
            <a:pPr marL="533400" indent="-533400"/>
            <a:r>
              <a:rPr lang="en-US" sz="2400" smtClean="0">
                <a:solidFill>
                  <a:schemeClr val="accent2"/>
                </a:solidFill>
              </a:rPr>
              <a:t>Goal: Generate multi-level instrumentation for Python+MPI+C+F90+C++ ...</a:t>
            </a:r>
            <a:endParaRPr lang="en-US" sz="2800" smtClean="0">
              <a:solidFill>
                <a:schemeClr val="accent2"/>
              </a:solidFill>
            </a:endParaRPr>
          </a:p>
          <a:p>
            <a:pPr marL="533400" indent="-533400">
              <a:buFont typeface="Arial" pitchFamily="34" charset="0"/>
              <a:buNone/>
            </a:pPr>
            <a:endParaRPr lang="en-US" sz="2800" smtClean="0">
              <a:solidFill>
                <a:schemeClr val="accent2"/>
              </a:solidFill>
            </a:endParaRPr>
          </a:p>
          <a:p>
            <a:pPr marL="533400" indent="-533400">
              <a:buFont typeface="Arial" pitchFamily="34" charset="0"/>
              <a:buNone/>
            </a:pPr>
            <a:endParaRPr lang="en-US" sz="3500" smtClean="0">
              <a:solidFill>
                <a:schemeClr val="accent2"/>
              </a:solidFill>
            </a:endParaRPr>
          </a:p>
        </p:txBody>
      </p:sp>
      <p:pic>
        <p:nvPicPr>
          <p:cNvPr id="258052" name="Picture 4" descr="ParaProfScreenSnapz001.png                                     00029E2AMacintosh HD                   BB700D5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0" y="2078038"/>
            <a:ext cx="558165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5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07AB817-FEEB-416B-A80E-3C660120F7C8}" type="slidenum">
              <a:rPr lang="en-US"/>
              <a:pPr>
                <a:defRPr/>
              </a:pPr>
              <a:t>256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smtClean="0"/>
              <a:t>Generate a Multi-Language Profile w/ Python</a:t>
            </a:r>
          </a:p>
        </p:txBody>
      </p:sp>
      <p:sp>
        <p:nvSpPr>
          <p:cNvPr id="259075" name="AutoShape 4"/>
          <p:cNvSpPr>
            <a:spLocks noChangeArrowheads="1"/>
          </p:cNvSpPr>
          <p:nvPr/>
        </p:nvSpPr>
        <p:spPr bwMode="auto">
          <a:xfrm>
            <a:off x="228600" y="1092200"/>
            <a:ext cx="8615363" cy="55499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% setenv TAU_MAKEFILE /opt/tau-2.19.1/x86_64</a:t>
            </a:r>
            <a:br>
              <a:rPr lang="en-US" sz="1500" b="1">
                <a:latin typeface="Courier New" pitchFamily="49" charset="0"/>
              </a:rPr>
            </a:br>
            <a:r>
              <a:rPr lang="en-US" sz="1500" b="1">
                <a:latin typeface="Courier New" pitchFamily="49" charset="0"/>
              </a:rPr>
              <a:t>					/lib/Makefile.tau-</a:t>
            </a:r>
            <a:r>
              <a:rPr lang="en-US" sz="1500" b="1">
                <a:solidFill>
                  <a:srgbClr val="FF0000"/>
                </a:solidFill>
                <a:latin typeface="Courier New" pitchFamily="49" charset="0"/>
              </a:rPr>
              <a:t>python</a:t>
            </a:r>
            <a:r>
              <a:rPr lang="en-US" sz="1500" b="1">
                <a:latin typeface="Courier New" pitchFamily="49" charset="0"/>
              </a:rPr>
              <a:t>-mpi-pdt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% set path=(/opt/tau-2.19.1/x86_64/bin $path)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% setenv TAU_OPTIONS ‘</a:t>
            </a:r>
            <a:r>
              <a:rPr lang="en-US" sz="1500" b="1">
                <a:solidFill>
                  <a:srgbClr val="FF0000"/>
                </a:solidFill>
                <a:latin typeface="Courier New" pitchFamily="49" charset="0"/>
              </a:rPr>
              <a:t>-optShared</a:t>
            </a:r>
            <a:r>
              <a:rPr lang="en-US" sz="1500" b="1">
                <a:latin typeface="Courier New" pitchFamily="49" charset="0"/>
              </a:rPr>
              <a:t> -optVerbose…’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(Python needs shared object based TAU library)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% make F90=tau_f90.sh CXX=tau_cxx.sh CC=tau_cc.sh  (build pyMPI w/TAU)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% cat </a:t>
            </a:r>
            <a:r>
              <a:rPr lang="en-US" sz="1500" b="1">
                <a:solidFill>
                  <a:srgbClr val="FF0000"/>
                </a:solidFill>
                <a:latin typeface="Courier New" pitchFamily="49" charset="0"/>
              </a:rPr>
              <a:t>wrapper.py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  import tau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  def OurMain():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      import </a:t>
            </a:r>
            <a:r>
              <a:rPr lang="en-US" sz="1500" b="1">
                <a:solidFill>
                  <a:srgbClr val="00B0F0"/>
                </a:solidFill>
                <a:latin typeface="Courier New" pitchFamily="49" charset="0"/>
              </a:rPr>
              <a:t>App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  tau.run(‘OurMain()’)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Uninstrumented: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% poe &lt;dir&gt;/pyMPI-2.4b4/bin/pyMPI ./</a:t>
            </a:r>
            <a:r>
              <a:rPr lang="en-US" sz="1500" b="1">
                <a:solidFill>
                  <a:srgbClr val="00B0F0"/>
                </a:solidFill>
                <a:latin typeface="Courier New" pitchFamily="49" charset="0"/>
              </a:rPr>
              <a:t>App</a:t>
            </a:r>
            <a:r>
              <a:rPr lang="en-US" sz="1500" b="1">
                <a:latin typeface="Courier New" pitchFamily="49" charset="0"/>
              </a:rPr>
              <a:t>.py –procs 4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Instrumented: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solidFill>
                  <a:srgbClr val="FF0000"/>
                </a:solidFill>
                <a:latin typeface="Courier New" pitchFamily="49" charset="0"/>
              </a:rPr>
              <a:t>% setenv PYTHONPATH &lt;taudir&gt;/x86_64/lib/bindings-python-mpi-pdt-pgi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(same options string as TAU_MAKEFILE)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solidFill>
                  <a:srgbClr val="FF0000"/>
                </a:solidFill>
                <a:latin typeface="Courier New" pitchFamily="49" charset="0"/>
              </a:rPr>
              <a:t>setenv LD_LIBRARY_PATH &lt;taudir&gt;/x86_64/lib/bindings-icpc-python-mpi-pdt-pgi\:$LD_LIBRARY_PATH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solidFill>
                  <a:srgbClr val="FF0000"/>
                </a:solidFill>
                <a:latin typeface="Courier New" pitchFamily="49" charset="0"/>
              </a:rPr>
              <a:t>% </a:t>
            </a:r>
            <a:r>
              <a:rPr lang="en-US" sz="1500" b="1">
                <a:latin typeface="Courier New" pitchFamily="49" charset="0"/>
              </a:rPr>
              <a:t>poe &lt;dir&gt;/pyMPI-2.5b0-</a:t>
            </a:r>
            <a:r>
              <a:rPr lang="en-US" sz="1500" b="1">
                <a:solidFill>
                  <a:srgbClr val="0000FF"/>
                </a:solidFill>
                <a:latin typeface="Courier New" pitchFamily="49" charset="0"/>
              </a:rPr>
              <a:t>TAU</a:t>
            </a:r>
            <a:r>
              <a:rPr lang="en-US" sz="1500" b="1">
                <a:latin typeface="Courier New" pitchFamily="49" charset="0"/>
              </a:rPr>
              <a:t>/bin/pyMPI </a:t>
            </a:r>
            <a:r>
              <a:rPr lang="en-US" sz="1500" b="1">
                <a:solidFill>
                  <a:srgbClr val="FF0000"/>
                </a:solidFill>
                <a:latin typeface="Courier New" pitchFamily="49" charset="0"/>
              </a:rPr>
              <a:t>./wrapper.py </a:t>
            </a:r>
            <a:r>
              <a:rPr lang="en-US" sz="1500" b="1">
                <a:latin typeface="Courier New" pitchFamily="49" charset="0"/>
              </a:rPr>
              <a:t>–procs 4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500" b="1">
                <a:latin typeface="Courier New" pitchFamily="49" charset="0"/>
              </a:rPr>
              <a:t>(Instrumented pyMPI with wrapper.py)</a:t>
            </a: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4CCCC35-33CF-4538-BA67-D385640709CA}" type="slidenum">
              <a:rPr lang="en-US"/>
              <a:pPr>
                <a:defRPr/>
              </a:pPr>
              <a:t>257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Usage Scenarios: Evaluate Scalability</a:t>
            </a:r>
            <a:endParaRPr lang="en-US" smtClean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533400" indent="-533400"/>
            <a:r>
              <a:rPr lang="en-US" sz="2400" smtClean="0">
                <a:solidFill>
                  <a:schemeClr val="accent2"/>
                </a:solidFill>
              </a:rPr>
              <a:t>Goal: How does my application scale? What bottlenecks at what cpu counts?</a:t>
            </a:r>
          </a:p>
          <a:p>
            <a:pPr marL="533400" indent="-533400"/>
            <a:r>
              <a:rPr lang="en-US" sz="2400" smtClean="0">
                <a:solidFill>
                  <a:schemeClr val="accent2"/>
                </a:solidFill>
              </a:rPr>
              <a:t>Load profiles in PerfDMF database and examine with PerfExplorer</a:t>
            </a:r>
          </a:p>
          <a:p>
            <a:pPr marL="533400" indent="-533400">
              <a:buFont typeface="Arial" pitchFamily="34" charset="0"/>
              <a:buNone/>
            </a:pPr>
            <a:endParaRPr lang="en-US" smtClean="0">
              <a:solidFill>
                <a:schemeClr val="accent2"/>
              </a:solidFill>
            </a:endParaRPr>
          </a:p>
        </p:txBody>
      </p:sp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8" y="3027363"/>
            <a:ext cx="42672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538" y="3027363"/>
            <a:ext cx="38100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2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D46BB98-6042-4B21-AEC5-133A568B9FEE}" type="slidenum">
              <a:rPr lang="en-US"/>
              <a:pPr>
                <a:defRPr/>
              </a:pPr>
              <a:t>258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Usage Scenarios: Evaluate Scalability</a:t>
            </a:r>
            <a:endParaRPr lang="en-US" smtClean="0"/>
          </a:p>
        </p:txBody>
      </p:sp>
      <p:pic>
        <p:nvPicPr>
          <p:cNvPr id="261123" name="Picture 7" descr="PerfExplorerScreenSnapz001.png                                 1044D26FMacintosh HD                   BB700D5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1925" y="1165225"/>
            <a:ext cx="6327775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8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A281D41-D2ED-43E2-8CB0-2F4001155C70}" type="slidenum">
              <a:rPr lang="en-US"/>
              <a:pPr>
                <a:defRPr/>
              </a:pPr>
              <a:t>259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False Sharing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Generally, cores have private level one cache; sometimes private level two</a:t>
            </a:r>
          </a:p>
          <a:p>
            <a:pPr>
              <a:lnSpc>
                <a:spcPct val="90000"/>
              </a:lnSpc>
            </a:pPr>
            <a:r>
              <a:rPr lang="en-US"/>
              <a:t>If each core stays in local cache, there should be little contention</a:t>
            </a:r>
          </a:p>
          <a:p>
            <a:pPr>
              <a:lnSpc>
                <a:spcPct val="90000"/>
              </a:lnSpc>
            </a:pPr>
            <a:r>
              <a:rPr lang="en-US"/>
              <a:t>However, if two cores have the same cache line in their local cache, updates in one must be reflected in the other, even if the data being updated is different</a:t>
            </a:r>
          </a:p>
          <a:p>
            <a:pPr>
              <a:lnSpc>
                <a:spcPct val="90000"/>
              </a:lnSpc>
            </a:pPr>
            <a:r>
              <a:rPr lang="en-US"/>
              <a:t>This can cause thrashing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/>
              <a:t>Performance Regression Testing</a:t>
            </a:r>
            <a:endParaRPr lang="en-US" smtClean="0"/>
          </a:p>
        </p:txBody>
      </p:sp>
      <p:pic>
        <p:nvPicPr>
          <p:cNvPr id="262147" name="Picture 4" descr="regression-32.png                                              1044D26FMacintosh HD                   BB700D5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1201738"/>
            <a:ext cx="6484938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6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AF969FD-1CAD-4437-A275-4F53E284D079}" type="slidenum">
              <a:rPr lang="en-US"/>
              <a:pPr>
                <a:defRPr/>
              </a:pPr>
              <a:t>260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smtClean="0"/>
              <a:t>Evaluate Scalability using PerfExplorer Charts</a:t>
            </a:r>
            <a:endParaRPr lang="en-US" smtClean="0"/>
          </a:p>
        </p:txBody>
      </p:sp>
      <p:sp>
        <p:nvSpPr>
          <p:cNvPr id="263171" name="AutoShape 4"/>
          <p:cNvSpPr>
            <a:spLocks noChangeArrowheads="1"/>
          </p:cNvSpPr>
          <p:nvPr/>
        </p:nvSpPr>
        <p:spPr bwMode="auto">
          <a:xfrm>
            <a:off x="555625" y="1128713"/>
            <a:ext cx="8001000" cy="5562600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setenv TAU_MAKEFILE /opt/tau-2.19.1/x86_64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					/lib/Makefile.tau-mpi-pdt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set path=(/opt/tau-2.19.1/x86_64/bin $path)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make F90=tau_f90.sh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(Or edit Makefile and change F90=tau_f90.sh)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qsub  run1p.job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-–pack 1p.ppk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qsub  run2p.job …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-–pack 2p.ppk … and so on.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On your client: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perfdmf_configure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(Choose derby, blank user/passwd, yes to save passwd, defaults)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perfexplorer_configure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(Yes to load schema, defaults)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paraprof 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(load each trial: 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DB -&gt; Add Trial</a:t>
            </a:r>
            <a:r>
              <a:rPr lang="en-US" sz="1600" b="1">
                <a:latin typeface="Courier New" pitchFamily="49" charset="0"/>
              </a:rPr>
              <a:t> -&gt; Type (Paraprof Packed Profile) -&gt; OK, OR use perfdmf_loadtrial on the commandline)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% </a:t>
            </a:r>
            <a:r>
              <a:rPr lang="en-US" sz="1600" b="1">
                <a:solidFill>
                  <a:srgbClr val="FF0000"/>
                </a:solidFill>
                <a:latin typeface="Courier New" pitchFamily="49" charset="0"/>
              </a:rPr>
              <a:t>perfexplorer 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600" b="1">
                <a:latin typeface="Courier New" pitchFamily="49" charset="0"/>
              </a:rPr>
              <a:t>(Charts -&gt; Speedup)</a:t>
            </a:r>
          </a:p>
          <a:p>
            <a:pPr eaLnBrk="0" hangingPunct="0">
              <a:spcBef>
                <a:spcPct val="20000"/>
              </a:spcBef>
              <a:buSzPct val="75000"/>
              <a:buFont typeface="Wingdings" pitchFamily="2" charset="2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600" b="1">
              <a:latin typeface="Courier New" pitchFamily="49" charset="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7586333-5BF7-485C-AA41-AAC908AF49B4}" type="slidenum">
              <a:rPr lang="en-US"/>
              <a:pPr>
                <a:defRPr/>
              </a:pPr>
              <a:t>261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Communication Matrix Display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533400" indent="-533400"/>
            <a:r>
              <a:rPr lang="en-US" sz="1800" smtClean="0">
                <a:solidFill>
                  <a:schemeClr val="accent2"/>
                </a:solidFill>
              </a:rPr>
              <a:t>Goal: What is the volume of inter-process communication? Along which calling path?</a:t>
            </a:r>
          </a:p>
        </p:txBody>
      </p:sp>
      <p:pic>
        <p:nvPicPr>
          <p:cNvPr id="264196" name="Picture 6" descr="comm.png                                                       132B1680Macintosh HD                   BB700D5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3625"/>
            <a:ext cx="413226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197" name="Picture 7" descr="&#10;3dcomm.png                                                     132B1680Macintosh HD                   BB700D50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5" y="2151063"/>
            <a:ext cx="4786313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4" name="Slide Number Placeholder 7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E3162E8-8AC1-4A10-811F-A261B270643D}" type="slidenum">
              <a:rPr lang="en-US"/>
              <a:pPr>
                <a:defRPr/>
              </a:pPr>
              <a:t>262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smtClean="0"/>
              <a:t>Evaluate Scalability using PerfExplorer Charts</a:t>
            </a:r>
          </a:p>
        </p:txBody>
      </p:sp>
      <p:sp>
        <p:nvSpPr>
          <p:cNvPr id="265219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39888"/>
            <a:ext cx="7267575" cy="4110037"/>
          </a:xfrm>
          <a:prstGeom prst="foldedCorner">
            <a:avLst>
              <a:gd name="adj" fmla="val 12500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</a:ln>
        </p:spPr>
        <p:txBody>
          <a:bodyPr/>
          <a:lstStyle/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setenv TAU_MAKEFILE 					$TAU/Makefile.tau-mpi-pdt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set path=(/usr/local/packages/tau-2.19.1/x86_64/bin $path)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make F90=tau_f90.sh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(Or edit Makefile and change F90=tau_f90.sh)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</a:t>
            </a:r>
            <a:r>
              <a:rPr lang="en-US" sz="1400" b="1" smtClean="0">
                <a:solidFill>
                  <a:srgbClr val="FF0915"/>
                </a:solidFill>
                <a:latin typeface="Courier New" pitchFamily="49" charset="0"/>
              </a:rPr>
              <a:t>setenv TAU_COMM_MATRIX 1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400" b="1" smtClean="0">
              <a:solidFill>
                <a:srgbClr val="FF0000"/>
              </a:solidFill>
              <a:latin typeface="Courier New" pitchFamily="49" charset="0"/>
            </a:endParaRP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qsub run.job (setting the environment variables)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endParaRPr lang="en-US" sz="1400" b="1" smtClean="0">
              <a:latin typeface="Courier New" pitchFamily="49" charset="0"/>
            </a:endParaRP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% paraprof 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(Windows -&gt; Communication Matrix)</a:t>
            </a:r>
          </a:p>
          <a:p>
            <a:pPr marL="406400" indent="-406400">
              <a:lnSpc>
                <a:spcPct val="90000"/>
              </a:lnSpc>
              <a:buClr>
                <a:schemeClr val="tx1"/>
              </a:buClr>
              <a:buFont typeface="Arial" pitchFamily="34" charset="0"/>
              <a:buNone/>
              <a:tabLst>
                <a:tab pos="225425" algn="l"/>
                <a:tab pos="514350" algn="l"/>
                <a:tab pos="801688" algn="l"/>
              </a:tabLst>
            </a:pPr>
            <a:r>
              <a:rPr lang="en-US" sz="1400" b="1" smtClean="0">
                <a:latin typeface="Courier New" pitchFamily="49" charset="0"/>
              </a:rPr>
              <a:t>(Windows -&gt; 3D Communication Matrix)</a:t>
            </a:r>
          </a:p>
        </p:txBody>
      </p:sp>
      <p:sp>
        <p:nvSpPr>
          <p:cNvPr id="208900" name="Slide Number Placeholder 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701E6D4-E8BD-4EAA-B5D2-95866004349D}" type="slidenum">
              <a:rPr lang="en-US"/>
              <a:pPr>
                <a:defRPr/>
              </a:pPr>
              <a:t>263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8272463" cy="374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TAU Integration with IDEs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7488" y="1438275"/>
            <a:ext cx="8850312" cy="5191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/>
              <a:t>High performance software development environments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Tools may be complicated to 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Interfaces and mechanisms differ between platforms / OS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Integrated development environments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Consistent development environment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Numerous enhancements to development process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Standard in industrial software development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Integrated performance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Tools limited to single platform or programming language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Rarely compatible with 3rd  party analysis tools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Little or no support for parallel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264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8272463" cy="374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TAU and Eclipse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8300" y="1204913"/>
            <a:ext cx="8343900" cy="4152900"/>
          </a:xfrm>
        </p:spPr>
        <p:txBody>
          <a:bodyPr/>
          <a:lstStyle/>
          <a:p>
            <a:pPr eaLnBrk="1" hangingPunct="1"/>
            <a:r>
              <a:rPr lang="en-US" sz="1800" smtClean="0"/>
              <a:t>Provide an interface for configuring TAU’s automatic instrumentation within Eclipse’s build system</a:t>
            </a:r>
          </a:p>
          <a:p>
            <a:pPr eaLnBrk="1" hangingPunct="1"/>
            <a:r>
              <a:rPr lang="en-US" sz="1800" smtClean="0"/>
              <a:t>Manage runtime configuration settings and environment variables for execution of TAU instrumented programs</a:t>
            </a:r>
            <a:endParaRPr lang="en-US" sz="2000" smtClean="0"/>
          </a:p>
        </p:txBody>
      </p:sp>
      <p:grpSp>
        <p:nvGrpSpPr>
          <p:cNvPr id="267268" name="Group 4"/>
          <p:cNvGrpSpPr>
            <a:grpSpLocks/>
          </p:cNvGrpSpPr>
          <p:nvPr/>
        </p:nvGrpSpPr>
        <p:grpSpPr bwMode="auto">
          <a:xfrm>
            <a:off x="971550" y="2654300"/>
            <a:ext cx="7181850" cy="3689350"/>
            <a:chOff x="624" y="1152"/>
            <a:chExt cx="4524" cy="2324"/>
          </a:xfrm>
        </p:grpSpPr>
        <p:sp>
          <p:nvSpPr>
            <p:cNvPr id="267269" name="Rectangle 5"/>
            <p:cNvSpPr>
              <a:spLocks noChangeArrowheads="1"/>
            </p:cNvSpPr>
            <p:nvPr/>
          </p:nvSpPr>
          <p:spPr bwMode="auto">
            <a:xfrm>
              <a:off x="720" y="1248"/>
              <a:ext cx="1138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C/C++/Fortran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Project in Eclipse</a:t>
              </a:r>
            </a:p>
          </p:txBody>
        </p:sp>
        <p:sp>
          <p:nvSpPr>
            <p:cNvPr id="267270" name="Rectangle 6"/>
            <p:cNvSpPr>
              <a:spLocks noChangeArrowheads="1"/>
            </p:cNvSpPr>
            <p:nvPr/>
          </p:nvSpPr>
          <p:spPr bwMode="auto">
            <a:xfrm>
              <a:off x="2160" y="1152"/>
              <a:ext cx="1410" cy="5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Add or modify</a:t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an Eclipse build</a:t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configuration w/ TAU</a:t>
              </a:r>
            </a:p>
          </p:txBody>
        </p:sp>
        <p:sp>
          <p:nvSpPr>
            <p:cNvPr id="267271" name="Rectangle 7"/>
            <p:cNvSpPr>
              <a:spLocks noChangeArrowheads="1"/>
            </p:cNvSpPr>
            <p:nvPr/>
          </p:nvSpPr>
          <p:spPr bwMode="auto">
            <a:xfrm>
              <a:off x="3810" y="1248"/>
              <a:ext cx="1338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Temporary copy</a:t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of instrumented code</a:t>
              </a:r>
            </a:p>
          </p:txBody>
        </p:sp>
        <p:sp>
          <p:nvSpPr>
            <p:cNvPr id="267272" name="Rectangle 8"/>
            <p:cNvSpPr>
              <a:spLocks noChangeArrowheads="1"/>
            </p:cNvSpPr>
            <p:nvPr/>
          </p:nvSpPr>
          <p:spPr bwMode="auto">
            <a:xfrm>
              <a:off x="3840" y="1854"/>
              <a:ext cx="1290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Compilation/linking</a:t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with TAU libraries</a:t>
              </a:r>
            </a:p>
          </p:txBody>
        </p:sp>
        <p:sp>
          <p:nvSpPr>
            <p:cNvPr id="267273" name="Rectangle 9"/>
            <p:cNvSpPr>
              <a:spLocks noChangeArrowheads="1"/>
            </p:cNvSpPr>
            <p:nvPr/>
          </p:nvSpPr>
          <p:spPr bwMode="auto">
            <a:xfrm>
              <a:off x="2394" y="1818"/>
              <a:ext cx="1206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TAU instrumented</a:t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libraries</a:t>
              </a:r>
            </a:p>
          </p:txBody>
        </p:sp>
        <p:sp>
          <p:nvSpPr>
            <p:cNvPr id="267274" name="Rectangle 10"/>
            <p:cNvSpPr>
              <a:spLocks noChangeArrowheads="1"/>
            </p:cNvSpPr>
            <p:nvPr/>
          </p:nvSpPr>
          <p:spPr bwMode="auto">
            <a:xfrm>
              <a:off x="4124" y="2460"/>
              <a:ext cx="68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Program</a:t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execution</a:t>
              </a:r>
            </a:p>
          </p:txBody>
        </p:sp>
        <p:sp>
          <p:nvSpPr>
            <p:cNvPr id="267275" name="Rectangle 11"/>
            <p:cNvSpPr>
              <a:spLocks noChangeArrowheads="1"/>
            </p:cNvSpPr>
            <p:nvPr/>
          </p:nvSpPr>
          <p:spPr bwMode="auto">
            <a:xfrm>
              <a:off x="2844" y="2448"/>
              <a:ext cx="8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Performance</a:t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data</a:t>
              </a:r>
            </a:p>
          </p:txBody>
        </p:sp>
        <p:sp>
          <p:nvSpPr>
            <p:cNvPr id="267276" name="Rectangle 12"/>
            <p:cNvSpPr>
              <a:spLocks noChangeArrowheads="1"/>
            </p:cNvSpPr>
            <p:nvPr/>
          </p:nvSpPr>
          <p:spPr bwMode="auto">
            <a:xfrm>
              <a:off x="4188" y="3072"/>
              <a:ext cx="61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Program</a:t>
              </a:r>
              <a:br>
                <a:rPr lang="en-US">
                  <a:latin typeface="Times New Roman" pitchFamily="18" charset="0"/>
                </a:rPr>
              </a:br>
              <a:r>
                <a:rPr lang="en-US">
                  <a:latin typeface="Times New Roman" pitchFamily="18" charset="0"/>
                </a:rPr>
                <a:t>output</a:t>
              </a:r>
            </a:p>
          </p:txBody>
        </p:sp>
        <p:sp>
          <p:nvSpPr>
            <p:cNvPr id="267277" name="Line 13"/>
            <p:cNvSpPr>
              <a:spLocks noChangeShapeType="1"/>
            </p:cNvSpPr>
            <p:nvPr/>
          </p:nvSpPr>
          <p:spPr bwMode="auto">
            <a:xfrm>
              <a:off x="1872" y="144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78" name="Line 14"/>
            <p:cNvSpPr>
              <a:spLocks noChangeShapeType="1"/>
            </p:cNvSpPr>
            <p:nvPr/>
          </p:nvSpPr>
          <p:spPr bwMode="auto">
            <a:xfrm>
              <a:off x="3570" y="144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79" name="Line 15"/>
            <p:cNvSpPr>
              <a:spLocks noChangeShapeType="1"/>
            </p:cNvSpPr>
            <p:nvPr/>
          </p:nvSpPr>
          <p:spPr bwMode="auto">
            <a:xfrm>
              <a:off x="4464" y="166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>
              <a:off x="3600" y="20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81" name="Line 17"/>
            <p:cNvSpPr>
              <a:spLocks noChangeShapeType="1"/>
            </p:cNvSpPr>
            <p:nvPr/>
          </p:nvSpPr>
          <p:spPr bwMode="auto">
            <a:xfrm>
              <a:off x="4464" y="225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82" name="Line 18"/>
            <p:cNvSpPr>
              <a:spLocks noChangeShapeType="1"/>
            </p:cNvSpPr>
            <p:nvPr/>
          </p:nvSpPr>
          <p:spPr bwMode="auto">
            <a:xfrm>
              <a:off x="4464" y="288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 flipH="1">
              <a:off x="3696" y="26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7284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2304"/>
              <a:ext cx="1773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7285" name="Line 21"/>
            <p:cNvSpPr>
              <a:spLocks noChangeShapeType="1"/>
            </p:cNvSpPr>
            <p:nvPr/>
          </p:nvSpPr>
          <p:spPr bwMode="auto">
            <a:xfrm flipH="1">
              <a:off x="2400" y="264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265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228600" y="10668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8272463" cy="374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TAU and Eclipse</a:t>
            </a:r>
          </a:p>
        </p:txBody>
      </p:sp>
      <p:pic>
        <p:nvPicPr>
          <p:cNvPr id="26829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1713" y="1311275"/>
            <a:ext cx="6826250" cy="5102225"/>
          </a:xfrm>
        </p:spPr>
      </p:pic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990600" y="5181600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 PerfDMF</a:t>
            </a:r>
          </a:p>
        </p:txBody>
      </p:sp>
      <p:sp>
        <p:nvSpPr>
          <p:cNvPr id="268294" name="Line 6"/>
          <p:cNvSpPr>
            <a:spLocks noChangeShapeType="1"/>
          </p:cNvSpPr>
          <p:nvPr/>
        </p:nvSpPr>
        <p:spPr bwMode="auto">
          <a:xfrm>
            <a:off x="1752600" y="55626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266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228600" y="10668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smtClean="0"/>
              <a:t>Choosing PAPI Counters with TAU  in Eclipse</a:t>
            </a:r>
            <a:r>
              <a:rPr lang="en-US" smtClean="0"/>
              <a:t> </a:t>
            </a:r>
          </a:p>
        </p:txBody>
      </p:sp>
      <p:pic>
        <p:nvPicPr>
          <p:cNvPr id="26931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2900" y="1516063"/>
            <a:ext cx="8343900" cy="3546475"/>
          </a:xfrm>
        </p:spPr>
      </p:pic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1649413" y="5375275"/>
            <a:ext cx="5310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urier New Bold" pitchFamily="49" charset="0"/>
              </a:rPr>
              <a:t>% /usr/local/packages/eclipse/eclipse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267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VAMPIRTRACE &amp; VAMPIR </a:t>
            </a:r>
            <a:br>
              <a:rPr lang="en-US" dirty="0" smtClean="0"/>
            </a:br>
            <a:r>
              <a:rPr lang="en-US" dirty="0" smtClean="0"/>
              <a:t>INTRODUCTION AND OVERVIEW</a:t>
            </a:r>
          </a:p>
        </p:txBody>
      </p:sp>
      <p:sp>
        <p:nvSpPr>
          <p:cNvPr id="20483" name="Rectangle 102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 smtClean="0"/>
              <a:t>Sameer</a:t>
            </a:r>
            <a:r>
              <a:rPr lang="en-US" b="1" dirty="0" smtClean="0"/>
              <a:t> </a:t>
            </a:r>
            <a:r>
              <a:rPr lang="en-US" b="1" dirty="0" err="1" smtClean="0"/>
              <a:t>Shende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Performance Research Laboratory</a:t>
            </a:r>
          </a:p>
          <a:p>
            <a:pPr>
              <a:defRPr/>
            </a:pPr>
            <a:r>
              <a:rPr lang="en-US" dirty="0" smtClean="0"/>
              <a:t>University of Oregon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CB5F32-2E43-4BE1-A6A5-49492D4605DE}" type="slidenum">
              <a:rPr lang="en-US"/>
              <a:pPr>
                <a:defRPr/>
              </a:pPr>
              <a:t>268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Number Placeholder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9AF6CE8-4D58-409E-A9A2-62DDFEDE0D2B}" type="slidenum">
              <a:rPr lang="en-US"/>
              <a:pPr>
                <a:defRPr/>
              </a:pPr>
              <a:t>269</a:t>
            </a:fld>
            <a:endParaRPr lang="en-US"/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Overview</a:t>
            </a:r>
          </a:p>
        </p:txBody>
      </p:sp>
      <p:sp>
        <p:nvSpPr>
          <p:cNvPr id="271364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Introduction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Event Trace Visualization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Vampir &amp; VampirServer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The Vampir Displays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Timeline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Process Timeline with Performance Counters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Summary Display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Message Statistics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VampirTrace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smtClean="0">
                <a:ea typeface="ＭＳ Ｐゴシック" pitchFamily="34" charset="-128"/>
              </a:rPr>
              <a:t>Instrumentation &amp; Run-Time Measurement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Contention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If two cores have frequent private cache misses, then they must access the LLC.  This causes contention for this resource, which slows response </a:t>
            </a:r>
            <a:r>
              <a:rPr lang="en-US" sz="2600" dirty="0" smtClean="0"/>
              <a:t>time.</a:t>
            </a:r>
            <a:endParaRPr lang="en-US" sz="2600" dirty="0"/>
          </a:p>
          <a:p>
            <a:pPr>
              <a:lnSpc>
                <a:spcPct val="90000"/>
              </a:lnSpc>
            </a:pPr>
            <a:r>
              <a:rPr lang="en-US" sz="2600" dirty="0"/>
              <a:t>Contention for the LLC can also increase the eviction rate, leading to more frequent accesses to main </a:t>
            </a:r>
            <a:r>
              <a:rPr lang="en-US" sz="2600" dirty="0" smtClean="0"/>
              <a:t>memory.</a:t>
            </a:r>
            <a:endParaRPr lang="en-US" sz="2600" dirty="0"/>
          </a:p>
          <a:p>
            <a:pPr>
              <a:lnSpc>
                <a:spcPct val="90000"/>
              </a:lnSpc>
            </a:pPr>
            <a:r>
              <a:rPr lang="en-US" sz="2600" dirty="0"/>
              <a:t>If two cores are competing for the same main memory, contention for the memory bus and memory controller results in slower response </a:t>
            </a:r>
            <a:r>
              <a:rPr lang="en-US" sz="2600" dirty="0" smtClean="0"/>
              <a:t>time.</a:t>
            </a:r>
            <a:endParaRPr lang="en-US" sz="2600" dirty="0"/>
          </a:p>
          <a:p>
            <a:pPr>
              <a:lnSpc>
                <a:spcPct val="90000"/>
              </a:lnSpc>
            </a:pPr>
            <a:r>
              <a:rPr lang="en-US" sz="2600" dirty="0"/>
              <a:t>Aggressive prefetching can put additional pressure on the </a:t>
            </a:r>
            <a:r>
              <a:rPr lang="en-US" sz="2600" dirty="0" smtClean="0"/>
              <a:t>LLC.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Number Placeholder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286F7FD-AC37-46D5-AD2C-F2F3530C2D0F}" type="slidenum">
              <a:rPr lang="en-US"/>
              <a:pPr>
                <a:defRPr/>
              </a:pPr>
              <a:t>270</a:t>
            </a:fld>
            <a:endParaRPr lang="en-US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VampirServer Architecture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6463" y="1503363"/>
            <a:ext cx="1095375" cy="1108075"/>
            <a:chOff x="3182" y="627"/>
            <a:chExt cx="747" cy="698"/>
          </a:xfrm>
        </p:grpSpPr>
        <p:sp>
          <p:nvSpPr>
            <p:cNvPr id="272588" name="AutoShape 4"/>
            <p:cNvSpPr>
              <a:spLocks noChangeArrowheads="1"/>
            </p:cNvSpPr>
            <p:nvPr/>
          </p:nvSpPr>
          <p:spPr bwMode="auto">
            <a:xfrm>
              <a:off x="3514" y="936"/>
              <a:ext cx="332" cy="389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589" name="AutoShape 5"/>
            <p:cNvSpPr>
              <a:spLocks noChangeArrowheads="1"/>
            </p:cNvSpPr>
            <p:nvPr/>
          </p:nvSpPr>
          <p:spPr bwMode="auto">
            <a:xfrm>
              <a:off x="3182" y="627"/>
              <a:ext cx="747" cy="310"/>
            </a:xfrm>
            <a:prstGeom prst="wedgeRectCallout">
              <a:avLst>
                <a:gd name="adj1" fmla="val -2343"/>
                <a:gd name="adj2" fmla="val 96454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r>
                <a:rPr lang="en-US" sz="1400"/>
                <a:t>Merged</a:t>
              </a:r>
              <a:br>
                <a:rPr lang="en-US" sz="1400"/>
              </a:br>
              <a:r>
                <a:rPr lang="en-US" sz="1400"/>
                <a:t>Traces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867400" y="1214438"/>
            <a:ext cx="2141538" cy="2403475"/>
            <a:chOff x="4012" y="432"/>
            <a:chExt cx="1461" cy="1514"/>
          </a:xfrm>
        </p:grpSpPr>
        <p:sp>
          <p:nvSpPr>
            <p:cNvPr id="272584" name="Line 7"/>
            <p:cNvSpPr>
              <a:spLocks noChangeShapeType="1"/>
            </p:cNvSpPr>
            <p:nvPr/>
          </p:nvSpPr>
          <p:spPr bwMode="auto">
            <a:xfrm>
              <a:off x="4012" y="432"/>
              <a:ext cx="0" cy="15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85" name="Text Box 8"/>
            <p:cNvSpPr txBox="1">
              <a:spLocks noChangeArrowheads="1"/>
            </p:cNvSpPr>
            <p:nvPr/>
          </p:nvSpPr>
          <p:spPr bwMode="auto">
            <a:xfrm>
              <a:off x="4095" y="432"/>
              <a:ext cx="1089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Analysis Server</a:t>
              </a:r>
            </a:p>
          </p:txBody>
        </p:sp>
        <p:sp>
          <p:nvSpPr>
            <p:cNvPr id="272586" name="Rectangle 9"/>
            <p:cNvSpPr>
              <a:spLocks noChangeArrowheads="1"/>
            </p:cNvSpPr>
            <p:nvPr/>
          </p:nvSpPr>
          <p:spPr bwMode="auto">
            <a:xfrm>
              <a:off x="4127" y="732"/>
              <a:ext cx="1346" cy="8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sz="1600">
                <a:latin typeface="Helvetica" pitchFamily="34" charset="0"/>
              </a:endParaRPr>
            </a:p>
          </p:txBody>
        </p:sp>
        <p:sp>
          <p:nvSpPr>
            <p:cNvPr id="272587" name="Text Box 10"/>
            <p:cNvSpPr txBox="1">
              <a:spLocks noChangeArrowheads="1"/>
            </p:cNvSpPr>
            <p:nvPr/>
          </p:nvSpPr>
          <p:spPr bwMode="auto">
            <a:xfrm>
              <a:off x="4157" y="732"/>
              <a:ext cx="1285" cy="40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>
                  <a:latin typeface="Helvetica" pitchFamily="34" charset="0"/>
                </a:rPr>
                <a:t>Classic Analysis: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3438" y="1430338"/>
            <a:ext cx="3708400" cy="1911350"/>
            <a:chOff x="3182" y="587"/>
            <a:chExt cx="2530" cy="1204"/>
          </a:xfrm>
        </p:grpSpPr>
        <p:grpSp>
          <p:nvGrpSpPr>
            <p:cNvPr id="272556" name="Group 12"/>
            <p:cNvGrpSpPr>
              <a:grpSpLocks/>
            </p:cNvGrpSpPr>
            <p:nvPr/>
          </p:nvGrpSpPr>
          <p:grpSpPr bwMode="auto">
            <a:xfrm>
              <a:off x="3182" y="587"/>
              <a:ext cx="830" cy="816"/>
              <a:chOff x="3182" y="587"/>
              <a:chExt cx="830" cy="816"/>
            </a:xfrm>
          </p:grpSpPr>
          <p:sp>
            <p:nvSpPr>
              <p:cNvPr id="272581" name="Rectangle 13"/>
              <p:cNvSpPr>
                <a:spLocks noChangeArrowheads="1"/>
              </p:cNvSpPr>
              <p:nvPr/>
            </p:nvSpPr>
            <p:spPr bwMode="auto">
              <a:xfrm>
                <a:off x="3431" y="587"/>
                <a:ext cx="498" cy="81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82" name="Rectangle 14"/>
              <p:cNvSpPr>
                <a:spLocks noChangeArrowheads="1"/>
              </p:cNvSpPr>
              <p:nvPr/>
            </p:nvSpPr>
            <p:spPr bwMode="auto">
              <a:xfrm>
                <a:off x="3182" y="587"/>
                <a:ext cx="830" cy="3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83" name="Rectangle 15"/>
              <p:cNvSpPr>
                <a:spLocks noChangeArrowheads="1"/>
              </p:cNvSpPr>
              <p:nvPr/>
            </p:nvSpPr>
            <p:spPr bwMode="auto">
              <a:xfrm>
                <a:off x="3307" y="859"/>
                <a:ext cx="373" cy="23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2557" name="Group 16"/>
            <p:cNvGrpSpPr>
              <a:grpSpLocks/>
            </p:cNvGrpSpPr>
            <p:nvPr/>
          </p:nvGrpSpPr>
          <p:grpSpPr bwMode="auto">
            <a:xfrm>
              <a:off x="3348" y="587"/>
              <a:ext cx="2364" cy="1204"/>
              <a:chOff x="3348" y="587"/>
              <a:chExt cx="2364" cy="1204"/>
            </a:xfrm>
          </p:grpSpPr>
          <p:sp>
            <p:nvSpPr>
              <p:cNvPr id="272558" name="Rectangle 17"/>
              <p:cNvSpPr>
                <a:spLocks noChangeArrowheads="1"/>
              </p:cNvSpPr>
              <p:nvPr/>
            </p:nvSpPr>
            <p:spPr bwMode="auto">
              <a:xfrm>
                <a:off x="4067" y="626"/>
                <a:ext cx="1645" cy="10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59" name="Rectangle 18"/>
              <p:cNvSpPr>
                <a:spLocks noChangeArrowheads="1"/>
              </p:cNvSpPr>
              <p:nvPr/>
            </p:nvSpPr>
            <p:spPr bwMode="auto">
              <a:xfrm>
                <a:off x="5145" y="626"/>
                <a:ext cx="498" cy="1048"/>
              </a:xfrm>
              <a:prstGeom prst="rect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60" name="Rectangle 19"/>
              <p:cNvSpPr>
                <a:spLocks noChangeArrowheads="1"/>
              </p:cNvSpPr>
              <p:nvPr/>
            </p:nvSpPr>
            <p:spPr bwMode="auto">
              <a:xfrm>
                <a:off x="4233" y="626"/>
                <a:ext cx="456" cy="272"/>
              </a:xfrm>
              <a:prstGeom prst="rect">
                <a:avLst/>
              </a:prstGeom>
              <a:solidFill>
                <a:srgbClr val="FFCA7D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61" name="Rectangle 20"/>
              <p:cNvSpPr>
                <a:spLocks noChangeArrowheads="1"/>
              </p:cNvSpPr>
              <p:nvPr/>
            </p:nvSpPr>
            <p:spPr bwMode="auto">
              <a:xfrm>
                <a:off x="4067" y="665"/>
                <a:ext cx="580" cy="155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400"/>
                  <a:t>Worker 1</a:t>
                </a:r>
              </a:p>
            </p:txBody>
          </p:sp>
          <p:sp>
            <p:nvSpPr>
              <p:cNvPr id="272562" name="Line 21"/>
              <p:cNvSpPr>
                <a:spLocks noChangeShapeType="1"/>
              </p:cNvSpPr>
              <p:nvPr/>
            </p:nvSpPr>
            <p:spPr bwMode="auto">
              <a:xfrm>
                <a:off x="4440" y="1247"/>
                <a:ext cx="0" cy="11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63" name="Rectangle 22"/>
              <p:cNvSpPr>
                <a:spLocks noChangeArrowheads="1"/>
              </p:cNvSpPr>
              <p:nvPr/>
            </p:nvSpPr>
            <p:spPr bwMode="auto">
              <a:xfrm>
                <a:off x="4233" y="937"/>
                <a:ext cx="456" cy="271"/>
              </a:xfrm>
              <a:prstGeom prst="rect">
                <a:avLst/>
              </a:prstGeom>
              <a:solidFill>
                <a:srgbClr val="FFCA7D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64" name="Rectangle 23"/>
              <p:cNvSpPr>
                <a:spLocks noChangeArrowheads="1"/>
              </p:cNvSpPr>
              <p:nvPr/>
            </p:nvSpPr>
            <p:spPr bwMode="auto">
              <a:xfrm>
                <a:off x="4067" y="976"/>
                <a:ext cx="580" cy="155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400"/>
                  <a:t>Worker 2</a:t>
                </a:r>
              </a:p>
            </p:txBody>
          </p:sp>
          <p:sp>
            <p:nvSpPr>
              <p:cNvPr id="272565" name="Rectangle 24"/>
              <p:cNvSpPr>
                <a:spLocks noChangeArrowheads="1"/>
              </p:cNvSpPr>
              <p:nvPr/>
            </p:nvSpPr>
            <p:spPr bwMode="auto">
              <a:xfrm>
                <a:off x="4233" y="1403"/>
                <a:ext cx="456" cy="271"/>
              </a:xfrm>
              <a:prstGeom prst="rect">
                <a:avLst/>
              </a:prstGeom>
              <a:solidFill>
                <a:srgbClr val="FFCA7D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66" name="Rectangle 25"/>
              <p:cNvSpPr>
                <a:spLocks noChangeArrowheads="1"/>
              </p:cNvSpPr>
              <p:nvPr/>
            </p:nvSpPr>
            <p:spPr bwMode="auto">
              <a:xfrm>
                <a:off x="4067" y="1441"/>
                <a:ext cx="580" cy="156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400"/>
                  <a:t>Worker </a:t>
                </a:r>
                <a:r>
                  <a:rPr lang="en-US" sz="1400" i="1"/>
                  <a:t>m</a:t>
                </a:r>
              </a:p>
            </p:txBody>
          </p:sp>
          <p:sp>
            <p:nvSpPr>
              <p:cNvPr id="272567" name="AutoShape 26"/>
              <p:cNvSpPr>
                <a:spLocks noChangeArrowheads="1"/>
              </p:cNvSpPr>
              <p:nvPr/>
            </p:nvSpPr>
            <p:spPr bwMode="auto">
              <a:xfrm>
                <a:off x="3348" y="587"/>
                <a:ext cx="332" cy="389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68" name="AutoShape 27"/>
              <p:cNvSpPr>
                <a:spLocks noChangeArrowheads="1"/>
              </p:cNvSpPr>
              <p:nvPr/>
            </p:nvSpPr>
            <p:spPr bwMode="auto">
              <a:xfrm>
                <a:off x="3431" y="820"/>
                <a:ext cx="332" cy="388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69" name="AutoShape 28"/>
              <p:cNvSpPr>
                <a:spLocks noChangeArrowheads="1"/>
              </p:cNvSpPr>
              <p:nvPr/>
            </p:nvSpPr>
            <p:spPr bwMode="auto">
              <a:xfrm>
                <a:off x="3514" y="1053"/>
                <a:ext cx="332" cy="388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0" name="AutoShape 29"/>
              <p:cNvSpPr>
                <a:spLocks noChangeArrowheads="1"/>
              </p:cNvSpPr>
              <p:nvPr/>
            </p:nvSpPr>
            <p:spPr bwMode="auto">
              <a:xfrm>
                <a:off x="3597" y="1286"/>
                <a:ext cx="332" cy="388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1" name="AutoShape 30"/>
              <p:cNvSpPr>
                <a:spLocks noChangeArrowheads="1"/>
              </p:cNvSpPr>
              <p:nvPr/>
            </p:nvSpPr>
            <p:spPr bwMode="auto">
              <a:xfrm>
                <a:off x="4730" y="743"/>
                <a:ext cx="332" cy="77"/>
              </a:xfrm>
              <a:prstGeom prst="rightArrow">
                <a:avLst>
                  <a:gd name="adj1" fmla="val 50000"/>
                  <a:gd name="adj2" fmla="val 107792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2" name="AutoShape 31"/>
              <p:cNvSpPr>
                <a:spLocks noChangeArrowheads="1"/>
              </p:cNvSpPr>
              <p:nvPr/>
            </p:nvSpPr>
            <p:spPr bwMode="auto">
              <a:xfrm>
                <a:off x="4730" y="976"/>
                <a:ext cx="332" cy="77"/>
              </a:xfrm>
              <a:prstGeom prst="rightArrow">
                <a:avLst>
                  <a:gd name="adj1" fmla="val 50000"/>
                  <a:gd name="adj2" fmla="val 107792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3" name="AutoShape 32"/>
              <p:cNvSpPr>
                <a:spLocks noChangeArrowheads="1"/>
              </p:cNvSpPr>
              <p:nvPr/>
            </p:nvSpPr>
            <p:spPr bwMode="auto">
              <a:xfrm flipH="1">
                <a:off x="4730" y="820"/>
                <a:ext cx="332" cy="39"/>
              </a:xfrm>
              <a:prstGeom prst="rightArrow">
                <a:avLst>
                  <a:gd name="adj1" fmla="val 50000"/>
                  <a:gd name="adj2" fmla="val 212821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4" name="AutoShape 33"/>
              <p:cNvSpPr>
                <a:spLocks noChangeArrowheads="1"/>
              </p:cNvSpPr>
              <p:nvPr/>
            </p:nvSpPr>
            <p:spPr bwMode="auto">
              <a:xfrm>
                <a:off x="4730" y="1441"/>
                <a:ext cx="332" cy="78"/>
              </a:xfrm>
              <a:prstGeom prst="rightArrow">
                <a:avLst>
                  <a:gd name="adj1" fmla="val 50000"/>
                  <a:gd name="adj2" fmla="val 106410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5" name="AutoShape 34"/>
              <p:cNvSpPr>
                <a:spLocks noChangeArrowheads="1"/>
              </p:cNvSpPr>
              <p:nvPr/>
            </p:nvSpPr>
            <p:spPr bwMode="auto">
              <a:xfrm>
                <a:off x="4730" y="1208"/>
                <a:ext cx="332" cy="78"/>
              </a:xfrm>
              <a:prstGeom prst="rightArrow">
                <a:avLst>
                  <a:gd name="adj1" fmla="val 50000"/>
                  <a:gd name="adj2" fmla="val 106410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6" name="AutoShape 35"/>
              <p:cNvSpPr>
                <a:spLocks noChangeArrowheads="1"/>
              </p:cNvSpPr>
              <p:nvPr/>
            </p:nvSpPr>
            <p:spPr bwMode="auto">
              <a:xfrm flipH="1">
                <a:off x="4730" y="1053"/>
                <a:ext cx="332" cy="39"/>
              </a:xfrm>
              <a:prstGeom prst="rightArrow">
                <a:avLst>
                  <a:gd name="adj1" fmla="val 50000"/>
                  <a:gd name="adj2" fmla="val 212821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7" name="AutoShape 36"/>
              <p:cNvSpPr>
                <a:spLocks noChangeArrowheads="1"/>
              </p:cNvSpPr>
              <p:nvPr/>
            </p:nvSpPr>
            <p:spPr bwMode="auto">
              <a:xfrm flipH="1">
                <a:off x="4730" y="1519"/>
                <a:ext cx="332" cy="39"/>
              </a:xfrm>
              <a:prstGeom prst="rightArrow">
                <a:avLst>
                  <a:gd name="adj1" fmla="val 50000"/>
                  <a:gd name="adj2" fmla="val 212821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8" name="AutoShape 37"/>
              <p:cNvSpPr>
                <a:spLocks noChangeArrowheads="1"/>
              </p:cNvSpPr>
              <p:nvPr/>
            </p:nvSpPr>
            <p:spPr bwMode="auto">
              <a:xfrm flipH="1">
                <a:off x="4730" y="1286"/>
                <a:ext cx="332" cy="39"/>
              </a:xfrm>
              <a:prstGeom prst="rightArrow">
                <a:avLst>
                  <a:gd name="adj1" fmla="val 50000"/>
                  <a:gd name="adj2" fmla="val 212821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79" name="AutoShape 38"/>
              <p:cNvSpPr>
                <a:spLocks noChangeArrowheads="1"/>
              </p:cNvSpPr>
              <p:nvPr/>
            </p:nvSpPr>
            <p:spPr bwMode="auto">
              <a:xfrm>
                <a:off x="5518" y="859"/>
                <a:ext cx="83" cy="932"/>
              </a:xfrm>
              <a:prstGeom prst="downArrow">
                <a:avLst>
                  <a:gd name="adj1" fmla="val 50000"/>
                  <a:gd name="adj2" fmla="val 280723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80" name="Rectangle 39"/>
              <p:cNvSpPr>
                <a:spLocks noChangeArrowheads="1"/>
              </p:cNvSpPr>
              <p:nvPr/>
            </p:nvSpPr>
            <p:spPr bwMode="auto">
              <a:xfrm>
                <a:off x="5169" y="665"/>
                <a:ext cx="543" cy="155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/>
                  <a:t>Master</a:t>
                </a:r>
              </a:p>
            </p:txBody>
          </p:sp>
        </p:grp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187700" y="1196975"/>
            <a:ext cx="1763713" cy="2403475"/>
            <a:chOff x="2187" y="432"/>
            <a:chExt cx="1203" cy="1514"/>
          </a:xfrm>
        </p:grpSpPr>
        <p:sp>
          <p:nvSpPr>
            <p:cNvPr id="272550" name="Rectangle 41"/>
            <p:cNvSpPr>
              <a:spLocks noChangeArrowheads="1"/>
            </p:cNvSpPr>
            <p:nvPr/>
          </p:nvSpPr>
          <p:spPr bwMode="auto">
            <a:xfrm>
              <a:off x="2270" y="898"/>
              <a:ext cx="871" cy="155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r>
                <a:rPr lang="en-US" sz="1400"/>
                <a:t>Trace 1</a:t>
              </a:r>
            </a:p>
          </p:txBody>
        </p:sp>
        <p:sp>
          <p:nvSpPr>
            <p:cNvPr id="272551" name="Rectangle 42"/>
            <p:cNvSpPr>
              <a:spLocks noChangeArrowheads="1"/>
            </p:cNvSpPr>
            <p:nvPr/>
          </p:nvSpPr>
          <p:spPr bwMode="auto">
            <a:xfrm>
              <a:off x="2353" y="1014"/>
              <a:ext cx="871" cy="156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r>
                <a:rPr lang="en-US" sz="1400"/>
                <a:t>Trace 2</a:t>
              </a:r>
            </a:p>
          </p:txBody>
        </p:sp>
        <p:sp>
          <p:nvSpPr>
            <p:cNvPr id="272552" name="Rectangle 43"/>
            <p:cNvSpPr>
              <a:spLocks noChangeArrowheads="1"/>
            </p:cNvSpPr>
            <p:nvPr/>
          </p:nvSpPr>
          <p:spPr bwMode="auto">
            <a:xfrm>
              <a:off x="2436" y="1131"/>
              <a:ext cx="871" cy="155"/>
            </a:xfrm>
            <a:prstGeom prst="rect">
              <a:avLst/>
            </a:prstGeom>
            <a:solidFill>
              <a:srgbClr val="B2B2B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r>
                <a:rPr lang="en-US" sz="1400"/>
                <a:t>Trace 3</a:t>
              </a:r>
            </a:p>
          </p:txBody>
        </p:sp>
        <p:sp>
          <p:nvSpPr>
            <p:cNvPr id="272553" name="Rectangle 44"/>
            <p:cNvSpPr>
              <a:spLocks noChangeArrowheads="1"/>
            </p:cNvSpPr>
            <p:nvPr/>
          </p:nvSpPr>
          <p:spPr bwMode="auto">
            <a:xfrm>
              <a:off x="2519" y="1247"/>
              <a:ext cx="871" cy="156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r>
                <a:rPr lang="en-US" sz="1400"/>
                <a:t>Trace </a:t>
              </a:r>
              <a:r>
                <a:rPr lang="en-US" sz="1400" i="1"/>
                <a:t>N</a:t>
              </a:r>
            </a:p>
          </p:txBody>
        </p:sp>
        <p:sp>
          <p:nvSpPr>
            <p:cNvPr id="272554" name="Line 45"/>
            <p:cNvSpPr>
              <a:spLocks noChangeShapeType="1"/>
            </p:cNvSpPr>
            <p:nvPr/>
          </p:nvSpPr>
          <p:spPr bwMode="auto">
            <a:xfrm>
              <a:off x="2187" y="432"/>
              <a:ext cx="0" cy="15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555" name="Text Box 46"/>
            <p:cNvSpPr txBox="1">
              <a:spLocks noChangeArrowheads="1"/>
            </p:cNvSpPr>
            <p:nvPr/>
          </p:nvSpPr>
          <p:spPr bwMode="auto">
            <a:xfrm>
              <a:off x="2270" y="432"/>
              <a:ext cx="850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File System</a:t>
              </a:r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755650" y="3416300"/>
            <a:ext cx="7580313" cy="785813"/>
            <a:chOff x="528" y="1830"/>
            <a:chExt cx="5184" cy="495"/>
          </a:xfrm>
        </p:grpSpPr>
        <p:sp>
          <p:nvSpPr>
            <p:cNvPr id="272548" name="Line 48"/>
            <p:cNvSpPr>
              <a:spLocks noChangeShapeType="1"/>
            </p:cNvSpPr>
            <p:nvPr/>
          </p:nvSpPr>
          <p:spPr bwMode="auto">
            <a:xfrm>
              <a:off x="528" y="1985"/>
              <a:ext cx="44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Cloud"/>
            <p:cNvSpPr>
              <a:spLocks noChangeAspect="1" noEditPoints="1" noChangeArrowheads="1"/>
            </p:cNvSpPr>
            <p:nvPr/>
          </p:nvSpPr>
          <p:spPr bwMode="auto">
            <a:xfrm>
              <a:off x="4923" y="1830"/>
              <a:ext cx="789" cy="495"/>
            </a:xfrm>
            <a:custGeom>
              <a:avLst/>
              <a:gdLst>
                <a:gd name="T0" fmla="*/ 2 w 21600"/>
                <a:gd name="T1" fmla="*/ 247 h 21600"/>
                <a:gd name="T2" fmla="*/ 395 w 21600"/>
                <a:gd name="T3" fmla="*/ 494 h 21600"/>
                <a:gd name="T4" fmla="*/ 788 w 21600"/>
                <a:gd name="T5" fmla="*/ 247 h 21600"/>
                <a:gd name="T6" fmla="*/ 395 w 21600"/>
                <a:gd name="T7" fmla="*/ 2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4 w 21600"/>
                <a:gd name="T13" fmla="*/ 3273 h 21600"/>
                <a:gd name="T14" fmla="*/ 17083 w 21600"/>
                <a:gd name="T15" fmla="*/ 173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sz="1000"/>
            </a:p>
            <a:p>
              <a:pPr algn="ctr">
                <a:defRPr/>
              </a:pPr>
              <a:r>
                <a:rPr lang="en-US" sz="1200"/>
                <a:t>Internet</a:t>
              </a:r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735013" y="1209675"/>
            <a:ext cx="1697037" cy="1911350"/>
            <a:chOff x="528" y="432"/>
            <a:chExt cx="1158" cy="1204"/>
          </a:xfrm>
        </p:grpSpPr>
        <p:sp>
          <p:nvSpPr>
            <p:cNvPr id="272415" name="Text Box 51"/>
            <p:cNvSpPr txBox="1">
              <a:spLocks noChangeArrowheads="1"/>
            </p:cNvSpPr>
            <p:nvPr/>
          </p:nvSpPr>
          <p:spPr bwMode="auto">
            <a:xfrm>
              <a:off x="528" y="432"/>
              <a:ext cx="1158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Parallel Program</a:t>
              </a:r>
            </a:p>
          </p:txBody>
        </p:sp>
        <p:grpSp>
          <p:nvGrpSpPr>
            <p:cNvPr id="272416" name="Group 52"/>
            <p:cNvGrpSpPr>
              <a:grpSpLocks noChangeAspect="1"/>
            </p:cNvGrpSpPr>
            <p:nvPr/>
          </p:nvGrpSpPr>
          <p:grpSpPr bwMode="auto">
            <a:xfrm>
              <a:off x="1150" y="743"/>
              <a:ext cx="456" cy="427"/>
              <a:chOff x="336" y="480"/>
              <a:chExt cx="1056" cy="1056"/>
            </a:xfrm>
          </p:grpSpPr>
          <p:sp>
            <p:nvSpPr>
              <p:cNvPr id="272516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336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7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432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8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624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9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720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0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912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1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1008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2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1200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3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1296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4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336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5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432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6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624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7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720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8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912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29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1008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0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1200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1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1296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2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336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3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432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4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624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5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720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6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912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7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1008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8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1200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39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1296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40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336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41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32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42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624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43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720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44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912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45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1008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46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1200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47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1296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2417" name="Group 85"/>
            <p:cNvGrpSpPr>
              <a:grpSpLocks noChangeAspect="1"/>
            </p:cNvGrpSpPr>
            <p:nvPr/>
          </p:nvGrpSpPr>
          <p:grpSpPr bwMode="auto">
            <a:xfrm>
              <a:off x="652" y="743"/>
              <a:ext cx="457" cy="427"/>
              <a:chOff x="336" y="480"/>
              <a:chExt cx="1056" cy="1056"/>
            </a:xfrm>
          </p:grpSpPr>
          <p:sp>
            <p:nvSpPr>
              <p:cNvPr id="272484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336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5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32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6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624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7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720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8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912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9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1008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0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1200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1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1296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2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336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32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4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624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5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720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6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912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7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1008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8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1200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99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1296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0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336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1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432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2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624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3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720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4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912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5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1008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6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1200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7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1296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8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336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09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432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0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624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1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720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2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912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3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1008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4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1200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515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1296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2418" name="Group 118"/>
            <p:cNvGrpSpPr>
              <a:grpSpLocks noChangeAspect="1"/>
            </p:cNvGrpSpPr>
            <p:nvPr/>
          </p:nvGrpSpPr>
          <p:grpSpPr bwMode="auto">
            <a:xfrm>
              <a:off x="1150" y="1208"/>
              <a:ext cx="456" cy="428"/>
              <a:chOff x="336" y="480"/>
              <a:chExt cx="1056" cy="1056"/>
            </a:xfrm>
          </p:grpSpPr>
          <p:sp>
            <p:nvSpPr>
              <p:cNvPr id="272452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336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3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32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4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624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5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720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6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912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7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1008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8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1200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9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1296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0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336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1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432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2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624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3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720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4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912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5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1008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6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1200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7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1296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8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336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69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432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0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624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1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720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2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912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3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1008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4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1200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5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1296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6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336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7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432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8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624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79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720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0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912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1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1008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2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1200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83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1296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2419" name="Group 151"/>
            <p:cNvGrpSpPr>
              <a:grpSpLocks noChangeAspect="1"/>
            </p:cNvGrpSpPr>
            <p:nvPr/>
          </p:nvGrpSpPr>
          <p:grpSpPr bwMode="auto">
            <a:xfrm>
              <a:off x="652" y="1208"/>
              <a:ext cx="457" cy="428"/>
              <a:chOff x="336" y="480"/>
              <a:chExt cx="1056" cy="1056"/>
            </a:xfrm>
          </p:grpSpPr>
          <p:sp>
            <p:nvSpPr>
              <p:cNvPr id="272420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336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1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432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2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624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3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720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4" name="Rectangle 156"/>
              <p:cNvSpPr>
                <a:spLocks noChangeAspect="1" noChangeArrowheads="1"/>
              </p:cNvSpPr>
              <p:nvPr/>
            </p:nvSpPr>
            <p:spPr bwMode="auto">
              <a:xfrm>
                <a:off x="912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5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1008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6" name="Rectangle 158"/>
              <p:cNvSpPr>
                <a:spLocks noChangeAspect="1" noChangeArrowheads="1"/>
              </p:cNvSpPr>
              <p:nvPr/>
            </p:nvSpPr>
            <p:spPr bwMode="auto">
              <a:xfrm>
                <a:off x="1200" y="480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7" name="Rectangle 159"/>
              <p:cNvSpPr>
                <a:spLocks noChangeAspect="1" noChangeArrowheads="1"/>
              </p:cNvSpPr>
              <p:nvPr/>
            </p:nvSpPr>
            <p:spPr bwMode="auto">
              <a:xfrm>
                <a:off x="1296" y="576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8" name="Rectangle 160"/>
              <p:cNvSpPr>
                <a:spLocks noChangeAspect="1" noChangeArrowheads="1"/>
              </p:cNvSpPr>
              <p:nvPr/>
            </p:nvSpPr>
            <p:spPr bwMode="auto">
              <a:xfrm>
                <a:off x="336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29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432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0" name="Rectangle 162"/>
              <p:cNvSpPr>
                <a:spLocks noChangeAspect="1" noChangeArrowheads="1"/>
              </p:cNvSpPr>
              <p:nvPr/>
            </p:nvSpPr>
            <p:spPr bwMode="auto">
              <a:xfrm>
                <a:off x="624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1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720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2" name="Rectangle 164"/>
              <p:cNvSpPr>
                <a:spLocks noChangeAspect="1" noChangeArrowheads="1"/>
              </p:cNvSpPr>
              <p:nvPr/>
            </p:nvSpPr>
            <p:spPr bwMode="auto">
              <a:xfrm>
                <a:off x="912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3" name="Rectangle 165"/>
              <p:cNvSpPr>
                <a:spLocks noChangeAspect="1" noChangeArrowheads="1"/>
              </p:cNvSpPr>
              <p:nvPr/>
            </p:nvSpPr>
            <p:spPr bwMode="auto">
              <a:xfrm>
                <a:off x="1008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4" name="Rectangle 166"/>
              <p:cNvSpPr>
                <a:spLocks noChangeAspect="1" noChangeArrowheads="1"/>
              </p:cNvSpPr>
              <p:nvPr/>
            </p:nvSpPr>
            <p:spPr bwMode="auto">
              <a:xfrm>
                <a:off x="1200" y="768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5" name="Rectangle 167"/>
              <p:cNvSpPr>
                <a:spLocks noChangeAspect="1" noChangeArrowheads="1"/>
              </p:cNvSpPr>
              <p:nvPr/>
            </p:nvSpPr>
            <p:spPr bwMode="auto">
              <a:xfrm>
                <a:off x="1296" y="864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6" name="Rectangle 168"/>
              <p:cNvSpPr>
                <a:spLocks noChangeAspect="1" noChangeArrowheads="1"/>
              </p:cNvSpPr>
              <p:nvPr/>
            </p:nvSpPr>
            <p:spPr bwMode="auto">
              <a:xfrm>
                <a:off x="336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7" name="Rectangle 169"/>
              <p:cNvSpPr>
                <a:spLocks noChangeAspect="1" noChangeArrowheads="1"/>
              </p:cNvSpPr>
              <p:nvPr/>
            </p:nvSpPr>
            <p:spPr bwMode="auto">
              <a:xfrm>
                <a:off x="432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8" name="Rectangle 170"/>
              <p:cNvSpPr>
                <a:spLocks noChangeAspect="1" noChangeArrowheads="1"/>
              </p:cNvSpPr>
              <p:nvPr/>
            </p:nvSpPr>
            <p:spPr bwMode="auto">
              <a:xfrm>
                <a:off x="624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39" name="Rectangle 171"/>
              <p:cNvSpPr>
                <a:spLocks noChangeAspect="1" noChangeArrowheads="1"/>
              </p:cNvSpPr>
              <p:nvPr/>
            </p:nvSpPr>
            <p:spPr bwMode="auto">
              <a:xfrm>
                <a:off x="720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0" name="Rectangle 172"/>
              <p:cNvSpPr>
                <a:spLocks noChangeAspect="1" noChangeArrowheads="1"/>
              </p:cNvSpPr>
              <p:nvPr/>
            </p:nvSpPr>
            <p:spPr bwMode="auto">
              <a:xfrm>
                <a:off x="912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1" name="Rectangle 173"/>
              <p:cNvSpPr>
                <a:spLocks noChangeAspect="1" noChangeArrowheads="1"/>
              </p:cNvSpPr>
              <p:nvPr/>
            </p:nvSpPr>
            <p:spPr bwMode="auto">
              <a:xfrm>
                <a:off x="1008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2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1200" y="1056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3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1296" y="1152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4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336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5" name="Rectangle 177"/>
              <p:cNvSpPr>
                <a:spLocks noChangeAspect="1" noChangeArrowheads="1"/>
              </p:cNvSpPr>
              <p:nvPr/>
            </p:nvSpPr>
            <p:spPr bwMode="auto">
              <a:xfrm>
                <a:off x="432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6" name="Rectangle 178"/>
              <p:cNvSpPr>
                <a:spLocks noChangeAspect="1" noChangeArrowheads="1"/>
              </p:cNvSpPr>
              <p:nvPr/>
            </p:nvSpPr>
            <p:spPr bwMode="auto">
              <a:xfrm>
                <a:off x="624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7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720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8" name="Rectangle 180"/>
              <p:cNvSpPr>
                <a:spLocks noChangeAspect="1" noChangeArrowheads="1"/>
              </p:cNvSpPr>
              <p:nvPr/>
            </p:nvSpPr>
            <p:spPr bwMode="auto">
              <a:xfrm>
                <a:off x="912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49" name="Rectangle 181"/>
              <p:cNvSpPr>
                <a:spLocks noChangeAspect="1" noChangeArrowheads="1"/>
              </p:cNvSpPr>
              <p:nvPr/>
            </p:nvSpPr>
            <p:spPr bwMode="auto">
              <a:xfrm>
                <a:off x="1008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0" name="Rectangle 182"/>
              <p:cNvSpPr>
                <a:spLocks noChangeAspect="1" noChangeArrowheads="1"/>
              </p:cNvSpPr>
              <p:nvPr/>
            </p:nvSpPr>
            <p:spPr bwMode="auto">
              <a:xfrm>
                <a:off x="1200" y="1344"/>
                <a:ext cx="192" cy="192"/>
              </a:xfrm>
              <a:prstGeom prst="rect">
                <a:avLst/>
              </a:prstGeom>
              <a:solidFill>
                <a:srgbClr val="66FF66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451" name="Rectangle 183"/>
              <p:cNvSpPr>
                <a:spLocks noChangeAspect="1" noChangeArrowheads="1"/>
              </p:cNvSpPr>
              <p:nvPr/>
            </p:nvSpPr>
            <p:spPr bwMode="auto">
              <a:xfrm>
                <a:off x="1296" y="1440"/>
                <a:ext cx="96" cy="96"/>
              </a:xfrm>
              <a:prstGeom prst="rect">
                <a:avLst/>
              </a:prstGeom>
              <a:solidFill>
                <a:srgbClr val="66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856" name="AutoShape 184"/>
          <p:cNvSpPr>
            <a:spLocks noChangeArrowheads="1"/>
          </p:cNvSpPr>
          <p:nvPr/>
        </p:nvSpPr>
        <p:spPr bwMode="auto">
          <a:xfrm>
            <a:off x="566738" y="1536700"/>
            <a:ext cx="1344612" cy="523875"/>
          </a:xfrm>
          <a:prstGeom prst="wedgeRectCallout">
            <a:avLst>
              <a:gd name="adj1" fmla="val 64875"/>
              <a:gd name="adj2" fmla="val 3333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/>
              <a:t>Monitor System</a:t>
            </a:r>
          </a:p>
        </p:txBody>
      </p:sp>
      <p:grpSp>
        <p:nvGrpSpPr>
          <p:cNvPr id="14" name="Group 185"/>
          <p:cNvGrpSpPr>
            <a:grpSpLocks/>
          </p:cNvGrpSpPr>
          <p:nvPr/>
        </p:nvGrpSpPr>
        <p:grpSpPr bwMode="auto">
          <a:xfrm>
            <a:off x="2398713" y="1752600"/>
            <a:ext cx="666750" cy="1293813"/>
            <a:chOff x="1648" y="782"/>
            <a:chExt cx="456" cy="815"/>
          </a:xfrm>
        </p:grpSpPr>
        <p:sp>
          <p:nvSpPr>
            <p:cNvPr id="272407" name="Line 186"/>
            <p:cNvSpPr>
              <a:spLocks noChangeShapeType="1"/>
            </p:cNvSpPr>
            <p:nvPr/>
          </p:nvSpPr>
          <p:spPr bwMode="auto">
            <a:xfrm flipV="1">
              <a:off x="1648" y="1441"/>
              <a:ext cx="456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08" name="Line 187"/>
            <p:cNvSpPr>
              <a:spLocks noChangeShapeType="1"/>
            </p:cNvSpPr>
            <p:nvPr/>
          </p:nvSpPr>
          <p:spPr bwMode="auto">
            <a:xfrm flipV="1">
              <a:off x="1648" y="1403"/>
              <a:ext cx="456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09" name="Line 188"/>
            <p:cNvSpPr>
              <a:spLocks noChangeShapeType="1"/>
            </p:cNvSpPr>
            <p:nvPr/>
          </p:nvSpPr>
          <p:spPr bwMode="auto">
            <a:xfrm flipV="1">
              <a:off x="1648" y="1286"/>
              <a:ext cx="456" cy="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10" name="Line 189"/>
            <p:cNvSpPr>
              <a:spLocks noChangeShapeType="1"/>
            </p:cNvSpPr>
            <p:nvPr/>
          </p:nvSpPr>
          <p:spPr bwMode="auto">
            <a:xfrm flipV="1">
              <a:off x="1648" y="1131"/>
              <a:ext cx="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11" name="Line 190"/>
            <p:cNvSpPr>
              <a:spLocks noChangeShapeType="1"/>
            </p:cNvSpPr>
            <p:nvPr/>
          </p:nvSpPr>
          <p:spPr bwMode="auto">
            <a:xfrm flipV="1">
              <a:off x="1648" y="1247"/>
              <a:ext cx="4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12" name="Line 191"/>
            <p:cNvSpPr>
              <a:spLocks noChangeShapeType="1"/>
            </p:cNvSpPr>
            <p:nvPr/>
          </p:nvSpPr>
          <p:spPr bwMode="auto">
            <a:xfrm>
              <a:off x="1648" y="1014"/>
              <a:ext cx="456" cy="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13" name="Line 192"/>
            <p:cNvSpPr>
              <a:spLocks noChangeShapeType="1"/>
            </p:cNvSpPr>
            <p:nvPr/>
          </p:nvSpPr>
          <p:spPr bwMode="auto">
            <a:xfrm>
              <a:off x="1648" y="898"/>
              <a:ext cx="456" cy="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414" name="Line 193"/>
            <p:cNvSpPr>
              <a:spLocks noChangeShapeType="1"/>
            </p:cNvSpPr>
            <p:nvPr/>
          </p:nvSpPr>
          <p:spPr bwMode="auto">
            <a:xfrm>
              <a:off x="1648" y="782"/>
              <a:ext cx="456" cy="1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866" name="AutoShape 194"/>
          <p:cNvSpPr>
            <a:spLocks noChangeArrowheads="1"/>
          </p:cNvSpPr>
          <p:nvPr/>
        </p:nvSpPr>
        <p:spPr bwMode="auto">
          <a:xfrm>
            <a:off x="2640013" y="3046413"/>
            <a:ext cx="1381125" cy="307975"/>
          </a:xfrm>
          <a:prstGeom prst="wedgeRectCallout">
            <a:avLst>
              <a:gd name="adj1" fmla="val -47009"/>
              <a:gd name="adj2" fmla="val -100000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/>
              <a:t>Event Streams</a:t>
            </a:r>
          </a:p>
        </p:txBody>
      </p:sp>
      <p:grpSp>
        <p:nvGrpSpPr>
          <p:cNvPr id="15" name="Group 195"/>
          <p:cNvGrpSpPr>
            <a:grpSpLocks/>
          </p:cNvGrpSpPr>
          <p:nvPr/>
        </p:nvGrpSpPr>
        <p:grpSpPr bwMode="auto">
          <a:xfrm>
            <a:off x="755650" y="3724275"/>
            <a:ext cx="7294563" cy="2578100"/>
            <a:chOff x="528" y="2024"/>
            <a:chExt cx="4977" cy="1624"/>
          </a:xfrm>
        </p:grpSpPr>
        <p:sp>
          <p:nvSpPr>
            <p:cNvPr id="272404" name="Text Box 196"/>
            <p:cNvSpPr txBox="1">
              <a:spLocks noChangeArrowheads="1"/>
            </p:cNvSpPr>
            <p:nvPr/>
          </p:nvSpPr>
          <p:spPr bwMode="auto">
            <a:xfrm>
              <a:off x="528" y="2024"/>
              <a:ext cx="129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Visualization Client</a:t>
              </a:r>
            </a:p>
          </p:txBody>
        </p:sp>
        <p:sp>
          <p:nvSpPr>
            <p:cNvPr id="272405" name="AutoShape 197"/>
            <p:cNvSpPr>
              <a:spLocks noChangeArrowheads="1"/>
            </p:cNvSpPr>
            <p:nvPr/>
          </p:nvSpPr>
          <p:spPr bwMode="auto">
            <a:xfrm flipH="1">
              <a:off x="4758" y="2373"/>
              <a:ext cx="747" cy="78"/>
            </a:xfrm>
            <a:prstGeom prst="rightArrow">
              <a:avLst>
                <a:gd name="adj1" fmla="val 50000"/>
                <a:gd name="adj2" fmla="val 239423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72406" name="Picture 198" descr="timeli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2218"/>
              <a:ext cx="4189" cy="1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871" name="AutoShape 199"/>
          <p:cNvSpPr>
            <a:spLocks noChangeArrowheads="1"/>
          </p:cNvSpPr>
          <p:nvPr/>
        </p:nvSpPr>
        <p:spPr bwMode="auto">
          <a:xfrm>
            <a:off x="7016750" y="4710113"/>
            <a:ext cx="1338263" cy="536575"/>
          </a:xfrm>
          <a:prstGeom prst="wedgeRectCallout">
            <a:avLst>
              <a:gd name="adj1" fmla="val -84681"/>
              <a:gd name="adj2" fmla="val 11537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/>
              <a:t>Segment Indicator</a:t>
            </a:r>
          </a:p>
        </p:txBody>
      </p:sp>
      <p:sp>
        <p:nvSpPr>
          <p:cNvPr id="28872" name="AutoShape 200"/>
          <p:cNvSpPr>
            <a:spLocks noChangeArrowheads="1"/>
          </p:cNvSpPr>
          <p:nvPr/>
        </p:nvSpPr>
        <p:spPr bwMode="auto">
          <a:xfrm>
            <a:off x="7016750" y="5573713"/>
            <a:ext cx="1878013" cy="538162"/>
          </a:xfrm>
          <a:prstGeom prst="wedgeRectCallout">
            <a:avLst>
              <a:gd name="adj1" fmla="val -74704"/>
              <a:gd name="adj2" fmla="val -55898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/>
              <a:t>768 Processes Thumbnail View</a:t>
            </a:r>
          </a:p>
        </p:txBody>
      </p:sp>
      <p:sp>
        <p:nvSpPr>
          <p:cNvPr id="28873" name="AutoShape 201"/>
          <p:cNvSpPr>
            <a:spLocks noChangeArrowheads="1"/>
          </p:cNvSpPr>
          <p:nvPr/>
        </p:nvSpPr>
        <p:spPr bwMode="auto">
          <a:xfrm>
            <a:off x="4021138" y="3724275"/>
            <a:ext cx="1597025" cy="492125"/>
          </a:xfrm>
          <a:prstGeom prst="wedgeRectCallout">
            <a:avLst>
              <a:gd name="adj1" fmla="val -39167"/>
              <a:gd name="adj2" fmla="val 125806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/>
              <a:t>Timeline with </a:t>
            </a:r>
          </a:p>
          <a:p>
            <a:pPr algn="ctr"/>
            <a:r>
              <a:rPr lang="en-US" sz="1400"/>
              <a:t>16 Traces visible</a:t>
            </a:r>
          </a:p>
        </p:txBody>
      </p:sp>
      <p:sp>
        <p:nvSpPr>
          <p:cNvPr id="28874" name="AutoShape 202"/>
          <p:cNvSpPr>
            <a:spLocks noChangeArrowheads="1"/>
          </p:cNvSpPr>
          <p:nvPr/>
        </p:nvSpPr>
        <p:spPr bwMode="auto">
          <a:xfrm>
            <a:off x="755650" y="3230563"/>
            <a:ext cx="1125538" cy="369887"/>
          </a:xfrm>
          <a:prstGeom prst="wedgeRectCallout">
            <a:avLst>
              <a:gd name="adj1" fmla="val -17278"/>
              <a:gd name="adj2" fmla="val -153861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/>
              <a:t>Process</a:t>
            </a:r>
          </a:p>
        </p:txBody>
      </p:sp>
      <p:sp>
        <p:nvSpPr>
          <p:cNvPr id="28875" name="AutoShape 203"/>
          <p:cNvSpPr>
            <a:spLocks noChangeArrowheads="1"/>
          </p:cNvSpPr>
          <p:nvPr/>
        </p:nvSpPr>
        <p:spPr bwMode="auto">
          <a:xfrm>
            <a:off x="4284663" y="3108325"/>
            <a:ext cx="1582737" cy="338138"/>
          </a:xfrm>
          <a:prstGeom prst="wedgeRectCallout">
            <a:avLst>
              <a:gd name="adj1" fmla="val 13593"/>
              <a:gd name="adj2" fmla="val -97417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/>
              <a:t>Parallel I/O</a:t>
            </a:r>
          </a:p>
        </p:txBody>
      </p:sp>
      <p:sp>
        <p:nvSpPr>
          <p:cNvPr id="28876" name="AutoShape 204"/>
          <p:cNvSpPr>
            <a:spLocks noChangeArrowheads="1"/>
          </p:cNvSpPr>
          <p:nvPr/>
        </p:nvSpPr>
        <p:spPr bwMode="auto">
          <a:xfrm>
            <a:off x="6157913" y="3086100"/>
            <a:ext cx="1041400" cy="555625"/>
          </a:xfrm>
          <a:prstGeom prst="wedgeRectCallout">
            <a:avLst>
              <a:gd name="adj1" fmla="val 43444"/>
              <a:gd name="adj2" fmla="val -73713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/>
              <a:t>Message Passing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8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56" grpId="0" animBg="1" autoUpdateAnimBg="0"/>
      <p:bldP spid="28866" grpId="0" animBg="1" autoUpdateAnimBg="0"/>
      <p:bldP spid="28871" grpId="0" animBg="1" autoUpdateAnimBg="0"/>
      <p:bldP spid="28872" grpId="0" animBg="1" autoUpdateAnimBg="0"/>
      <p:bldP spid="28873" grpId="0" animBg="1" autoUpdateAnimBg="0"/>
      <p:bldP spid="28874" grpId="0" animBg="1" autoUpdateAnimBg="0"/>
      <p:bldP spid="28875" grpId="0" animBg="1" autoUpdateAnimBg="0"/>
      <p:bldP spid="28876" grpId="0" animBg="1" autoUpdateAnimBg="0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Number Placeholder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ADBA3AB-904B-4765-8D64-997AA400F20D}" type="slidenum">
              <a:rPr lang="en-US"/>
              <a:pPr>
                <a:defRPr/>
              </a:pPr>
              <a:t>271</a:t>
            </a:fld>
            <a:endParaRPr lang="en-US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Vampir Displays</a:t>
            </a:r>
          </a:p>
        </p:txBody>
      </p:sp>
      <p:sp>
        <p:nvSpPr>
          <p:cNvPr id="273412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smtClean="0"/>
              <a:t>The main displays of Vampir:</a:t>
            </a:r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Global Timeline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Process Timeline w/o Counters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Statistic Summary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Summary Timeline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Message Statistics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Collective Operation Statistics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Counter Timeline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Call Tree</a:t>
            </a:r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Number Placeholder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9BF94AA-A7DC-4588-82C6-43524D8AC183}" type="slidenum">
              <a:rPr lang="en-US"/>
              <a:pPr>
                <a:defRPr/>
              </a:pPr>
              <a:t>272</a:t>
            </a:fld>
            <a:endParaRPr lang="en-US"/>
          </a:p>
        </p:txBody>
      </p:sp>
      <p:pic>
        <p:nvPicPr>
          <p:cNvPr id="2744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7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078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8313" y="1125538"/>
            <a:ext cx="8256587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4444" name="Rectangle 2"/>
          <p:cNvSpPr>
            <a:spLocks noChangeArrowheads="1"/>
          </p:cNvSpPr>
          <p:nvPr/>
        </p:nvSpPr>
        <p:spPr bwMode="auto">
          <a:xfrm>
            <a:off x="431800" y="0"/>
            <a:ext cx="824071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latin typeface="Calibri" pitchFamily="34" charset="0"/>
            </a:endParaRPr>
          </a:p>
        </p:txBody>
      </p:sp>
      <p:sp>
        <p:nvSpPr>
          <p:cNvPr id="85005" name="Title 1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Vampir Global Timeline Display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Number Placeholder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7E86FDD-4335-4495-B6B9-AE837D39F265}" type="slidenum">
              <a:rPr lang="en-US"/>
              <a:pPr>
                <a:defRPr/>
              </a:pPr>
              <a:t>273</a:t>
            </a:fld>
            <a:endParaRPr lang="en-US"/>
          </a:p>
        </p:txBody>
      </p:sp>
      <p:sp>
        <p:nvSpPr>
          <p:cNvPr id="86019" name="Title 1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Process Timeline Display</a:t>
            </a:r>
          </a:p>
        </p:txBody>
      </p:sp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1052513"/>
            <a:ext cx="8093075" cy="282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968750"/>
            <a:ext cx="8102600" cy="281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1052513"/>
            <a:ext cx="8093075" cy="282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28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513" y="3968750"/>
            <a:ext cx="8102600" cy="281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28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513" y="1052513"/>
            <a:ext cx="8093075" cy="282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282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513" y="3968750"/>
            <a:ext cx="8102600" cy="281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282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4513" y="1052513"/>
            <a:ext cx="8093075" cy="282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282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4513" y="3968750"/>
            <a:ext cx="8102600" cy="281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282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513" y="1052513"/>
            <a:ext cx="8093075" cy="282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282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4513" y="3968750"/>
            <a:ext cx="8102600" cy="281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Number Placeholder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668D4EF-B849-4A3A-BE02-8682E350EAAF}" type="slidenum">
              <a:rPr lang="en-US"/>
              <a:pPr>
                <a:defRPr/>
              </a:pPr>
              <a:t>274</a:t>
            </a:fld>
            <a:endParaRPr lang="en-US"/>
          </a:p>
        </p:txBody>
      </p:sp>
      <p:pic>
        <p:nvPicPr>
          <p:cNvPr id="2764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8" y="1473200"/>
            <a:ext cx="8093075" cy="448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130300"/>
            <a:ext cx="8094663" cy="544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130300"/>
            <a:ext cx="8094663" cy="544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130300"/>
            <a:ext cx="8094663" cy="5440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688" y="1125538"/>
            <a:ext cx="8093075" cy="544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7048" name="Tit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Process Timeline with Counters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Number Placeholder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A6FFF64-B28B-4C4C-9451-747893704829}" type="slidenum">
              <a:rPr lang="en-US"/>
              <a:pPr>
                <a:defRPr/>
              </a:pPr>
              <a:t>275</a:t>
            </a:fld>
            <a:endParaRPr lang="en-US"/>
          </a:p>
        </p:txBody>
      </p:sp>
      <p:sp>
        <p:nvSpPr>
          <p:cNvPr id="277507" name="Text Box 4"/>
          <p:cNvSpPr txBox="1">
            <a:spLocks noChangeArrowheads="1"/>
          </p:cNvSpPr>
          <p:nvPr/>
        </p:nvSpPr>
        <p:spPr bwMode="auto">
          <a:xfrm>
            <a:off x="323850" y="765175"/>
            <a:ext cx="8351838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750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9238" y="1206500"/>
            <a:ext cx="6257925" cy="459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6063" y="1206500"/>
            <a:ext cx="6256337" cy="459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69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16063" y="1206500"/>
            <a:ext cx="6256337" cy="459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69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6063" y="1206500"/>
            <a:ext cx="6256337" cy="459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692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6063" y="1206500"/>
            <a:ext cx="6256337" cy="459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692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16063" y="1206500"/>
            <a:ext cx="6256337" cy="4598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8074" name="Title 10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Statistic Summary Display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Number Placeholder 1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AF5FC35-7830-43CB-86DA-D28E0B39A76C}" type="slidenum">
              <a:rPr lang="en-US"/>
              <a:pPr>
                <a:defRPr/>
              </a:pPr>
              <a:t>276</a:t>
            </a:fld>
            <a:endParaRPr lang="en-US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4821238"/>
            <a:ext cx="8748712" cy="2087562"/>
          </a:xfrm>
        </p:spPr>
        <p:txBody>
          <a:bodyPr lIns="90000" tIns="46800" rIns="90000" bIns="46800"/>
          <a:lstStyle/>
          <a:p>
            <a:pPr algn="ctr" eaLnBrk="1" hangingPunct="1">
              <a:lnSpc>
                <a:spcPct val="78000"/>
              </a:lnSpc>
              <a:spcBef>
                <a:spcPts val="1500"/>
              </a:spcBef>
              <a:buFontTx/>
              <a:buNone/>
            </a:pPr>
            <a:r>
              <a:rPr lang="en-US" sz="2000" smtClean="0"/>
              <a:t>Vampir and VampirTraces are </a:t>
            </a:r>
          </a:p>
          <a:p>
            <a:pPr algn="ctr" eaLnBrk="1" hangingPunct="1">
              <a:lnSpc>
                <a:spcPct val="78000"/>
              </a:lnSpc>
              <a:spcBef>
                <a:spcPts val="1500"/>
              </a:spcBef>
              <a:buFontTx/>
              <a:buNone/>
            </a:pPr>
            <a:r>
              <a:rPr lang="en-US" sz="2000" smtClean="0"/>
              <a:t>available at </a:t>
            </a:r>
            <a:r>
              <a:rPr lang="en-US" sz="2000" smtClean="0">
                <a:hlinkClick r:id=""/>
              </a:rPr>
              <a:t>http://www.vampir.eu</a:t>
            </a:r>
            <a:r>
              <a:rPr lang="en-US" sz="2000" smtClean="0"/>
              <a:t> and</a:t>
            </a:r>
          </a:p>
          <a:p>
            <a:pPr algn="ctr" eaLnBrk="1" hangingPunct="1">
              <a:lnSpc>
                <a:spcPct val="78000"/>
              </a:lnSpc>
              <a:spcBef>
                <a:spcPts val="1500"/>
              </a:spcBef>
              <a:buFontTx/>
              <a:buNone/>
            </a:pPr>
            <a:r>
              <a:rPr lang="en-US" sz="2000" smtClean="0"/>
              <a:t> </a:t>
            </a:r>
            <a:r>
              <a:rPr lang="en-US" sz="2000" smtClean="0">
                <a:hlinkClick r:id=""/>
              </a:rPr>
              <a:t>http://www.tu-dresden.de/zih/vampirtrace/</a:t>
            </a:r>
            <a:r>
              <a:rPr lang="en-US" sz="2000" smtClean="0"/>
              <a:t> ,</a:t>
            </a:r>
          </a:p>
          <a:p>
            <a:pPr algn="ctr" eaLnBrk="1" hangingPunct="1">
              <a:lnSpc>
                <a:spcPct val="78000"/>
              </a:lnSpc>
              <a:spcBef>
                <a:spcPts val="1500"/>
              </a:spcBef>
              <a:buFontTx/>
              <a:buNone/>
            </a:pPr>
            <a:r>
              <a:rPr lang="en-US" sz="2000" smtClean="0"/>
              <a:t>get support via </a:t>
            </a:r>
            <a:r>
              <a:rPr lang="en-US" sz="2000" smtClean="0">
                <a:hlinkClick r:id=""/>
              </a:rPr>
              <a:t>vampirsupport@zih.tu-dresden.de</a:t>
            </a:r>
            <a:endParaRPr lang="en-US" sz="2000" smtClean="0"/>
          </a:p>
        </p:txBody>
      </p:sp>
      <p:pic>
        <p:nvPicPr>
          <p:cNvPr id="278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363" y="1328738"/>
            <a:ext cx="3919537" cy="3155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Number Placeholder 3"/>
          <p:cNvSpPr>
            <a:spLocks noGrp="1"/>
          </p:cNvSpPr>
          <p:nvPr>
            <p:ph type="sldNum" sz="quarter" idx="13"/>
          </p:nvPr>
        </p:nvSpPr>
        <p:spPr bwMode="auto">
          <a:xfrm>
            <a:off x="4560888" y="6381750"/>
            <a:ext cx="552450" cy="4762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94E9452-C0D1-4943-B037-7024B8C1D644}" type="slidenum">
              <a:rPr lang="en-US"/>
              <a:pPr>
                <a:defRPr/>
              </a:pPr>
              <a:t>277</a:t>
            </a:fld>
            <a:endParaRPr lang="en-US"/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Jumpshot</a:t>
            </a:r>
          </a:p>
        </p:txBody>
      </p:sp>
      <p:sp>
        <p:nvSpPr>
          <p:cNvPr id="279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" y="1460500"/>
            <a:ext cx="8343900" cy="41529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smtClean="0">
                <a:hlinkClick r:id=""/>
              </a:rPr>
              <a:t>http://www-unix.mcs.anl.gov/perfvis/software/viewers/index.htm</a:t>
            </a:r>
            <a:endParaRPr lang="en-US" sz="1800" smtClean="0"/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Developed at Argonne National Laboratory as part of the MPICH project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Also works with other MPI implementations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Installed on IBM BG/P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Jumpshot is bundled with the TAU package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Java-based tracefile visualization tool for postmortem performance analysis of MPI programs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/>
              <a:t>Latest version is Jumpshot-4 for SLOG-2 format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Scalable level of detail support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Timeline and histogram views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Scrolling and zooming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>
                <a:ea typeface="ＭＳ Ｐゴシック" pitchFamily="34" charset="-128"/>
              </a:rPr>
              <a:t>Search/scan facility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Number Placeholder 3"/>
          <p:cNvSpPr>
            <a:spLocks noGrp="1"/>
          </p:cNvSpPr>
          <p:nvPr>
            <p:ph type="sldNum" sz="quarter" idx="13"/>
          </p:nvPr>
        </p:nvSpPr>
        <p:spPr bwMode="auto">
          <a:xfrm>
            <a:off x="4560888" y="6381750"/>
            <a:ext cx="552450" cy="4762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CA8C9AE-8997-4B4D-B4DB-1BC883CCC920}" type="slidenum">
              <a:rPr lang="en-US"/>
              <a:pPr>
                <a:defRPr/>
              </a:pPr>
              <a:t>278</a:t>
            </a:fld>
            <a:endParaRPr lang="en-US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Jumpshot</a:t>
            </a:r>
          </a:p>
        </p:txBody>
      </p:sp>
      <p:pic>
        <p:nvPicPr>
          <p:cNvPr id="280580" name="Picture 5" descr="cam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97063" y="1330325"/>
            <a:ext cx="6026150" cy="50355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40713" cy="608013"/>
          </a:xfrm>
        </p:spPr>
        <p:txBody>
          <a:bodyPr/>
          <a:lstStyle/>
          <a:p>
            <a:pPr>
              <a:defRPr/>
            </a:pPr>
            <a:r>
              <a:rPr lang="en-US" smtClean="0"/>
              <a:t>Support Acknowledgements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630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/>
              <a:t>Department of Energy (DOE)</a:t>
            </a:r>
          </a:p>
          <a:p>
            <a:pPr lvl="1">
              <a:lnSpc>
                <a:spcPct val="90000"/>
              </a:lnSpc>
            </a:pPr>
            <a:r>
              <a:rPr lang="en-US" sz="2100" smtClean="0">
                <a:ea typeface="ＭＳ Ｐゴシック" pitchFamily="34" charset="-128"/>
              </a:rPr>
              <a:t>Office of Science</a:t>
            </a:r>
          </a:p>
          <a:p>
            <a:pPr lvl="2">
              <a:lnSpc>
                <a:spcPct val="90000"/>
              </a:lnSpc>
            </a:pPr>
            <a:r>
              <a:rPr lang="en-US" sz="2100" smtClean="0">
                <a:ea typeface="ＭＳ Ｐゴシック" pitchFamily="34" charset="-128"/>
              </a:rPr>
              <a:t>MICS, Argonne National Lab</a:t>
            </a:r>
          </a:p>
          <a:p>
            <a:pPr lvl="1">
              <a:lnSpc>
                <a:spcPct val="90000"/>
              </a:lnSpc>
            </a:pPr>
            <a:r>
              <a:rPr lang="en-US" sz="2100" smtClean="0">
                <a:ea typeface="ＭＳ Ｐゴシック" pitchFamily="34" charset="-128"/>
              </a:rPr>
              <a:t>ASC/NNSA</a:t>
            </a:r>
          </a:p>
          <a:p>
            <a:pPr lvl="2">
              <a:lnSpc>
                <a:spcPct val="90000"/>
              </a:lnSpc>
            </a:pPr>
            <a:r>
              <a:rPr lang="en-US" sz="2100" smtClean="0">
                <a:ea typeface="ＭＳ Ｐゴシック" pitchFamily="34" charset="-128"/>
              </a:rPr>
              <a:t>University of Utah ASC/NNSA Level 1</a:t>
            </a:r>
          </a:p>
          <a:p>
            <a:pPr lvl="2">
              <a:lnSpc>
                <a:spcPct val="90000"/>
              </a:lnSpc>
            </a:pPr>
            <a:r>
              <a:rPr lang="en-US" sz="2100" smtClean="0">
                <a:ea typeface="ＭＳ Ｐゴシック" pitchFamily="34" charset="-128"/>
              </a:rPr>
              <a:t>ASC/NNSA, Lawrence Livermore National Lab</a:t>
            </a:r>
          </a:p>
          <a:p>
            <a:pPr>
              <a:lnSpc>
                <a:spcPct val="90000"/>
              </a:lnSpc>
            </a:pPr>
            <a:r>
              <a:rPr lang="en-US" sz="2100" smtClean="0"/>
              <a:t>Department of Defense (DoD)</a:t>
            </a:r>
          </a:p>
          <a:p>
            <a:pPr lvl="1">
              <a:lnSpc>
                <a:spcPct val="90000"/>
              </a:lnSpc>
            </a:pPr>
            <a:r>
              <a:rPr lang="en-US" sz="2100" smtClean="0">
                <a:ea typeface="ＭＳ Ｐゴシック" pitchFamily="34" charset="-128"/>
              </a:rPr>
              <a:t>HPC Modernization Office (HPCMO)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NSF Software Development for Cyberinfrastructure (SDCI)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Research Centre Juelich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ANL, NASA Ames, LANL, SNL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TU Dresden</a:t>
            </a:r>
          </a:p>
          <a:p>
            <a:pPr>
              <a:lnSpc>
                <a:spcPct val="90000"/>
              </a:lnSpc>
            </a:pPr>
            <a:r>
              <a:rPr lang="en-US" sz="2000" smtClean="0"/>
              <a:t>ParaTools, Inc.</a:t>
            </a:r>
            <a:endParaRPr lang="en-US" sz="2400" smtClean="0"/>
          </a:p>
        </p:txBody>
      </p:sp>
      <p:pic>
        <p:nvPicPr>
          <p:cNvPr id="281604" name="Picture 4" descr="office_of_scienc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43600" y="1219200"/>
            <a:ext cx="1752600" cy="701675"/>
          </a:xfrm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>
            <a:off x="1604963" y="589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81606" name="Picture 6" descr="LAN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53200" y="4800600"/>
            <a:ext cx="1828800" cy="682625"/>
          </a:xfrm>
        </p:spPr>
      </p:pic>
      <p:pic>
        <p:nvPicPr>
          <p:cNvPr id="28160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8" name="Picture 9" descr="llnl-logo.tiff                                                 00154E89Macintosh HD                   BB751E4B: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2819400"/>
            <a:ext cx="6096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9" name="Picture 10" descr="DO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0" y="930275"/>
            <a:ext cx="762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10" name="Picture 11" descr="dod_logo_seal.gif                                              0005F06CMacintosh HD                   BE95C5D7: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5800" y="3429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11" name="Picture 12" descr="&#10;asc-logo.tiff                                                  000EDD0DMacintosh HD                   BE95C5D7: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400" y="266700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12" name="Picture 13" descr="NNSA_logo_w-bg.png                                             00109A58Macintosh HD                   BE95C5D7: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0" y="2209800"/>
            <a:ext cx="13462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13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1752600"/>
            <a:ext cx="58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14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43675" y="2370138"/>
            <a:ext cx="646113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1615" name="Picture 16" descr="&#10;paratools.gif                                                  000640CEMacintosh HD                   BE95C5D7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400" y="5646738"/>
            <a:ext cx="21336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16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05200" y="5410200"/>
            <a:ext cx="1062038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17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72200" y="3657600"/>
            <a:ext cx="1905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18" name="Grafik 32" descr="Logo_FZ_Juelich_412x134_rgb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46663" y="4560888"/>
            <a:ext cx="125571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83" name="Slide Number Placeholder 18"/>
          <p:cNvSpPr>
            <a:spLocks noGrp="1"/>
          </p:cNvSpPr>
          <p:nvPr>
            <p:ph type="sldNum" sz="quarter" idx="10"/>
          </p:nvPr>
        </p:nvSpPr>
        <p:spPr bwMode="auto">
          <a:xfrm>
            <a:off x="3622675" y="6496050"/>
            <a:ext cx="2117725" cy="185738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B50F20D-8110-48AB-A65C-5835CEAD8128}" type="slidenum">
              <a:rPr lang="en-US"/>
              <a:pPr>
                <a:defRPr/>
              </a:pPr>
              <a:t>279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solutions/ideas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Try to ensure that most frequently communicating threads reside on cores within the same socket</a:t>
            </a:r>
          </a:p>
          <a:p>
            <a:pPr>
              <a:lnSpc>
                <a:spcPct val="90000"/>
              </a:lnSpc>
            </a:pPr>
            <a:r>
              <a:rPr lang="en-US" sz="2800"/>
              <a:t>If threads must share data, ensure they reside on cores within the same socket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If possible, minimize data sharing.  Let each thread have its own private copy of data and aggregate when necessary </a:t>
            </a:r>
          </a:p>
          <a:p>
            <a:pPr>
              <a:lnSpc>
                <a:spcPct val="90000"/>
              </a:lnSpc>
            </a:pPr>
            <a:r>
              <a:rPr lang="en-US" sz="2800"/>
              <a:t>Pad or control alignment to avoid false sharing</a:t>
            </a:r>
          </a:p>
          <a:p>
            <a:pPr>
              <a:lnSpc>
                <a:spcPct val="90000"/>
              </a:lnSpc>
            </a:pPr>
            <a:r>
              <a:rPr lang="en-US" sz="2800"/>
              <a:t>Write local cache friendly code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Tiling can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For more information</a:t>
            </a: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80FFD79-D9F5-493A-BBD7-A64140D77250}" type="slidenum">
              <a:rPr lang="en-US"/>
              <a:pPr>
                <a:defRPr/>
              </a:pPr>
              <a:t>280</a:t>
            </a:fld>
            <a:endParaRPr lang="en-US"/>
          </a:p>
        </p:txBody>
      </p:sp>
      <p:sp>
        <p:nvSpPr>
          <p:cNvPr id="282628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TAU Website:</a:t>
            </a:r>
            <a:br>
              <a:rPr lang="en-US" smtClean="0"/>
            </a:br>
            <a:r>
              <a:rPr lang="en-US" smtClean="0"/>
              <a:t>	http://tau.uoregon.edu 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Software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Release notes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Documentation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97166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Scalable performance analysis</a:t>
            </a:r>
            <a:br>
              <a:rPr lang="en-US" dirty="0" smtClean="0"/>
            </a:br>
            <a:r>
              <a:rPr lang="en-US" dirty="0" smtClean="0"/>
              <a:t>of large-scale parallel applications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CB5F32-2E43-4BE1-A6A5-49492D4605DE}" type="slidenum">
              <a:rPr lang="en-US"/>
              <a:pPr>
                <a:defRPr/>
              </a:pPr>
              <a:t>281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575" y="5508660"/>
            <a:ext cx="2478088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22313" y="3937028"/>
            <a:ext cx="7772400" cy="1500187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David </a:t>
            </a:r>
            <a:r>
              <a:rPr lang="en-US" b="1" dirty="0" err="1" smtClean="0"/>
              <a:t>Cronk</a:t>
            </a:r>
            <a:r>
              <a:rPr lang="en-US" dirty="0" smtClean="0"/>
              <a:t> and Shirley Moore</a:t>
            </a:r>
          </a:p>
          <a:p>
            <a:pPr>
              <a:defRPr/>
            </a:pPr>
            <a:r>
              <a:rPr lang="en-US" dirty="0" smtClean="0"/>
              <a:t>Innovative Computing Laboratory</a:t>
            </a:r>
          </a:p>
          <a:p>
            <a:pPr>
              <a:defRPr/>
            </a:pPr>
            <a:r>
              <a:rPr lang="en-US" dirty="0" smtClean="0"/>
              <a:t>University of Tennessee, Knoxville</a:t>
            </a: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Brian J. N. Wylie and Markus Geimer</a:t>
            </a:r>
          </a:p>
          <a:p>
            <a:pPr>
              <a:defRPr/>
            </a:pPr>
            <a:r>
              <a:rPr lang="en-GB" dirty="0" smtClean="0"/>
              <a:t>Jülich Supercomputing Centre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600" dirty="0" smtClean="0"/>
              <a:t>Performance analysis, tools &amp; techniques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Profile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Summary of aggregated metrics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per function/call-path and/or per process/thread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Most tools (can) generate and/or present such profiles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but they do so in </a:t>
            </a:r>
            <a:r>
              <a:rPr lang="en-GB" i="1" dirty="0" smtClean="0"/>
              <a:t>very</a:t>
            </a:r>
            <a:r>
              <a:rPr lang="en-GB" dirty="0" smtClean="0"/>
              <a:t> different ways, often from event traces!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e.g., </a:t>
            </a:r>
            <a:r>
              <a:rPr lang="en-GB" dirty="0" err="1" smtClean="0"/>
              <a:t>mpiP</a:t>
            </a:r>
            <a:r>
              <a:rPr lang="en-GB" dirty="0" smtClean="0"/>
              <a:t>, </a:t>
            </a:r>
            <a:r>
              <a:rPr lang="en-GB" dirty="0" err="1" smtClean="0"/>
              <a:t>ompP</a:t>
            </a:r>
            <a:r>
              <a:rPr lang="en-GB" dirty="0" smtClean="0"/>
              <a:t>, TAU, </a:t>
            </a:r>
            <a:r>
              <a:rPr lang="en-GB" dirty="0" err="1" smtClean="0"/>
              <a:t>PerfSuite</a:t>
            </a:r>
            <a:r>
              <a:rPr lang="en-GB" dirty="0" smtClean="0"/>
              <a:t>, </a:t>
            </a:r>
            <a:r>
              <a:rPr lang="en-GB" b="1" i="1" dirty="0" err="1" smtClean="0"/>
              <a:t>Scalasca</a:t>
            </a:r>
            <a:r>
              <a:rPr lang="en-GB" dirty="0" smtClean="0"/>
              <a:t>, Sun Studio, Vampir, ...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Time-line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Visual representation of the space/time sequence of events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Requires an execution trace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e.g., Vampir, </a:t>
            </a:r>
            <a:r>
              <a:rPr lang="en-GB" dirty="0" err="1" smtClean="0"/>
              <a:t>Paraver</a:t>
            </a:r>
            <a:r>
              <a:rPr lang="en-GB" dirty="0" smtClean="0"/>
              <a:t>, Sun Studio Performance Analyzer, ...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Pattern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Search for characteristic event sequences in event traces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Can be done manually, e.g., via visual time-line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Can be done automatically, e.g., KOJAK, </a:t>
            </a:r>
            <a:r>
              <a:rPr lang="en-GB" b="1" i="1" dirty="0" err="1" smtClean="0"/>
              <a:t>Scalasca</a:t>
            </a:r>
            <a:endParaRPr lang="en-GB" b="1" i="1" dirty="0" smtClean="0"/>
          </a:p>
        </p:txBody>
      </p:sp>
      <p:sp>
        <p:nvSpPr>
          <p:cNvPr id="4101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02DC4BF-6999-4BAA-AD3D-FCC17037407F}" type="slidenum">
              <a:rPr lang="en-US" smtClean="0"/>
              <a:pPr>
                <a:defRPr/>
              </a:pPr>
              <a:t>282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Automatic trace analysis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Idea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Automatic search for patterns of inefficient behaviour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Classification of behaviour &amp; quantification of significance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Guaranteed to cover the entire event trace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Quicker than manual/visual trace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Parallel replay analysis exploits memory &amp; processors</a:t>
            </a:r>
            <a:br>
              <a:rPr lang="en-GB" dirty="0" smtClean="0"/>
            </a:br>
            <a:r>
              <a:rPr lang="en-GB" dirty="0" smtClean="0"/>
              <a:t>to deliver scalability</a:t>
            </a:r>
          </a:p>
        </p:txBody>
      </p:sp>
      <p:sp>
        <p:nvSpPr>
          <p:cNvPr id="5125" name="Slide Number Placeholder 18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4124B68-3796-4C4B-A2E6-B85D063B4A02}" type="slidenum">
              <a:rPr lang="en-US" smtClean="0"/>
              <a:pPr>
                <a:defRPr/>
              </a:pPr>
              <a:t>283</a:t>
            </a:fld>
            <a:endParaRPr lang="en-US" smtClean="0"/>
          </a:p>
        </p:txBody>
      </p:sp>
      <p:grpSp>
        <p:nvGrpSpPr>
          <p:cNvPr id="285701" name="Group 3"/>
          <p:cNvGrpSpPr>
            <a:grpSpLocks/>
          </p:cNvGrpSpPr>
          <p:nvPr/>
        </p:nvGrpSpPr>
        <p:grpSpPr bwMode="auto">
          <a:xfrm>
            <a:off x="738188" y="2552700"/>
            <a:ext cx="7988300" cy="1847850"/>
            <a:chOff x="477" y="1507"/>
            <a:chExt cx="5032" cy="1164"/>
          </a:xfrm>
        </p:grpSpPr>
        <p:grpSp>
          <p:nvGrpSpPr>
            <p:cNvPr id="285702" name="Group 4"/>
            <p:cNvGrpSpPr>
              <a:grpSpLocks/>
            </p:cNvGrpSpPr>
            <p:nvPr/>
          </p:nvGrpSpPr>
          <p:grpSpPr bwMode="auto">
            <a:xfrm>
              <a:off x="4252" y="1557"/>
              <a:ext cx="1257" cy="1114"/>
              <a:chOff x="4252" y="1557"/>
              <a:chExt cx="1257" cy="1114"/>
            </a:xfrm>
          </p:grpSpPr>
          <p:sp>
            <p:nvSpPr>
              <p:cNvPr id="285707" name="Text Box 5"/>
              <p:cNvSpPr txBox="1">
                <a:spLocks noChangeArrowheads="1"/>
              </p:cNvSpPr>
              <p:nvPr/>
            </p:nvSpPr>
            <p:spPr bwMode="auto">
              <a:xfrm>
                <a:off x="5116" y="1557"/>
                <a:ext cx="393" cy="4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Call</a:t>
                </a:r>
              </a:p>
              <a:p>
                <a: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path</a:t>
                </a:r>
              </a:p>
            </p:txBody>
          </p:sp>
          <p:sp>
            <p:nvSpPr>
              <p:cNvPr id="285708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4039" y="1868"/>
                <a:ext cx="657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Property</a:t>
                </a:r>
              </a:p>
            </p:txBody>
          </p:sp>
          <p:sp>
            <p:nvSpPr>
              <p:cNvPr id="285709" name="Text Box 7"/>
              <p:cNvSpPr txBox="1">
                <a:spLocks noChangeArrowheads="1"/>
              </p:cNvSpPr>
              <p:nvPr/>
            </p:nvSpPr>
            <p:spPr bwMode="auto">
              <a:xfrm>
                <a:off x="4726" y="2418"/>
                <a:ext cx="664" cy="2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Location</a:t>
                </a:r>
                <a:endParaRPr lang="en-GB" sz="20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5710" name="Group 8"/>
              <p:cNvGrpSpPr>
                <a:grpSpLocks/>
              </p:cNvGrpSpPr>
              <p:nvPr/>
            </p:nvGrpSpPr>
            <p:grpSpPr bwMode="auto">
              <a:xfrm>
                <a:off x="4492" y="1782"/>
                <a:ext cx="671" cy="639"/>
                <a:chOff x="4492" y="1782"/>
                <a:chExt cx="671" cy="639"/>
              </a:xfrm>
            </p:grpSpPr>
            <p:sp>
              <p:nvSpPr>
                <p:cNvPr id="285712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4492" y="1782"/>
                  <a:ext cx="1" cy="639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713" name="Line 10"/>
                <p:cNvSpPr>
                  <a:spLocks noChangeShapeType="1"/>
                </p:cNvSpPr>
                <p:nvPr/>
              </p:nvSpPr>
              <p:spPr bwMode="auto">
                <a:xfrm>
                  <a:off x="4492" y="2420"/>
                  <a:ext cx="671" cy="1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71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4492" y="2218"/>
                  <a:ext cx="287" cy="203"/>
                </a:xfrm>
                <a:prstGeom prst="line">
                  <a:avLst/>
                </a:prstGeom>
                <a:noFill/>
                <a:ln w="2844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715" name="AutoShape 12"/>
                <p:cNvSpPr>
                  <a:spLocks noChangeArrowheads="1"/>
                </p:cNvSpPr>
                <p:nvPr/>
              </p:nvSpPr>
              <p:spPr bwMode="auto">
                <a:xfrm>
                  <a:off x="4578" y="1816"/>
                  <a:ext cx="535" cy="535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33">
                    <a:alpha val="50195"/>
                  </a:srgbClr>
                </a:solidFill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285711" name="AutoShape 13"/>
              <p:cNvSpPr>
                <a:spLocks noChangeArrowheads="1"/>
              </p:cNvSpPr>
              <p:nvPr/>
            </p:nvSpPr>
            <p:spPr bwMode="auto">
              <a:xfrm>
                <a:off x="4581" y="2056"/>
                <a:ext cx="528" cy="96"/>
              </a:xfrm>
              <a:prstGeom prst="parallelogram">
                <a:avLst>
                  <a:gd name="adj" fmla="val 137500"/>
                </a:avLst>
              </a:prstGeom>
              <a:solidFill>
                <a:srgbClr val="FF99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85703" name="AutoShape 14"/>
            <p:cNvSpPr>
              <a:spLocks noChangeArrowheads="1"/>
            </p:cNvSpPr>
            <p:nvPr/>
          </p:nvSpPr>
          <p:spPr bwMode="auto">
            <a:xfrm>
              <a:off x="477" y="1507"/>
              <a:ext cx="1200" cy="1152"/>
            </a:xfrm>
            <a:prstGeom prst="can">
              <a:avLst>
                <a:gd name="adj" fmla="val 25000"/>
              </a:avLst>
            </a:prstGeom>
            <a:solidFill>
              <a:srgbClr val="009999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>
                  <a:solidFill>
                    <a:srgbClr val="FFFFFF"/>
                  </a:solidFill>
                </a:rPr>
                <a:t>Low-level</a:t>
              </a:r>
            </a:p>
            <a:p>
              <a:pPr algn="ctr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>
                  <a:solidFill>
                    <a:srgbClr val="FFFFFF"/>
                  </a:solidFill>
                </a:rPr>
                <a:t>event trace</a:t>
              </a:r>
            </a:p>
          </p:txBody>
        </p:sp>
        <p:sp>
          <p:nvSpPr>
            <p:cNvPr id="285704" name="AutoShape 15"/>
            <p:cNvSpPr>
              <a:spLocks noChangeArrowheads="1"/>
            </p:cNvSpPr>
            <p:nvPr/>
          </p:nvSpPr>
          <p:spPr bwMode="auto">
            <a:xfrm>
              <a:off x="2925" y="1843"/>
              <a:ext cx="624" cy="528"/>
            </a:xfrm>
            <a:prstGeom prst="can">
              <a:avLst>
                <a:gd name="adj" fmla="val 25000"/>
              </a:avLst>
            </a:prstGeom>
            <a:solidFill>
              <a:srgbClr val="339933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</a:rPr>
                <a:t>High-level</a:t>
              </a:r>
            </a:p>
            <a:p>
              <a:pPr algn="ctr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</a:rPr>
                <a:t>result</a:t>
              </a:r>
            </a:p>
          </p:txBody>
        </p:sp>
        <p:sp>
          <p:nvSpPr>
            <p:cNvPr id="285705" name="AutoShape 16"/>
            <p:cNvSpPr>
              <a:spLocks noChangeArrowheads="1"/>
            </p:cNvSpPr>
            <p:nvPr/>
          </p:nvSpPr>
          <p:spPr bwMode="auto">
            <a:xfrm>
              <a:off x="1869" y="1891"/>
              <a:ext cx="912" cy="432"/>
            </a:xfrm>
            <a:prstGeom prst="rightArrow">
              <a:avLst>
                <a:gd name="adj1" fmla="val 50000"/>
                <a:gd name="adj2" fmla="val 52778"/>
              </a:avLst>
            </a:prstGeom>
            <a:solidFill>
              <a:srgbClr val="F15A22"/>
            </a:solidFill>
            <a:ln w="190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FFFFFF"/>
                  </a:solidFill>
                </a:rPr>
                <a:t>Analysis</a:t>
              </a:r>
            </a:p>
          </p:txBody>
        </p:sp>
        <p:sp>
          <p:nvSpPr>
            <p:cNvPr id="285706" name="Text Box 17"/>
            <p:cNvSpPr txBox="1">
              <a:spLocks noChangeArrowheads="1"/>
            </p:cNvSpPr>
            <p:nvPr/>
          </p:nvSpPr>
          <p:spPr bwMode="auto">
            <a:xfrm>
              <a:off x="3790" y="1900"/>
              <a:ext cx="237" cy="3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109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800">
                  <a:solidFill>
                    <a:srgbClr val="000000"/>
                  </a:solidFill>
                  <a:latin typeface="Symbol" pitchFamily="18" charset="2"/>
                </a:rPr>
                <a:t>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The </a:t>
            </a:r>
            <a:r>
              <a:rPr lang="en-GB" dirty="0" err="1" smtClean="0"/>
              <a:t>Scalasca</a:t>
            </a:r>
            <a:r>
              <a:rPr lang="en-GB" dirty="0" smtClean="0"/>
              <a:t> project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Overview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Helmholtz Initiative &amp; Networking Fund project started in 2006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Headed by Prof. Felix Wolf (RWTH Aachen University &amp; JSC)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Follow-up to pioneering KOJAK project (started 1998)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Automatic pattern-based trace analysis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Objective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Development of a </a:t>
            </a:r>
            <a:r>
              <a:rPr lang="en-GB" b="1" dirty="0" smtClean="0"/>
              <a:t>scalable</a:t>
            </a:r>
            <a:r>
              <a:rPr lang="en-GB" dirty="0" smtClean="0"/>
              <a:t> performance analysis toolset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Specifically targeting </a:t>
            </a:r>
            <a:r>
              <a:rPr lang="en-GB" b="1" dirty="0" smtClean="0"/>
              <a:t>large-scale</a:t>
            </a:r>
            <a:r>
              <a:rPr lang="en-GB" dirty="0" smtClean="0"/>
              <a:t> parallel applications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such as those running on </a:t>
            </a:r>
            <a:r>
              <a:rPr lang="en-GB" dirty="0" err="1" smtClean="0"/>
              <a:t>BlueGene</a:t>
            </a:r>
            <a:r>
              <a:rPr lang="en-GB" dirty="0" smtClean="0"/>
              <a:t>/P or Cray XT</a:t>
            </a:r>
            <a:br>
              <a:rPr lang="en-GB" dirty="0" smtClean="0"/>
            </a:br>
            <a:r>
              <a:rPr lang="en-GB" dirty="0" smtClean="0"/>
              <a:t>with 10,000s to 100,000s of processes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Latest release in February 2010: </a:t>
            </a:r>
            <a:r>
              <a:rPr lang="en-GB" dirty="0" err="1" smtClean="0"/>
              <a:t>Scalasca</a:t>
            </a:r>
            <a:r>
              <a:rPr lang="en-GB" dirty="0" smtClean="0"/>
              <a:t> v1.3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Tutorial Live-DVD</a:t>
            </a:r>
          </a:p>
        </p:txBody>
      </p:sp>
      <p:sp>
        <p:nvSpPr>
          <p:cNvPr id="6149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44CDBB1-00D9-44ED-AD77-9300012450A0}" type="slidenum">
              <a:rPr lang="en-US" smtClean="0"/>
              <a:pPr>
                <a:defRPr/>
              </a:pPr>
              <a:t>284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err="1" smtClean="0"/>
              <a:t>Scalasca</a:t>
            </a:r>
            <a:r>
              <a:rPr lang="en-GB" dirty="0" smtClean="0"/>
              <a:t> features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Open source, New BSD license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Portable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BG/P, BG/L, IBM SP &amp; blade clusters, Cray XT, SGI Altix, NEC SX, Solaris &amp; Linux clusters, ...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Supports parallel programming paradigms &amp; languages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MPI, OpenMP &amp; hybrid OpenMP/MPI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Fortran, C, C++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Integrated measurement &amp; analysis toolset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Runtime summarization (aka profiling)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Automatic event trace analysis</a:t>
            </a:r>
          </a:p>
        </p:txBody>
      </p:sp>
      <p:sp>
        <p:nvSpPr>
          <p:cNvPr id="7173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918A1A6-CECB-4BCB-9540-41FA937B07ED}" type="slidenum">
              <a:rPr lang="en-US" smtClean="0"/>
              <a:pPr>
                <a:defRPr/>
              </a:pPr>
              <a:t>285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err="1" smtClean="0"/>
              <a:t>Scalasca</a:t>
            </a:r>
            <a:r>
              <a:rPr lang="en-GB" dirty="0" smtClean="0"/>
              <a:t> 1.3 functionality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Automatic function instrumentation (and filtering)</a:t>
            </a:r>
          </a:p>
          <a:p>
            <a:pPr lvl="1" eaLnBrk="1" fontAlgn="auto" hangingPunct="1">
              <a:spcAft>
                <a:spcPts val="0"/>
              </a:spcAft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GCC, IBM, Intel, </a:t>
            </a:r>
            <a:r>
              <a:rPr lang="en-GB" dirty="0" err="1" smtClean="0"/>
              <a:t>PathScale</a:t>
            </a:r>
            <a:r>
              <a:rPr lang="en-GB" dirty="0" smtClean="0"/>
              <a:t> &amp; PGI compilers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MPI measurement &amp; analyses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scalable runtime summarization &amp; event tracing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only requires application executable re-linking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MPI File I/O operation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Full MPI 2.2 support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MPI-2 RMA analysis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err="1" smtClean="0"/>
              <a:t>OpenMP</a:t>
            </a:r>
            <a:r>
              <a:rPr lang="en-GB" dirty="0" smtClean="0"/>
              <a:t> measurement &amp;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requires (automatic) application source instrumentation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runtime summaries include </a:t>
            </a:r>
            <a:r>
              <a:rPr lang="en-GB" dirty="0" err="1" smtClean="0"/>
              <a:t>OpenMP</a:t>
            </a:r>
            <a:r>
              <a:rPr lang="en-GB" dirty="0" smtClean="0"/>
              <a:t> metrics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serial event trace analysis (of merged traces)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Hybrid OpenMP/MPI measurement &amp; analysis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combined requirements/capabilities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parallel trace analysis requires uniform thread teams</a:t>
            </a:r>
          </a:p>
        </p:txBody>
      </p:sp>
      <p:sp>
        <p:nvSpPr>
          <p:cNvPr id="8197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C6FE5AD-666C-4F17-88A1-71F0BBB2F0CE}" type="slidenum">
              <a:rPr lang="en-US" smtClean="0"/>
              <a:pPr>
                <a:defRPr/>
              </a:pPr>
              <a:t>286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1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Generic MPI application build &amp; run</a:t>
            </a:r>
          </a:p>
        </p:txBody>
      </p:sp>
      <p:sp>
        <p:nvSpPr>
          <p:cNvPr id="289795" name="Rectangle 13"/>
          <p:cNvSpPr>
            <a:spLocks noGrp="1" noChangeArrowheads="1"/>
          </p:cNvSpPr>
          <p:nvPr>
            <p:ph sz="quarter" idx="12"/>
          </p:nvPr>
        </p:nvSpPr>
        <p:spPr>
          <a:xfrm>
            <a:off x="446089" y="1384300"/>
            <a:ext cx="3614730" cy="4527550"/>
          </a:xfrm>
        </p:spPr>
        <p:txBody>
          <a:bodyPr lIns="0" tIns="0" rIns="0" bIns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Application code compiled &amp; linked into executable using MPICC/CXX/FC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Launched with MPIEXEC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Application processes interact via MPI library</a:t>
            </a:r>
          </a:p>
        </p:txBody>
      </p:sp>
      <p:sp>
        <p:nvSpPr>
          <p:cNvPr id="9221" name="Slide Number Placeholder 1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F2C6660-79CE-4EBA-8C89-68C3D8A66188}" type="slidenum">
              <a:rPr lang="en-US" smtClean="0"/>
              <a:pPr>
                <a:defRPr/>
              </a:pPr>
              <a:t>287</a:t>
            </a:fld>
            <a:endParaRPr lang="en-US" smtClean="0"/>
          </a:p>
        </p:txBody>
      </p:sp>
      <p:grpSp>
        <p:nvGrpSpPr>
          <p:cNvPr id="289797" name="Group 5"/>
          <p:cNvGrpSpPr>
            <a:grpSpLocks/>
          </p:cNvGrpSpPr>
          <p:nvPr/>
        </p:nvGrpSpPr>
        <p:grpSpPr bwMode="auto">
          <a:xfrm>
            <a:off x="4089400" y="985838"/>
            <a:ext cx="4148138" cy="2551112"/>
            <a:chOff x="4089400" y="649288"/>
            <a:chExt cx="4148138" cy="2551112"/>
          </a:xfrm>
        </p:grpSpPr>
        <p:sp>
          <p:nvSpPr>
            <p:cNvPr id="289798" name="AutoShape 1"/>
            <p:cNvSpPr>
              <a:spLocks noChangeArrowheads="1"/>
            </p:cNvSpPr>
            <p:nvPr/>
          </p:nvSpPr>
          <p:spPr bwMode="auto">
            <a:xfrm>
              <a:off x="5195888" y="649288"/>
              <a:ext cx="1143000" cy="685800"/>
            </a:xfrm>
            <a:prstGeom prst="flowChartMultidocumen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program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sources</a:t>
              </a:r>
            </a:p>
          </p:txBody>
        </p:sp>
        <p:sp>
          <p:nvSpPr>
            <p:cNvPr id="289799" name="AutoShape 8"/>
            <p:cNvSpPr>
              <a:spLocks noChangeArrowheads="1"/>
            </p:cNvSpPr>
            <p:nvPr/>
          </p:nvSpPr>
          <p:spPr bwMode="auto">
            <a:xfrm>
              <a:off x="5037138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89800" name="AutoShape 9"/>
            <p:cNvSpPr>
              <a:spLocks noChangeArrowheads="1"/>
            </p:cNvSpPr>
            <p:nvPr/>
          </p:nvSpPr>
          <p:spPr bwMode="auto">
            <a:xfrm>
              <a:off x="48577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89801" name="AutoShape 10"/>
            <p:cNvSpPr>
              <a:spLocks noChangeArrowheads="1"/>
            </p:cNvSpPr>
            <p:nvPr/>
          </p:nvSpPr>
          <p:spPr bwMode="auto">
            <a:xfrm>
              <a:off x="46418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89802" name="AutoShape 11"/>
            <p:cNvSpPr>
              <a:spLocks noChangeArrowheads="1"/>
            </p:cNvSpPr>
            <p:nvPr/>
          </p:nvSpPr>
          <p:spPr bwMode="auto">
            <a:xfrm>
              <a:off x="4089400" y="2743200"/>
              <a:ext cx="35020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 + </a:t>
              </a:r>
              <a:r>
                <a:rPr lang="en-GB" b="1">
                  <a:solidFill>
                    <a:srgbClr val="000000"/>
                  </a:solidFill>
                </a:rPr>
                <a:t>MPI library</a:t>
              </a:r>
            </a:p>
          </p:txBody>
        </p:sp>
        <p:sp>
          <p:nvSpPr>
            <p:cNvPr id="289803" name="Line 15"/>
            <p:cNvSpPr>
              <a:spLocks noChangeShapeType="1"/>
            </p:cNvSpPr>
            <p:nvPr/>
          </p:nvSpPr>
          <p:spPr bwMode="auto">
            <a:xfrm>
              <a:off x="5689600" y="201136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804" name="AutoShape 17"/>
            <p:cNvSpPr>
              <a:spLocks noChangeArrowheads="1"/>
            </p:cNvSpPr>
            <p:nvPr/>
          </p:nvSpPr>
          <p:spPr bwMode="auto">
            <a:xfrm>
              <a:off x="5108598" y="1574800"/>
              <a:ext cx="11430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compiler</a:t>
              </a:r>
            </a:p>
          </p:txBody>
        </p:sp>
        <p:grpSp>
          <p:nvGrpSpPr>
            <p:cNvPr id="289805" name="Group 18"/>
            <p:cNvGrpSpPr>
              <a:grpSpLocks/>
            </p:cNvGrpSpPr>
            <p:nvPr/>
          </p:nvGrpSpPr>
          <p:grpSpPr bwMode="auto">
            <a:xfrm>
              <a:off x="4318001" y="2260605"/>
              <a:ext cx="2971801" cy="228601"/>
              <a:chOff x="2720" y="1424"/>
              <a:chExt cx="1872" cy="144"/>
            </a:xfrm>
          </p:grpSpPr>
          <p:sp>
            <p:nvSpPr>
              <p:cNvPr id="289808" name="Freeform 19"/>
              <p:cNvSpPr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custGeom>
                <a:avLst/>
                <a:gdLst>
                  <a:gd name="T0" fmla="*/ 0 w 8256"/>
                  <a:gd name="T1" fmla="*/ 0 h 636"/>
                  <a:gd name="T2" fmla="*/ 0 w 8256"/>
                  <a:gd name="T3" fmla="*/ 0 h 636"/>
                  <a:gd name="T4" fmla="*/ 0 w 8256"/>
                  <a:gd name="T5" fmla="*/ 0 h 636"/>
                  <a:gd name="T6" fmla="*/ 0 w 8256"/>
                  <a:gd name="T7" fmla="*/ 0 h 636"/>
                  <a:gd name="T8" fmla="*/ 0 w 8256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56"/>
                  <a:gd name="T16" fmla="*/ 0 h 636"/>
                  <a:gd name="T17" fmla="*/ 8256 w 8256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56" h="636">
                    <a:moveTo>
                      <a:pt x="0" y="635"/>
                    </a:moveTo>
                    <a:lnTo>
                      <a:pt x="635" y="0"/>
                    </a:lnTo>
                    <a:lnTo>
                      <a:pt x="8255" y="0"/>
                    </a:lnTo>
                    <a:lnTo>
                      <a:pt x="7620" y="635"/>
                    </a:lnTo>
                    <a:lnTo>
                      <a:pt x="0" y="635"/>
                    </a:lnTo>
                  </a:path>
                </a:pathLst>
              </a:custGeom>
              <a:solidFill>
                <a:srgbClr val="FF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809" name="Text Box 20"/>
              <p:cNvSpPr txBox="1"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executable</a:t>
                </a:r>
              </a:p>
            </p:txBody>
          </p:sp>
        </p:grpSp>
        <p:sp>
          <p:nvSpPr>
            <p:cNvPr id="289806" name="Line 21"/>
            <p:cNvSpPr>
              <a:spLocks noChangeShapeType="1"/>
            </p:cNvSpPr>
            <p:nvPr/>
          </p:nvSpPr>
          <p:spPr bwMode="auto">
            <a:xfrm>
              <a:off x="5689600" y="25146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807" name="Line 34"/>
            <p:cNvSpPr>
              <a:spLocks noChangeShapeType="1"/>
            </p:cNvSpPr>
            <p:nvPr/>
          </p:nvSpPr>
          <p:spPr bwMode="auto">
            <a:xfrm>
              <a:off x="5689600" y="132715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Application instrumentation</a:t>
            </a:r>
          </a:p>
        </p:txBody>
      </p:sp>
      <p:sp>
        <p:nvSpPr>
          <p:cNvPr id="290819" name="Rectangle 14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/>
          <a:lstStyle/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mtClean="0"/>
              <a:t>Automatic/manual</a:t>
            </a:r>
            <a:br>
              <a:rPr lang="en-GB" smtClean="0"/>
            </a:br>
            <a:r>
              <a:rPr lang="en-GB" smtClean="0"/>
              <a:t>code instrumentor </a:t>
            </a:r>
          </a:p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mtClean="0"/>
              <a:t>Program sources</a:t>
            </a:r>
            <a:br>
              <a:rPr lang="en-GB" smtClean="0"/>
            </a:br>
            <a:r>
              <a:rPr lang="en-GB" smtClean="0"/>
              <a:t>processed to add instrumentation and measurement library into application executable</a:t>
            </a:r>
          </a:p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mtClean="0"/>
              <a:t>Exploits MPI standard profiling interface (PMPI) to acquire MPI events</a:t>
            </a:r>
          </a:p>
        </p:txBody>
      </p:sp>
      <p:sp>
        <p:nvSpPr>
          <p:cNvPr id="10245" name="Slide Number Placeholder 17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38A104D-DE6F-457D-B2A0-5AA42BE4EAF3}" type="slidenum">
              <a:rPr lang="en-US" smtClean="0"/>
              <a:pPr>
                <a:defRPr/>
              </a:pPr>
              <a:t>288</a:t>
            </a:fld>
            <a:endParaRPr lang="en-US" smtClean="0"/>
          </a:p>
        </p:txBody>
      </p:sp>
      <p:grpSp>
        <p:nvGrpSpPr>
          <p:cNvPr id="290821" name="Group 5"/>
          <p:cNvGrpSpPr>
            <a:grpSpLocks/>
          </p:cNvGrpSpPr>
          <p:nvPr/>
        </p:nvGrpSpPr>
        <p:grpSpPr bwMode="auto">
          <a:xfrm>
            <a:off x="4089400" y="985838"/>
            <a:ext cx="4148138" cy="2551112"/>
            <a:chOff x="4089400" y="649288"/>
            <a:chExt cx="4148138" cy="2551112"/>
          </a:xfrm>
        </p:grpSpPr>
        <p:sp>
          <p:nvSpPr>
            <p:cNvPr id="290822" name="AutoShape 1"/>
            <p:cNvSpPr>
              <a:spLocks noChangeArrowheads="1"/>
            </p:cNvSpPr>
            <p:nvPr/>
          </p:nvSpPr>
          <p:spPr bwMode="auto">
            <a:xfrm>
              <a:off x="5195888" y="649288"/>
              <a:ext cx="1143000" cy="685800"/>
            </a:xfrm>
            <a:prstGeom prst="flowChartMultidocumen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program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sources</a:t>
              </a:r>
            </a:p>
          </p:txBody>
        </p:sp>
        <p:sp>
          <p:nvSpPr>
            <p:cNvPr id="290823" name="AutoShape 8"/>
            <p:cNvSpPr>
              <a:spLocks noChangeArrowheads="1"/>
            </p:cNvSpPr>
            <p:nvPr/>
          </p:nvSpPr>
          <p:spPr bwMode="auto">
            <a:xfrm>
              <a:off x="5037138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0824" name="AutoShape 9"/>
            <p:cNvSpPr>
              <a:spLocks noChangeArrowheads="1"/>
            </p:cNvSpPr>
            <p:nvPr/>
          </p:nvSpPr>
          <p:spPr bwMode="auto">
            <a:xfrm>
              <a:off x="48577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0825" name="AutoShape 10"/>
            <p:cNvSpPr>
              <a:spLocks noChangeArrowheads="1"/>
            </p:cNvSpPr>
            <p:nvPr/>
          </p:nvSpPr>
          <p:spPr bwMode="auto">
            <a:xfrm>
              <a:off x="46418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0826" name="AutoShape 11"/>
            <p:cNvSpPr>
              <a:spLocks noChangeArrowheads="1"/>
            </p:cNvSpPr>
            <p:nvPr/>
          </p:nvSpPr>
          <p:spPr bwMode="auto">
            <a:xfrm>
              <a:off x="4089400" y="2743200"/>
              <a:ext cx="35020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 + </a:t>
              </a:r>
              <a:r>
                <a:rPr lang="en-GB" b="1">
                  <a:solidFill>
                    <a:srgbClr val="000000"/>
                  </a:solidFill>
                </a:rPr>
                <a:t>measurement lib</a:t>
              </a:r>
            </a:p>
          </p:txBody>
        </p:sp>
        <p:sp>
          <p:nvSpPr>
            <p:cNvPr id="290827" name="Line 15"/>
            <p:cNvSpPr>
              <a:spLocks noChangeShapeType="1"/>
            </p:cNvSpPr>
            <p:nvPr/>
          </p:nvSpPr>
          <p:spPr bwMode="auto">
            <a:xfrm>
              <a:off x="5689600" y="201136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828" name="AutoShape 16"/>
            <p:cNvSpPr>
              <a:spLocks noChangeArrowheads="1"/>
            </p:cNvSpPr>
            <p:nvPr/>
          </p:nvSpPr>
          <p:spPr bwMode="auto">
            <a:xfrm>
              <a:off x="5280025" y="1574800"/>
              <a:ext cx="19018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      </a:t>
              </a:r>
              <a:r>
                <a:rPr lang="en-GB" b="1">
                  <a:solidFill>
                    <a:srgbClr val="000000"/>
                  </a:solidFill>
                </a:rPr>
                <a:t>instrumenter</a:t>
              </a:r>
            </a:p>
          </p:txBody>
        </p:sp>
        <p:sp>
          <p:nvSpPr>
            <p:cNvPr id="290829" name="AutoShape 17"/>
            <p:cNvSpPr>
              <a:spLocks noChangeArrowheads="1"/>
            </p:cNvSpPr>
            <p:nvPr/>
          </p:nvSpPr>
          <p:spPr bwMode="auto">
            <a:xfrm>
              <a:off x="4546600" y="1574800"/>
              <a:ext cx="11430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compiler</a:t>
              </a:r>
            </a:p>
          </p:txBody>
        </p:sp>
        <p:grpSp>
          <p:nvGrpSpPr>
            <p:cNvPr id="290830" name="Group 18"/>
            <p:cNvGrpSpPr>
              <a:grpSpLocks/>
            </p:cNvGrpSpPr>
            <p:nvPr/>
          </p:nvGrpSpPr>
          <p:grpSpPr bwMode="auto">
            <a:xfrm>
              <a:off x="4318001" y="2260605"/>
              <a:ext cx="2971801" cy="228601"/>
              <a:chOff x="2720" y="1424"/>
              <a:chExt cx="1872" cy="144"/>
            </a:xfrm>
          </p:grpSpPr>
          <p:sp>
            <p:nvSpPr>
              <p:cNvPr id="290833" name="Freeform 19"/>
              <p:cNvSpPr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custGeom>
                <a:avLst/>
                <a:gdLst>
                  <a:gd name="T0" fmla="*/ 0 w 8256"/>
                  <a:gd name="T1" fmla="*/ 0 h 636"/>
                  <a:gd name="T2" fmla="*/ 0 w 8256"/>
                  <a:gd name="T3" fmla="*/ 0 h 636"/>
                  <a:gd name="T4" fmla="*/ 0 w 8256"/>
                  <a:gd name="T5" fmla="*/ 0 h 636"/>
                  <a:gd name="T6" fmla="*/ 0 w 8256"/>
                  <a:gd name="T7" fmla="*/ 0 h 636"/>
                  <a:gd name="T8" fmla="*/ 0 w 8256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56"/>
                  <a:gd name="T16" fmla="*/ 0 h 636"/>
                  <a:gd name="T17" fmla="*/ 8256 w 8256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56" h="636">
                    <a:moveTo>
                      <a:pt x="0" y="635"/>
                    </a:moveTo>
                    <a:lnTo>
                      <a:pt x="635" y="0"/>
                    </a:lnTo>
                    <a:lnTo>
                      <a:pt x="8255" y="0"/>
                    </a:lnTo>
                    <a:lnTo>
                      <a:pt x="7620" y="635"/>
                    </a:lnTo>
                    <a:lnTo>
                      <a:pt x="0" y="635"/>
                    </a:lnTo>
                  </a:path>
                </a:pathLst>
              </a:custGeom>
              <a:solidFill>
                <a:srgbClr val="FF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834" name="Text Box 20"/>
              <p:cNvSpPr txBox="1"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instrumented executable</a:t>
                </a:r>
              </a:p>
            </p:txBody>
          </p:sp>
        </p:grpSp>
        <p:sp>
          <p:nvSpPr>
            <p:cNvPr id="290831" name="Line 21"/>
            <p:cNvSpPr>
              <a:spLocks noChangeShapeType="1"/>
            </p:cNvSpPr>
            <p:nvPr/>
          </p:nvSpPr>
          <p:spPr bwMode="auto">
            <a:xfrm>
              <a:off x="5689600" y="25146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832" name="Line 34"/>
            <p:cNvSpPr>
              <a:spLocks noChangeShapeType="1"/>
            </p:cNvSpPr>
            <p:nvPr/>
          </p:nvSpPr>
          <p:spPr bwMode="auto">
            <a:xfrm>
              <a:off x="5689600" y="132715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Measurement runtime summarization</a:t>
            </a:r>
          </a:p>
        </p:txBody>
      </p:sp>
      <p:sp>
        <p:nvSpPr>
          <p:cNvPr id="291843" name="Rectangle 19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/>
          <a:lstStyle/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mtClean="0"/>
              <a:t>Measurement library manages threads</a:t>
            </a:r>
            <a:br>
              <a:rPr lang="en-GB" smtClean="0"/>
            </a:br>
            <a:r>
              <a:rPr lang="en-GB" smtClean="0"/>
              <a:t>&amp; events produced</a:t>
            </a:r>
            <a:br>
              <a:rPr lang="en-GB" smtClean="0"/>
            </a:br>
            <a:r>
              <a:rPr lang="en-GB" smtClean="0"/>
              <a:t>by instrumentation</a:t>
            </a:r>
          </a:p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mtClean="0"/>
              <a:t>Measurements summarized by</a:t>
            </a:r>
            <a:br>
              <a:rPr lang="en-GB" smtClean="0"/>
            </a:br>
            <a:r>
              <a:rPr lang="en-GB" smtClean="0"/>
              <a:t>thread &amp; call-path during execution</a:t>
            </a:r>
          </a:p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mtClean="0"/>
              <a:t>Analysis report unified &amp; collated at finalization</a:t>
            </a:r>
          </a:p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mtClean="0"/>
              <a:t>Presentation of summary analysis</a:t>
            </a:r>
          </a:p>
        </p:txBody>
      </p:sp>
      <p:sp>
        <p:nvSpPr>
          <p:cNvPr id="11269" name="Slide Number Placeholder 2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809E9EB-A76D-4087-BCD8-75B4CF06FD04}" type="slidenum">
              <a:rPr lang="en-US" smtClean="0"/>
              <a:pPr>
                <a:defRPr/>
              </a:pPr>
              <a:t>289</a:t>
            </a:fld>
            <a:endParaRPr lang="en-US" smtClean="0"/>
          </a:p>
        </p:txBody>
      </p:sp>
      <p:grpSp>
        <p:nvGrpSpPr>
          <p:cNvPr id="291845" name="Group 5"/>
          <p:cNvGrpSpPr>
            <a:grpSpLocks/>
          </p:cNvGrpSpPr>
          <p:nvPr/>
        </p:nvGrpSpPr>
        <p:grpSpPr bwMode="auto">
          <a:xfrm>
            <a:off x="4078288" y="985838"/>
            <a:ext cx="4775200" cy="5510212"/>
            <a:chOff x="4078288" y="649288"/>
            <a:chExt cx="4775196" cy="5510212"/>
          </a:xfrm>
        </p:grpSpPr>
        <p:sp>
          <p:nvSpPr>
            <p:cNvPr id="291846" name="AutoShape 1"/>
            <p:cNvSpPr>
              <a:spLocks noChangeArrowheads="1"/>
            </p:cNvSpPr>
            <p:nvPr/>
          </p:nvSpPr>
          <p:spPr bwMode="auto">
            <a:xfrm>
              <a:off x="5195888" y="649288"/>
              <a:ext cx="1143000" cy="685800"/>
            </a:xfrm>
            <a:prstGeom prst="flowChartMultidocumen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program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sources</a:t>
              </a:r>
            </a:p>
          </p:txBody>
        </p:sp>
        <p:sp>
          <p:nvSpPr>
            <p:cNvPr id="291847" name="AutoShape 8"/>
            <p:cNvSpPr>
              <a:spLocks noChangeArrowheads="1"/>
            </p:cNvSpPr>
            <p:nvPr/>
          </p:nvSpPr>
          <p:spPr bwMode="auto">
            <a:xfrm>
              <a:off x="5037138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1848" name="AutoShape 9"/>
            <p:cNvSpPr>
              <a:spLocks noChangeArrowheads="1"/>
            </p:cNvSpPr>
            <p:nvPr/>
          </p:nvSpPr>
          <p:spPr bwMode="auto">
            <a:xfrm>
              <a:off x="48577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1849" name="AutoShape 10"/>
            <p:cNvSpPr>
              <a:spLocks noChangeArrowheads="1"/>
            </p:cNvSpPr>
            <p:nvPr/>
          </p:nvSpPr>
          <p:spPr bwMode="auto">
            <a:xfrm>
              <a:off x="46418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1850" name="AutoShape 11"/>
            <p:cNvSpPr>
              <a:spLocks noChangeArrowheads="1"/>
            </p:cNvSpPr>
            <p:nvPr/>
          </p:nvSpPr>
          <p:spPr bwMode="auto">
            <a:xfrm>
              <a:off x="4089400" y="2743200"/>
              <a:ext cx="35020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 + </a:t>
              </a:r>
              <a:r>
                <a:rPr lang="en-GB" b="1">
                  <a:solidFill>
                    <a:srgbClr val="000000"/>
                  </a:solidFill>
                </a:rPr>
                <a:t>measurement lib</a:t>
              </a:r>
            </a:p>
          </p:txBody>
        </p:sp>
        <p:sp>
          <p:nvSpPr>
            <p:cNvPr id="291851" name="AutoShape 13"/>
            <p:cNvSpPr>
              <a:spLocks noChangeArrowheads="1"/>
            </p:cNvSpPr>
            <p:nvPr/>
          </p:nvSpPr>
          <p:spPr bwMode="auto">
            <a:xfrm>
              <a:off x="4078288" y="4787900"/>
              <a:ext cx="1143000" cy="685800"/>
            </a:xfrm>
            <a:prstGeom prst="roundRect">
              <a:avLst>
                <a:gd name="adj" fmla="val 23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summary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analysis</a:t>
              </a:r>
            </a:p>
          </p:txBody>
        </p:sp>
        <p:sp>
          <p:nvSpPr>
            <p:cNvPr id="291852" name="AutoShape 14"/>
            <p:cNvSpPr>
              <a:spLocks noChangeArrowheads="1"/>
            </p:cNvSpPr>
            <p:nvPr/>
          </p:nvSpPr>
          <p:spPr bwMode="auto">
            <a:xfrm>
              <a:off x="4089400" y="5702300"/>
              <a:ext cx="29718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</a:rPr>
                <a:t>analysis report examiner</a:t>
              </a:r>
            </a:p>
          </p:txBody>
        </p:sp>
        <p:sp>
          <p:nvSpPr>
            <p:cNvPr id="291853" name="Line 15"/>
            <p:cNvSpPr>
              <a:spLocks noChangeShapeType="1"/>
            </p:cNvSpPr>
            <p:nvPr/>
          </p:nvSpPr>
          <p:spPr bwMode="auto">
            <a:xfrm>
              <a:off x="5689600" y="201136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54" name="AutoShape 16"/>
            <p:cNvSpPr>
              <a:spLocks noChangeArrowheads="1"/>
            </p:cNvSpPr>
            <p:nvPr/>
          </p:nvSpPr>
          <p:spPr bwMode="auto">
            <a:xfrm>
              <a:off x="5280025" y="1574800"/>
              <a:ext cx="19018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      </a:t>
              </a:r>
              <a:r>
                <a:rPr lang="en-GB" b="1">
                  <a:solidFill>
                    <a:srgbClr val="000000"/>
                  </a:solidFill>
                </a:rPr>
                <a:t>instrumenter</a:t>
              </a:r>
            </a:p>
          </p:txBody>
        </p:sp>
        <p:sp>
          <p:nvSpPr>
            <p:cNvPr id="291855" name="AutoShape 17"/>
            <p:cNvSpPr>
              <a:spLocks noChangeArrowheads="1"/>
            </p:cNvSpPr>
            <p:nvPr/>
          </p:nvSpPr>
          <p:spPr bwMode="auto">
            <a:xfrm>
              <a:off x="4546600" y="1574800"/>
              <a:ext cx="11430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compiler</a:t>
              </a:r>
            </a:p>
          </p:txBody>
        </p:sp>
        <p:grpSp>
          <p:nvGrpSpPr>
            <p:cNvPr id="291856" name="Group 18"/>
            <p:cNvGrpSpPr>
              <a:grpSpLocks/>
            </p:cNvGrpSpPr>
            <p:nvPr/>
          </p:nvGrpSpPr>
          <p:grpSpPr bwMode="auto">
            <a:xfrm>
              <a:off x="4318001" y="2260605"/>
              <a:ext cx="2971801" cy="228601"/>
              <a:chOff x="2720" y="1424"/>
              <a:chExt cx="1872" cy="144"/>
            </a:xfrm>
          </p:grpSpPr>
          <p:sp>
            <p:nvSpPr>
              <p:cNvPr id="291864" name="Freeform 19"/>
              <p:cNvSpPr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custGeom>
                <a:avLst/>
                <a:gdLst>
                  <a:gd name="T0" fmla="*/ 0 w 8256"/>
                  <a:gd name="T1" fmla="*/ 0 h 636"/>
                  <a:gd name="T2" fmla="*/ 0 w 8256"/>
                  <a:gd name="T3" fmla="*/ 0 h 636"/>
                  <a:gd name="T4" fmla="*/ 0 w 8256"/>
                  <a:gd name="T5" fmla="*/ 0 h 636"/>
                  <a:gd name="T6" fmla="*/ 0 w 8256"/>
                  <a:gd name="T7" fmla="*/ 0 h 636"/>
                  <a:gd name="T8" fmla="*/ 0 w 8256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56"/>
                  <a:gd name="T16" fmla="*/ 0 h 636"/>
                  <a:gd name="T17" fmla="*/ 8256 w 8256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56" h="636">
                    <a:moveTo>
                      <a:pt x="0" y="635"/>
                    </a:moveTo>
                    <a:lnTo>
                      <a:pt x="635" y="0"/>
                    </a:lnTo>
                    <a:lnTo>
                      <a:pt x="8255" y="0"/>
                    </a:lnTo>
                    <a:lnTo>
                      <a:pt x="7620" y="635"/>
                    </a:lnTo>
                    <a:lnTo>
                      <a:pt x="0" y="635"/>
                    </a:lnTo>
                  </a:path>
                </a:pathLst>
              </a:custGeom>
              <a:solidFill>
                <a:srgbClr val="FF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865" name="Text Box 20"/>
              <p:cNvSpPr txBox="1"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instrumented executable</a:t>
                </a:r>
              </a:p>
            </p:txBody>
          </p:sp>
        </p:grpSp>
        <p:sp>
          <p:nvSpPr>
            <p:cNvPr id="291857" name="Line 21"/>
            <p:cNvSpPr>
              <a:spLocks noChangeShapeType="1"/>
            </p:cNvSpPr>
            <p:nvPr/>
          </p:nvSpPr>
          <p:spPr bwMode="auto">
            <a:xfrm>
              <a:off x="5689600" y="25146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58" name="Line 33"/>
            <p:cNvSpPr>
              <a:spLocks noChangeShapeType="1"/>
            </p:cNvSpPr>
            <p:nvPr/>
          </p:nvSpPr>
          <p:spPr bwMode="auto">
            <a:xfrm>
              <a:off x="4657725" y="5468938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59" name="Line 34"/>
            <p:cNvSpPr>
              <a:spLocks noChangeShapeType="1"/>
            </p:cNvSpPr>
            <p:nvPr/>
          </p:nvSpPr>
          <p:spPr bwMode="auto">
            <a:xfrm>
              <a:off x="5689600" y="132715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60" name="Line 35"/>
            <p:cNvSpPr>
              <a:spLocks noChangeShapeType="1"/>
            </p:cNvSpPr>
            <p:nvPr/>
          </p:nvSpPr>
          <p:spPr bwMode="auto">
            <a:xfrm>
              <a:off x="4657725" y="3200400"/>
              <a:ext cx="1588" cy="16002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1861" name="Group 40"/>
            <p:cNvGrpSpPr>
              <a:grpSpLocks/>
            </p:cNvGrpSpPr>
            <p:nvPr/>
          </p:nvGrpSpPr>
          <p:grpSpPr bwMode="auto">
            <a:xfrm>
              <a:off x="7481885" y="2249483"/>
              <a:ext cx="1371599" cy="228599"/>
              <a:chOff x="4713" y="1417"/>
              <a:chExt cx="864" cy="144"/>
            </a:xfrm>
          </p:grpSpPr>
          <p:sp>
            <p:nvSpPr>
              <p:cNvPr id="291862" name="Freeform 41"/>
              <p:cNvSpPr>
                <a:spLocks noChangeArrowheads="1"/>
              </p:cNvSpPr>
              <p:nvPr/>
            </p:nvSpPr>
            <p:spPr bwMode="auto">
              <a:xfrm>
                <a:off x="4713" y="1417"/>
                <a:ext cx="864" cy="144"/>
              </a:xfrm>
              <a:custGeom>
                <a:avLst/>
                <a:gdLst>
                  <a:gd name="T0" fmla="*/ 0 w 3811"/>
                  <a:gd name="T1" fmla="*/ 0 h 636"/>
                  <a:gd name="T2" fmla="*/ 0 w 3811"/>
                  <a:gd name="T3" fmla="*/ 0 h 636"/>
                  <a:gd name="T4" fmla="*/ 0 w 3811"/>
                  <a:gd name="T5" fmla="*/ 0 h 636"/>
                  <a:gd name="T6" fmla="*/ 0 w 3811"/>
                  <a:gd name="T7" fmla="*/ 0 h 636"/>
                  <a:gd name="T8" fmla="*/ 0 w 3811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1"/>
                  <a:gd name="T16" fmla="*/ 0 h 636"/>
                  <a:gd name="T17" fmla="*/ 3811 w 3811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1" h="636">
                    <a:moveTo>
                      <a:pt x="3810" y="0"/>
                    </a:moveTo>
                    <a:lnTo>
                      <a:pt x="3810" y="635"/>
                    </a:lnTo>
                    <a:lnTo>
                      <a:pt x="0" y="635"/>
                    </a:lnTo>
                    <a:lnTo>
                      <a:pt x="0" y="0"/>
                    </a:lnTo>
                    <a:lnTo>
                      <a:pt x="3810" y="0"/>
                    </a:lnTo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863" name="Text Box 42"/>
              <p:cNvSpPr txBox="1">
                <a:spLocks noChangeArrowheads="1"/>
              </p:cNvSpPr>
              <p:nvPr/>
            </p:nvSpPr>
            <p:spPr bwMode="auto">
              <a:xfrm>
                <a:off x="4713" y="1417"/>
                <a:ext cx="86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expt config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Possible solutions/ideas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Make use of hyper threading when appropriate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This may include using different numbers of threads at different locations of the code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Separate tasks into compute intensive and memory intensive portions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Maybe have MPI operations handled by a separate thread/process (mostly integer instructions, should not intefer with compute intensive portions)</a:t>
            </a:r>
          </a:p>
          <a:p>
            <a:pPr>
              <a:lnSpc>
                <a:spcPct val="80000"/>
              </a:lnSpc>
            </a:pPr>
            <a:r>
              <a:rPr lang="en-US" sz="2800"/>
              <a:t>Experiment to see what number of threads is best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It is possible that leaving one or more cores idle may result in better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Measurement event tracing &amp; analysis</a:t>
            </a:r>
          </a:p>
        </p:txBody>
      </p:sp>
      <p:sp>
        <p:nvSpPr>
          <p:cNvPr id="5" name="Rectangle 38"/>
          <p:cNvSpPr>
            <a:spLocks noGrp="1" noChangeArrowheads="1"/>
          </p:cNvSpPr>
          <p:nvPr>
            <p:ph sz="quarter" idx="12"/>
          </p:nvPr>
        </p:nvSpPr>
        <p:spPr>
          <a:xfrm>
            <a:off x="446089" y="1384300"/>
            <a:ext cx="3468677" cy="4527550"/>
          </a:xfrm>
        </p:spPr>
        <p:txBody>
          <a:bodyPr lIns="0" tIns="0" rIns="0" bIns="0"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sz="2400" dirty="0" smtClean="0"/>
              <a:t>During measurement</a:t>
            </a:r>
            <a:br>
              <a:rPr lang="en-GB" sz="2400" dirty="0" smtClean="0"/>
            </a:br>
            <a:r>
              <a:rPr lang="en-GB" sz="2400" dirty="0" smtClean="0"/>
              <a:t>time-stamped</a:t>
            </a:r>
            <a:br>
              <a:rPr lang="en-GB" sz="2400" dirty="0" smtClean="0"/>
            </a:br>
            <a:r>
              <a:rPr lang="en-GB" sz="2400" dirty="0" smtClean="0"/>
              <a:t>events buffered</a:t>
            </a:r>
            <a:br>
              <a:rPr lang="en-GB" sz="2400" dirty="0" smtClean="0"/>
            </a:br>
            <a:r>
              <a:rPr lang="en-GB" sz="2400" dirty="0" smtClean="0"/>
              <a:t>for each thread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sz="2400" dirty="0" smtClean="0"/>
              <a:t>Flushed to files along with unified definitions &amp; maps at finalization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sz="2400" dirty="0" smtClean="0"/>
              <a:t>Follow-up analysis replays events and produces extended analysis report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sz="2400" dirty="0" smtClean="0"/>
              <a:t>Presentation of analysis report</a:t>
            </a:r>
          </a:p>
        </p:txBody>
      </p:sp>
      <p:sp>
        <p:nvSpPr>
          <p:cNvPr id="12293" name="Slide Number Placeholder 4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5A0C6B1-4A4E-4628-BB0D-6304B3705C12}" type="slidenum">
              <a:rPr lang="en-US" smtClean="0"/>
              <a:pPr>
                <a:defRPr/>
              </a:pPr>
              <a:t>290</a:t>
            </a:fld>
            <a:endParaRPr lang="en-US" smtClean="0"/>
          </a:p>
        </p:txBody>
      </p:sp>
      <p:grpSp>
        <p:nvGrpSpPr>
          <p:cNvPr id="292869" name="Group 5"/>
          <p:cNvGrpSpPr>
            <a:grpSpLocks/>
          </p:cNvGrpSpPr>
          <p:nvPr/>
        </p:nvGrpSpPr>
        <p:grpSpPr bwMode="auto">
          <a:xfrm>
            <a:off x="4089400" y="985838"/>
            <a:ext cx="4764088" cy="5510212"/>
            <a:chOff x="4089400" y="649288"/>
            <a:chExt cx="4764084" cy="5510212"/>
          </a:xfrm>
        </p:grpSpPr>
        <p:sp>
          <p:nvSpPr>
            <p:cNvPr id="292870" name="AutoShape 1"/>
            <p:cNvSpPr>
              <a:spLocks noChangeArrowheads="1"/>
            </p:cNvSpPr>
            <p:nvPr/>
          </p:nvSpPr>
          <p:spPr bwMode="auto">
            <a:xfrm>
              <a:off x="5195888" y="649288"/>
              <a:ext cx="1143000" cy="685800"/>
            </a:xfrm>
            <a:prstGeom prst="flowChartMultidocumen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program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sources</a:t>
              </a:r>
            </a:p>
          </p:txBody>
        </p:sp>
        <p:sp>
          <p:nvSpPr>
            <p:cNvPr id="292871" name="AutoShape 2"/>
            <p:cNvSpPr>
              <a:spLocks noChangeArrowheads="1"/>
            </p:cNvSpPr>
            <p:nvPr/>
          </p:nvSpPr>
          <p:spPr bwMode="auto">
            <a:xfrm>
              <a:off x="5340350" y="3429000"/>
              <a:ext cx="11430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unified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defs+maps</a:t>
              </a:r>
            </a:p>
          </p:txBody>
        </p:sp>
        <p:sp>
          <p:nvSpPr>
            <p:cNvPr id="292872" name="AutoShape 3"/>
            <p:cNvSpPr>
              <a:spLocks noChangeArrowheads="1"/>
            </p:cNvSpPr>
            <p:nvPr/>
          </p:nvSpPr>
          <p:spPr bwMode="auto">
            <a:xfrm>
              <a:off x="72898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 N</a:t>
              </a:r>
            </a:p>
          </p:txBody>
        </p:sp>
        <p:sp>
          <p:nvSpPr>
            <p:cNvPr id="292873" name="AutoShape 4"/>
            <p:cNvSpPr>
              <a:spLocks noChangeArrowheads="1"/>
            </p:cNvSpPr>
            <p:nvPr/>
          </p:nvSpPr>
          <p:spPr bwMode="auto">
            <a:xfrm>
              <a:off x="70612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 ..</a:t>
              </a:r>
            </a:p>
          </p:txBody>
        </p:sp>
        <p:sp>
          <p:nvSpPr>
            <p:cNvPr id="292874" name="AutoShape 5"/>
            <p:cNvSpPr>
              <a:spLocks noChangeArrowheads="1"/>
            </p:cNvSpPr>
            <p:nvPr/>
          </p:nvSpPr>
          <p:spPr bwMode="auto">
            <a:xfrm>
              <a:off x="68326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2</a:t>
              </a:r>
            </a:p>
          </p:txBody>
        </p:sp>
        <p:sp>
          <p:nvSpPr>
            <p:cNvPr id="292875" name="AutoShape 6"/>
            <p:cNvSpPr>
              <a:spLocks noChangeArrowheads="1"/>
            </p:cNvSpPr>
            <p:nvPr/>
          </p:nvSpPr>
          <p:spPr bwMode="auto">
            <a:xfrm>
              <a:off x="66040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1</a:t>
              </a:r>
            </a:p>
          </p:txBody>
        </p:sp>
        <p:sp>
          <p:nvSpPr>
            <p:cNvPr id="292876" name="Line 7"/>
            <p:cNvSpPr>
              <a:spLocks noChangeShapeType="1"/>
            </p:cNvSpPr>
            <p:nvPr/>
          </p:nvSpPr>
          <p:spPr bwMode="auto">
            <a:xfrm>
              <a:off x="8078788" y="2971800"/>
              <a:ext cx="1587" cy="4572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77" name="AutoShape 8"/>
            <p:cNvSpPr>
              <a:spLocks noChangeArrowheads="1"/>
            </p:cNvSpPr>
            <p:nvPr/>
          </p:nvSpPr>
          <p:spPr bwMode="auto">
            <a:xfrm>
              <a:off x="5037138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2878" name="AutoShape 9"/>
            <p:cNvSpPr>
              <a:spLocks noChangeArrowheads="1"/>
            </p:cNvSpPr>
            <p:nvPr/>
          </p:nvSpPr>
          <p:spPr bwMode="auto">
            <a:xfrm>
              <a:off x="48577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2879" name="AutoShape 10"/>
            <p:cNvSpPr>
              <a:spLocks noChangeArrowheads="1"/>
            </p:cNvSpPr>
            <p:nvPr/>
          </p:nvSpPr>
          <p:spPr bwMode="auto">
            <a:xfrm>
              <a:off x="46418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2880" name="AutoShape 11"/>
            <p:cNvSpPr>
              <a:spLocks noChangeArrowheads="1"/>
            </p:cNvSpPr>
            <p:nvPr/>
          </p:nvSpPr>
          <p:spPr bwMode="auto">
            <a:xfrm>
              <a:off x="4089400" y="2743200"/>
              <a:ext cx="35020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 + </a:t>
              </a:r>
              <a:r>
                <a:rPr lang="en-GB" b="1">
                  <a:solidFill>
                    <a:srgbClr val="000000"/>
                  </a:solidFill>
                </a:rPr>
                <a:t>measurement lib</a:t>
              </a:r>
            </a:p>
          </p:txBody>
        </p:sp>
        <p:sp>
          <p:nvSpPr>
            <p:cNvPr id="292881" name="AutoShape 12"/>
            <p:cNvSpPr>
              <a:spLocks noChangeArrowheads="1"/>
            </p:cNvSpPr>
            <p:nvPr/>
          </p:nvSpPr>
          <p:spPr bwMode="auto">
            <a:xfrm>
              <a:off x="5918200" y="4800600"/>
              <a:ext cx="1143000" cy="685800"/>
            </a:xfrm>
            <a:prstGeom prst="roundRect">
              <a:avLst>
                <a:gd name="adj" fmla="val 23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analysis</a:t>
              </a:r>
            </a:p>
          </p:txBody>
        </p:sp>
        <p:sp>
          <p:nvSpPr>
            <p:cNvPr id="292882" name="AutoShape 14"/>
            <p:cNvSpPr>
              <a:spLocks noChangeArrowheads="1"/>
            </p:cNvSpPr>
            <p:nvPr/>
          </p:nvSpPr>
          <p:spPr bwMode="auto">
            <a:xfrm>
              <a:off x="4089400" y="5702300"/>
              <a:ext cx="29718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</a:rPr>
                <a:t>analysis report examiner</a:t>
              </a:r>
            </a:p>
          </p:txBody>
        </p:sp>
        <p:sp>
          <p:nvSpPr>
            <p:cNvPr id="292883" name="Line 15"/>
            <p:cNvSpPr>
              <a:spLocks noChangeShapeType="1"/>
            </p:cNvSpPr>
            <p:nvPr/>
          </p:nvSpPr>
          <p:spPr bwMode="auto">
            <a:xfrm>
              <a:off x="5689600" y="201136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84" name="AutoShape 16"/>
            <p:cNvSpPr>
              <a:spLocks noChangeArrowheads="1"/>
            </p:cNvSpPr>
            <p:nvPr/>
          </p:nvSpPr>
          <p:spPr bwMode="auto">
            <a:xfrm>
              <a:off x="5280025" y="1574800"/>
              <a:ext cx="19018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      </a:t>
              </a:r>
              <a:r>
                <a:rPr lang="en-GB" b="1">
                  <a:solidFill>
                    <a:srgbClr val="000000"/>
                  </a:solidFill>
                </a:rPr>
                <a:t>instrumenter</a:t>
              </a:r>
            </a:p>
          </p:txBody>
        </p:sp>
        <p:sp>
          <p:nvSpPr>
            <p:cNvPr id="292885" name="AutoShape 17"/>
            <p:cNvSpPr>
              <a:spLocks noChangeArrowheads="1"/>
            </p:cNvSpPr>
            <p:nvPr/>
          </p:nvSpPr>
          <p:spPr bwMode="auto">
            <a:xfrm>
              <a:off x="4546600" y="1574800"/>
              <a:ext cx="11430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compiler</a:t>
              </a:r>
            </a:p>
          </p:txBody>
        </p:sp>
        <p:grpSp>
          <p:nvGrpSpPr>
            <p:cNvPr id="292886" name="Group 18"/>
            <p:cNvGrpSpPr>
              <a:grpSpLocks/>
            </p:cNvGrpSpPr>
            <p:nvPr/>
          </p:nvGrpSpPr>
          <p:grpSpPr bwMode="auto">
            <a:xfrm>
              <a:off x="4318001" y="2260605"/>
              <a:ext cx="2971801" cy="228601"/>
              <a:chOff x="2720" y="1424"/>
              <a:chExt cx="1872" cy="144"/>
            </a:xfrm>
          </p:grpSpPr>
          <p:sp>
            <p:nvSpPr>
              <p:cNvPr id="292907" name="Freeform 19"/>
              <p:cNvSpPr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custGeom>
                <a:avLst/>
                <a:gdLst>
                  <a:gd name="T0" fmla="*/ 0 w 8256"/>
                  <a:gd name="T1" fmla="*/ 0 h 636"/>
                  <a:gd name="T2" fmla="*/ 0 w 8256"/>
                  <a:gd name="T3" fmla="*/ 0 h 636"/>
                  <a:gd name="T4" fmla="*/ 0 w 8256"/>
                  <a:gd name="T5" fmla="*/ 0 h 636"/>
                  <a:gd name="T6" fmla="*/ 0 w 8256"/>
                  <a:gd name="T7" fmla="*/ 0 h 636"/>
                  <a:gd name="T8" fmla="*/ 0 w 8256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56"/>
                  <a:gd name="T16" fmla="*/ 0 h 636"/>
                  <a:gd name="T17" fmla="*/ 8256 w 8256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56" h="636">
                    <a:moveTo>
                      <a:pt x="0" y="635"/>
                    </a:moveTo>
                    <a:lnTo>
                      <a:pt x="635" y="0"/>
                    </a:lnTo>
                    <a:lnTo>
                      <a:pt x="8255" y="0"/>
                    </a:lnTo>
                    <a:lnTo>
                      <a:pt x="7620" y="635"/>
                    </a:lnTo>
                    <a:lnTo>
                      <a:pt x="0" y="635"/>
                    </a:lnTo>
                  </a:path>
                </a:pathLst>
              </a:custGeom>
              <a:solidFill>
                <a:srgbClr val="FF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908" name="Text Box 20"/>
              <p:cNvSpPr txBox="1"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instrumented executable</a:t>
                </a:r>
              </a:p>
            </p:txBody>
          </p:sp>
        </p:grpSp>
        <p:sp>
          <p:nvSpPr>
            <p:cNvPr id="292887" name="Line 21"/>
            <p:cNvSpPr>
              <a:spLocks noChangeShapeType="1"/>
            </p:cNvSpPr>
            <p:nvPr/>
          </p:nvSpPr>
          <p:spPr bwMode="auto">
            <a:xfrm>
              <a:off x="5689600" y="25146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88" name="Line 22"/>
            <p:cNvSpPr>
              <a:spLocks noChangeShapeType="1"/>
            </p:cNvSpPr>
            <p:nvPr/>
          </p:nvSpPr>
          <p:spPr bwMode="auto">
            <a:xfrm>
              <a:off x="5918200" y="32004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89" name="Line 23"/>
            <p:cNvSpPr>
              <a:spLocks noChangeShapeType="1"/>
            </p:cNvSpPr>
            <p:nvPr/>
          </p:nvSpPr>
          <p:spPr bwMode="auto">
            <a:xfrm>
              <a:off x="74295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0" name="Line 24"/>
            <p:cNvSpPr>
              <a:spLocks noChangeShapeType="1"/>
            </p:cNvSpPr>
            <p:nvPr/>
          </p:nvSpPr>
          <p:spPr bwMode="auto">
            <a:xfrm>
              <a:off x="76454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1" name="Line 25"/>
            <p:cNvSpPr>
              <a:spLocks noChangeShapeType="1"/>
            </p:cNvSpPr>
            <p:nvPr/>
          </p:nvSpPr>
          <p:spPr bwMode="auto">
            <a:xfrm>
              <a:off x="78613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2" name="Line 26"/>
            <p:cNvSpPr>
              <a:spLocks noChangeShapeType="1"/>
            </p:cNvSpPr>
            <p:nvPr/>
          </p:nvSpPr>
          <p:spPr bwMode="auto">
            <a:xfrm>
              <a:off x="5918200" y="388461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3" name="Line 27"/>
            <p:cNvSpPr>
              <a:spLocks noChangeShapeType="1"/>
            </p:cNvSpPr>
            <p:nvPr/>
          </p:nvSpPr>
          <p:spPr bwMode="auto">
            <a:xfrm>
              <a:off x="74295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4" name="Line 28"/>
            <p:cNvSpPr>
              <a:spLocks noChangeShapeType="1"/>
            </p:cNvSpPr>
            <p:nvPr/>
          </p:nvSpPr>
          <p:spPr bwMode="auto">
            <a:xfrm>
              <a:off x="76454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5" name="Line 29"/>
            <p:cNvSpPr>
              <a:spLocks noChangeShapeType="1"/>
            </p:cNvSpPr>
            <p:nvPr/>
          </p:nvSpPr>
          <p:spPr bwMode="auto">
            <a:xfrm>
              <a:off x="78613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6" name="Line 30"/>
            <p:cNvSpPr>
              <a:spLocks noChangeShapeType="1"/>
            </p:cNvSpPr>
            <p:nvPr/>
          </p:nvSpPr>
          <p:spPr bwMode="auto">
            <a:xfrm>
              <a:off x="8078788" y="3884613"/>
              <a:ext cx="1587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7" name="Line 31"/>
            <p:cNvSpPr>
              <a:spLocks noChangeShapeType="1"/>
            </p:cNvSpPr>
            <p:nvPr/>
          </p:nvSpPr>
          <p:spPr bwMode="auto">
            <a:xfrm>
              <a:off x="6457950" y="4568825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8" name="Line 32"/>
            <p:cNvSpPr>
              <a:spLocks noChangeShapeType="1"/>
            </p:cNvSpPr>
            <p:nvPr/>
          </p:nvSpPr>
          <p:spPr bwMode="auto">
            <a:xfrm>
              <a:off x="6457950" y="5468938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899" name="Line 34"/>
            <p:cNvSpPr>
              <a:spLocks noChangeShapeType="1"/>
            </p:cNvSpPr>
            <p:nvPr/>
          </p:nvSpPr>
          <p:spPr bwMode="auto">
            <a:xfrm>
              <a:off x="5689600" y="132715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900" name="AutoShape 36"/>
            <p:cNvSpPr>
              <a:spLocks noChangeArrowheads="1"/>
            </p:cNvSpPr>
            <p:nvPr/>
          </p:nvSpPr>
          <p:spPr bwMode="auto">
            <a:xfrm>
              <a:off x="5776913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2901" name="AutoShape 37"/>
            <p:cNvSpPr>
              <a:spLocks noChangeArrowheads="1"/>
            </p:cNvSpPr>
            <p:nvPr/>
          </p:nvSpPr>
          <p:spPr bwMode="auto">
            <a:xfrm>
              <a:off x="5595938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2902" name="AutoShape 38"/>
            <p:cNvSpPr>
              <a:spLocks noChangeArrowheads="1"/>
            </p:cNvSpPr>
            <p:nvPr/>
          </p:nvSpPr>
          <p:spPr bwMode="auto">
            <a:xfrm>
              <a:off x="5416550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2903" name="AutoShape 39"/>
            <p:cNvSpPr>
              <a:spLocks noChangeArrowheads="1"/>
            </p:cNvSpPr>
            <p:nvPr/>
          </p:nvSpPr>
          <p:spPr bwMode="auto">
            <a:xfrm>
              <a:off x="5235575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</a:rPr>
                <a:t>   parallel trace analyzer</a:t>
              </a:r>
            </a:p>
          </p:txBody>
        </p:sp>
        <p:grpSp>
          <p:nvGrpSpPr>
            <p:cNvPr id="292904" name="Group 40"/>
            <p:cNvGrpSpPr>
              <a:grpSpLocks/>
            </p:cNvGrpSpPr>
            <p:nvPr/>
          </p:nvGrpSpPr>
          <p:grpSpPr bwMode="auto">
            <a:xfrm>
              <a:off x="7481885" y="2249483"/>
              <a:ext cx="1371599" cy="228599"/>
              <a:chOff x="4713" y="1417"/>
              <a:chExt cx="864" cy="144"/>
            </a:xfrm>
          </p:grpSpPr>
          <p:sp>
            <p:nvSpPr>
              <p:cNvPr id="292905" name="Freeform 41"/>
              <p:cNvSpPr>
                <a:spLocks noChangeArrowheads="1"/>
              </p:cNvSpPr>
              <p:nvPr/>
            </p:nvSpPr>
            <p:spPr bwMode="auto">
              <a:xfrm>
                <a:off x="4713" y="1417"/>
                <a:ext cx="864" cy="144"/>
              </a:xfrm>
              <a:custGeom>
                <a:avLst/>
                <a:gdLst>
                  <a:gd name="T0" fmla="*/ 0 w 3811"/>
                  <a:gd name="T1" fmla="*/ 0 h 636"/>
                  <a:gd name="T2" fmla="*/ 0 w 3811"/>
                  <a:gd name="T3" fmla="*/ 0 h 636"/>
                  <a:gd name="T4" fmla="*/ 0 w 3811"/>
                  <a:gd name="T5" fmla="*/ 0 h 636"/>
                  <a:gd name="T6" fmla="*/ 0 w 3811"/>
                  <a:gd name="T7" fmla="*/ 0 h 636"/>
                  <a:gd name="T8" fmla="*/ 0 w 3811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1"/>
                  <a:gd name="T16" fmla="*/ 0 h 636"/>
                  <a:gd name="T17" fmla="*/ 3811 w 3811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1" h="636">
                    <a:moveTo>
                      <a:pt x="3810" y="0"/>
                    </a:moveTo>
                    <a:lnTo>
                      <a:pt x="3810" y="635"/>
                    </a:lnTo>
                    <a:lnTo>
                      <a:pt x="0" y="635"/>
                    </a:lnTo>
                    <a:lnTo>
                      <a:pt x="0" y="0"/>
                    </a:lnTo>
                    <a:lnTo>
                      <a:pt x="3810" y="0"/>
                    </a:lnTo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906" name="Text Box 42"/>
              <p:cNvSpPr txBox="1">
                <a:spLocks noChangeArrowheads="1"/>
              </p:cNvSpPr>
              <p:nvPr/>
            </p:nvSpPr>
            <p:spPr bwMode="auto">
              <a:xfrm>
                <a:off x="4713" y="1417"/>
                <a:ext cx="86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expt config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/>
              <a:t>Generic parallel tools architecture</a:t>
            </a:r>
          </a:p>
        </p:txBody>
      </p:sp>
      <p:sp>
        <p:nvSpPr>
          <p:cNvPr id="293891" name="Rectangle 40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3578217" cy="4491072"/>
          </a:xfrm>
        </p:spPr>
        <p:txBody>
          <a:bodyPr lIns="0" tIns="0" rIns="0" bIns="0">
            <a:noAutofit/>
          </a:bodyPr>
          <a:lstStyle/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Automatic/manual code </a:t>
            </a:r>
            <a:r>
              <a:rPr lang="en-GB" sz="2400" dirty="0" err="1" smtClean="0"/>
              <a:t>instrumenter</a:t>
            </a:r>
            <a:endParaRPr lang="en-GB" sz="2400" dirty="0" smtClean="0"/>
          </a:p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Measurement library for runtime summary &amp; event tracing</a:t>
            </a:r>
          </a:p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Parallel (and/or serial)</a:t>
            </a:r>
            <a:br>
              <a:rPr lang="en-GB" sz="2400" dirty="0" smtClean="0"/>
            </a:br>
            <a:r>
              <a:rPr lang="en-GB" sz="2400" dirty="0" smtClean="0"/>
              <a:t>event trace analysis when desired</a:t>
            </a:r>
          </a:p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Analysis report examiner for interactive exploration of measured execution performance properties</a:t>
            </a:r>
          </a:p>
        </p:txBody>
      </p:sp>
      <p:sp>
        <p:nvSpPr>
          <p:cNvPr id="13317" name="Slide Number Placeholder 46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D2F4B95-5D5C-4182-9F5D-82F6A9877286}" type="slidenum">
              <a:rPr lang="en-US" smtClean="0"/>
              <a:pPr>
                <a:defRPr/>
              </a:pPr>
              <a:t>291</a:t>
            </a:fld>
            <a:endParaRPr lang="en-US" smtClean="0"/>
          </a:p>
        </p:txBody>
      </p:sp>
      <p:grpSp>
        <p:nvGrpSpPr>
          <p:cNvPr id="293893" name="Group 5"/>
          <p:cNvGrpSpPr>
            <a:grpSpLocks/>
          </p:cNvGrpSpPr>
          <p:nvPr/>
        </p:nvGrpSpPr>
        <p:grpSpPr bwMode="auto">
          <a:xfrm>
            <a:off x="4078288" y="985838"/>
            <a:ext cx="4775200" cy="5510212"/>
            <a:chOff x="4078288" y="649288"/>
            <a:chExt cx="4775196" cy="5510212"/>
          </a:xfrm>
        </p:grpSpPr>
        <p:sp>
          <p:nvSpPr>
            <p:cNvPr id="293894" name="AutoShape 1"/>
            <p:cNvSpPr>
              <a:spLocks noChangeArrowheads="1"/>
            </p:cNvSpPr>
            <p:nvPr/>
          </p:nvSpPr>
          <p:spPr bwMode="auto">
            <a:xfrm>
              <a:off x="5195888" y="649288"/>
              <a:ext cx="1143000" cy="685800"/>
            </a:xfrm>
            <a:prstGeom prst="flowChartMultidocumen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program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sources</a:t>
              </a:r>
            </a:p>
          </p:txBody>
        </p:sp>
        <p:sp>
          <p:nvSpPr>
            <p:cNvPr id="293895" name="AutoShape 2"/>
            <p:cNvSpPr>
              <a:spLocks noChangeArrowheads="1"/>
            </p:cNvSpPr>
            <p:nvPr/>
          </p:nvSpPr>
          <p:spPr bwMode="auto">
            <a:xfrm>
              <a:off x="5340350" y="3429000"/>
              <a:ext cx="11430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unified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defs+maps</a:t>
              </a:r>
            </a:p>
          </p:txBody>
        </p:sp>
        <p:sp>
          <p:nvSpPr>
            <p:cNvPr id="293896" name="AutoShape 3"/>
            <p:cNvSpPr>
              <a:spLocks noChangeArrowheads="1"/>
            </p:cNvSpPr>
            <p:nvPr/>
          </p:nvSpPr>
          <p:spPr bwMode="auto">
            <a:xfrm>
              <a:off x="72898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 N</a:t>
              </a:r>
            </a:p>
          </p:txBody>
        </p:sp>
        <p:sp>
          <p:nvSpPr>
            <p:cNvPr id="293897" name="AutoShape 4"/>
            <p:cNvSpPr>
              <a:spLocks noChangeArrowheads="1"/>
            </p:cNvSpPr>
            <p:nvPr/>
          </p:nvSpPr>
          <p:spPr bwMode="auto">
            <a:xfrm>
              <a:off x="70612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 ..</a:t>
              </a:r>
            </a:p>
          </p:txBody>
        </p:sp>
        <p:sp>
          <p:nvSpPr>
            <p:cNvPr id="293898" name="AutoShape 5"/>
            <p:cNvSpPr>
              <a:spLocks noChangeArrowheads="1"/>
            </p:cNvSpPr>
            <p:nvPr/>
          </p:nvSpPr>
          <p:spPr bwMode="auto">
            <a:xfrm>
              <a:off x="68326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2</a:t>
              </a:r>
            </a:p>
          </p:txBody>
        </p:sp>
        <p:sp>
          <p:nvSpPr>
            <p:cNvPr id="293899" name="AutoShape 6"/>
            <p:cNvSpPr>
              <a:spLocks noChangeArrowheads="1"/>
            </p:cNvSpPr>
            <p:nvPr/>
          </p:nvSpPr>
          <p:spPr bwMode="auto">
            <a:xfrm>
              <a:off x="66040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1</a:t>
              </a:r>
            </a:p>
          </p:txBody>
        </p:sp>
        <p:sp>
          <p:nvSpPr>
            <p:cNvPr id="293900" name="Line 7"/>
            <p:cNvSpPr>
              <a:spLocks noChangeShapeType="1"/>
            </p:cNvSpPr>
            <p:nvPr/>
          </p:nvSpPr>
          <p:spPr bwMode="auto">
            <a:xfrm>
              <a:off x="8078788" y="2971800"/>
              <a:ext cx="1587" cy="4572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01" name="AutoShape 8"/>
            <p:cNvSpPr>
              <a:spLocks noChangeArrowheads="1"/>
            </p:cNvSpPr>
            <p:nvPr/>
          </p:nvSpPr>
          <p:spPr bwMode="auto">
            <a:xfrm>
              <a:off x="5037138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3902" name="AutoShape 9"/>
            <p:cNvSpPr>
              <a:spLocks noChangeArrowheads="1"/>
            </p:cNvSpPr>
            <p:nvPr/>
          </p:nvSpPr>
          <p:spPr bwMode="auto">
            <a:xfrm>
              <a:off x="48577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3903" name="AutoShape 10"/>
            <p:cNvSpPr>
              <a:spLocks noChangeArrowheads="1"/>
            </p:cNvSpPr>
            <p:nvPr/>
          </p:nvSpPr>
          <p:spPr bwMode="auto">
            <a:xfrm>
              <a:off x="46418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3904" name="AutoShape 11"/>
            <p:cNvSpPr>
              <a:spLocks noChangeArrowheads="1"/>
            </p:cNvSpPr>
            <p:nvPr/>
          </p:nvSpPr>
          <p:spPr bwMode="auto">
            <a:xfrm>
              <a:off x="4089400" y="2743200"/>
              <a:ext cx="35020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 + </a:t>
              </a:r>
              <a:r>
                <a:rPr lang="en-GB" b="1">
                  <a:solidFill>
                    <a:srgbClr val="000000"/>
                  </a:solidFill>
                </a:rPr>
                <a:t>measurement lib</a:t>
              </a:r>
            </a:p>
          </p:txBody>
        </p:sp>
        <p:sp>
          <p:nvSpPr>
            <p:cNvPr id="293905" name="AutoShape 12"/>
            <p:cNvSpPr>
              <a:spLocks noChangeArrowheads="1"/>
            </p:cNvSpPr>
            <p:nvPr/>
          </p:nvSpPr>
          <p:spPr bwMode="auto">
            <a:xfrm>
              <a:off x="5918200" y="4800600"/>
              <a:ext cx="1143000" cy="685800"/>
            </a:xfrm>
            <a:prstGeom prst="roundRect">
              <a:avLst>
                <a:gd name="adj" fmla="val 23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analysis</a:t>
              </a:r>
            </a:p>
          </p:txBody>
        </p:sp>
        <p:sp>
          <p:nvSpPr>
            <p:cNvPr id="293906" name="AutoShape 13"/>
            <p:cNvSpPr>
              <a:spLocks noChangeArrowheads="1"/>
            </p:cNvSpPr>
            <p:nvPr/>
          </p:nvSpPr>
          <p:spPr bwMode="auto">
            <a:xfrm>
              <a:off x="4078288" y="4787900"/>
              <a:ext cx="1143000" cy="685800"/>
            </a:xfrm>
            <a:prstGeom prst="roundRect">
              <a:avLst>
                <a:gd name="adj" fmla="val 23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summary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analysis</a:t>
              </a:r>
            </a:p>
          </p:txBody>
        </p:sp>
        <p:sp>
          <p:nvSpPr>
            <p:cNvPr id="293907" name="AutoShape 14"/>
            <p:cNvSpPr>
              <a:spLocks noChangeArrowheads="1"/>
            </p:cNvSpPr>
            <p:nvPr/>
          </p:nvSpPr>
          <p:spPr bwMode="auto">
            <a:xfrm>
              <a:off x="4089400" y="5702300"/>
              <a:ext cx="29718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</a:rPr>
                <a:t>analysis report examiner</a:t>
              </a:r>
            </a:p>
          </p:txBody>
        </p:sp>
        <p:sp>
          <p:nvSpPr>
            <p:cNvPr id="293908" name="Line 15"/>
            <p:cNvSpPr>
              <a:spLocks noChangeShapeType="1"/>
            </p:cNvSpPr>
            <p:nvPr/>
          </p:nvSpPr>
          <p:spPr bwMode="auto">
            <a:xfrm>
              <a:off x="5689600" y="201136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09" name="AutoShape 16"/>
            <p:cNvSpPr>
              <a:spLocks noChangeArrowheads="1"/>
            </p:cNvSpPr>
            <p:nvPr/>
          </p:nvSpPr>
          <p:spPr bwMode="auto">
            <a:xfrm>
              <a:off x="5280025" y="1574800"/>
              <a:ext cx="19018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      </a:t>
              </a:r>
              <a:r>
                <a:rPr lang="en-GB" b="1">
                  <a:solidFill>
                    <a:srgbClr val="000000"/>
                  </a:solidFill>
                </a:rPr>
                <a:t>instrumenter</a:t>
              </a:r>
            </a:p>
          </p:txBody>
        </p:sp>
        <p:sp>
          <p:nvSpPr>
            <p:cNvPr id="293910" name="AutoShape 17"/>
            <p:cNvSpPr>
              <a:spLocks noChangeArrowheads="1"/>
            </p:cNvSpPr>
            <p:nvPr/>
          </p:nvSpPr>
          <p:spPr bwMode="auto">
            <a:xfrm>
              <a:off x="4546600" y="1574800"/>
              <a:ext cx="11430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compiler</a:t>
              </a:r>
            </a:p>
          </p:txBody>
        </p:sp>
        <p:grpSp>
          <p:nvGrpSpPr>
            <p:cNvPr id="293911" name="Group 18"/>
            <p:cNvGrpSpPr>
              <a:grpSpLocks/>
            </p:cNvGrpSpPr>
            <p:nvPr/>
          </p:nvGrpSpPr>
          <p:grpSpPr bwMode="auto">
            <a:xfrm>
              <a:off x="4318001" y="2260605"/>
              <a:ext cx="2971801" cy="228601"/>
              <a:chOff x="2720" y="1424"/>
              <a:chExt cx="1872" cy="144"/>
            </a:xfrm>
          </p:grpSpPr>
          <p:sp>
            <p:nvSpPr>
              <p:cNvPr id="293934" name="Freeform 19"/>
              <p:cNvSpPr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custGeom>
                <a:avLst/>
                <a:gdLst>
                  <a:gd name="T0" fmla="*/ 0 w 8256"/>
                  <a:gd name="T1" fmla="*/ 0 h 636"/>
                  <a:gd name="T2" fmla="*/ 0 w 8256"/>
                  <a:gd name="T3" fmla="*/ 0 h 636"/>
                  <a:gd name="T4" fmla="*/ 0 w 8256"/>
                  <a:gd name="T5" fmla="*/ 0 h 636"/>
                  <a:gd name="T6" fmla="*/ 0 w 8256"/>
                  <a:gd name="T7" fmla="*/ 0 h 636"/>
                  <a:gd name="T8" fmla="*/ 0 w 8256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56"/>
                  <a:gd name="T16" fmla="*/ 0 h 636"/>
                  <a:gd name="T17" fmla="*/ 8256 w 8256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56" h="636">
                    <a:moveTo>
                      <a:pt x="0" y="635"/>
                    </a:moveTo>
                    <a:lnTo>
                      <a:pt x="635" y="0"/>
                    </a:lnTo>
                    <a:lnTo>
                      <a:pt x="8255" y="0"/>
                    </a:lnTo>
                    <a:lnTo>
                      <a:pt x="7620" y="635"/>
                    </a:lnTo>
                    <a:lnTo>
                      <a:pt x="0" y="635"/>
                    </a:lnTo>
                  </a:path>
                </a:pathLst>
              </a:custGeom>
              <a:solidFill>
                <a:srgbClr val="FF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35" name="Text Box 20"/>
              <p:cNvSpPr txBox="1"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instrumented executable</a:t>
                </a:r>
              </a:p>
            </p:txBody>
          </p:sp>
        </p:grpSp>
        <p:sp>
          <p:nvSpPr>
            <p:cNvPr id="293912" name="Line 21"/>
            <p:cNvSpPr>
              <a:spLocks noChangeShapeType="1"/>
            </p:cNvSpPr>
            <p:nvPr/>
          </p:nvSpPr>
          <p:spPr bwMode="auto">
            <a:xfrm>
              <a:off x="5689600" y="25146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13" name="Line 22"/>
            <p:cNvSpPr>
              <a:spLocks noChangeShapeType="1"/>
            </p:cNvSpPr>
            <p:nvPr/>
          </p:nvSpPr>
          <p:spPr bwMode="auto">
            <a:xfrm>
              <a:off x="5918200" y="32004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14" name="Line 23"/>
            <p:cNvSpPr>
              <a:spLocks noChangeShapeType="1"/>
            </p:cNvSpPr>
            <p:nvPr/>
          </p:nvSpPr>
          <p:spPr bwMode="auto">
            <a:xfrm>
              <a:off x="74295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15" name="Line 24"/>
            <p:cNvSpPr>
              <a:spLocks noChangeShapeType="1"/>
            </p:cNvSpPr>
            <p:nvPr/>
          </p:nvSpPr>
          <p:spPr bwMode="auto">
            <a:xfrm>
              <a:off x="76454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16" name="Line 25"/>
            <p:cNvSpPr>
              <a:spLocks noChangeShapeType="1"/>
            </p:cNvSpPr>
            <p:nvPr/>
          </p:nvSpPr>
          <p:spPr bwMode="auto">
            <a:xfrm>
              <a:off x="78613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17" name="Line 26"/>
            <p:cNvSpPr>
              <a:spLocks noChangeShapeType="1"/>
            </p:cNvSpPr>
            <p:nvPr/>
          </p:nvSpPr>
          <p:spPr bwMode="auto">
            <a:xfrm>
              <a:off x="5918200" y="388461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18" name="Line 27"/>
            <p:cNvSpPr>
              <a:spLocks noChangeShapeType="1"/>
            </p:cNvSpPr>
            <p:nvPr/>
          </p:nvSpPr>
          <p:spPr bwMode="auto">
            <a:xfrm>
              <a:off x="74295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19" name="Line 28"/>
            <p:cNvSpPr>
              <a:spLocks noChangeShapeType="1"/>
            </p:cNvSpPr>
            <p:nvPr/>
          </p:nvSpPr>
          <p:spPr bwMode="auto">
            <a:xfrm>
              <a:off x="76454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20" name="Line 29"/>
            <p:cNvSpPr>
              <a:spLocks noChangeShapeType="1"/>
            </p:cNvSpPr>
            <p:nvPr/>
          </p:nvSpPr>
          <p:spPr bwMode="auto">
            <a:xfrm>
              <a:off x="78613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21" name="Line 30"/>
            <p:cNvSpPr>
              <a:spLocks noChangeShapeType="1"/>
            </p:cNvSpPr>
            <p:nvPr/>
          </p:nvSpPr>
          <p:spPr bwMode="auto">
            <a:xfrm>
              <a:off x="8078788" y="3884613"/>
              <a:ext cx="1587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22" name="Line 31"/>
            <p:cNvSpPr>
              <a:spLocks noChangeShapeType="1"/>
            </p:cNvSpPr>
            <p:nvPr/>
          </p:nvSpPr>
          <p:spPr bwMode="auto">
            <a:xfrm>
              <a:off x="6457950" y="4568825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23" name="Line 32"/>
            <p:cNvSpPr>
              <a:spLocks noChangeShapeType="1"/>
            </p:cNvSpPr>
            <p:nvPr/>
          </p:nvSpPr>
          <p:spPr bwMode="auto">
            <a:xfrm>
              <a:off x="6457950" y="5468938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24" name="Line 33"/>
            <p:cNvSpPr>
              <a:spLocks noChangeShapeType="1"/>
            </p:cNvSpPr>
            <p:nvPr/>
          </p:nvSpPr>
          <p:spPr bwMode="auto">
            <a:xfrm>
              <a:off x="4657725" y="5468938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25" name="Line 34"/>
            <p:cNvSpPr>
              <a:spLocks noChangeShapeType="1"/>
            </p:cNvSpPr>
            <p:nvPr/>
          </p:nvSpPr>
          <p:spPr bwMode="auto">
            <a:xfrm>
              <a:off x="5689600" y="132715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26" name="Line 35"/>
            <p:cNvSpPr>
              <a:spLocks noChangeShapeType="1"/>
            </p:cNvSpPr>
            <p:nvPr/>
          </p:nvSpPr>
          <p:spPr bwMode="auto">
            <a:xfrm>
              <a:off x="4657725" y="3200400"/>
              <a:ext cx="1588" cy="16002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927" name="AutoShape 36"/>
            <p:cNvSpPr>
              <a:spLocks noChangeArrowheads="1"/>
            </p:cNvSpPr>
            <p:nvPr/>
          </p:nvSpPr>
          <p:spPr bwMode="auto">
            <a:xfrm>
              <a:off x="5776913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3928" name="AutoShape 37"/>
            <p:cNvSpPr>
              <a:spLocks noChangeArrowheads="1"/>
            </p:cNvSpPr>
            <p:nvPr/>
          </p:nvSpPr>
          <p:spPr bwMode="auto">
            <a:xfrm>
              <a:off x="5595938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3929" name="AutoShape 38"/>
            <p:cNvSpPr>
              <a:spLocks noChangeArrowheads="1"/>
            </p:cNvSpPr>
            <p:nvPr/>
          </p:nvSpPr>
          <p:spPr bwMode="auto">
            <a:xfrm>
              <a:off x="5416550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3930" name="AutoShape 39"/>
            <p:cNvSpPr>
              <a:spLocks noChangeArrowheads="1"/>
            </p:cNvSpPr>
            <p:nvPr/>
          </p:nvSpPr>
          <p:spPr bwMode="auto">
            <a:xfrm>
              <a:off x="5235575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</a:rPr>
                <a:t>   parallel trace analyzer</a:t>
              </a:r>
            </a:p>
          </p:txBody>
        </p:sp>
        <p:grpSp>
          <p:nvGrpSpPr>
            <p:cNvPr id="293931" name="Group 40"/>
            <p:cNvGrpSpPr>
              <a:grpSpLocks/>
            </p:cNvGrpSpPr>
            <p:nvPr/>
          </p:nvGrpSpPr>
          <p:grpSpPr bwMode="auto">
            <a:xfrm>
              <a:off x="7481885" y="2249483"/>
              <a:ext cx="1371599" cy="228599"/>
              <a:chOff x="4713" y="1417"/>
              <a:chExt cx="864" cy="144"/>
            </a:xfrm>
          </p:grpSpPr>
          <p:sp>
            <p:nvSpPr>
              <p:cNvPr id="293932" name="Freeform 41"/>
              <p:cNvSpPr>
                <a:spLocks noChangeArrowheads="1"/>
              </p:cNvSpPr>
              <p:nvPr/>
            </p:nvSpPr>
            <p:spPr bwMode="auto">
              <a:xfrm>
                <a:off x="4713" y="1417"/>
                <a:ext cx="864" cy="144"/>
              </a:xfrm>
              <a:custGeom>
                <a:avLst/>
                <a:gdLst>
                  <a:gd name="T0" fmla="*/ 0 w 3811"/>
                  <a:gd name="T1" fmla="*/ 0 h 636"/>
                  <a:gd name="T2" fmla="*/ 0 w 3811"/>
                  <a:gd name="T3" fmla="*/ 0 h 636"/>
                  <a:gd name="T4" fmla="*/ 0 w 3811"/>
                  <a:gd name="T5" fmla="*/ 0 h 636"/>
                  <a:gd name="T6" fmla="*/ 0 w 3811"/>
                  <a:gd name="T7" fmla="*/ 0 h 636"/>
                  <a:gd name="T8" fmla="*/ 0 w 3811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1"/>
                  <a:gd name="T16" fmla="*/ 0 h 636"/>
                  <a:gd name="T17" fmla="*/ 3811 w 3811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1" h="636">
                    <a:moveTo>
                      <a:pt x="3810" y="0"/>
                    </a:moveTo>
                    <a:lnTo>
                      <a:pt x="3810" y="635"/>
                    </a:lnTo>
                    <a:lnTo>
                      <a:pt x="0" y="635"/>
                    </a:lnTo>
                    <a:lnTo>
                      <a:pt x="0" y="0"/>
                    </a:lnTo>
                    <a:lnTo>
                      <a:pt x="3810" y="0"/>
                    </a:lnTo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933" name="Text Box 42"/>
              <p:cNvSpPr txBox="1">
                <a:spLocks noChangeArrowheads="1"/>
              </p:cNvSpPr>
              <p:nvPr/>
            </p:nvSpPr>
            <p:spPr bwMode="auto">
              <a:xfrm>
                <a:off x="4713" y="1417"/>
                <a:ext cx="86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expt config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/>
              <a:t>Scalasca toolset components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sz="2400" dirty="0" err="1" smtClean="0"/>
              <a:t>Scalasca</a:t>
            </a:r>
            <a:r>
              <a:rPr lang="en-GB" sz="2400" dirty="0" smtClean="0"/>
              <a:t> </a:t>
            </a:r>
            <a:r>
              <a:rPr lang="en-GB" sz="2400" dirty="0" err="1" smtClean="0"/>
              <a:t>instrumenter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= SKIN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sz="2400" dirty="0" err="1" smtClean="0"/>
              <a:t>Scalasca</a:t>
            </a:r>
            <a:r>
              <a:rPr lang="en-GB" sz="2400" dirty="0" smtClean="0"/>
              <a:t> measurement</a:t>
            </a:r>
            <a:br>
              <a:rPr lang="en-GB" sz="2400" dirty="0" smtClean="0"/>
            </a:br>
            <a:r>
              <a:rPr lang="en-GB" sz="2400" dirty="0" smtClean="0"/>
              <a:t>collector &amp; analyzer</a:t>
            </a:r>
            <a:br>
              <a:rPr lang="en-GB" sz="2400" dirty="0" smtClean="0"/>
            </a:br>
            <a:r>
              <a:rPr lang="en-GB" sz="2400" dirty="0" smtClean="0"/>
              <a:t>= SCAN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sz="2400" dirty="0" err="1" smtClean="0"/>
              <a:t>Scalasca</a:t>
            </a:r>
            <a:r>
              <a:rPr lang="en-GB" sz="2400" dirty="0" smtClean="0"/>
              <a:t> analysis</a:t>
            </a:r>
            <a:br>
              <a:rPr lang="en-GB" sz="2400" dirty="0" smtClean="0"/>
            </a:br>
            <a:r>
              <a:rPr lang="en-GB" sz="2400" dirty="0" smtClean="0"/>
              <a:t>report examiner</a:t>
            </a:r>
            <a:br>
              <a:rPr lang="en-GB" sz="2400" dirty="0" smtClean="0"/>
            </a:br>
            <a:r>
              <a:rPr lang="en-GB" sz="2400" dirty="0" smtClean="0"/>
              <a:t>= SQUARE</a:t>
            </a:r>
          </a:p>
        </p:txBody>
      </p:sp>
      <p:sp>
        <p:nvSpPr>
          <p:cNvPr id="14341" name="Slide Number Placeholder 46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30B8502-7ADA-447E-9174-72952ADEB1BE}" type="slidenum">
              <a:rPr lang="en-US" smtClean="0"/>
              <a:pPr>
                <a:defRPr/>
              </a:pPr>
              <a:t>292</a:t>
            </a:fld>
            <a:endParaRPr lang="en-US" smtClean="0"/>
          </a:p>
        </p:txBody>
      </p:sp>
      <p:grpSp>
        <p:nvGrpSpPr>
          <p:cNvPr id="294917" name="Group 5"/>
          <p:cNvGrpSpPr>
            <a:grpSpLocks/>
          </p:cNvGrpSpPr>
          <p:nvPr/>
        </p:nvGrpSpPr>
        <p:grpSpPr bwMode="auto">
          <a:xfrm>
            <a:off x="4078288" y="985838"/>
            <a:ext cx="4775200" cy="5510212"/>
            <a:chOff x="4078288" y="649288"/>
            <a:chExt cx="4775196" cy="5510212"/>
          </a:xfrm>
        </p:grpSpPr>
        <p:sp>
          <p:nvSpPr>
            <p:cNvPr id="294918" name="AutoShape 1"/>
            <p:cNvSpPr>
              <a:spLocks noChangeArrowheads="1"/>
            </p:cNvSpPr>
            <p:nvPr/>
          </p:nvSpPr>
          <p:spPr bwMode="auto">
            <a:xfrm>
              <a:off x="5195888" y="649288"/>
              <a:ext cx="1143000" cy="685800"/>
            </a:xfrm>
            <a:prstGeom prst="flowChartMultidocumen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program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sources</a:t>
              </a:r>
            </a:p>
          </p:txBody>
        </p:sp>
        <p:sp>
          <p:nvSpPr>
            <p:cNvPr id="294919" name="AutoShape 2"/>
            <p:cNvSpPr>
              <a:spLocks noChangeArrowheads="1"/>
            </p:cNvSpPr>
            <p:nvPr/>
          </p:nvSpPr>
          <p:spPr bwMode="auto">
            <a:xfrm>
              <a:off x="5340350" y="3429000"/>
              <a:ext cx="11430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unified</a:t>
              </a:r>
            </a:p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>
                  <a:solidFill>
                    <a:srgbClr val="000000"/>
                  </a:solidFill>
                </a:rPr>
                <a:t>defs+maps</a:t>
              </a:r>
            </a:p>
          </p:txBody>
        </p:sp>
        <p:sp>
          <p:nvSpPr>
            <p:cNvPr id="294920" name="AutoShape 3"/>
            <p:cNvSpPr>
              <a:spLocks noChangeArrowheads="1"/>
            </p:cNvSpPr>
            <p:nvPr/>
          </p:nvSpPr>
          <p:spPr bwMode="auto">
            <a:xfrm>
              <a:off x="72898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 N</a:t>
              </a:r>
            </a:p>
          </p:txBody>
        </p:sp>
        <p:sp>
          <p:nvSpPr>
            <p:cNvPr id="294921" name="AutoShape 4"/>
            <p:cNvSpPr>
              <a:spLocks noChangeArrowheads="1"/>
            </p:cNvSpPr>
            <p:nvPr/>
          </p:nvSpPr>
          <p:spPr bwMode="auto">
            <a:xfrm>
              <a:off x="70612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 ..</a:t>
              </a:r>
            </a:p>
          </p:txBody>
        </p:sp>
        <p:sp>
          <p:nvSpPr>
            <p:cNvPr id="294922" name="AutoShape 5"/>
            <p:cNvSpPr>
              <a:spLocks noChangeArrowheads="1"/>
            </p:cNvSpPr>
            <p:nvPr/>
          </p:nvSpPr>
          <p:spPr bwMode="auto">
            <a:xfrm>
              <a:off x="68326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2</a:t>
              </a:r>
            </a:p>
          </p:txBody>
        </p:sp>
        <p:sp>
          <p:nvSpPr>
            <p:cNvPr id="294923" name="AutoShape 6"/>
            <p:cNvSpPr>
              <a:spLocks noChangeArrowheads="1"/>
            </p:cNvSpPr>
            <p:nvPr/>
          </p:nvSpPr>
          <p:spPr bwMode="auto">
            <a:xfrm>
              <a:off x="6604000" y="3429000"/>
              <a:ext cx="914400" cy="457200"/>
            </a:xfrm>
            <a:prstGeom prst="roundRect">
              <a:avLst>
                <a:gd name="adj" fmla="val 347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 1</a:t>
              </a:r>
            </a:p>
          </p:txBody>
        </p:sp>
        <p:sp>
          <p:nvSpPr>
            <p:cNvPr id="294924" name="Line 7"/>
            <p:cNvSpPr>
              <a:spLocks noChangeShapeType="1"/>
            </p:cNvSpPr>
            <p:nvPr/>
          </p:nvSpPr>
          <p:spPr bwMode="auto">
            <a:xfrm>
              <a:off x="8078788" y="2971800"/>
              <a:ext cx="1587" cy="4572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25" name="AutoShape 8"/>
            <p:cNvSpPr>
              <a:spLocks noChangeArrowheads="1"/>
            </p:cNvSpPr>
            <p:nvPr/>
          </p:nvSpPr>
          <p:spPr bwMode="auto">
            <a:xfrm>
              <a:off x="5037138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4926" name="AutoShape 9"/>
            <p:cNvSpPr>
              <a:spLocks noChangeArrowheads="1"/>
            </p:cNvSpPr>
            <p:nvPr/>
          </p:nvSpPr>
          <p:spPr bwMode="auto">
            <a:xfrm>
              <a:off x="48577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4927" name="AutoShape 10"/>
            <p:cNvSpPr>
              <a:spLocks noChangeArrowheads="1"/>
            </p:cNvSpPr>
            <p:nvPr/>
          </p:nvSpPr>
          <p:spPr bwMode="auto">
            <a:xfrm>
              <a:off x="4641850" y="2743200"/>
              <a:ext cx="32004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application+EPIK</a:t>
              </a:r>
            </a:p>
          </p:txBody>
        </p:sp>
        <p:sp>
          <p:nvSpPr>
            <p:cNvPr id="294928" name="AutoShape 11"/>
            <p:cNvSpPr>
              <a:spLocks noChangeArrowheads="1"/>
            </p:cNvSpPr>
            <p:nvPr/>
          </p:nvSpPr>
          <p:spPr bwMode="auto">
            <a:xfrm>
              <a:off x="4089400" y="2743200"/>
              <a:ext cx="35020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application + </a:t>
              </a:r>
              <a:r>
                <a:rPr lang="en-GB" b="1">
                  <a:solidFill>
                    <a:srgbClr val="000000"/>
                  </a:solidFill>
                </a:rPr>
                <a:t>measurement lib</a:t>
              </a:r>
            </a:p>
          </p:txBody>
        </p:sp>
        <p:sp>
          <p:nvSpPr>
            <p:cNvPr id="294929" name="AutoShape 12"/>
            <p:cNvSpPr>
              <a:spLocks noChangeArrowheads="1"/>
            </p:cNvSpPr>
            <p:nvPr/>
          </p:nvSpPr>
          <p:spPr bwMode="auto">
            <a:xfrm>
              <a:off x="5918200" y="4800600"/>
              <a:ext cx="1143000" cy="685800"/>
            </a:xfrm>
            <a:prstGeom prst="roundRect">
              <a:avLst>
                <a:gd name="adj" fmla="val 23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trace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analysis</a:t>
              </a:r>
            </a:p>
          </p:txBody>
        </p:sp>
        <p:sp>
          <p:nvSpPr>
            <p:cNvPr id="294930" name="AutoShape 13"/>
            <p:cNvSpPr>
              <a:spLocks noChangeArrowheads="1"/>
            </p:cNvSpPr>
            <p:nvPr/>
          </p:nvSpPr>
          <p:spPr bwMode="auto">
            <a:xfrm>
              <a:off x="4078288" y="4787900"/>
              <a:ext cx="1143000" cy="685800"/>
            </a:xfrm>
            <a:prstGeom prst="roundRect">
              <a:avLst>
                <a:gd name="adj" fmla="val 23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5000" rIns="90000" bIns="45000" anchor="ctr" anchorCtr="1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summary</a:t>
              </a: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analysis</a:t>
              </a:r>
            </a:p>
          </p:txBody>
        </p:sp>
        <p:sp>
          <p:nvSpPr>
            <p:cNvPr id="294931" name="AutoShape 14"/>
            <p:cNvSpPr>
              <a:spLocks noChangeArrowheads="1"/>
            </p:cNvSpPr>
            <p:nvPr/>
          </p:nvSpPr>
          <p:spPr bwMode="auto">
            <a:xfrm>
              <a:off x="4089400" y="5702300"/>
              <a:ext cx="29718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</a:rPr>
                <a:t>analysis report examiner</a:t>
              </a:r>
            </a:p>
          </p:txBody>
        </p:sp>
        <p:sp>
          <p:nvSpPr>
            <p:cNvPr id="294932" name="Line 15"/>
            <p:cNvSpPr>
              <a:spLocks noChangeShapeType="1"/>
            </p:cNvSpPr>
            <p:nvPr/>
          </p:nvSpPr>
          <p:spPr bwMode="auto">
            <a:xfrm>
              <a:off x="5689600" y="201136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33" name="AutoShape 16"/>
            <p:cNvSpPr>
              <a:spLocks noChangeArrowheads="1"/>
            </p:cNvSpPr>
            <p:nvPr/>
          </p:nvSpPr>
          <p:spPr bwMode="auto">
            <a:xfrm>
              <a:off x="5280025" y="1574800"/>
              <a:ext cx="190182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      </a:t>
              </a:r>
              <a:r>
                <a:rPr lang="en-GB" b="1">
                  <a:solidFill>
                    <a:srgbClr val="000000"/>
                  </a:solidFill>
                </a:rPr>
                <a:t>instrumenter</a:t>
              </a:r>
            </a:p>
          </p:txBody>
        </p:sp>
        <p:sp>
          <p:nvSpPr>
            <p:cNvPr id="294934" name="AutoShape 17"/>
            <p:cNvSpPr>
              <a:spLocks noChangeArrowheads="1"/>
            </p:cNvSpPr>
            <p:nvPr/>
          </p:nvSpPr>
          <p:spPr bwMode="auto">
            <a:xfrm>
              <a:off x="4546600" y="1574800"/>
              <a:ext cx="1143000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compiler</a:t>
              </a:r>
            </a:p>
          </p:txBody>
        </p:sp>
        <p:grpSp>
          <p:nvGrpSpPr>
            <p:cNvPr id="294935" name="Group 18"/>
            <p:cNvGrpSpPr>
              <a:grpSpLocks/>
            </p:cNvGrpSpPr>
            <p:nvPr/>
          </p:nvGrpSpPr>
          <p:grpSpPr bwMode="auto">
            <a:xfrm>
              <a:off x="4318001" y="2260605"/>
              <a:ext cx="2971801" cy="228601"/>
              <a:chOff x="2720" y="1424"/>
              <a:chExt cx="1872" cy="144"/>
            </a:xfrm>
          </p:grpSpPr>
          <p:sp>
            <p:nvSpPr>
              <p:cNvPr id="294958" name="Freeform 19"/>
              <p:cNvSpPr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custGeom>
                <a:avLst/>
                <a:gdLst>
                  <a:gd name="T0" fmla="*/ 0 w 8256"/>
                  <a:gd name="T1" fmla="*/ 0 h 636"/>
                  <a:gd name="T2" fmla="*/ 0 w 8256"/>
                  <a:gd name="T3" fmla="*/ 0 h 636"/>
                  <a:gd name="T4" fmla="*/ 0 w 8256"/>
                  <a:gd name="T5" fmla="*/ 0 h 636"/>
                  <a:gd name="T6" fmla="*/ 0 w 8256"/>
                  <a:gd name="T7" fmla="*/ 0 h 636"/>
                  <a:gd name="T8" fmla="*/ 0 w 8256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56"/>
                  <a:gd name="T16" fmla="*/ 0 h 636"/>
                  <a:gd name="T17" fmla="*/ 8256 w 8256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56" h="636">
                    <a:moveTo>
                      <a:pt x="0" y="635"/>
                    </a:moveTo>
                    <a:lnTo>
                      <a:pt x="635" y="0"/>
                    </a:lnTo>
                    <a:lnTo>
                      <a:pt x="8255" y="0"/>
                    </a:lnTo>
                    <a:lnTo>
                      <a:pt x="7620" y="635"/>
                    </a:lnTo>
                    <a:lnTo>
                      <a:pt x="0" y="635"/>
                    </a:lnTo>
                  </a:path>
                </a:pathLst>
              </a:custGeom>
              <a:solidFill>
                <a:srgbClr val="FF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959" name="Text Box 20"/>
              <p:cNvSpPr txBox="1">
                <a:spLocks noChangeArrowheads="1"/>
              </p:cNvSpPr>
              <p:nvPr/>
            </p:nvSpPr>
            <p:spPr bwMode="auto">
              <a:xfrm>
                <a:off x="2720" y="1424"/>
                <a:ext cx="187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instrumented executable</a:t>
                </a:r>
              </a:p>
            </p:txBody>
          </p:sp>
        </p:grpSp>
        <p:sp>
          <p:nvSpPr>
            <p:cNvPr id="294936" name="Line 21"/>
            <p:cNvSpPr>
              <a:spLocks noChangeShapeType="1"/>
            </p:cNvSpPr>
            <p:nvPr/>
          </p:nvSpPr>
          <p:spPr bwMode="auto">
            <a:xfrm>
              <a:off x="5689600" y="25146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37" name="Line 22"/>
            <p:cNvSpPr>
              <a:spLocks noChangeShapeType="1"/>
            </p:cNvSpPr>
            <p:nvPr/>
          </p:nvSpPr>
          <p:spPr bwMode="auto">
            <a:xfrm>
              <a:off x="5918200" y="320040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38" name="Line 23"/>
            <p:cNvSpPr>
              <a:spLocks noChangeShapeType="1"/>
            </p:cNvSpPr>
            <p:nvPr/>
          </p:nvSpPr>
          <p:spPr bwMode="auto">
            <a:xfrm>
              <a:off x="74295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39" name="Line 24"/>
            <p:cNvSpPr>
              <a:spLocks noChangeShapeType="1"/>
            </p:cNvSpPr>
            <p:nvPr/>
          </p:nvSpPr>
          <p:spPr bwMode="auto">
            <a:xfrm>
              <a:off x="76454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0" name="Line 25"/>
            <p:cNvSpPr>
              <a:spLocks noChangeShapeType="1"/>
            </p:cNvSpPr>
            <p:nvPr/>
          </p:nvSpPr>
          <p:spPr bwMode="auto">
            <a:xfrm>
              <a:off x="7861300" y="3200400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1" name="Line 26"/>
            <p:cNvSpPr>
              <a:spLocks noChangeShapeType="1"/>
            </p:cNvSpPr>
            <p:nvPr/>
          </p:nvSpPr>
          <p:spPr bwMode="auto">
            <a:xfrm>
              <a:off x="5918200" y="3884613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2" name="Line 27"/>
            <p:cNvSpPr>
              <a:spLocks noChangeShapeType="1"/>
            </p:cNvSpPr>
            <p:nvPr/>
          </p:nvSpPr>
          <p:spPr bwMode="auto">
            <a:xfrm>
              <a:off x="74295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3" name="Line 28"/>
            <p:cNvSpPr>
              <a:spLocks noChangeShapeType="1"/>
            </p:cNvSpPr>
            <p:nvPr/>
          </p:nvSpPr>
          <p:spPr bwMode="auto">
            <a:xfrm>
              <a:off x="76454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4" name="Line 29"/>
            <p:cNvSpPr>
              <a:spLocks noChangeShapeType="1"/>
            </p:cNvSpPr>
            <p:nvPr/>
          </p:nvSpPr>
          <p:spPr bwMode="auto">
            <a:xfrm>
              <a:off x="7861300" y="3884613"/>
              <a:ext cx="1588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5" name="Line 30"/>
            <p:cNvSpPr>
              <a:spLocks noChangeShapeType="1"/>
            </p:cNvSpPr>
            <p:nvPr/>
          </p:nvSpPr>
          <p:spPr bwMode="auto">
            <a:xfrm>
              <a:off x="8078788" y="3884613"/>
              <a:ext cx="1587" cy="22860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6" name="Line 31"/>
            <p:cNvSpPr>
              <a:spLocks noChangeShapeType="1"/>
            </p:cNvSpPr>
            <p:nvPr/>
          </p:nvSpPr>
          <p:spPr bwMode="auto">
            <a:xfrm>
              <a:off x="6457950" y="4568825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7" name="Line 32"/>
            <p:cNvSpPr>
              <a:spLocks noChangeShapeType="1"/>
            </p:cNvSpPr>
            <p:nvPr/>
          </p:nvSpPr>
          <p:spPr bwMode="auto">
            <a:xfrm>
              <a:off x="6457950" y="5468938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8" name="Line 33"/>
            <p:cNvSpPr>
              <a:spLocks noChangeShapeType="1"/>
            </p:cNvSpPr>
            <p:nvPr/>
          </p:nvSpPr>
          <p:spPr bwMode="auto">
            <a:xfrm>
              <a:off x="4657725" y="5468938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49" name="Line 34"/>
            <p:cNvSpPr>
              <a:spLocks noChangeShapeType="1"/>
            </p:cNvSpPr>
            <p:nvPr/>
          </p:nvSpPr>
          <p:spPr bwMode="auto">
            <a:xfrm>
              <a:off x="5689600" y="1327150"/>
              <a:ext cx="1588" cy="2286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50" name="Line 35"/>
            <p:cNvSpPr>
              <a:spLocks noChangeShapeType="1"/>
            </p:cNvSpPr>
            <p:nvPr/>
          </p:nvSpPr>
          <p:spPr bwMode="auto">
            <a:xfrm>
              <a:off x="4657725" y="3200400"/>
              <a:ext cx="1588" cy="16002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951" name="AutoShape 36"/>
            <p:cNvSpPr>
              <a:spLocks noChangeArrowheads="1"/>
            </p:cNvSpPr>
            <p:nvPr/>
          </p:nvSpPr>
          <p:spPr bwMode="auto">
            <a:xfrm>
              <a:off x="5776913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4952" name="AutoShape 37"/>
            <p:cNvSpPr>
              <a:spLocks noChangeArrowheads="1"/>
            </p:cNvSpPr>
            <p:nvPr/>
          </p:nvSpPr>
          <p:spPr bwMode="auto">
            <a:xfrm>
              <a:off x="5595938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4953" name="AutoShape 38"/>
            <p:cNvSpPr>
              <a:spLocks noChangeArrowheads="1"/>
            </p:cNvSpPr>
            <p:nvPr/>
          </p:nvSpPr>
          <p:spPr bwMode="auto">
            <a:xfrm>
              <a:off x="5416550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SCOUT</a:t>
              </a:r>
            </a:p>
          </p:txBody>
        </p:sp>
        <p:sp>
          <p:nvSpPr>
            <p:cNvPr id="294954" name="AutoShape 39"/>
            <p:cNvSpPr>
              <a:spLocks noChangeArrowheads="1"/>
            </p:cNvSpPr>
            <p:nvPr/>
          </p:nvSpPr>
          <p:spPr bwMode="auto">
            <a:xfrm>
              <a:off x="5235575" y="4138613"/>
              <a:ext cx="2403475" cy="457200"/>
            </a:xfrm>
            <a:prstGeom prst="flowChartTerminator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</a:rPr>
                <a:t>   parallel trace analyzer</a:t>
              </a:r>
            </a:p>
          </p:txBody>
        </p:sp>
        <p:grpSp>
          <p:nvGrpSpPr>
            <p:cNvPr id="294955" name="Group 40"/>
            <p:cNvGrpSpPr>
              <a:grpSpLocks/>
            </p:cNvGrpSpPr>
            <p:nvPr/>
          </p:nvGrpSpPr>
          <p:grpSpPr bwMode="auto">
            <a:xfrm>
              <a:off x="7481885" y="2249483"/>
              <a:ext cx="1371599" cy="228599"/>
              <a:chOff x="4713" y="1417"/>
              <a:chExt cx="864" cy="144"/>
            </a:xfrm>
          </p:grpSpPr>
          <p:sp>
            <p:nvSpPr>
              <p:cNvPr id="294956" name="Freeform 41"/>
              <p:cNvSpPr>
                <a:spLocks noChangeArrowheads="1"/>
              </p:cNvSpPr>
              <p:nvPr/>
            </p:nvSpPr>
            <p:spPr bwMode="auto">
              <a:xfrm>
                <a:off x="4713" y="1417"/>
                <a:ext cx="864" cy="144"/>
              </a:xfrm>
              <a:custGeom>
                <a:avLst/>
                <a:gdLst>
                  <a:gd name="T0" fmla="*/ 0 w 3811"/>
                  <a:gd name="T1" fmla="*/ 0 h 636"/>
                  <a:gd name="T2" fmla="*/ 0 w 3811"/>
                  <a:gd name="T3" fmla="*/ 0 h 636"/>
                  <a:gd name="T4" fmla="*/ 0 w 3811"/>
                  <a:gd name="T5" fmla="*/ 0 h 636"/>
                  <a:gd name="T6" fmla="*/ 0 w 3811"/>
                  <a:gd name="T7" fmla="*/ 0 h 636"/>
                  <a:gd name="T8" fmla="*/ 0 w 3811"/>
                  <a:gd name="T9" fmla="*/ 0 h 6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11"/>
                  <a:gd name="T16" fmla="*/ 0 h 636"/>
                  <a:gd name="T17" fmla="*/ 3811 w 3811"/>
                  <a:gd name="T18" fmla="*/ 636 h 6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11" h="636">
                    <a:moveTo>
                      <a:pt x="3810" y="0"/>
                    </a:moveTo>
                    <a:lnTo>
                      <a:pt x="3810" y="635"/>
                    </a:lnTo>
                    <a:lnTo>
                      <a:pt x="0" y="635"/>
                    </a:lnTo>
                    <a:lnTo>
                      <a:pt x="0" y="0"/>
                    </a:lnTo>
                    <a:lnTo>
                      <a:pt x="3810" y="0"/>
                    </a:lnTo>
                  </a:path>
                </a:pathLst>
              </a:cu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957" name="Text Box 42"/>
              <p:cNvSpPr txBox="1">
                <a:spLocks noChangeArrowheads="1"/>
              </p:cNvSpPr>
              <p:nvPr/>
            </p:nvSpPr>
            <p:spPr bwMode="auto">
              <a:xfrm>
                <a:off x="4713" y="1417"/>
                <a:ext cx="864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5000" rIns="90000" bIns="45000" anchor="ctr" anchorCtr="1"/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expt config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EPIK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Measurement &amp; analysis runtime system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Manages runtime configuration and parallel execution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Configuration specified via EPIK.CONF file or environment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err="1" smtClean="0"/>
              <a:t>epik_conf</a:t>
            </a:r>
            <a:r>
              <a:rPr lang="en-GB" dirty="0" smtClean="0"/>
              <a:t> reports current measurement configuration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Creates experiment archive (directory): </a:t>
            </a:r>
            <a:r>
              <a:rPr lang="en-GB" b="1" dirty="0" err="1" smtClean="0"/>
              <a:t>epik</a:t>
            </a:r>
            <a:r>
              <a:rPr lang="en-GB" b="1" dirty="0" smtClean="0"/>
              <a:t>_</a:t>
            </a:r>
            <a:r>
              <a:rPr lang="en-GB" b="1" i="1" dirty="0" smtClean="0"/>
              <a:t>&lt;title&gt;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Optional runtime summarization report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Optional event trace generation (for later analysis)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Optional filtering of (compiler instrumentation) events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Optional incorporation of HWC measurements with events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via PAPI library, using PAPI preset or native counter names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Experiment archive directory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Contains (single) measurement &amp; associated files (e.g., logs)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Contains (subsequent) analysis reports</a:t>
            </a:r>
          </a:p>
        </p:txBody>
      </p:sp>
      <p:sp>
        <p:nvSpPr>
          <p:cNvPr id="15365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64FE4DE-149D-41E5-B585-5E87ABDB7693}" type="slidenum">
              <a:rPr lang="en-US" smtClean="0"/>
              <a:pPr>
                <a:defRPr/>
              </a:pPr>
              <a:t>293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err="1" smtClean="0"/>
              <a:t>scalasca</a:t>
            </a:r>
            <a:endParaRPr lang="en-GB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One command for everything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% </a:t>
            </a:r>
            <a:r>
              <a:rPr lang="en-GB" b="1" dirty="0" err="1" smtClean="0"/>
              <a:t>scalasca</a:t>
            </a:r>
            <a:endParaRPr lang="en-GB" b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err="1" smtClean="0"/>
              <a:t>Scalasca</a:t>
            </a:r>
            <a:r>
              <a:rPr lang="en-GB" dirty="0" smtClean="0"/>
              <a:t> 1.3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Toolset for scalable performance analysis of large-scale apps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usage: </a:t>
            </a:r>
            <a:r>
              <a:rPr lang="en-GB" dirty="0" err="1" smtClean="0"/>
              <a:t>scalasca</a:t>
            </a:r>
            <a:r>
              <a:rPr lang="en-GB" dirty="0" smtClean="0"/>
              <a:t> [-v][-n] {action}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1. prepare application objects and executable for measurement: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    </a:t>
            </a:r>
            <a:r>
              <a:rPr lang="en-GB" dirty="0" err="1" smtClean="0"/>
              <a:t>scalasca</a:t>
            </a:r>
            <a:r>
              <a:rPr lang="en-GB" dirty="0" smtClean="0"/>
              <a:t> </a:t>
            </a:r>
            <a:r>
              <a:rPr lang="en-GB" i="1" dirty="0" smtClean="0"/>
              <a:t>-instrument</a:t>
            </a:r>
            <a:r>
              <a:rPr lang="en-GB" dirty="0" smtClean="0"/>
              <a:t> &lt;compile-or-link-command&gt;    # </a:t>
            </a:r>
            <a:r>
              <a:rPr lang="en-GB" b="1" i="1" dirty="0" smtClean="0"/>
              <a:t>skin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2. run application under control of measurement system: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    </a:t>
            </a:r>
            <a:r>
              <a:rPr lang="en-GB" dirty="0" err="1" smtClean="0"/>
              <a:t>scalasca</a:t>
            </a:r>
            <a:r>
              <a:rPr lang="en-GB" dirty="0" smtClean="0"/>
              <a:t> </a:t>
            </a:r>
            <a:r>
              <a:rPr lang="en-GB" i="1" dirty="0" smtClean="0"/>
              <a:t>-analyze</a:t>
            </a:r>
            <a:r>
              <a:rPr lang="en-GB" dirty="0" smtClean="0"/>
              <a:t> &lt;application-launch-command&gt;   # </a:t>
            </a:r>
            <a:r>
              <a:rPr lang="en-GB" b="1" i="1" dirty="0" smtClean="0"/>
              <a:t>scan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3. interactively explore measurement analysis report: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    </a:t>
            </a:r>
            <a:r>
              <a:rPr lang="en-GB" dirty="0" err="1" smtClean="0"/>
              <a:t>scalasca</a:t>
            </a:r>
            <a:r>
              <a:rPr lang="en-GB" dirty="0" smtClean="0"/>
              <a:t> </a:t>
            </a:r>
            <a:r>
              <a:rPr lang="en-GB" i="1" dirty="0" smtClean="0"/>
              <a:t>-examine</a:t>
            </a:r>
            <a:r>
              <a:rPr lang="en-GB" dirty="0" smtClean="0"/>
              <a:t> &lt;experiment-</a:t>
            </a:r>
            <a:r>
              <a:rPr lang="en-GB" dirty="0" err="1" smtClean="0"/>
              <a:t>archive|report</a:t>
            </a:r>
            <a:r>
              <a:rPr lang="en-GB" dirty="0" smtClean="0"/>
              <a:t>&gt;       # </a:t>
            </a:r>
            <a:r>
              <a:rPr lang="en-GB" b="1" i="1" dirty="0" smtClean="0"/>
              <a:t>square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sz="1000" b="1" i="1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b="1" i="1" dirty="0" smtClean="0"/>
              <a:t>[-h] show quick reference guide (only)</a:t>
            </a:r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2365220-1B9B-40AD-AD23-B91FE552A47A}" type="slidenum">
              <a:rPr lang="en-US" smtClean="0"/>
              <a:pPr>
                <a:defRPr/>
              </a:pPr>
              <a:t>294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err="1" smtClean="0"/>
              <a:t>scalasca</a:t>
            </a:r>
            <a:r>
              <a:rPr lang="en-GB" dirty="0" smtClean="0"/>
              <a:t> actions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One command for everything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% </a:t>
            </a:r>
            <a:r>
              <a:rPr lang="en-GB" b="1" dirty="0" err="1" smtClean="0"/>
              <a:t>scalasca</a:t>
            </a:r>
            <a:r>
              <a:rPr lang="en-GB" dirty="0" smtClean="0"/>
              <a:t> -usage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% </a:t>
            </a:r>
            <a:r>
              <a:rPr lang="en-GB" dirty="0" err="1" smtClean="0"/>
              <a:t>scalasca</a:t>
            </a:r>
            <a:r>
              <a:rPr lang="en-GB" dirty="0" smtClean="0"/>
              <a:t> </a:t>
            </a:r>
            <a:r>
              <a:rPr lang="en-GB" b="1" dirty="0" smtClean="0"/>
              <a:t>-inst</a:t>
            </a:r>
            <a:r>
              <a:rPr lang="en-GB" dirty="0" smtClean="0"/>
              <a:t>rument [options] </a:t>
            </a:r>
            <a:r>
              <a:rPr lang="en-GB" i="1" dirty="0" smtClean="0"/>
              <a:t>&lt;compile-or-link-command&gt;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% </a:t>
            </a:r>
            <a:r>
              <a:rPr lang="en-GB" dirty="0" err="1" smtClean="0"/>
              <a:t>scalasca</a:t>
            </a:r>
            <a:r>
              <a:rPr lang="en-GB" dirty="0" smtClean="0"/>
              <a:t> </a:t>
            </a:r>
            <a:r>
              <a:rPr lang="en-GB" b="1" dirty="0" smtClean="0"/>
              <a:t>-anal</a:t>
            </a:r>
            <a:r>
              <a:rPr lang="en-GB" dirty="0" smtClean="0"/>
              <a:t>yze [options] </a:t>
            </a:r>
            <a:r>
              <a:rPr lang="en-GB" i="1" dirty="0" smtClean="0"/>
              <a:t>&lt;application-launch-command&gt;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% </a:t>
            </a:r>
            <a:r>
              <a:rPr lang="en-GB" dirty="0" err="1" smtClean="0"/>
              <a:t>scalasca</a:t>
            </a:r>
            <a:r>
              <a:rPr lang="en-GB" dirty="0" smtClean="0"/>
              <a:t> </a:t>
            </a:r>
            <a:r>
              <a:rPr lang="en-GB" b="1" dirty="0" smtClean="0"/>
              <a:t>-exam</a:t>
            </a:r>
            <a:r>
              <a:rPr lang="en-GB" dirty="0" smtClean="0"/>
              <a:t>ine [options] </a:t>
            </a:r>
            <a:r>
              <a:rPr lang="en-GB" i="1" dirty="0" smtClean="0"/>
              <a:t>&lt;experiment-</a:t>
            </a:r>
            <a:r>
              <a:rPr lang="en-GB" i="1" dirty="0" err="1" smtClean="0"/>
              <a:t>archive|report</a:t>
            </a:r>
            <a:r>
              <a:rPr lang="en-GB" i="1" dirty="0" smtClean="0"/>
              <a:t>&gt;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... that does nothing!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simply a shell script wrapper for action commands: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% </a:t>
            </a:r>
            <a:r>
              <a:rPr lang="en-GB" b="1" dirty="0" smtClean="0"/>
              <a:t>skin</a:t>
            </a:r>
            <a:r>
              <a:rPr lang="en-GB" dirty="0" smtClean="0"/>
              <a:t> [options] </a:t>
            </a:r>
            <a:r>
              <a:rPr lang="en-GB" i="1" dirty="0" smtClean="0"/>
              <a:t>&lt;compile-or-link-command&gt;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i="1" dirty="0" smtClean="0"/>
              <a:t>prepare application objects and executable for measurement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% </a:t>
            </a:r>
            <a:r>
              <a:rPr lang="en-GB" b="1" dirty="0" smtClean="0"/>
              <a:t>scan</a:t>
            </a:r>
            <a:r>
              <a:rPr lang="en-GB" dirty="0" smtClean="0"/>
              <a:t> [options] </a:t>
            </a:r>
            <a:r>
              <a:rPr lang="en-GB" i="1" dirty="0" smtClean="0"/>
              <a:t>&lt;application-launch-command&gt;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i="1" dirty="0" smtClean="0"/>
              <a:t>run application under control of measurement system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% </a:t>
            </a:r>
            <a:r>
              <a:rPr lang="en-GB" b="1" dirty="0" smtClean="0"/>
              <a:t>square</a:t>
            </a:r>
            <a:r>
              <a:rPr lang="en-GB" dirty="0" smtClean="0"/>
              <a:t> [options] &lt;experiment-</a:t>
            </a:r>
            <a:r>
              <a:rPr lang="en-GB" dirty="0" err="1" smtClean="0"/>
              <a:t>archive|report</a:t>
            </a:r>
            <a:r>
              <a:rPr lang="en-GB" dirty="0" smtClean="0"/>
              <a:t>&gt;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interactively explore measurement analysis report</a:t>
            </a:r>
          </a:p>
        </p:txBody>
      </p:sp>
      <p:sp>
        <p:nvSpPr>
          <p:cNvPr id="17413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288DCD4-7FCD-4525-A127-178BE68BED89}" type="slidenum">
              <a:rPr lang="en-US" smtClean="0"/>
              <a:pPr>
                <a:defRPr/>
              </a:pPr>
              <a:t>295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OPARI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Automatic instrumentation of OpenMP &amp; POMP directives via source pre-processor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Parallel regions, </a:t>
            </a:r>
            <a:r>
              <a:rPr lang="en-GB" dirty="0" err="1" smtClean="0"/>
              <a:t>worksharing</a:t>
            </a:r>
            <a:r>
              <a:rPr lang="en-GB" dirty="0" smtClean="0"/>
              <a:t>, synchronization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Currently limited to OpenMP 2.5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No special handling of guards, dynamic or nested thread teams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Configurable to disable instrumentation of locks, etc.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Typically invoked internally by instrumentation tools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Used by </a:t>
            </a:r>
            <a:r>
              <a:rPr lang="en-GB" dirty="0" err="1" smtClean="0"/>
              <a:t>Scalasca/Kojak</a:t>
            </a:r>
            <a:r>
              <a:rPr lang="en-GB" dirty="0" smtClean="0"/>
              <a:t>, </a:t>
            </a:r>
            <a:r>
              <a:rPr lang="en-GB" dirty="0" err="1" smtClean="0"/>
              <a:t>ompP</a:t>
            </a:r>
            <a:r>
              <a:rPr lang="en-GB" dirty="0" smtClean="0"/>
              <a:t>, TAU, </a:t>
            </a:r>
            <a:r>
              <a:rPr lang="en-GB" dirty="0" err="1" smtClean="0"/>
              <a:t>VampirTrace</a:t>
            </a:r>
            <a:r>
              <a:rPr lang="en-GB" dirty="0" smtClean="0"/>
              <a:t>, etc.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Provided with </a:t>
            </a:r>
            <a:r>
              <a:rPr lang="en-GB" dirty="0" err="1" smtClean="0"/>
              <a:t>Scalasca</a:t>
            </a:r>
            <a:r>
              <a:rPr lang="en-GB" dirty="0" smtClean="0"/>
              <a:t>, but also available separately</a:t>
            </a:r>
          </a:p>
          <a:p>
            <a:pPr lvl="2" eaLnBrk="1" fontAlgn="auto" hangingPunct="1">
              <a:spcAft>
                <a:spcPts val="0"/>
              </a:spcAft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OPARI 1.1 (October 2001)</a:t>
            </a:r>
          </a:p>
          <a:p>
            <a:pPr lvl="2" eaLnBrk="1" fontAlgn="auto" hangingPunct="1">
              <a:spcAft>
                <a:spcPts val="0"/>
              </a:spcAft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OPARI 2.0 currently in development</a:t>
            </a:r>
          </a:p>
        </p:txBody>
      </p:sp>
      <p:sp>
        <p:nvSpPr>
          <p:cNvPr id="18437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2DE520A-9428-4BB5-8331-36A711B3D0F3}" type="slidenum">
              <a:rPr lang="en-US" smtClean="0"/>
              <a:pPr>
                <a:defRPr/>
              </a:pPr>
              <a:t>296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CUBE3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Parallel program analysis report exploration tools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Libraries for XML report reading &amp; writing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Algebra utilities for report processing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GUI for interactive analysis exploration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requires Qt4 or </a:t>
            </a:r>
            <a:r>
              <a:rPr lang="en-GB" dirty="0" err="1" smtClean="0"/>
              <a:t>wxGTK</a:t>
            </a:r>
            <a:r>
              <a:rPr lang="en-GB" dirty="0" smtClean="0"/>
              <a:t> widgets library</a:t>
            </a:r>
          </a:p>
          <a:p>
            <a:pPr lvl="2"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can be installed independently of </a:t>
            </a:r>
            <a:r>
              <a:rPr lang="en-GB" dirty="0" err="1" smtClean="0"/>
              <a:t>Scalasca</a:t>
            </a:r>
            <a:r>
              <a:rPr lang="en-GB" dirty="0" smtClean="0"/>
              <a:t> </a:t>
            </a:r>
            <a:r>
              <a:rPr lang="en-GB" dirty="0" err="1" smtClean="0"/>
              <a:t>instrumentor</a:t>
            </a:r>
            <a:r>
              <a:rPr lang="en-GB" dirty="0" smtClean="0"/>
              <a:t> and measurement collector/analyzer, e.g., on laptop or desktop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Used by </a:t>
            </a:r>
            <a:r>
              <a:rPr lang="en-GB" dirty="0" err="1" smtClean="0"/>
              <a:t>Scalasca/Kojak</a:t>
            </a:r>
            <a:r>
              <a:rPr lang="en-GB" dirty="0" smtClean="0"/>
              <a:t>, Marmot, </a:t>
            </a:r>
            <a:r>
              <a:rPr lang="en-GB" dirty="0" err="1" smtClean="0"/>
              <a:t>ompP</a:t>
            </a:r>
            <a:r>
              <a:rPr lang="en-GB" dirty="0" smtClean="0"/>
              <a:t>, PerfSuite, etc.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Provided with </a:t>
            </a:r>
            <a:r>
              <a:rPr lang="en-GB" dirty="0" err="1" smtClean="0"/>
              <a:t>Scalasca</a:t>
            </a:r>
            <a:r>
              <a:rPr lang="en-GB" dirty="0" smtClean="0"/>
              <a:t>, but also available separately</a:t>
            </a:r>
          </a:p>
          <a:p>
            <a:pPr lvl="2" eaLnBrk="1" fontAlgn="auto" hangingPunct="1">
              <a:spcAft>
                <a:spcPts val="0"/>
              </a:spcAft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CUBE 3.3 (February 2010)</a:t>
            </a:r>
          </a:p>
        </p:txBody>
      </p:sp>
      <p:sp>
        <p:nvSpPr>
          <p:cNvPr id="19461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63EE929-E4B5-44DF-96C9-8E1409FA1718}" type="slidenum">
              <a:rPr lang="en-US" smtClean="0"/>
              <a:pPr>
                <a:defRPr/>
              </a:pPr>
              <a:t>297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Analysis presentation and exploration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Representation of values (severity matrix)</a:t>
            </a:r>
            <a:br>
              <a:rPr lang="en-GB" dirty="0" smtClean="0"/>
            </a:br>
            <a:r>
              <a:rPr lang="en-GB" dirty="0" smtClean="0"/>
              <a:t>on three hierarchical axes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Performance property (metric)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Call-tree path (program location)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System location (process/thread)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Three coupled tree browsers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CUBE3 displays severities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As value: for precise comparison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As colour: for easy identification of hotspots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Inclusive value when closed &amp; exclusive value when expanded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Customizable via display mode</a:t>
            </a:r>
          </a:p>
        </p:txBody>
      </p:sp>
      <p:sp>
        <p:nvSpPr>
          <p:cNvPr id="20485" name="Slide Number Placeholder 1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6D11E5C-5BB6-4848-B355-4B0F1813ADE5}" type="slidenum">
              <a:rPr lang="en-US" smtClean="0"/>
              <a:pPr>
                <a:defRPr/>
              </a:pPr>
              <a:t>298</a:t>
            </a:fld>
            <a:endParaRPr lang="en-US" smtClean="0"/>
          </a:p>
        </p:txBody>
      </p:sp>
      <p:grpSp>
        <p:nvGrpSpPr>
          <p:cNvPr id="301061" name="Group 3"/>
          <p:cNvGrpSpPr>
            <a:grpSpLocks/>
          </p:cNvGrpSpPr>
          <p:nvPr/>
        </p:nvGrpSpPr>
        <p:grpSpPr bwMode="auto">
          <a:xfrm>
            <a:off x="6608763" y="1355725"/>
            <a:ext cx="2235200" cy="1963738"/>
            <a:chOff x="4126" y="869"/>
            <a:chExt cx="1408" cy="1237"/>
          </a:xfrm>
        </p:grpSpPr>
        <p:sp>
          <p:nvSpPr>
            <p:cNvPr id="301062" name="Text Box 4"/>
            <p:cNvSpPr txBox="1">
              <a:spLocks noChangeArrowheads="1"/>
            </p:cNvSpPr>
            <p:nvPr/>
          </p:nvSpPr>
          <p:spPr bwMode="auto">
            <a:xfrm>
              <a:off x="5025" y="907"/>
              <a:ext cx="510" cy="5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Call</a:t>
              </a:r>
            </a:p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path</a:t>
              </a:r>
            </a:p>
          </p:txBody>
        </p:sp>
        <p:sp>
          <p:nvSpPr>
            <p:cNvPr id="301063" name="Text Box 5"/>
            <p:cNvSpPr txBox="1">
              <a:spLocks noChangeArrowheads="1"/>
            </p:cNvSpPr>
            <p:nvPr/>
          </p:nvSpPr>
          <p:spPr bwMode="auto">
            <a:xfrm rot="-5400000">
              <a:off x="3850" y="1145"/>
              <a:ext cx="853" cy="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Property</a:t>
              </a:r>
            </a:p>
          </p:txBody>
        </p:sp>
        <p:sp>
          <p:nvSpPr>
            <p:cNvPr id="301064" name="Text Box 6"/>
            <p:cNvSpPr txBox="1">
              <a:spLocks noChangeArrowheads="1"/>
            </p:cNvSpPr>
            <p:nvPr/>
          </p:nvSpPr>
          <p:spPr bwMode="auto">
            <a:xfrm>
              <a:off x="4541" y="1805"/>
              <a:ext cx="851" cy="3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algn="ctr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Location</a:t>
              </a:r>
            </a:p>
          </p:txBody>
        </p:sp>
        <p:grpSp>
          <p:nvGrpSpPr>
            <p:cNvPr id="301065" name="Group 7"/>
            <p:cNvGrpSpPr>
              <a:grpSpLocks/>
            </p:cNvGrpSpPr>
            <p:nvPr/>
          </p:nvGrpSpPr>
          <p:grpSpPr bwMode="auto">
            <a:xfrm>
              <a:off x="4401" y="1192"/>
              <a:ext cx="671" cy="639"/>
              <a:chOff x="4401" y="1192"/>
              <a:chExt cx="671" cy="639"/>
            </a:xfrm>
          </p:grpSpPr>
          <p:sp>
            <p:nvSpPr>
              <p:cNvPr id="301067" name="Line 8"/>
              <p:cNvSpPr>
                <a:spLocks noChangeShapeType="1"/>
              </p:cNvSpPr>
              <p:nvPr/>
            </p:nvSpPr>
            <p:spPr bwMode="auto">
              <a:xfrm flipV="1">
                <a:off x="4401" y="1192"/>
                <a:ext cx="1" cy="639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068" name="Line 9"/>
              <p:cNvSpPr>
                <a:spLocks noChangeShapeType="1"/>
              </p:cNvSpPr>
              <p:nvPr/>
            </p:nvSpPr>
            <p:spPr bwMode="auto">
              <a:xfrm>
                <a:off x="4401" y="1830"/>
                <a:ext cx="671" cy="1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069" name="Line 10"/>
              <p:cNvSpPr>
                <a:spLocks noChangeShapeType="1"/>
              </p:cNvSpPr>
              <p:nvPr/>
            </p:nvSpPr>
            <p:spPr bwMode="auto">
              <a:xfrm flipV="1">
                <a:off x="4401" y="1628"/>
                <a:ext cx="287" cy="203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070" name="AutoShape 11"/>
              <p:cNvSpPr>
                <a:spLocks noChangeArrowheads="1"/>
              </p:cNvSpPr>
              <p:nvPr/>
            </p:nvSpPr>
            <p:spPr bwMode="auto">
              <a:xfrm>
                <a:off x="4487" y="1226"/>
                <a:ext cx="535" cy="535"/>
              </a:xfrm>
              <a:prstGeom prst="cube">
                <a:avLst>
                  <a:gd name="adj" fmla="val 25000"/>
                </a:avLst>
              </a:prstGeom>
              <a:solidFill>
                <a:srgbClr val="66FF33">
                  <a:alpha val="50195"/>
                </a:srgbClr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01066" name="AutoShape 12"/>
            <p:cNvSpPr>
              <a:spLocks noChangeArrowheads="1"/>
            </p:cNvSpPr>
            <p:nvPr/>
          </p:nvSpPr>
          <p:spPr bwMode="auto">
            <a:xfrm>
              <a:off x="4490" y="1466"/>
              <a:ext cx="528" cy="96"/>
            </a:xfrm>
            <a:prstGeom prst="parallelogram">
              <a:avLst>
                <a:gd name="adj" fmla="val 137500"/>
              </a:avLst>
            </a:prstGeom>
            <a:solidFill>
              <a:srgbClr val="FF99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dirty="0" err="1" smtClean="0"/>
              <a:t>Scalasca</a:t>
            </a:r>
            <a:r>
              <a:rPr lang="en-GB" sz="3200" dirty="0" smtClean="0"/>
              <a:t> analysis report explorer (summary)</a:t>
            </a:r>
          </a:p>
        </p:txBody>
      </p:sp>
      <p:sp>
        <p:nvSpPr>
          <p:cNvPr id="21508" name="Slide Number Placeholder 7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A362B21-B48E-4229-A423-081014042F93}" type="slidenum">
              <a:rPr lang="en-US" smtClean="0"/>
              <a:pPr>
                <a:defRPr/>
              </a:pPr>
              <a:t>299</a:t>
            </a:fld>
            <a:endParaRPr lang="en-US" smtClean="0"/>
          </a:p>
        </p:txBody>
      </p:sp>
      <p:grpSp>
        <p:nvGrpSpPr>
          <p:cNvPr id="302085" name="Group 4"/>
          <p:cNvGrpSpPr>
            <a:grpSpLocks/>
          </p:cNvGrpSpPr>
          <p:nvPr/>
        </p:nvGrpSpPr>
        <p:grpSpPr bwMode="auto">
          <a:xfrm>
            <a:off x="300038" y="1206500"/>
            <a:ext cx="8512175" cy="4924425"/>
            <a:chOff x="204788" y="1206500"/>
            <a:chExt cx="9016367" cy="5216525"/>
          </a:xfrm>
        </p:grpSpPr>
        <p:pic>
          <p:nvPicPr>
            <p:cNvPr id="3020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20863" y="1206500"/>
              <a:ext cx="5776912" cy="4987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2087" name="AutoShape 3"/>
            <p:cNvSpPr>
              <a:spLocks noChangeArrowheads="1"/>
            </p:cNvSpPr>
            <p:nvPr/>
          </p:nvSpPr>
          <p:spPr bwMode="auto">
            <a:xfrm>
              <a:off x="7094378" y="4754563"/>
              <a:ext cx="2126777" cy="914400"/>
            </a:xfrm>
            <a:prstGeom prst="wedgeRoundRectCallout">
              <a:avLst>
                <a:gd name="adj1" fmla="val -46551"/>
                <a:gd name="adj2" fmla="val -145509"/>
                <a:gd name="adj3" fmla="val 16667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How is it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distributed across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the processes?</a:t>
              </a:r>
            </a:p>
          </p:txBody>
        </p:sp>
        <p:sp>
          <p:nvSpPr>
            <p:cNvPr id="302088" name="AutoShape 4"/>
            <p:cNvSpPr>
              <a:spLocks noChangeArrowheads="1"/>
            </p:cNvSpPr>
            <p:nvPr/>
          </p:nvSpPr>
          <p:spPr bwMode="auto">
            <a:xfrm>
              <a:off x="204788" y="4791075"/>
              <a:ext cx="1600200" cy="914400"/>
            </a:xfrm>
            <a:prstGeom prst="wedgeRoundRectCallout">
              <a:avLst>
                <a:gd name="adj1" fmla="val 68125"/>
                <a:gd name="adj2" fmla="val -248227"/>
                <a:gd name="adj3" fmla="val 16667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What kind of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performance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problem?</a:t>
              </a:r>
            </a:p>
          </p:txBody>
        </p:sp>
        <p:sp>
          <p:nvSpPr>
            <p:cNvPr id="302089" name="AutoShape 5"/>
            <p:cNvSpPr>
              <a:spLocks noChangeArrowheads="1"/>
            </p:cNvSpPr>
            <p:nvPr/>
          </p:nvSpPr>
          <p:spPr bwMode="auto">
            <a:xfrm>
              <a:off x="2550254" y="5440363"/>
              <a:ext cx="2024922" cy="982662"/>
            </a:xfrm>
            <a:prstGeom prst="wedgeRoundRectCallout">
              <a:avLst>
                <a:gd name="adj1" fmla="val 25259"/>
                <a:gd name="adj2" fmla="val -175356"/>
                <a:gd name="adj3" fmla="val 16667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Where is it in the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source code?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In what context?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IntroDUCTION</a:t>
            </a:r>
            <a:r>
              <a:rPr lang="en-US" dirty="0" smtClean="0"/>
              <a:t> to POINT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93037" cy="22018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Nick Nystrom</a:t>
            </a:r>
          </a:p>
          <a:p>
            <a:pPr>
              <a:defRPr/>
            </a:pPr>
            <a:r>
              <a:rPr lang="en-US" dirty="0" smtClean="0"/>
              <a:t>Pittsburgh Supercomputing Center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dirty="0" smtClean="0"/>
              <a:t>Allen D. </a:t>
            </a:r>
            <a:r>
              <a:rPr lang="en-US" dirty="0" err="1" smtClean="0"/>
              <a:t>Malony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Performance Research Laboratory, University of Oregon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E8F5E5-8612-4FFC-B8B0-E973F527FBF6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sz="2800"/>
              <a:t>Getting the best performance out of your code is difficult for sequential, single core systems</a:t>
            </a:r>
          </a:p>
          <a:p>
            <a:r>
              <a:rPr lang="en-US" sz="2800"/>
              <a:t>It has always been difficult to tune your parallel application</a:t>
            </a:r>
          </a:p>
          <a:p>
            <a:r>
              <a:rPr lang="en-US" sz="2800"/>
              <a:t>The arrival of multi-core systems only makes the task that much harder</a:t>
            </a:r>
          </a:p>
          <a:p>
            <a:r>
              <a:rPr lang="en-US" sz="2800"/>
              <a:t>There are techniques that can help lead to better performance</a:t>
            </a:r>
          </a:p>
          <a:p>
            <a:r>
              <a:rPr lang="en-US" sz="2800"/>
              <a:t>There are tools available to help you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D182210-7E71-4E4A-A24F-0C86C868211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600" dirty="0" err="1" smtClean="0"/>
              <a:t>Scalasca</a:t>
            </a:r>
            <a:r>
              <a:rPr lang="en-GB" sz="3600" dirty="0" smtClean="0"/>
              <a:t> analysis report explorer (trace)</a:t>
            </a:r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0EE97BF-E30A-4731-9EF9-87A59A4E83B3}" type="slidenum">
              <a:rPr lang="en-US" smtClean="0"/>
              <a:pPr>
                <a:defRPr/>
              </a:pPr>
              <a:t>300</a:t>
            </a:fld>
            <a:endParaRPr lang="en-US" smtClean="0"/>
          </a:p>
        </p:txBody>
      </p:sp>
      <p:grpSp>
        <p:nvGrpSpPr>
          <p:cNvPr id="303109" name="Group 3"/>
          <p:cNvGrpSpPr>
            <a:grpSpLocks/>
          </p:cNvGrpSpPr>
          <p:nvPr/>
        </p:nvGrpSpPr>
        <p:grpSpPr bwMode="auto">
          <a:xfrm>
            <a:off x="279400" y="1038225"/>
            <a:ext cx="8528050" cy="4983163"/>
            <a:chOff x="169863" y="1038225"/>
            <a:chExt cx="8824912" cy="5156200"/>
          </a:xfrm>
        </p:grpSpPr>
        <p:pic>
          <p:nvPicPr>
            <p:cNvPr id="303110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20863" y="1206500"/>
              <a:ext cx="5776912" cy="4987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031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8425" y="1038225"/>
              <a:ext cx="3816350" cy="21605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3112" name="AutoShape 4"/>
            <p:cNvSpPr>
              <a:spLocks noChangeArrowheads="1"/>
            </p:cNvSpPr>
            <p:nvPr/>
          </p:nvSpPr>
          <p:spPr bwMode="auto">
            <a:xfrm>
              <a:off x="169863" y="3205163"/>
              <a:ext cx="1254125" cy="762000"/>
            </a:xfrm>
            <a:prstGeom prst="wedgeRoundRectCallout">
              <a:avLst>
                <a:gd name="adj1" fmla="val 120657"/>
                <a:gd name="adj2" fmla="val -125458"/>
                <a:gd name="adj3" fmla="val 16667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3113" name="AutoShape 5"/>
            <p:cNvSpPr>
              <a:spLocks noChangeArrowheads="1"/>
            </p:cNvSpPr>
            <p:nvPr/>
          </p:nvSpPr>
          <p:spPr bwMode="auto">
            <a:xfrm>
              <a:off x="169863" y="3205163"/>
              <a:ext cx="1235075" cy="762000"/>
            </a:xfrm>
            <a:prstGeom prst="wedgeRoundRectCallout">
              <a:avLst>
                <a:gd name="adj1" fmla="val 122569"/>
                <a:gd name="adj2" fmla="val -22676"/>
                <a:gd name="adj3" fmla="val 16667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3114" name="AutoShape 6"/>
            <p:cNvSpPr>
              <a:spLocks noChangeArrowheads="1"/>
            </p:cNvSpPr>
            <p:nvPr/>
          </p:nvSpPr>
          <p:spPr bwMode="auto">
            <a:xfrm>
              <a:off x="169863" y="2925763"/>
              <a:ext cx="1254125" cy="1143000"/>
            </a:xfrm>
            <a:prstGeom prst="wedgeRoundRectCallout">
              <a:avLst>
                <a:gd name="adj1" fmla="val 128579"/>
                <a:gd name="adj2" fmla="val -32718"/>
                <a:gd name="adj3" fmla="val 16667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0000" tIns="45000" rIns="90000" bIns="45000" anchor="ctr"/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Additional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metrics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determined</a:t>
              </a:r>
              <a:br>
                <a:rPr lang="en-GB">
                  <a:solidFill>
                    <a:srgbClr val="000000"/>
                  </a:solidFill>
                </a:rPr>
              </a:br>
              <a:r>
                <a:rPr lang="en-GB">
                  <a:solidFill>
                    <a:srgbClr val="000000"/>
                  </a:solidFill>
                </a:rPr>
                <a:t>from trace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ZeusMP2/JUMP case study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Computational astrophysics</a:t>
            </a:r>
          </a:p>
          <a:p>
            <a:pPr lvl="1">
              <a:defRPr/>
            </a:pPr>
            <a:r>
              <a:rPr lang="en-US" dirty="0" smtClean="0"/>
              <a:t>(magneto-)hydrodynamic simulations on 1-, 2- &amp; 3-D grids</a:t>
            </a:r>
          </a:p>
          <a:p>
            <a:pPr lvl="1">
              <a:defRPr/>
            </a:pPr>
            <a:r>
              <a:rPr lang="en-US" dirty="0" smtClean="0"/>
              <a:t>part of SPEC MPI2007 1.0 benchmark suite (132.zeusmp2)</a:t>
            </a:r>
          </a:p>
          <a:p>
            <a:pPr lvl="1">
              <a:defRPr/>
            </a:pPr>
            <a:r>
              <a:rPr lang="en-US" dirty="0" smtClean="0"/>
              <a:t>developed by UCSD/LLNL</a:t>
            </a:r>
          </a:p>
          <a:p>
            <a:pPr lvl="1">
              <a:defRPr/>
            </a:pPr>
            <a:r>
              <a:rPr lang="en-US" dirty="0" smtClean="0"/>
              <a:t>&gt;44,000 lines Fortran 90 (in 106 source modules)</a:t>
            </a:r>
          </a:p>
          <a:p>
            <a:pPr lvl="1">
              <a:defRPr/>
            </a:pPr>
            <a:r>
              <a:rPr lang="en-US" dirty="0" smtClean="0"/>
              <a:t>provided configuration scales to 512 MPI processes</a:t>
            </a:r>
          </a:p>
          <a:p>
            <a:pPr>
              <a:defRPr/>
            </a:pPr>
            <a:r>
              <a:rPr lang="en-US" dirty="0" smtClean="0"/>
              <a:t>Run with 512 processes on JUMP</a:t>
            </a:r>
          </a:p>
          <a:p>
            <a:pPr lvl="1">
              <a:defRPr/>
            </a:pPr>
            <a:r>
              <a:rPr lang="en-US" dirty="0" smtClean="0"/>
              <a:t>IBM p690+ </a:t>
            </a:r>
            <a:r>
              <a:rPr lang="en-US" dirty="0" err="1" smtClean="0"/>
              <a:t>eServer</a:t>
            </a:r>
            <a:r>
              <a:rPr lang="en-US" dirty="0" smtClean="0"/>
              <a:t> cluster with HPS at JSC</a:t>
            </a:r>
          </a:p>
          <a:p>
            <a:pPr>
              <a:defRPr/>
            </a:pPr>
            <a:r>
              <a:rPr lang="en-US" dirty="0" err="1" smtClean="0"/>
              <a:t>Scalasca</a:t>
            </a:r>
            <a:r>
              <a:rPr lang="en-US" dirty="0" smtClean="0"/>
              <a:t> summary and trace measurements</a:t>
            </a:r>
          </a:p>
          <a:p>
            <a:pPr lvl="1">
              <a:defRPr/>
            </a:pPr>
            <a:r>
              <a:rPr lang="en-US" dirty="0" smtClean="0"/>
              <a:t>~5% measurement dilation (full instrumentation, no filtering)</a:t>
            </a:r>
          </a:p>
          <a:p>
            <a:pPr lvl="1">
              <a:defRPr/>
            </a:pPr>
            <a:r>
              <a:rPr lang="en-US" dirty="0" smtClean="0"/>
              <a:t>2 GB trace analysis in 19 seconds</a:t>
            </a:r>
          </a:p>
          <a:p>
            <a:pPr lvl="1">
              <a:defRPr/>
            </a:pPr>
            <a:r>
              <a:rPr lang="en-US" dirty="0" smtClean="0"/>
              <a:t>application’s 8x8x8 grid topology automatically captured from MPI Cartesian</a:t>
            </a:r>
            <a:endParaRPr lang="en-US" dirty="0"/>
          </a:p>
        </p:txBody>
      </p:sp>
      <p:sp>
        <p:nvSpPr>
          <p:cNvPr id="23557" name="Foliennummernplatzhalt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9E17F84-F54D-4055-BA1F-DEFA86A37CF6}" type="slidenum">
              <a:rPr lang="en-US" smtClean="0"/>
              <a:pPr>
                <a:defRPr/>
              </a:pPr>
              <a:t>301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dirty="0" err="1" smtClean="0"/>
              <a:t>Scalasca</a:t>
            </a:r>
            <a:r>
              <a:rPr lang="en-GB" sz="3200" dirty="0" smtClean="0"/>
              <a:t> summary analysis: zeusmp2 on jump</a:t>
            </a:r>
          </a:p>
        </p:txBody>
      </p:sp>
      <p:sp>
        <p:nvSpPr>
          <p:cNvPr id="30515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9" y="1384300"/>
            <a:ext cx="3322626" cy="4527550"/>
          </a:xfrm>
        </p:spPr>
        <p:txBody>
          <a:bodyPr lIns="0" tIns="0" rIns="0" bIns="0">
            <a:noAutofit/>
          </a:bodyPr>
          <a:lstStyle/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12.8% of time spent in MPI point-to-point communication</a:t>
            </a:r>
          </a:p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45.0% of which is on program </a:t>
            </a:r>
            <a:r>
              <a:rPr lang="en-GB" sz="2400" dirty="0" err="1" smtClean="0"/>
              <a:t>callpath</a:t>
            </a:r>
            <a:r>
              <a:rPr lang="en-GB" sz="2400" dirty="0" smtClean="0"/>
              <a:t> </a:t>
            </a:r>
            <a:r>
              <a:rPr lang="en-GB" sz="2000" dirty="0" err="1" smtClean="0">
                <a:latin typeface="Courier New" pitchFamily="49" charset="0"/>
              </a:rPr>
              <a:t>transprt</a:t>
            </a:r>
            <a:r>
              <a:rPr lang="en-GB" sz="2000" dirty="0" smtClean="0">
                <a:latin typeface="Courier New" pitchFamily="49" charset="0"/>
              </a:rPr>
              <a:t>/ct/</a:t>
            </a:r>
            <a:r>
              <a:rPr lang="en-GB" sz="2000" dirty="0" err="1" smtClean="0">
                <a:latin typeface="Courier New" pitchFamily="49" charset="0"/>
              </a:rPr>
              <a:t>hsmoc</a:t>
            </a:r>
            <a:endParaRPr lang="en-GB" sz="2400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With 23.2% std dev over 512 processes</a:t>
            </a:r>
          </a:p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Lowest values in 3</a:t>
            </a:r>
            <a:r>
              <a:rPr lang="en-GB" sz="2400" baseline="30000" dirty="0" smtClean="0"/>
              <a:t>rd</a:t>
            </a:r>
            <a:r>
              <a:rPr lang="en-GB" sz="2400" baseline="33000" dirty="0" smtClean="0"/>
              <a:t/>
            </a:r>
            <a:br>
              <a:rPr lang="en-GB" sz="2400" baseline="33000" dirty="0" smtClean="0"/>
            </a:br>
            <a:r>
              <a:rPr lang="en-GB" sz="2400" dirty="0" smtClean="0"/>
              <a:t>and 4</a:t>
            </a:r>
            <a:r>
              <a:rPr lang="en-GB" sz="2400" baseline="33000" dirty="0" smtClean="0"/>
              <a:t>th</a:t>
            </a:r>
            <a:r>
              <a:rPr lang="en-GB" sz="2400" dirty="0" smtClean="0"/>
              <a:t> planes of the Cartesian grid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BC9B39B-A04C-4892-BB0D-557345CE4159}" type="slidenum">
              <a:rPr lang="en-US" smtClean="0"/>
              <a:pPr>
                <a:defRPr/>
              </a:pPr>
              <a:t>302</a:t>
            </a:fld>
            <a:endParaRPr lang="en-US" smtClean="0"/>
          </a:p>
        </p:txBody>
      </p:sp>
      <p:pic>
        <p:nvPicPr>
          <p:cNvPr id="30515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5238" y="1347788"/>
            <a:ext cx="5078412" cy="4384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dirty="0" err="1" smtClean="0"/>
              <a:t>Scalasca</a:t>
            </a:r>
            <a:r>
              <a:rPr lang="en-GB" sz="3200" dirty="0" smtClean="0"/>
              <a:t> trace analysis: zeusmp2 on jump</a:t>
            </a:r>
          </a:p>
        </p:txBody>
      </p:sp>
      <p:sp>
        <p:nvSpPr>
          <p:cNvPr id="306179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9" y="1384300"/>
            <a:ext cx="3322626" cy="4527550"/>
          </a:xfrm>
        </p:spPr>
        <p:txBody>
          <a:bodyPr lIns="0" tIns="0" rIns="0" bIns="0">
            <a:noAutofit/>
          </a:bodyPr>
          <a:lstStyle/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MPI point-to-point communication time separated into transport and Late Sender fractions</a:t>
            </a:r>
          </a:p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Late Sender situations dominate (57%)</a:t>
            </a:r>
          </a:p>
          <a:p>
            <a:pPr eaLnBrk="1" hangingPunct="1">
              <a:lnSpc>
                <a:spcPct val="90000"/>
              </a:lnSpc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z="2400" dirty="0" smtClean="0"/>
              <a:t>Distribution of transport time (43%) indicates congestion in interior of grid</a:t>
            </a: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87D83C9-5322-4900-A6C1-F760FD406963}" type="slidenum">
              <a:rPr lang="en-US" smtClean="0"/>
              <a:pPr>
                <a:defRPr/>
              </a:pPr>
              <a:t>303</a:t>
            </a:fld>
            <a:endParaRPr lang="en-US" smtClean="0"/>
          </a:p>
        </p:txBody>
      </p:sp>
      <p:pic>
        <p:nvPicPr>
          <p:cNvPr id="30618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750" y="1238250"/>
            <a:ext cx="5105400" cy="440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1026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40650" cy="16795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Understanding Application Performance with POINT:</a:t>
            </a:r>
            <a:br>
              <a:rPr lang="en-US" dirty="0" smtClean="0"/>
            </a:br>
            <a:r>
              <a:rPr lang="en-US" dirty="0" smtClean="0"/>
              <a:t>Application Case Study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Nick Nystrom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Phil Blood, Raghu Reddy, and Mahin Mahmoodi</a:t>
            </a:r>
          </a:p>
          <a:p>
            <a:pPr>
              <a:defRPr/>
            </a:pPr>
            <a:r>
              <a:rPr lang="en-US" dirty="0" smtClean="0"/>
              <a:t>Pittsburgh Supercomputing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4FB570-BD35-4BDA-8683-965FB470AA90}" type="slidenum">
              <a:rPr lang="en-US"/>
              <a:pPr>
                <a:defRPr/>
              </a:pPr>
              <a:t>304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609600" y="-1066800"/>
          <a:ext cx="7505700" cy="548005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Code Development and Optimization Process</a:t>
            </a:r>
          </a:p>
        </p:txBody>
      </p:sp>
      <p:sp>
        <p:nvSpPr>
          <p:cNvPr id="318467" name="Content Placeholder 1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Choice of algorithm most important consideration (serial and parallel)</a:t>
            </a:r>
          </a:p>
          <a:p>
            <a:pPr>
              <a:defRPr/>
            </a:pPr>
            <a:r>
              <a:rPr lang="en-US" smtClean="0"/>
              <a:t>Measurement may reveal need for new algorithm or completely different implementation rather than optimization</a:t>
            </a:r>
          </a:p>
          <a:p>
            <a:pPr>
              <a:defRPr/>
            </a:pPr>
            <a:r>
              <a:rPr lang="en-US" smtClean="0"/>
              <a:t>Check compiler optimizations and MPI tuning parameters before code optimizations</a:t>
            </a:r>
          </a:p>
          <a:p>
            <a:pPr>
              <a:defRPr/>
            </a:pPr>
            <a:r>
              <a:rPr lang="en-US" smtClean="0"/>
              <a:t>Serial performance should be checked/optimized before major parallel effort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endParaRPr lang="en-US" smtClean="0"/>
          </a:p>
          <a:p>
            <a:pPr>
              <a:defRPr/>
            </a:pP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5CEBDF-77FD-4505-9921-DB031298B1DD}" type="slidenum">
              <a:rPr lang="en-US"/>
              <a:pPr>
                <a:defRPr/>
              </a:pPr>
              <a:t>305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Applying Performance Tools to Improve Parallel Performance of the UNRES MD code</a:t>
            </a:r>
          </a:p>
        </p:txBody>
      </p:sp>
      <p:sp>
        <p:nvSpPr>
          <p:cNvPr id="309251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/>
              <a:t>	The UNRES molecular dynamics (MD) code utilizes a carefully-derived mesoscopic protein force field to study and predict protein folding pathways by means of molecular dynamics simulations.</a:t>
            </a:r>
          </a:p>
          <a:p>
            <a:pPr eaLnBrk="1" hangingPunct="1">
              <a:buFontTx/>
              <a:buNone/>
            </a:pPr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endParaRPr lang="en-US" sz="240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0CC1F1A-97AB-4D34-9491-D66BA3C5F1D3}" type="slidenum">
              <a:rPr lang="en-US"/>
              <a:pPr>
                <a:defRPr/>
              </a:pPr>
              <a:t>306</a:t>
            </a:fld>
            <a:endParaRPr lang="en-US"/>
          </a:p>
        </p:txBody>
      </p:sp>
      <p:sp>
        <p:nvSpPr>
          <p:cNvPr id="309253" name="TextBox 3"/>
          <p:cNvSpPr txBox="1">
            <a:spLocks noChangeArrowheads="1"/>
          </p:cNvSpPr>
          <p:nvPr/>
        </p:nvSpPr>
        <p:spPr bwMode="auto">
          <a:xfrm>
            <a:off x="3586163" y="5756275"/>
            <a:ext cx="5715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http://cbsu.tc.cornell.edu/software/protarch/index.htm</a:t>
            </a:r>
            <a:r>
              <a:rPr lang="en-US"/>
              <a:t> </a:t>
            </a:r>
          </a:p>
        </p:txBody>
      </p:sp>
      <p:sp>
        <p:nvSpPr>
          <p:cNvPr id="309254" name="TextBox 5"/>
          <p:cNvSpPr txBox="1">
            <a:spLocks noChangeArrowheads="1"/>
          </p:cNvSpPr>
          <p:nvPr/>
        </p:nvSpPr>
        <p:spPr bwMode="auto">
          <a:xfrm>
            <a:off x="0" y="5757863"/>
            <a:ext cx="3732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4"/>
              </a:rPr>
              <a:t>http://www.chem.cornell.edu/has5/</a:t>
            </a:r>
            <a:r>
              <a:rPr lang="en-US"/>
              <a:t> </a:t>
            </a:r>
          </a:p>
        </p:txBody>
      </p:sp>
      <p:grpSp>
        <p:nvGrpSpPr>
          <p:cNvPr id="309255" name="Group 12"/>
          <p:cNvGrpSpPr>
            <a:grpSpLocks/>
          </p:cNvGrpSpPr>
          <p:nvPr/>
        </p:nvGrpSpPr>
        <p:grpSpPr bwMode="auto">
          <a:xfrm>
            <a:off x="373063" y="2881313"/>
            <a:ext cx="8518525" cy="2836862"/>
            <a:chOff x="116725" y="2785646"/>
            <a:chExt cx="8932025" cy="29718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16725" y="2785646"/>
              <a:ext cx="8915379" cy="2971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-64" charset="-128"/>
              </a:endParaRPr>
            </a:p>
          </p:txBody>
        </p:sp>
        <p:pic>
          <p:nvPicPr>
            <p:cNvPr id="309257" name="Picture 4" descr="1LPE_GAB_traj9_1_A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350" y="2785646"/>
              <a:ext cx="1792288" cy="2389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8" name="Picture 6" descr="1LPE_GAB_traj9_5_A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33550" y="2845971"/>
              <a:ext cx="1746250" cy="232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59" name="Picture 7" descr="1LPE_GAB_traj9_8_A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70263" y="2812634"/>
              <a:ext cx="1792287" cy="2389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0" name="Picture 8" descr="1LPE_GAB_traj9_70_A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10150" y="2812634"/>
              <a:ext cx="20574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61" name="Picture 9" descr="1LPE_GAB_traj9_663_A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34200" y="2938046"/>
              <a:ext cx="211455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Structure of UNRES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600" dirty="0" smtClean="0"/>
              <a:t>Two issues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600" dirty="0" smtClean="0"/>
              <a:t>Master/Slave code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2600" dirty="0" smtClean="0"/>
          </a:p>
          <a:p>
            <a:pPr lvl="1" eaLnBrk="1" hangingPunct="1">
              <a:lnSpc>
                <a:spcPct val="80000"/>
              </a:lnSpc>
              <a:defRPr/>
            </a:pPr>
            <a:endParaRPr lang="en-US" sz="2600" dirty="0" smtClean="0"/>
          </a:p>
          <a:p>
            <a:pPr lvl="1" eaLnBrk="1" hangingPunct="1">
              <a:lnSpc>
                <a:spcPct val="80000"/>
              </a:lnSpc>
              <a:defRPr/>
            </a:pPr>
            <a:endParaRPr lang="en-US" sz="2600" dirty="0" smtClean="0"/>
          </a:p>
          <a:p>
            <a:pPr lvl="1" eaLnBrk="1" hangingPunct="1">
              <a:lnSpc>
                <a:spcPct val="80000"/>
              </a:lnSpc>
              <a:defRPr/>
            </a:pPr>
            <a:endParaRPr lang="en-US" sz="26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600" dirty="0" smtClean="0"/>
              <a:t>Significant startup time: must remove from profiling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600" dirty="0" smtClean="0"/>
              <a:t>Setup time:	300 sec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600" dirty="0" smtClean="0"/>
              <a:t>MD Time: 	1 sec/step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600" dirty="0" smtClean="0"/>
              <a:t>Only MD time is significant for production runs, which consist of millions of steps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600" dirty="0" smtClean="0"/>
              <a:t>For measurement -- could run for 30,000 steps to amortize startup!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3E5A6BB-8EDD-4A5E-B6F1-669ABCB10C2A}" type="slidenum">
              <a:rPr lang="en-US"/>
              <a:pPr>
                <a:defRPr/>
              </a:pPr>
              <a:t>307</a:t>
            </a:fld>
            <a:endParaRPr 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92138" y="1951038"/>
            <a:ext cx="5562600" cy="1477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	if (</a:t>
            </a:r>
            <a:r>
              <a:rPr lang="en-US" dirty="0" err="1">
                <a:latin typeface="Arial" charset="0"/>
              </a:rPr>
              <a:t>myrank</a:t>
            </a:r>
            <a:r>
              <a:rPr lang="en-US" dirty="0">
                <a:latin typeface="Arial" charset="0"/>
              </a:rPr>
              <a:t>==0)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		MD=&gt;...=&gt;EELEC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	else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		ERGASTULUM=&gt;...=&gt;EELEC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	</a:t>
            </a:r>
            <a:r>
              <a:rPr lang="en-US" dirty="0" err="1">
                <a:latin typeface="Arial" charset="0"/>
              </a:rPr>
              <a:t>endif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Performance Engineering: Procedure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Serial </a:t>
            </a:r>
          </a:p>
          <a:p>
            <a:pPr lvl="1" eaLnBrk="1" hangingPunct="1">
              <a:defRPr/>
            </a:pPr>
            <a:r>
              <a:rPr lang="en-US" dirty="0" smtClean="0"/>
              <a:t>Assess overall serial performance (percent of peak)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/>
              <a:t>Measure code performance using hardware counters</a:t>
            </a:r>
          </a:p>
          <a:p>
            <a:pPr lvl="1" eaLnBrk="1" hangingPunct="1">
              <a:defRPr/>
            </a:pPr>
            <a:r>
              <a:rPr lang="en-US" dirty="0" smtClean="0"/>
              <a:t>Identify inefficient regions of source code and cause of inefficiencies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Parallel</a:t>
            </a:r>
          </a:p>
          <a:p>
            <a:pPr lvl="1" eaLnBrk="1" hangingPunct="1">
              <a:defRPr/>
            </a:pPr>
            <a:r>
              <a:rPr lang="en-US" dirty="0" smtClean="0"/>
              <a:t>Assess overall parallel performance (scaling)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 (this may change at high core counts)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/>
              <a:t>Identify load balancing issues, serial regions</a:t>
            </a:r>
          </a:p>
          <a:p>
            <a:pPr lvl="1" eaLnBrk="1" hangingPunct="1">
              <a:defRPr/>
            </a:pPr>
            <a:r>
              <a:rPr lang="en-US" dirty="0" smtClean="0"/>
              <a:t>Identify communication bottlenecks--use tracing to help identify cause and effect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A3FC506-7DFA-41A5-990A-DD89B590844B}" type="slidenum">
              <a:rPr lang="en-US"/>
              <a:pPr>
                <a:defRPr/>
              </a:pPr>
              <a:t>308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 There a Performance Problem?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92500"/>
          </a:bodyPr>
          <a:lstStyle/>
          <a:p>
            <a:pPr lvl="1">
              <a:defRPr/>
            </a:pPr>
            <a:r>
              <a:rPr lang="en-US" smtClean="0"/>
              <a:t>What does it mean for a code to perform “poorly”?</a:t>
            </a:r>
          </a:p>
          <a:p>
            <a:pPr lvl="1">
              <a:defRPr/>
            </a:pPr>
            <a:r>
              <a:rPr lang="en-US" smtClean="0"/>
              <a:t>HPL on 4K cores can take a couple of hrs</a:t>
            </a:r>
          </a:p>
          <a:p>
            <a:pPr lvl="1">
              <a:defRPr/>
            </a:pPr>
            <a:r>
              <a:rPr lang="en-US" smtClean="0"/>
              <a:t>Quantum calculations involving a few atoms may take a week</a:t>
            </a:r>
          </a:p>
          <a:p>
            <a:pPr lvl="1">
              <a:defRPr/>
            </a:pPr>
            <a:r>
              <a:rPr lang="en-US" smtClean="0"/>
              <a:t>Depends on the work being done</a:t>
            </a:r>
          </a:p>
          <a:p>
            <a:pPr>
              <a:defRPr/>
            </a:pPr>
            <a:r>
              <a:rPr lang="en-US" smtClean="0"/>
              <a:t>Where does performance need to be improved?</a:t>
            </a:r>
          </a:p>
          <a:p>
            <a:pPr lvl="1">
              <a:defRPr/>
            </a:pPr>
            <a:r>
              <a:rPr lang="en-US" smtClean="0"/>
              <a:t>Serial performance problem?</a:t>
            </a:r>
          </a:p>
          <a:p>
            <a:pPr lvl="1">
              <a:defRPr/>
            </a:pPr>
            <a:r>
              <a:rPr lang="en-US" smtClean="0"/>
              <a:t>Parallel performance problem?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02C1E68-58BE-48BD-BCA7-DD0E74881DD1}" type="slidenum">
              <a:rPr lang="en-US"/>
              <a:pPr>
                <a:defRPr/>
              </a:pPr>
              <a:t>309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mtClean="0"/>
              <a:t>INTRODUCTION TO PERFORMANCE ENGINEERING</a:t>
            </a:r>
          </a:p>
        </p:txBody>
      </p:sp>
      <p:sp>
        <p:nvSpPr>
          <p:cNvPr id="20483" name="Rectangle 102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 smtClean="0"/>
              <a:t>Sameer</a:t>
            </a:r>
            <a:r>
              <a:rPr lang="en-US" b="1" dirty="0" smtClean="0"/>
              <a:t> </a:t>
            </a:r>
            <a:r>
              <a:rPr lang="en-US" b="1" dirty="0" err="1" smtClean="0"/>
              <a:t>Shende</a:t>
            </a:r>
            <a:r>
              <a:rPr lang="en-US" dirty="0" smtClean="0"/>
              <a:t> and Allen D. Malony</a:t>
            </a:r>
          </a:p>
          <a:p>
            <a:pPr>
              <a:defRPr/>
            </a:pPr>
            <a:r>
              <a:rPr lang="en-US" dirty="0" smtClean="0"/>
              <a:t>Performance Research Laboratory</a:t>
            </a:r>
          </a:p>
          <a:p>
            <a:pPr>
              <a:defRPr/>
            </a:pPr>
            <a:r>
              <a:rPr lang="en-US" dirty="0" smtClean="0"/>
              <a:t>University of Oregon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CB5F32-2E43-4BE1-A6A5-49492D4605DE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Detecting Performance Problems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mtClean="0"/>
              <a:t>Serial Performance: Fraction of Peak</a:t>
            </a:r>
          </a:p>
          <a:p>
            <a:pPr lvl="1">
              <a:defRPr/>
            </a:pPr>
            <a:r>
              <a:rPr lang="en-US" smtClean="0"/>
              <a:t>20% peak (overall) is usually decent; After that you decide how much effort it is worth</a:t>
            </a:r>
          </a:p>
          <a:p>
            <a:pPr lvl="1">
              <a:defRPr/>
            </a:pPr>
            <a:r>
              <a:rPr lang="en-US" smtClean="0"/>
              <a:t>80:20 rule</a:t>
            </a:r>
          </a:p>
          <a:p>
            <a:pPr>
              <a:defRPr/>
            </a:pPr>
            <a:r>
              <a:rPr lang="en-US" smtClean="0"/>
              <a:t>Parallel Performance: Scalability</a:t>
            </a:r>
          </a:p>
          <a:p>
            <a:pPr lvl="1">
              <a:defRPr/>
            </a:pPr>
            <a:r>
              <a:rPr lang="en-US" smtClean="0"/>
              <a:t>Does run time decrease by 2x when I use 2x cores?</a:t>
            </a:r>
          </a:p>
          <a:p>
            <a:pPr lvl="2">
              <a:defRPr/>
            </a:pPr>
            <a:r>
              <a:rPr lang="en-US" smtClean="0"/>
              <a:t>Strong scalability</a:t>
            </a:r>
          </a:p>
          <a:p>
            <a:pPr lvl="1">
              <a:defRPr/>
            </a:pPr>
            <a:r>
              <a:rPr lang="en-US" smtClean="0"/>
              <a:t>Does run time remain the same when I keep the amount of work per core the same?</a:t>
            </a:r>
          </a:p>
          <a:p>
            <a:pPr lvl="2">
              <a:defRPr/>
            </a:pPr>
            <a:r>
              <a:rPr lang="en-US" smtClean="0"/>
              <a:t>Weak scalability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EB47618-5F12-4C67-BB05-29CA9605AF12}" type="slidenum">
              <a:rPr lang="en-US"/>
              <a:pPr>
                <a:defRPr/>
              </a:pPr>
              <a:t>310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PerfSuite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en-US" smtClean="0"/>
              <a:t>Great for getting overall picture of application performance</a:t>
            </a:r>
          </a:p>
          <a:p>
            <a:pPr lvl="1"/>
            <a:r>
              <a:rPr lang="en-US" smtClean="0"/>
              <a:t>Easy: no need to recompile</a:t>
            </a:r>
          </a:p>
          <a:p>
            <a:pPr lvl="1"/>
            <a:r>
              <a:rPr lang="en-US" smtClean="0"/>
              <a:t>Minimal overhead </a:t>
            </a:r>
          </a:p>
          <a:p>
            <a:pPr lvl="1"/>
            <a:r>
              <a:rPr lang="en-US" smtClean="0"/>
              <a:t>Provides function-level information</a:t>
            </a:r>
          </a:p>
          <a:p>
            <a:pPr lvl="1"/>
            <a:r>
              <a:rPr lang="en-US" smtClean="0"/>
              <a:t>Works with OpenMP</a:t>
            </a:r>
          </a:p>
          <a:p>
            <a:pPr lvl="1"/>
            <a:r>
              <a:rPr lang="en-US" smtClean="0"/>
              <a:t>Available on x86, x86-64, em64t, and ia64 architectures</a:t>
            </a:r>
          </a:p>
          <a:p>
            <a:pPr lvl="1"/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AB5B3BF-4000-4C3E-8D98-10CD9B12212E}" type="slidenum">
              <a:rPr lang="en-US"/>
              <a:pPr>
                <a:defRPr/>
              </a:pPr>
              <a:t>311</a:t>
            </a:fld>
            <a:endParaRPr lang="en-US"/>
          </a:p>
        </p:txBody>
      </p:sp>
      <p:sp>
        <p:nvSpPr>
          <p:cNvPr id="314373" name="Rectangle 3"/>
          <p:cNvSpPr>
            <a:spLocks noChangeArrowheads="1"/>
          </p:cNvSpPr>
          <p:nvPr/>
        </p:nvSpPr>
        <p:spPr bwMode="auto">
          <a:xfrm>
            <a:off x="3038475" y="5510213"/>
            <a:ext cx="3108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http://perfsuite.ncsa.uiuc.edu/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PerfSuite</a:t>
            </a:r>
            <a:r>
              <a:rPr lang="en-US" dirty="0" smtClean="0"/>
              <a:t> Mechanics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FEF31AA1-E008-4318-BC57-797A4EB8ECEF}" type="slidenum">
              <a:rPr lang="en-US"/>
              <a:pPr>
                <a:defRPr/>
              </a:pPr>
              <a:t>312</a:t>
            </a:fld>
            <a:endParaRPr lang="en-US" dirty="0"/>
          </a:p>
        </p:txBody>
      </p:sp>
      <p:sp>
        <p:nvSpPr>
          <p:cNvPr id="315396" name="Rectangle 7"/>
          <p:cNvSpPr>
            <a:spLocks noChangeArrowheads="1"/>
          </p:cNvSpPr>
          <p:nvPr/>
        </p:nvSpPr>
        <p:spPr bwMode="auto">
          <a:xfrm>
            <a:off x="190500" y="1357313"/>
            <a:ext cx="8653463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srgbClr val="FF0000"/>
                </a:solidFill>
                <a:latin typeface="Courier New" pitchFamily="49" charset="0"/>
              </a:rPr>
              <a:t>  % set PSDIR=/opt/perfsuite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srgbClr val="FF0000"/>
                </a:solidFill>
                <a:latin typeface="Courier New" pitchFamily="49" charset="0"/>
              </a:rPr>
              <a:t>  % source $PSDIR/bin/psenv.csh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ourier New" pitchFamily="49" charset="0"/>
              </a:rPr>
              <a:t>  # Use psrun on your program to generate the data,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ourier New" pitchFamily="49" charset="0"/>
              </a:rPr>
              <a:t>  # then use psprocess to produce an output file (default is plain text)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ourier New" pitchFamily="49" charset="0"/>
              </a:rPr>
              <a:t>  # First run: this will give you a summary of performance information over total program execution (e.g. MFLOPS)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ourier New" pitchFamily="49" charset="0"/>
              </a:rPr>
              <a:t>  </a:t>
            </a:r>
            <a:r>
              <a:rPr lang="en-US" sz="1400">
                <a:solidFill>
                  <a:srgbClr val="FF0000"/>
                </a:solidFill>
                <a:latin typeface="Courier New" pitchFamily="49" charset="0"/>
              </a:rPr>
              <a:t>% psrun myprog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srgbClr val="FF0000"/>
                </a:solidFill>
                <a:latin typeface="Courier New" pitchFamily="49" charset="0"/>
              </a:rPr>
              <a:t>  % psprocess myprog.12345.xml &gt; myprog.txt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ourier New" pitchFamily="49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latin typeface="Courier New" pitchFamily="49" charset="0"/>
              </a:rPr>
              <a:t>  # Second run: this will break down cycles spent in each function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40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srgbClr val="FF0000"/>
                </a:solidFill>
                <a:latin typeface="Courier New" pitchFamily="49" charset="0"/>
              </a:rPr>
              <a:t>  % psrun –C -c papi_profile_cycles.xml myprog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400">
                <a:solidFill>
                  <a:srgbClr val="FF0000"/>
                </a:solidFill>
                <a:latin typeface="Courier New" pitchFamily="49" charset="0"/>
              </a:rPr>
              <a:t>  % psprocess -e myprog myprog.67890.xml &gt; myprog_functions.txt</a:t>
            </a:r>
            <a:endParaRPr lang="en-US" sz="1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UNRES: Serial Performance</a:t>
            </a:r>
            <a:endParaRPr lang="en-US" dirty="0"/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409575" y="1166813"/>
            <a:ext cx="83248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Processor and System Information (abbreviated output from PerfSuite)</a:t>
            </a:r>
          </a:p>
          <a:p>
            <a:r>
              <a:rPr lang="en-US"/>
              <a:t>===========================================================</a:t>
            </a:r>
          </a:p>
          <a:p>
            <a:r>
              <a:rPr lang="en-US"/>
              <a:t>Node CPUs               : 768</a:t>
            </a:r>
          </a:p>
          <a:p>
            <a:r>
              <a:rPr lang="en-US"/>
              <a:t>Vendor                      : Intel</a:t>
            </a:r>
          </a:p>
          <a:p>
            <a:r>
              <a:rPr lang="en-US"/>
              <a:t>Family                       : Itanium 2</a:t>
            </a:r>
          </a:p>
          <a:p>
            <a:r>
              <a:rPr lang="en-US"/>
              <a:t>Clock (MHz)              : 1669.001</a:t>
            </a:r>
          </a:p>
          <a:p>
            <a:endParaRPr lang="en-US"/>
          </a:p>
          <a:p>
            <a:r>
              <a:rPr lang="en-US"/>
              <a:t>Statistics</a:t>
            </a:r>
          </a:p>
          <a:p>
            <a:r>
              <a:rPr lang="en-US"/>
              <a:t>==========================================================</a:t>
            </a:r>
          </a:p>
          <a:p>
            <a:r>
              <a:rPr lang="en-US"/>
              <a:t>Floating point operations per cycle....................................                0.597</a:t>
            </a:r>
          </a:p>
          <a:p>
            <a:r>
              <a:rPr lang="en-US">
                <a:solidFill>
                  <a:srgbClr val="FF0000"/>
                </a:solidFill>
              </a:rPr>
              <a:t>MFLOPS (cycles)........................................................                  995.801</a:t>
            </a:r>
          </a:p>
          <a:p>
            <a:r>
              <a:rPr lang="en-US"/>
              <a:t>CPU time (seconds).....................................................               1404.675</a:t>
            </a:r>
          </a:p>
          <a:p>
            <a:endParaRPr lang="en-US" sz="1600"/>
          </a:p>
          <a:p>
            <a:pPr>
              <a:buFont typeface="Arial" pitchFamily="34" charset="0"/>
              <a:buChar char="•"/>
            </a:pPr>
            <a:r>
              <a:rPr lang="en-US" sz="1600"/>
              <a:t>  Theoretical peak on Itanium2: 4 FLOP/cycle *1669 MHz = 6676 MFLOPS</a:t>
            </a:r>
          </a:p>
          <a:p>
            <a:pPr>
              <a:buFont typeface="Arial" pitchFamily="34" charset="0"/>
              <a:buChar char="•"/>
            </a:pPr>
            <a:r>
              <a:rPr lang="en-US" sz="1600"/>
              <a:t>  UNRES getting 15% of peak on Itanium--needs serial optimization on Itanium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solidFill>
                  <a:srgbClr val="FF0000"/>
                </a:solidFill>
              </a:rPr>
              <a:t>  Much better on Bigben (x86_64): 1720 MFLOPS, 33% peak</a:t>
            </a:r>
          </a:p>
          <a:p>
            <a:pPr>
              <a:buFont typeface="Arial" pitchFamily="34" charset="0"/>
              <a:buChar char="•"/>
            </a:pPr>
            <a:r>
              <a:rPr lang="en-US" sz="1600"/>
              <a:t>  Make sure compiler is inlining (-ipo needed for ifort, –Minline=reshape needed for pgf90)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ACC3C3-9779-41B2-9FA1-59509D5A8F99}" type="slidenum">
              <a:rPr lang="en-US"/>
              <a:pPr>
                <a:defRPr/>
              </a:pPr>
              <a:t>313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UNRES: Parallel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8662415-73AF-41E1-9FAB-B18952EFAAC6}" type="slidenum">
              <a:rPr lang="en-US"/>
              <a:pPr>
                <a:defRPr/>
              </a:pPr>
              <a:t>314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1139778" y="982629"/>
          <a:ext cx="6791418" cy="533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Performance Engineering: Procedure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Serial </a:t>
            </a:r>
          </a:p>
          <a:p>
            <a:pPr lvl="1" eaLnBrk="1" hangingPunct="1">
              <a:defRPr/>
            </a:pPr>
            <a:r>
              <a:rPr lang="en-US" dirty="0" smtClean="0"/>
              <a:t>Assess overall serial performance (percent of peak)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Identify functions where code spends most time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/>
              <a:t>Measure code performance using hardware counters</a:t>
            </a:r>
          </a:p>
          <a:p>
            <a:pPr lvl="1" eaLnBrk="1" hangingPunct="1">
              <a:defRPr/>
            </a:pPr>
            <a:r>
              <a:rPr lang="en-US" dirty="0" smtClean="0"/>
              <a:t>Identify inefficient regions of source code and cause of inefficiencies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Parallel</a:t>
            </a:r>
          </a:p>
          <a:p>
            <a:pPr lvl="1" eaLnBrk="1" hangingPunct="1">
              <a:defRPr/>
            </a:pPr>
            <a:r>
              <a:rPr lang="en-US" dirty="0" smtClean="0"/>
              <a:t>Assess overall parallel performance (scaling)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Identify functions where code spends most time (this may change at high core counts)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/>
              <a:t>Identify load balancing issues, serial regions</a:t>
            </a:r>
          </a:p>
          <a:p>
            <a:pPr lvl="1" eaLnBrk="1" hangingPunct="1">
              <a:defRPr/>
            </a:pPr>
            <a:r>
              <a:rPr lang="en-US" dirty="0" smtClean="0"/>
              <a:t>Identify communication bottlenecks--use tracing to help identify cause and effect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490099A-0C32-49C2-AF06-DB7F187CA59E}" type="slidenum">
              <a:rPr lang="en-US"/>
              <a:pPr>
                <a:defRPr/>
              </a:pPr>
              <a:t>315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Which Functions are Important?</a:t>
            </a:r>
          </a:p>
        </p:txBody>
      </p:sp>
      <p:sp>
        <p:nvSpPr>
          <p:cNvPr id="319491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z="2800" smtClean="0"/>
              <a:t>Often a handful of functions account for 90% of the execution time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Make sure you are measuring the production part of your code (make sure startup time, etc. is eliminated or insignificant) 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For parallel apps, measure at high core counts – insignificant functions become significant!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98B50ED-C2A5-49DC-AE45-095924020FED}" type="slidenum">
              <a:rPr lang="en-US"/>
              <a:pPr>
                <a:defRPr/>
              </a:pPr>
              <a:t>316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PerfSuite</a:t>
            </a:r>
            <a:r>
              <a:rPr lang="en-US" dirty="0" smtClean="0"/>
              <a:t> Function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Function Summary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-----------------------------------------------------------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Samples      Self %    Total %  Function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2905589   51.98%   51.98%  </a:t>
            </a:r>
            <a:r>
              <a:rPr lang="en-US" dirty="0" err="1" smtClean="0"/>
              <a:t>eelecij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827023   14.79%   66.77%  </a:t>
            </a:r>
            <a:r>
              <a:rPr lang="en-US" dirty="0" err="1" smtClean="0"/>
              <a:t>egb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634107   11.34%   78.11%  </a:t>
            </a:r>
            <a:r>
              <a:rPr lang="en-US" dirty="0" err="1" smtClean="0"/>
              <a:t>setup_md_matrices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247353     4.42%   82.54%  </a:t>
            </a:r>
            <a:r>
              <a:rPr lang="en-US" dirty="0" err="1" smtClean="0"/>
              <a:t>escp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220089     3.94%   86.48%  etrbk3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183492     3.28%   89.76%  </a:t>
            </a:r>
            <a:r>
              <a:rPr lang="en-US" dirty="0" err="1" smtClean="0"/>
              <a:t>einvit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144851     2.59%   92.35%  </a:t>
            </a:r>
            <a:r>
              <a:rPr lang="en-US" dirty="0" err="1" smtClean="0"/>
              <a:t>banach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132058     2.36%   94.71%  </a:t>
            </a:r>
            <a:r>
              <a:rPr lang="en-US" dirty="0" err="1" smtClean="0"/>
              <a:t>ginv_mult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  66182     1.18%   95.89%  </a:t>
            </a:r>
            <a:r>
              <a:rPr lang="en-US" dirty="0" err="1" smtClean="0"/>
              <a:t>multibody_hb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  39495     0.71%   96.60%  etred3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      38111     0.68%   97.28%  </a:t>
            </a:r>
            <a:r>
              <a:rPr lang="en-US" dirty="0" err="1" smtClean="0"/>
              <a:t>eelec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E66B8D-9E08-4F47-9761-90842C798189}" type="slidenum">
              <a:rPr lang="en-US"/>
              <a:pPr>
                <a:defRPr/>
              </a:pPr>
              <a:t>317</a:t>
            </a:fld>
            <a:endParaRPr lang="en-US" dirty="0"/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5959475" y="1749425"/>
            <a:ext cx="248285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/>
              <a:t> Short runs include some startup functions amongst top functions</a:t>
            </a:r>
          </a:p>
          <a:p>
            <a:pPr>
              <a:buFont typeface="Arial" pitchFamily="34" charset="0"/>
              <a:buChar char="•"/>
            </a:pPr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To eliminate startup, perform a full production run with PerfSuite</a:t>
            </a:r>
          </a:p>
          <a:p>
            <a:pPr>
              <a:buFont typeface="Arial" pitchFamily="34" charset="0"/>
              <a:buChar char="•"/>
            </a:pPr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Can use PerfSuite during production runs due to low overhead—essentially no impact on application performance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Performance Engineering: Procedure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Serial </a:t>
            </a:r>
          </a:p>
          <a:p>
            <a:pPr lvl="1" eaLnBrk="1" hangingPunct="1">
              <a:defRPr/>
            </a:pPr>
            <a:r>
              <a:rPr lang="en-US" dirty="0" smtClean="0"/>
              <a:t>Assess overall serial performance (percent of peak)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Instrument key functions</a:t>
            </a:r>
          </a:p>
          <a:p>
            <a:pPr lvl="1" eaLnBrk="1" hangingPunct="1">
              <a:defRPr/>
            </a:pPr>
            <a:r>
              <a:rPr lang="en-US" dirty="0" smtClean="0"/>
              <a:t>Measure code performance using hardware counters</a:t>
            </a:r>
          </a:p>
          <a:p>
            <a:pPr lvl="1" eaLnBrk="1" hangingPunct="1">
              <a:defRPr/>
            </a:pPr>
            <a:r>
              <a:rPr lang="en-US" dirty="0" smtClean="0"/>
              <a:t>Identify inefficient regions of source code and cause of inefficiencies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Parallel</a:t>
            </a:r>
          </a:p>
          <a:p>
            <a:pPr lvl="1" eaLnBrk="1" hangingPunct="1">
              <a:defRPr/>
            </a:pPr>
            <a:r>
              <a:rPr lang="en-US" dirty="0" smtClean="0"/>
              <a:t>Assess overall parallel performance (scaling)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 (this may change at high core counts)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Instrument key functions</a:t>
            </a:r>
          </a:p>
          <a:p>
            <a:pPr lvl="1" eaLnBrk="1" hangingPunct="1">
              <a:defRPr/>
            </a:pPr>
            <a:r>
              <a:rPr lang="en-US" dirty="0" smtClean="0"/>
              <a:t>Identify load balancing issues, serial regions</a:t>
            </a:r>
          </a:p>
          <a:p>
            <a:pPr lvl="1" eaLnBrk="1" hangingPunct="1">
              <a:defRPr/>
            </a:pPr>
            <a:r>
              <a:rPr lang="en-US" dirty="0" smtClean="0"/>
              <a:t>Identify communication bottlenecks--use tracing to help identify cause and effect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41228B-BA4F-40D4-805C-8795B5550683}" type="slidenum">
              <a:rPr lang="en-US"/>
              <a:pPr>
                <a:defRPr/>
              </a:pPr>
              <a:t>318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Instrument Key Functions</a:t>
            </a:r>
          </a:p>
        </p:txBody>
      </p:sp>
      <p:sp>
        <p:nvSpPr>
          <p:cNvPr id="32256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Instrumentation: insert functions into source code to measure performance</a:t>
            </a:r>
          </a:p>
          <a:p>
            <a:pPr eaLnBrk="1" hangingPunct="1"/>
            <a:r>
              <a:rPr lang="en-US" smtClean="0"/>
              <a:t>Pro: Gives precise information about where things happen</a:t>
            </a:r>
          </a:p>
          <a:p>
            <a:pPr eaLnBrk="1" hangingPunct="1"/>
            <a:r>
              <a:rPr lang="en-US" smtClean="0"/>
              <a:t>Con: High overhead and perturbation of application performance</a:t>
            </a:r>
          </a:p>
          <a:p>
            <a:pPr eaLnBrk="1" hangingPunct="1"/>
            <a:r>
              <a:rPr lang="en-US" smtClean="0"/>
              <a:t>Thus essential to only instrument important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FC489EC-420C-4080-A4BF-C9AFE99912AF}" type="slidenum">
              <a:rPr lang="en-US"/>
              <a:pPr>
                <a:defRPr/>
              </a:pPr>
              <a:t>319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6"/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Performance Engineering</a:t>
            </a:r>
          </a:p>
        </p:txBody>
      </p:sp>
      <p:sp>
        <p:nvSpPr>
          <p:cNvPr id="17413" name="Slide Number Placeholder 29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77641A2-A6B5-4258-9F2A-2D4C1EB48057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0725" name="Rectangle 35"/>
          <p:cNvSpPr>
            <a:spLocks noGrp="1"/>
          </p:cNvSpPr>
          <p:nvPr>
            <p:ph sz="quarter" idx="12"/>
          </p:nvPr>
        </p:nvSpPr>
        <p:spPr>
          <a:xfrm>
            <a:off x="446088" y="1201738"/>
            <a:ext cx="8251825" cy="4710112"/>
          </a:xfrm>
        </p:spPr>
        <p:txBody>
          <a:bodyPr/>
          <a:lstStyle/>
          <a:p>
            <a:pPr eaLnBrk="1" hangingPunct="1"/>
            <a:r>
              <a:rPr lang="en-US" sz="2800" smtClean="0"/>
              <a:t>Optimization process</a:t>
            </a:r>
          </a:p>
          <a:p>
            <a:pPr eaLnBrk="1" hangingPunct="1"/>
            <a:r>
              <a:rPr lang="en-US" sz="2800" smtClean="0"/>
              <a:t>Effective use of performance technology</a:t>
            </a:r>
            <a:endParaRPr lang="en-US" smtClean="0"/>
          </a:p>
        </p:txBody>
      </p:sp>
      <p:sp>
        <p:nvSpPr>
          <p:cNvPr id="30726" name="Text Box 2"/>
          <p:cNvSpPr txBox="1">
            <a:spLocks noChangeArrowheads="1"/>
          </p:cNvSpPr>
          <p:nvPr/>
        </p:nvSpPr>
        <p:spPr bwMode="auto">
          <a:xfrm>
            <a:off x="2341563" y="5454650"/>
            <a:ext cx="19573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/>
              <a:t>characterization</a:t>
            </a:r>
            <a:endParaRPr lang="en-US" sz="1400"/>
          </a:p>
        </p:txBody>
      </p:sp>
      <p:sp>
        <p:nvSpPr>
          <p:cNvPr id="30727" name="Text Box 3"/>
          <p:cNvSpPr txBox="1">
            <a:spLocks noChangeArrowheads="1"/>
          </p:cNvSpPr>
          <p:nvPr/>
        </p:nvSpPr>
        <p:spPr bwMode="auto">
          <a:xfrm>
            <a:off x="3006725" y="2335213"/>
            <a:ext cx="2660650" cy="782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latin typeface="Arial Italic"/>
              </a:rPr>
              <a:t>Performance</a:t>
            </a:r>
            <a:br>
              <a:rPr lang="en-US" sz="2000">
                <a:latin typeface="Arial Italic"/>
              </a:rPr>
            </a:br>
            <a:r>
              <a:rPr lang="en-US" sz="2000">
                <a:latin typeface="Arial Italic"/>
              </a:rPr>
              <a:t>Tuning</a:t>
            </a:r>
            <a:endParaRPr lang="en-US" sz="1400">
              <a:latin typeface="Arial Italic"/>
            </a:endParaRPr>
          </a:p>
        </p:txBody>
      </p:sp>
      <p:sp>
        <p:nvSpPr>
          <p:cNvPr id="30728" name="Text Box 4"/>
          <p:cNvSpPr txBox="1">
            <a:spLocks noChangeArrowheads="1"/>
          </p:cNvSpPr>
          <p:nvPr/>
        </p:nvSpPr>
        <p:spPr bwMode="auto">
          <a:xfrm>
            <a:off x="3006725" y="3514725"/>
            <a:ext cx="2660650" cy="77946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latin typeface="Arial Italic"/>
              </a:rPr>
              <a:t>Performance</a:t>
            </a:r>
          </a:p>
          <a:p>
            <a:pPr algn="ctr"/>
            <a:r>
              <a:rPr lang="en-US" sz="2000">
                <a:latin typeface="Arial Italic"/>
              </a:rPr>
              <a:t>Diagnosis</a:t>
            </a:r>
            <a:endParaRPr lang="en-US" sz="1400">
              <a:latin typeface="Arial Italic"/>
            </a:endParaRPr>
          </a:p>
        </p:txBody>
      </p:sp>
      <p:sp>
        <p:nvSpPr>
          <p:cNvPr id="30729" name="Text Box 5"/>
          <p:cNvSpPr txBox="1">
            <a:spLocks noChangeArrowheads="1"/>
          </p:cNvSpPr>
          <p:nvPr/>
        </p:nvSpPr>
        <p:spPr bwMode="auto">
          <a:xfrm>
            <a:off x="3006725" y="4692650"/>
            <a:ext cx="2660650" cy="78105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latin typeface="Arial Italic"/>
              </a:rPr>
              <a:t>Performance</a:t>
            </a:r>
          </a:p>
          <a:p>
            <a:pPr algn="ctr"/>
            <a:r>
              <a:rPr lang="en-US" sz="2000">
                <a:latin typeface="Arial Italic"/>
              </a:rPr>
              <a:t>Experimentation</a:t>
            </a:r>
            <a:endParaRPr lang="en-US" sz="1400">
              <a:latin typeface="Arial Italic"/>
            </a:endParaRPr>
          </a:p>
        </p:txBody>
      </p:sp>
      <p:sp>
        <p:nvSpPr>
          <p:cNvPr id="30730" name="Text Box 6"/>
          <p:cNvSpPr txBox="1">
            <a:spLocks noChangeArrowheads="1"/>
          </p:cNvSpPr>
          <p:nvPr/>
        </p:nvSpPr>
        <p:spPr bwMode="auto">
          <a:xfrm>
            <a:off x="3006725" y="5872163"/>
            <a:ext cx="2660650" cy="782637"/>
          </a:xfrm>
          <a:prstGeom prst="rect">
            <a:avLst/>
          </a:prstGeom>
          <a:solidFill>
            <a:srgbClr val="2EBDB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latin typeface="Arial Italic"/>
              </a:rPr>
              <a:t>Performance</a:t>
            </a:r>
          </a:p>
          <a:p>
            <a:pPr algn="ctr"/>
            <a:r>
              <a:rPr lang="en-US" sz="2000">
                <a:latin typeface="Arial Italic"/>
              </a:rPr>
              <a:t>Observation</a:t>
            </a:r>
            <a:endParaRPr lang="en-US" sz="1400">
              <a:latin typeface="Times" pitchFamily="18" charset="0"/>
            </a:endParaRPr>
          </a:p>
        </p:txBody>
      </p:sp>
      <p:sp>
        <p:nvSpPr>
          <p:cNvPr id="30731" name="Text Box 7"/>
          <p:cNvSpPr txBox="1">
            <a:spLocks noChangeArrowheads="1"/>
          </p:cNvSpPr>
          <p:nvPr/>
        </p:nvSpPr>
        <p:spPr bwMode="auto">
          <a:xfrm>
            <a:off x="2824163" y="3160713"/>
            <a:ext cx="1474787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/>
              <a:t>hypotheses</a:t>
            </a:r>
            <a:endParaRPr lang="en-US" sz="1400">
              <a:latin typeface="Times" pitchFamily="18" charset="0"/>
            </a:endParaRPr>
          </a:p>
        </p:txBody>
      </p:sp>
      <p:sp>
        <p:nvSpPr>
          <p:cNvPr id="30732" name="Text Box 8"/>
          <p:cNvSpPr txBox="1">
            <a:spLocks noChangeArrowheads="1"/>
          </p:cNvSpPr>
          <p:nvPr/>
        </p:nvSpPr>
        <p:spPr bwMode="auto">
          <a:xfrm>
            <a:off x="2984500" y="4294188"/>
            <a:ext cx="13144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/>
              <a:t>properties</a:t>
            </a:r>
            <a:endParaRPr lang="en-US" sz="1400">
              <a:latin typeface="Times" pitchFamily="18" charset="0"/>
            </a:endParaRPr>
          </a:p>
        </p:txBody>
      </p:sp>
      <p:cxnSp>
        <p:nvCxnSpPr>
          <p:cNvPr id="30733" name="AutoShape 9"/>
          <p:cNvCxnSpPr>
            <a:cxnSpLocks noChangeShapeType="1"/>
            <a:stCxn id="30727" idx="2"/>
            <a:endCxn id="30728" idx="0"/>
          </p:cNvCxnSpPr>
          <p:nvPr/>
        </p:nvCxnSpPr>
        <p:spPr bwMode="auto">
          <a:xfrm>
            <a:off x="4337050" y="3117850"/>
            <a:ext cx="0" cy="396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0734" name="AutoShape 10"/>
          <p:cNvCxnSpPr>
            <a:cxnSpLocks noChangeShapeType="1"/>
            <a:stCxn id="30728" idx="2"/>
            <a:endCxn id="30729" idx="0"/>
          </p:cNvCxnSpPr>
          <p:nvPr/>
        </p:nvCxnSpPr>
        <p:spPr bwMode="auto">
          <a:xfrm>
            <a:off x="4337050" y="4294188"/>
            <a:ext cx="0" cy="3984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0735" name="AutoShape 11"/>
          <p:cNvCxnSpPr>
            <a:cxnSpLocks noChangeShapeType="1"/>
            <a:stCxn id="30729" idx="2"/>
            <a:endCxn id="30730" idx="0"/>
          </p:cNvCxnSpPr>
          <p:nvPr/>
        </p:nvCxnSpPr>
        <p:spPr bwMode="auto">
          <a:xfrm>
            <a:off x="4337050" y="5473700"/>
            <a:ext cx="0" cy="398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5664200" y="4400550"/>
            <a:ext cx="2709863" cy="2249488"/>
            <a:chOff x="3568" y="2216"/>
            <a:chExt cx="1707" cy="1417"/>
          </a:xfrm>
        </p:grpSpPr>
        <p:sp>
          <p:nvSpPr>
            <p:cNvPr id="30747" name="Rectangle 13"/>
            <p:cNvSpPr>
              <a:spLocks noChangeArrowheads="1"/>
            </p:cNvSpPr>
            <p:nvPr/>
          </p:nvSpPr>
          <p:spPr bwMode="auto">
            <a:xfrm>
              <a:off x="4052" y="2721"/>
              <a:ext cx="1223" cy="756"/>
            </a:xfrm>
            <a:prstGeom prst="rect">
              <a:avLst/>
            </a:prstGeom>
            <a:solidFill>
              <a:srgbClr val="2EBDB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3038" indent="-173038">
                <a:buFontTx/>
                <a:buChar char="•"/>
              </a:pPr>
              <a:r>
                <a:rPr lang="en-US"/>
                <a:t>Instrumentation</a:t>
              </a:r>
            </a:p>
            <a:p>
              <a:pPr marL="173038" indent="-173038">
                <a:buFontTx/>
                <a:buChar char="•"/>
              </a:pPr>
              <a:r>
                <a:rPr lang="en-US"/>
                <a:t>Measurement</a:t>
              </a:r>
            </a:p>
            <a:p>
              <a:pPr marL="173038" indent="-173038">
                <a:buFontTx/>
                <a:buChar char="•"/>
              </a:pPr>
              <a:r>
                <a:rPr lang="en-US"/>
                <a:t>Analysis</a:t>
              </a:r>
            </a:p>
            <a:p>
              <a:pPr marL="173038" indent="-173038">
                <a:buFontTx/>
                <a:buChar char="•"/>
              </a:pPr>
              <a:r>
                <a:rPr lang="en-US"/>
                <a:t>Visualization</a:t>
              </a:r>
            </a:p>
          </p:txBody>
        </p:sp>
        <p:sp>
          <p:nvSpPr>
            <p:cNvPr id="30748" name="Line 14"/>
            <p:cNvSpPr>
              <a:spLocks noChangeShapeType="1"/>
            </p:cNvSpPr>
            <p:nvPr/>
          </p:nvSpPr>
          <p:spPr bwMode="auto">
            <a:xfrm flipV="1">
              <a:off x="3574" y="2730"/>
              <a:ext cx="469" cy="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Line 15"/>
            <p:cNvSpPr>
              <a:spLocks noChangeShapeType="1"/>
            </p:cNvSpPr>
            <p:nvPr/>
          </p:nvSpPr>
          <p:spPr bwMode="auto">
            <a:xfrm flipV="1">
              <a:off x="3568" y="3475"/>
              <a:ext cx="476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0" name="Rectangle 16"/>
            <p:cNvSpPr>
              <a:spLocks noChangeArrowheads="1"/>
            </p:cNvSpPr>
            <p:nvPr/>
          </p:nvSpPr>
          <p:spPr bwMode="auto">
            <a:xfrm>
              <a:off x="4052" y="2216"/>
              <a:ext cx="103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Performance</a:t>
              </a:r>
              <a:br>
                <a:rPr lang="en-US" sz="2000"/>
              </a:br>
              <a:r>
                <a:rPr lang="en-US" sz="2000"/>
                <a:t>Technology</a:t>
              </a: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58788" y="3190875"/>
            <a:ext cx="2559050" cy="2281238"/>
            <a:chOff x="289" y="1460"/>
            <a:chExt cx="1612" cy="1437"/>
          </a:xfrm>
        </p:grpSpPr>
        <p:sp>
          <p:nvSpPr>
            <p:cNvPr id="30743" name="Rectangle 18"/>
            <p:cNvSpPr>
              <a:spLocks noChangeArrowheads="1"/>
            </p:cNvSpPr>
            <p:nvPr/>
          </p:nvSpPr>
          <p:spPr bwMode="auto">
            <a:xfrm flipH="1">
              <a:off x="311" y="1972"/>
              <a:ext cx="1071" cy="75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3038" indent="-173038">
                <a:buFontTx/>
                <a:buChar char="•"/>
              </a:pPr>
              <a:r>
                <a:rPr lang="en-US"/>
                <a:t>Experiment</a:t>
              </a:r>
              <a:br>
                <a:rPr lang="en-US"/>
              </a:br>
              <a:r>
                <a:rPr lang="en-US"/>
                <a:t>management</a:t>
              </a:r>
            </a:p>
            <a:p>
              <a:pPr marL="173038" indent="-173038">
                <a:buFontTx/>
                <a:buChar char="•"/>
              </a:pPr>
              <a:r>
                <a:rPr lang="en-US"/>
                <a:t>Performance</a:t>
              </a:r>
              <a:br>
                <a:rPr lang="en-US"/>
              </a:br>
              <a:r>
                <a:rPr lang="en-US"/>
                <a:t>storage</a:t>
              </a:r>
              <a:endParaRPr lang="en-US" sz="2000"/>
            </a:p>
          </p:txBody>
        </p:sp>
        <p:sp>
          <p:nvSpPr>
            <p:cNvPr id="30744" name="Line 19"/>
            <p:cNvSpPr>
              <a:spLocks noChangeShapeType="1"/>
            </p:cNvSpPr>
            <p:nvPr/>
          </p:nvSpPr>
          <p:spPr bwMode="auto">
            <a:xfrm flipH="1" flipV="1">
              <a:off x="1392" y="1968"/>
              <a:ext cx="509" cy="4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Line 20"/>
            <p:cNvSpPr>
              <a:spLocks noChangeShapeType="1"/>
            </p:cNvSpPr>
            <p:nvPr/>
          </p:nvSpPr>
          <p:spPr bwMode="auto">
            <a:xfrm flipH="1" flipV="1">
              <a:off x="1392" y="2736"/>
              <a:ext cx="509" cy="1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Rectangle 21"/>
            <p:cNvSpPr>
              <a:spLocks noChangeArrowheads="1"/>
            </p:cNvSpPr>
            <p:nvPr/>
          </p:nvSpPr>
          <p:spPr bwMode="auto">
            <a:xfrm flipH="1">
              <a:off x="289" y="1460"/>
              <a:ext cx="103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Performance</a:t>
              </a:r>
              <a:br>
                <a:rPr lang="en-US" sz="2000"/>
              </a:br>
              <a:r>
                <a:rPr lang="en-US" sz="2000"/>
                <a:t>Technology</a:t>
              </a: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5665788" y="2320925"/>
            <a:ext cx="2706687" cy="1968500"/>
            <a:chOff x="3569" y="912"/>
            <a:chExt cx="1705" cy="1240"/>
          </a:xfrm>
        </p:grpSpPr>
        <p:sp>
          <p:nvSpPr>
            <p:cNvPr id="30739" name="Rectangle 23"/>
            <p:cNvSpPr>
              <a:spLocks noChangeArrowheads="1"/>
            </p:cNvSpPr>
            <p:nvPr/>
          </p:nvSpPr>
          <p:spPr bwMode="auto">
            <a:xfrm>
              <a:off x="4059" y="1412"/>
              <a:ext cx="1215" cy="583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73038" indent="-173038">
                <a:buFontTx/>
                <a:buChar char="•"/>
              </a:pPr>
              <a:r>
                <a:rPr lang="en-US"/>
                <a:t>Data mining</a:t>
              </a:r>
            </a:p>
            <a:p>
              <a:pPr marL="173038" indent="-173038">
                <a:buFontTx/>
                <a:buChar char="•"/>
              </a:pPr>
              <a:r>
                <a:rPr lang="en-US"/>
                <a:t>Models</a:t>
              </a:r>
            </a:p>
            <a:p>
              <a:pPr marL="173038" indent="-173038">
                <a:buFontTx/>
                <a:buChar char="•"/>
              </a:pPr>
              <a:r>
                <a:rPr lang="en-US"/>
                <a:t>Expert systems</a:t>
              </a:r>
            </a:p>
          </p:txBody>
        </p:sp>
        <p:sp>
          <p:nvSpPr>
            <p:cNvPr id="30740" name="Line 24"/>
            <p:cNvSpPr>
              <a:spLocks noChangeShapeType="1"/>
            </p:cNvSpPr>
            <p:nvPr/>
          </p:nvSpPr>
          <p:spPr bwMode="auto">
            <a:xfrm flipV="1">
              <a:off x="3582" y="1417"/>
              <a:ext cx="468" cy="2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Line 25"/>
            <p:cNvSpPr>
              <a:spLocks noChangeShapeType="1"/>
            </p:cNvSpPr>
            <p:nvPr/>
          </p:nvSpPr>
          <p:spPr bwMode="auto">
            <a:xfrm flipV="1">
              <a:off x="3569" y="1993"/>
              <a:ext cx="480" cy="1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2" name="Rectangle 26"/>
            <p:cNvSpPr>
              <a:spLocks noChangeArrowheads="1"/>
            </p:cNvSpPr>
            <p:nvPr/>
          </p:nvSpPr>
          <p:spPr bwMode="auto">
            <a:xfrm>
              <a:off x="4059" y="912"/>
              <a:ext cx="103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Performance</a:t>
              </a:r>
              <a:br>
                <a:rPr lang="en-US" sz="2000"/>
              </a:br>
              <a:r>
                <a:rPr lang="en-US" sz="2000"/>
                <a:t>Technology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TAU: Tuning and Analysis Utilities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Useful for a more detailed analysis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Routine level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Loop level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Performance counters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Communication performance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 more sophisticated tool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Performance analysis of Fortran, C, C++, Java, and Python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Portable: Tested on all major platforms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 smtClean="0"/>
              <a:t>Steeper learning curve, must recompile code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/>
              <a:t>                     http://www.cs.uoregon.edu/research/tau/home.php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6D327A0-9205-40D6-A6EE-2A0D5272DC0E}" type="slidenum">
              <a:rPr lang="en-US"/>
              <a:pPr>
                <a:defRPr/>
              </a:pPr>
              <a:t>320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General Instructions for TAU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Use a TAU Makefile stub (even if you don’t use makefiles for your compilation)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Use TAU scripts for compiling (tau_cc.sh tau_f90.sh)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Example (most basic usage):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Excellent “Cheat Sheet”!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Everything you need to know?! (Almost)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smtClean="0"/>
              <a:t>		</a:t>
            </a:r>
            <a:r>
              <a:rPr lang="en-US" sz="1800" smtClean="0"/>
              <a:t>http://www.psc.edu/general/software/packages/tau/TAU-quickref.pdf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7B88D89-4568-48D6-A534-7053EE36E416}" type="slidenum">
              <a:rPr lang="en-US"/>
              <a:pPr>
                <a:defRPr/>
              </a:pPr>
              <a:t>321</a:t>
            </a:fld>
            <a:endParaRPr 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47725" y="2881313"/>
            <a:ext cx="6934200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3868B6"/>
                </a:solidFill>
              </a:rPr>
              <a:t>module load tau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3868B6"/>
                </a:solidFill>
              </a:rPr>
              <a:t>setenv TAU_MAKEFILE &lt;path&gt;/</a:t>
            </a:r>
            <a:r>
              <a:rPr lang="en-US" dirty="0" err="1">
                <a:solidFill>
                  <a:srgbClr val="3868B6"/>
                </a:solidFill>
              </a:rPr>
              <a:t>Makefile.tau-papi-pdt-pgi</a:t>
            </a:r>
            <a:endParaRPr lang="en-US" dirty="0">
              <a:solidFill>
                <a:srgbClr val="3868B6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3868B6"/>
                </a:solidFill>
              </a:rPr>
              <a:t>setenv TAU_OPTIONS "-</a:t>
            </a:r>
            <a:r>
              <a:rPr lang="en-US" dirty="0" err="1">
                <a:solidFill>
                  <a:srgbClr val="3868B6"/>
                </a:solidFill>
              </a:rPr>
              <a:t>optVerbose</a:t>
            </a:r>
            <a:r>
              <a:rPr lang="en-US" dirty="0">
                <a:solidFill>
                  <a:srgbClr val="3868B6"/>
                </a:solidFill>
              </a:rPr>
              <a:t> -</a:t>
            </a:r>
            <a:r>
              <a:rPr lang="en-US" dirty="0" err="1">
                <a:solidFill>
                  <a:srgbClr val="3868B6"/>
                </a:solidFill>
              </a:rPr>
              <a:t>optKeepFiles</a:t>
            </a:r>
            <a:r>
              <a:rPr lang="en-US" dirty="0">
                <a:solidFill>
                  <a:srgbClr val="3868B6"/>
                </a:solidFill>
              </a:rPr>
              <a:t>“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3868B6"/>
                </a:solidFill>
              </a:rPr>
              <a:t>tau_f90.sh -o hello hello_mpi.f90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Using TAU with Makefiles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Fairly simple to use with well written </a:t>
            </a:r>
            <a:r>
              <a:rPr lang="en-US" sz="2400" dirty="0" err="1" smtClean="0"/>
              <a:t>makefiles</a:t>
            </a:r>
            <a:r>
              <a:rPr lang="en-US" sz="2400" dirty="0" smtClean="0"/>
              <a:t>: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	</a:t>
            </a:r>
            <a:r>
              <a:rPr lang="en-US" sz="1800" b="1" dirty="0" err="1" smtClean="0">
                <a:solidFill>
                  <a:srgbClr val="3868B6"/>
                </a:solidFill>
              </a:rPr>
              <a:t>setenv</a:t>
            </a:r>
            <a:r>
              <a:rPr lang="en-US" sz="1800" b="1" dirty="0" smtClean="0">
                <a:solidFill>
                  <a:srgbClr val="3868B6"/>
                </a:solidFill>
              </a:rPr>
              <a:t> TAU_MAKEFILE &lt;path&gt;/</a:t>
            </a:r>
            <a:r>
              <a:rPr lang="en-US" sz="1800" b="1" dirty="0" err="1" smtClean="0">
                <a:solidFill>
                  <a:srgbClr val="3868B6"/>
                </a:solidFill>
              </a:rPr>
              <a:t>Makefile.tau-papi-mpi-pdt-pgi</a:t>
            </a:r>
            <a:endParaRPr lang="en-US" sz="1800" b="1" dirty="0" smtClean="0">
              <a:solidFill>
                <a:srgbClr val="3868B6"/>
              </a:solidFill>
            </a:endParaRP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en-US" sz="1800" b="1" dirty="0" smtClean="0">
                <a:solidFill>
                  <a:srgbClr val="3868B6"/>
                </a:solidFill>
              </a:rPr>
              <a:t>	</a:t>
            </a:r>
            <a:r>
              <a:rPr lang="en-US" sz="1800" b="1" dirty="0" err="1" smtClean="0">
                <a:solidFill>
                  <a:srgbClr val="3868B6"/>
                </a:solidFill>
              </a:rPr>
              <a:t>setenv</a:t>
            </a:r>
            <a:r>
              <a:rPr lang="en-US" sz="1800" b="1" dirty="0" smtClean="0">
                <a:solidFill>
                  <a:srgbClr val="3868B6"/>
                </a:solidFill>
              </a:rPr>
              <a:t> TAU_OPTIONS "-</a:t>
            </a:r>
            <a:r>
              <a:rPr lang="en-US" sz="1800" b="1" dirty="0" err="1" smtClean="0">
                <a:solidFill>
                  <a:srgbClr val="3868B6"/>
                </a:solidFill>
              </a:rPr>
              <a:t>optVerbose</a:t>
            </a:r>
            <a:r>
              <a:rPr lang="en-US" sz="1800" b="1" dirty="0" smtClean="0">
                <a:solidFill>
                  <a:srgbClr val="3868B6"/>
                </a:solidFill>
              </a:rPr>
              <a:t> –</a:t>
            </a:r>
            <a:r>
              <a:rPr lang="en-US" sz="1800" b="1" dirty="0" err="1" smtClean="0">
                <a:solidFill>
                  <a:srgbClr val="3868B6"/>
                </a:solidFill>
              </a:rPr>
              <a:t>optKeepFiles</a:t>
            </a:r>
            <a:r>
              <a:rPr lang="en-US" sz="1800" b="1" dirty="0" smtClean="0">
                <a:solidFill>
                  <a:srgbClr val="3868B6"/>
                </a:solidFill>
              </a:rPr>
              <a:t> –</a:t>
            </a:r>
            <a:r>
              <a:rPr lang="en-US" sz="1800" b="1" dirty="0" err="1" smtClean="0">
                <a:solidFill>
                  <a:srgbClr val="3868B6"/>
                </a:solidFill>
              </a:rPr>
              <a:t>optPreProcess</a:t>
            </a:r>
            <a:r>
              <a:rPr lang="en-US" sz="1800" b="1" dirty="0" smtClean="0">
                <a:solidFill>
                  <a:srgbClr val="3868B6"/>
                </a:solidFill>
              </a:rPr>
              <a:t>”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en-US" sz="1800" b="1" dirty="0" smtClean="0">
                <a:solidFill>
                  <a:srgbClr val="3868B6"/>
                </a:solidFill>
              </a:rPr>
              <a:t>	make FC=tau_f90.sh</a:t>
            </a:r>
            <a:endParaRPr lang="en-US" sz="3600" dirty="0" smtClean="0">
              <a:solidFill>
                <a:srgbClr val="3868B6"/>
              </a:solidFill>
            </a:endParaRPr>
          </a:p>
          <a:p>
            <a:pPr lvl="1" eaLnBrk="1" hangingPunct="1">
              <a:defRPr/>
            </a:pPr>
            <a:r>
              <a:rPr lang="en-US" sz="2000" dirty="0" smtClean="0"/>
              <a:t>run code as normal</a:t>
            </a:r>
          </a:p>
          <a:p>
            <a:pPr lvl="1" eaLnBrk="1" hangingPunct="1">
              <a:defRPr/>
            </a:pPr>
            <a:r>
              <a:rPr lang="en-US" sz="2000" dirty="0" smtClean="0"/>
              <a:t>run </a:t>
            </a:r>
            <a:r>
              <a:rPr lang="en-US" sz="2000" dirty="0" err="1" smtClean="0"/>
              <a:t>pprof</a:t>
            </a:r>
            <a:r>
              <a:rPr lang="en-US" sz="2000" dirty="0" smtClean="0"/>
              <a:t> (text) or </a:t>
            </a:r>
            <a:r>
              <a:rPr lang="en-US" sz="2000" dirty="0" err="1" smtClean="0"/>
              <a:t>paraprof</a:t>
            </a:r>
            <a:r>
              <a:rPr lang="en-US" sz="2000" dirty="0" smtClean="0"/>
              <a:t> (GUI) to get results</a:t>
            </a:r>
          </a:p>
          <a:p>
            <a:pPr lvl="1" eaLnBrk="1" hangingPunct="1">
              <a:defRPr/>
            </a:pPr>
            <a:r>
              <a:rPr lang="en-US" sz="2000" dirty="0" err="1" smtClean="0">
                <a:solidFill>
                  <a:srgbClr val="FF0000"/>
                </a:solidFill>
              </a:rPr>
              <a:t>paraprof</a:t>
            </a:r>
            <a:r>
              <a:rPr lang="en-US" sz="2000" dirty="0" smtClean="0">
                <a:solidFill>
                  <a:srgbClr val="FF0000"/>
                </a:solidFill>
              </a:rPr>
              <a:t> --pack file.ppk </a:t>
            </a:r>
            <a:r>
              <a:rPr lang="en-US" sz="2000" dirty="0" smtClean="0"/>
              <a:t>(packs all of the profile files into one file, easy to copy back to local workstation)</a:t>
            </a:r>
          </a:p>
          <a:p>
            <a:pPr lvl="1"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400" dirty="0" smtClean="0"/>
              <a:t>Example scenarios</a:t>
            </a:r>
          </a:p>
          <a:p>
            <a:pPr lvl="1" eaLnBrk="1" hangingPunct="1">
              <a:defRPr/>
            </a:pPr>
            <a:r>
              <a:rPr lang="en-US" sz="2000" dirty="0" smtClean="0"/>
              <a:t>Typically you can do cut and paste from here:</a:t>
            </a:r>
            <a:endParaRPr lang="en-US" sz="1600" dirty="0" smtClean="0"/>
          </a:p>
          <a:p>
            <a:pPr eaLnBrk="1" hangingPunct="1">
              <a:buFontTx/>
              <a:buNone/>
              <a:defRPr/>
            </a:pPr>
            <a:r>
              <a:rPr lang="en-US" sz="1400" dirty="0" smtClean="0"/>
              <a:t>	</a:t>
            </a:r>
            <a:r>
              <a:rPr lang="en-US" sz="1400" dirty="0" smtClean="0">
                <a:hlinkClick r:id="rId3"/>
              </a:rPr>
              <a:t>http://www.cs.uoregon.edu/research/tau/docs/scenario/index.html</a:t>
            </a:r>
            <a:endParaRPr lang="en-US" sz="1400" dirty="0" smtClean="0"/>
          </a:p>
          <a:p>
            <a:pPr eaLnBrk="1" hangingPunct="1">
              <a:defRPr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4D402B9-9E86-4ECB-B55E-73F40AAE7ECD}" type="slidenum">
              <a:rPr lang="en-US"/>
              <a:pPr>
                <a:defRPr/>
              </a:pPr>
              <a:t>322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Tiny Routines: High Overhead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219200" y="3276600"/>
            <a:ext cx="7239000" cy="29546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868B6"/>
                </a:solidFill>
              </a:rPr>
              <a:t>After:</a:t>
            </a:r>
          </a:p>
          <a:p>
            <a:pPr>
              <a:defRPr/>
            </a:pPr>
            <a:r>
              <a:rPr lang="en-US" dirty="0"/>
              <a:t>double precision function scalar(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/>
              <a:t>double precision u(3),v(3)</a:t>
            </a:r>
          </a:p>
          <a:p>
            <a:pPr>
              <a:defRPr/>
            </a:pPr>
            <a:r>
              <a:rPr lang="en-US" dirty="0"/>
              <a:t>     call TAU_PROFILE_TIMER(profiler, 'SCALAR […]')</a:t>
            </a:r>
          </a:p>
          <a:p>
            <a:pPr>
              <a:defRPr/>
            </a:pPr>
            <a:r>
              <a:rPr lang="en-US" dirty="0"/>
              <a:t>     call TAU_PROFILE_START(profiler)</a:t>
            </a:r>
          </a:p>
          <a:p>
            <a:pPr>
              <a:defRPr/>
            </a:pPr>
            <a:r>
              <a:rPr lang="en-US" dirty="0"/>
              <a:t>     scalar=u(1)*v(1)+u(2)*v(2)+u(3)*v(3)</a:t>
            </a:r>
          </a:p>
          <a:p>
            <a:pPr>
              <a:defRPr/>
            </a:pPr>
            <a:r>
              <a:rPr lang="en-US" dirty="0"/>
              <a:t>     call TAU_PROFILE_STOP(profiler)</a:t>
            </a:r>
          </a:p>
          <a:p>
            <a:pPr>
              <a:defRPr/>
            </a:pPr>
            <a:r>
              <a:rPr lang="en-US" dirty="0"/>
              <a:t>return</a:t>
            </a:r>
          </a:p>
          <a:p>
            <a:pPr>
              <a:defRPr/>
            </a:pPr>
            <a:r>
              <a:rPr lang="en-US" dirty="0"/>
              <a:t>     call TAU_PROFILE_STOP(profiler)</a:t>
            </a:r>
          </a:p>
          <a:p>
            <a:pPr>
              <a:defRPr/>
            </a:pPr>
            <a:r>
              <a:rPr lang="en-US" dirty="0"/>
              <a:t>end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219200" y="1371600"/>
            <a:ext cx="6705600" cy="18466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868B6"/>
                </a:solidFill>
              </a:rPr>
              <a:t>Before:</a:t>
            </a:r>
          </a:p>
          <a:p>
            <a:pPr>
              <a:defRPr/>
            </a:pPr>
            <a:r>
              <a:rPr lang="en-US" dirty="0"/>
              <a:t>double precision function scalar(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/>
              <a:t>double precision u(3),v(3)</a:t>
            </a:r>
          </a:p>
          <a:p>
            <a:pPr>
              <a:defRPr/>
            </a:pPr>
            <a:r>
              <a:rPr lang="en-US" dirty="0"/>
              <a:t>      scalar=u(1)*v(1)+u(2)*v(2)+u(3)*v(3)</a:t>
            </a:r>
          </a:p>
          <a:p>
            <a:pPr>
              <a:defRPr/>
            </a:pPr>
            <a:r>
              <a:rPr lang="en-US" dirty="0"/>
              <a:t>return</a:t>
            </a:r>
          </a:p>
          <a:p>
            <a:pPr>
              <a:defRPr/>
            </a:pPr>
            <a:r>
              <a:rPr lang="en-US" dirty="0"/>
              <a:t>end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D39291-E41B-42F4-8B1F-71C2A16C62F1}" type="slidenum">
              <a:rPr lang="en-US"/>
              <a:pPr>
                <a:defRPr/>
              </a:pPr>
              <a:t>323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Reducing Overhead</a:t>
            </a:r>
          </a:p>
        </p:txBody>
      </p:sp>
      <p:pic>
        <p:nvPicPr>
          <p:cNvPr id="327683" name="Picture 5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5625" y="1639888"/>
            <a:ext cx="5391150" cy="368617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C9C4359-A150-41F8-9728-6DE1FADD0678}" type="slidenum">
              <a:rPr lang="en-US"/>
              <a:pPr>
                <a:defRPr/>
              </a:pPr>
              <a:t>324</a:t>
            </a:fld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032500" y="1274763"/>
            <a:ext cx="2895600" cy="144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</a:rPr>
              <a:t>Overhead (time in sec):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dirty="0">
                <a:latin typeface="+mn-lt"/>
              </a:rPr>
              <a:t>MD steps base:		51.4 seconds</a:t>
            </a:r>
          </a:p>
          <a:p>
            <a:pPr>
              <a:spcBef>
                <a:spcPct val="50000"/>
              </a:spcBef>
              <a:defRPr/>
            </a:pPr>
            <a:r>
              <a:rPr lang="en-US" sz="1400" dirty="0">
                <a:latin typeface="+mn-lt"/>
              </a:rPr>
              <a:t>MD steps with TAU:	</a:t>
            </a:r>
          </a:p>
          <a:p>
            <a:pPr>
              <a:spcBef>
                <a:spcPts val="0"/>
              </a:spcBef>
              <a:defRPr/>
            </a:pPr>
            <a:r>
              <a:rPr lang="en-US" sz="1400" dirty="0">
                <a:latin typeface="+mn-lt"/>
              </a:rPr>
              <a:t>	315 seconds</a:t>
            </a:r>
          </a:p>
        </p:txBody>
      </p:sp>
      <p:sp>
        <p:nvSpPr>
          <p:cNvPr id="327686" name="TextBox 4"/>
          <p:cNvSpPr txBox="1">
            <a:spLocks noChangeArrowheads="1"/>
          </p:cNvSpPr>
          <p:nvPr/>
        </p:nvSpPr>
        <p:spPr bwMode="auto">
          <a:xfrm>
            <a:off x="6142038" y="2954338"/>
            <a:ext cx="2667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Must reduce overhead to get meaningful results:</a:t>
            </a:r>
          </a:p>
          <a:p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In paraprof go to “File” and select “Create Selective Instrumentation File”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Selective Instrumentation File</a:t>
            </a:r>
          </a:p>
        </p:txBody>
      </p:sp>
      <p:pic>
        <p:nvPicPr>
          <p:cNvPr id="328707" name="Picture 3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6088" y="1639888"/>
            <a:ext cx="8288337" cy="44672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B5E85F1-4E91-4139-9EB7-239942785B4B}" type="slidenum">
              <a:rPr lang="en-US"/>
              <a:pPr>
                <a:defRPr/>
              </a:pPr>
              <a:t>325</a:t>
            </a:fld>
            <a:endParaRPr lang="en-US"/>
          </a:p>
        </p:txBody>
      </p:sp>
      <p:sp>
        <p:nvSpPr>
          <p:cNvPr id="328709" name="TextBox 3"/>
          <p:cNvSpPr txBox="1">
            <a:spLocks noChangeArrowheads="1"/>
          </p:cNvSpPr>
          <p:nvPr/>
        </p:nvSpPr>
        <p:spPr bwMode="auto">
          <a:xfrm>
            <a:off x="80963" y="1201738"/>
            <a:ext cx="90185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TAU automatically generates a list of routines that you can save to a selective instrumentation 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Selective Instrumentation File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Automatically generated file essentially eliminates overhead in instrumented UNRES</a:t>
            </a:r>
          </a:p>
          <a:p>
            <a:pPr eaLnBrk="1" hangingPunct="1">
              <a:defRPr/>
            </a:pPr>
            <a:r>
              <a:rPr lang="en-US" dirty="0" smtClean="0"/>
              <a:t>In addition to eliminating overhead, use this to specify:</a:t>
            </a:r>
          </a:p>
          <a:p>
            <a:pPr lvl="1" eaLnBrk="1" hangingPunct="1">
              <a:defRPr/>
            </a:pPr>
            <a:r>
              <a:rPr lang="en-US" dirty="0" smtClean="0"/>
              <a:t>Files to include/exclude		</a:t>
            </a:r>
          </a:p>
          <a:p>
            <a:pPr lvl="1" eaLnBrk="1" hangingPunct="1">
              <a:defRPr/>
            </a:pPr>
            <a:r>
              <a:rPr lang="en-US" dirty="0" smtClean="0"/>
              <a:t>Routines to include/exclude</a:t>
            </a:r>
          </a:p>
          <a:p>
            <a:pPr lvl="1" eaLnBrk="1" hangingPunct="1">
              <a:defRPr/>
            </a:pPr>
            <a:r>
              <a:rPr lang="en-US" dirty="0" smtClean="0"/>
              <a:t>Directives for loop instrumentation</a:t>
            </a:r>
          </a:p>
          <a:p>
            <a:pPr lvl="1" eaLnBrk="1" hangingPunct="1">
              <a:defRPr/>
            </a:pPr>
            <a:r>
              <a:rPr lang="en-US" dirty="0" smtClean="0"/>
              <a:t>Phase definitions</a:t>
            </a:r>
          </a:p>
          <a:p>
            <a:pPr eaLnBrk="1" hangingPunct="1">
              <a:defRPr/>
            </a:pPr>
            <a:r>
              <a:rPr lang="en-US" dirty="0" smtClean="0"/>
              <a:t>Specify the file in TAU_OPTIONS and recompile: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en-US" sz="2100" b="1" dirty="0" smtClean="0">
                <a:solidFill>
                  <a:srgbClr val="000000"/>
                </a:solidFill>
              </a:rPr>
              <a:t>	</a:t>
            </a:r>
            <a:r>
              <a:rPr lang="en-US" sz="2100" b="1" dirty="0" smtClean="0">
                <a:solidFill>
                  <a:schemeClr val="accent1"/>
                </a:solidFill>
              </a:rPr>
              <a:t>setenv TAU_OPTIONS "-</a:t>
            </a:r>
            <a:r>
              <a:rPr lang="en-US" sz="2100" b="1" dirty="0" err="1" smtClean="0">
                <a:solidFill>
                  <a:schemeClr val="accent1"/>
                </a:solidFill>
              </a:rPr>
              <a:t>optVerbose</a:t>
            </a:r>
            <a:r>
              <a:rPr lang="en-US" sz="2100" b="1" dirty="0" smtClean="0">
                <a:solidFill>
                  <a:schemeClr val="accent1"/>
                </a:solidFill>
              </a:rPr>
              <a:t> –</a:t>
            </a:r>
            <a:r>
              <a:rPr lang="en-US" sz="2100" b="1" dirty="0" err="1" smtClean="0">
                <a:solidFill>
                  <a:schemeClr val="accent1"/>
                </a:solidFill>
              </a:rPr>
              <a:t>optKeepFiles</a:t>
            </a:r>
            <a:endParaRPr lang="en-US" sz="2100" b="1" dirty="0" smtClean="0">
              <a:solidFill>
                <a:schemeClr val="accent1"/>
              </a:solidFill>
            </a:endParaRP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en-US" sz="2100" b="1" dirty="0" smtClean="0">
                <a:solidFill>
                  <a:schemeClr val="accent1"/>
                </a:solidFill>
              </a:rPr>
              <a:t>	 –</a:t>
            </a:r>
            <a:r>
              <a:rPr lang="en-US" sz="2100" b="1" dirty="0" err="1" smtClean="0">
                <a:solidFill>
                  <a:schemeClr val="accent1"/>
                </a:solidFill>
              </a:rPr>
              <a:t>optPreProcess</a:t>
            </a:r>
            <a:r>
              <a:rPr lang="en-US" sz="2100" b="1" dirty="0" smtClean="0">
                <a:solidFill>
                  <a:schemeClr val="accent1"/>
                </a:solidFill>
              </a:rPr>
              <a:t> </a:t>
            </a:r>
            <a:r>
              <a:rPr lang="en-US" sz="2100" b="1" dirty="0" smtClean="0">
                <a:solidFill>
                  <a:srgbClr val="FF0000"/>
                </a:solidFill>
              </a:rPr>
              <a:t>-</a:t>
            </a:r>
            <a:r>
              <a:rPr lang="en-US" sz="2100" b="1" dirty="0" err="1" smtClean="0">
                <a:solidFill>
                  <a:srgbClr val="FF0000"/>
                </a:solidFill>
              </a:rPr>
              <a:t>optTauSelectFile</a:t>
            </a:r>
            <a:r>
              <a:rPr lang="en-US" sz="2100" b="1" dirty="0" smtClean="0">
                <a:solidFill>
                  <a:srgbClr val="FF0000"/>
                </a:solidFill>
              </a:rPr>
              <a:t>=select .tau</a:t>
            </a:r>
            <a:r>
              <a:rPr lang="en-US" sz="2100" b="1" dirty="0" smtClean="0">
                <a:solidFill>
                  <a:schemeClr val="accent1"/>
                </a:solidFill>
              </a:rPr>
              <a:t>“</a:t>
            </a:r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 smtClean="0"/>
              <a:t>http://www.cs.uoregon.edu/research/tau/docs/newguide/bk03ch01.html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470B053-C4D0-46A8-9F9F-D9957FD6B3ED}" type="slidenum">
              <a:rPr lang="en-US"/>
              <a:pPr>
                <a:defRPr/>
              </a:pPr>
              <a:t>326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Key UNRES Functions in TAU (with Startup Time) </a:t>
            </a:r>
            <a:endParaRPr lang="en-US" sz="3200" dirty="0"/>
          </a:p>
        </p:txBody>
      </p:sp>
      <p:pic>
        <p:nvPicPr>
          <p:cNvPr id="330755" name="Content Placeholder 5" descr="UNRESMeanTime_allfunc_16cores_Bigben.JPG"/>
          <p:cNvPicPr>
            <a:picLocks noGrp="1" noChangeAspect="1"/>
          </p:cNvPicPr>
          <p:nvPr>
            <p:ph sz="quarter" idx="1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12975" y="1384300"/>
            <a:ext cx="4718050" cy="45275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3732B3-929B-4A27-9E97-229A9DD28BED}" type="slidenum">
              <a:rPr lang="en-US"/>
              <a:pPr>
                <a:defRPr/>
              </a:pPr>
              <a:t>327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 smtClean="0"/>
              <a:t>Phase Profiling: Isolate regions of code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  <a:ln w="0"/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Eliminated overhead, now we need to deal with startup time</a:t>
            </a:r>
          </a:p>
          <a:p>
            <a:pPr lvl="1" eaLnBrk="1" hangingPunct="1">
              <a:defRPr/>
            </a:pPr>
            <a:r>
              <a:rPr lang="en-US" dirty="0" smtClean="0"/>
              <a:t>Choose a region of the code of interest: e.g. the main computational kernel </a:t>
            </a:r>
          </a:p>
          <a:p>
            <a:pPr lvl="1" eaLnBrk="1" hangingPunct="1">
              <a:defRPr/>
            </a:pPr>
            <a:r>
              <a:rPr lang="en-US" dirty="0" smtClean="0"/>
              <a:t>Determine where in the code that region begins and ends (call path can be helpful)</a:t>
            </a:r>
          </a:p>
          <a:p>
            <a:pPr lvl="1" eaLnBrk="1" hangingPunct="1">
              <a:defRPr/>
            </a:pPr>
            <a:r>
              <a:rPr lang="en-US" dirty="0" smtClean="0"/>
              <a:t>Then put something like this in selective instrumentation file:</a:t>
            </a:r>
          </a:p>
          <a:p>
            <a:pPr eaLnBrk="1" hangingPunct="1">
              <a:buFontTx/>
              <a:buNone/>
              <a:defRPr/>
            </a:pPr>
            <a:r>
              <a:rPr lang="en-US" altLang="ko-KR" sz="2000" dirty="0" smtClean="0">
                <a:solidFill>
                  <a:schemeClr val="hlink"/>
                </a:solidFill>
              </a:rPr>
              <a:t>	static phase name="foo1_bar“ file="</a:t>
            </a:r>
            <a:r>
              <a:rPr lang="en-US" altLang="ko-KR" sz="2000" dirty="0" err="1" smtClean="0">
                <a:solidFill>
                  <a:schemeClr val="hlink"/>
                </a:solidFill>
              </a:rPr>
              <a:t>foo.c</a:t>
            </a:r>
            <a:r>
              <a:rPr lang="en-US" altLang="ko-KR" sz="2000" dirty="0" smtClean="0">
                <a:solidFill>
                  <a:schemeClr val="hlink"/>
                </a:solidFill>
              </a:rPr>
              <a:t>“ line=26 to line=27</a:t>
            </a:r>
          </a:p>
          <a:p>
            <a:pPr lvl="1" eaLnBrk="1" hangingPunct="1">
              <a:defRPr/>
            </a:pPr>
            <a:r>
              <a:rPr lang="en-US" altLang="ko-KR" dirty="0" smtClean="0"/>
              <a:t>Recompile and rerun</a:t>
            </a:r>
            <a:endParaRPr lang="en-US" altLang="ko-KR" dirty="0" smtClean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4D7DB27-1B33-4952-A275-EFB83F208CB3}" type="slidenum">
              <a:rPr lang="en-US"/>
              <a:pPr>
                <a:defRPr/>
              </a:pPr>
              <a:t>328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Key UNRES Functions (MD Time Only)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92C1E02-8227-4DEC-953D-9A0C621E544A}" type="slidenum">
              <a:rPr lang="en-US"/>
              <a:pPr>
                <a:defRPr/>
              </a:pPr>
              <a:t>329</a:t>
            </a:fld>
            <a:endParaRPr lang="en-US" dirty="0"/>
          </a:p>
        </p:txBody>
      </p:sp>
      <p:pic>
        <p:nvPicPr>
          <p:cNvPr id="332804" name="Content Placeholder 6" descr="UNRESMeanTime_MDPhase_16cores_Bigben.JPG"/>
          <p:cNvPicPr>
            <a:picLocks noGrp="1" noChangeAspect="1"/>
          </p:cNvPicPr>
          <p:nvPr>
            <p:ph sz="quarter" idx="1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66825" y="1128713"/>
            <a:ext cx="6554788" cy="4633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6"/>
          <p:cNvSpPr>
            <a:spLocks noChangeArrowheads="1"/>
          </p:cNvSpPr>
          <p:nvPr/>
        </p:nvSpPr>
        <p:spPr bwMode="auto">
          <a:xfrm>
            <a:off x="5962650" y="3086100"/>
            <a:ext cx="2514600" cy="16002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15"/>
          <p:cNvSpPr>
            <a:spLocks noChangeArrowheads="1"/>
          </p:cNvSpPr>
          <p:nvPr/>
        </p:nvSpPr>
        <p:spPr bwMode="auto">
          <a:xfrm>
            <a:off x="5962650" y="1295400"/>
            <a:ext cx="2514600" cy="160020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Performance Optimization Cycle</a:t>
            </a:r>
          </a:p>
        </p:txBody>
      </p:sp>
      <p:sp>
        <p:nvSpPr>
          <p:cNvPr id="18448" name="Slide Number Placeholder 1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201F20C-50D1-44EA-B84B-94FFF2325100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175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Expose factors</a:t>
            </a:r>
          </a:p>
          <a:p>
            <a:pPr eaLnBrk="1" hangingPunct="1"/>
            <a:r>
              <a:rPr lang="en-US" smtClean="0"/>
              <a:t>Collect performance data</a:t>
            </a:r>
          </a:p>
          <a:p>
            <a:pPr eaLnBrk="1" hangingPunct="1"/>
            <a:r>
              <a:rPr lang="en-US" smtClean="0"/>
              <a:t>Calculate metrics</a:t>
            </a:r>
          </a:p>
          <a:p>
            <a:pPr eaLnBrk="1" hangingPunct="1"/>
            <a:r>
              <a:rPr lang="en-US" smtClean="0"/>
              <a:t>Analyze results</a:t>
            </a:r>
          </a:p>
          <a:p>
            <a:pPr eaLnBrk="1" hangingPunct="1"/>
            <a:r>
              <a:rPr lang="en-US" smtClean="0"/>
              <a:t>Visualize results</a:t>
            </a:r>
          </a:p>
          <a:p>
            <a:pPr eaLnBrk="1" hangingPunct="1"/>
            <a:r>
              <a:rPr lang="en-US" smtClean="0"/>
              <a:t>Identify problems</a:t>
            </a:r>
          </a:p>
          <a:p>
            <a:pPr eaLnBrk="1" hangingPunct="1"/>
            <a:r>
              <a:rPr lang="en-US" smtClean="0"/>
              <a:t>Tune performance</a:t>
            </a:r>
          </a:p>
        </p:txBody>
      </p:sp>
      <p:sp>
        <p:nvSpPr>
          <p:cNvPr id="31751" name="Text Box 5"/>
          <p:cNvSpPr txBox="1">
            <a:spLocks noChangeArrowheads="1"/>
          </p:cNvSpPr>
          <p:nvPr/>
        </p:nvSpPr>
        <p:spPr bwMode="auto">
          <a:xfrm>
            <a:off x="6083300" y="1371600"/>
            <a:ext cx="2298700" cy="46990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2000">
                <a:latin typeface="Comic Sans MS" pitchFamily="66" charset="0"/>
              </a:rPr>
              <a:t>Instrumentation</a:t>
            </a:r>
          </a:p>
        </p:txBody>
      </p:sp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6092825" y="4102100"/>
            <a:ext cx="2286000" cy="458788"/>
          </a:xfrm>
          <a:prstGeom prst="rect">
            <a:avLst/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omic Sans MS" pitchFamily="66" charset="0"/>
              </a:rPr>
              <a:t>Presentation</a:t>
            </a:r>
          </a:p>
        </p:txBody>
      </p:sp>
      <p:cxnSp>
        <p:nvCxnSpPr>
          <p:cNvPr id="31753" name="AutoShape 7"/>
          <p:cNvCxnSpPr>
            <a:cxnSpLocks noChangeShapeType="1"/>
            <a:stCxn id="31759" idx="2"/>
            <a:endCxn id="31752" idx="0"/>
          </p:cNvCxnSpPr>
          <p:nvPr/>
        </p:nvCxnSpPr>
        <p:spPr bwMode="auto">
          <a:xfrm>
            <a:off x="7235825" y="3646488"/>
            <a:ext cx="0" cy="4556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1754" name="Text Box 8"/>
          <p:cNvSpPr txBox="1">
            <a:spLocks noChangeArrowheads="1"/>
          </p:cNvSpPr>
          <p:nvPr/>
        </p:nvSpPr>
        <p:spPr bwMode="auto">
          <a:xfrm>
            <a:off x="6092825" y="2273300"/>
            <a:ext cx="2286000" cy="4587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omic Sans MS" pitchFamily="66" charset="0"/>
              </a:rPr>
              <a:t>Measurement</a:t>
            </a:r>
          </a:p>
        </p:txBody>
      </p:sp>
      <p:cxnSp>
        <p:nvCxnSpPr>
          <p:cNvPr id="31755" name="AutoShape 9"/>
          <p:cNvCxnSpPr>
            <a:cxnSpLocks noChangeShapeType="1"/>
            <a:stCxn id="31751" idx="2"/>
            <a:endCxn id="31754" idx="0"/>
          </p:cNvCxnSpPr>
          <p:nvPr/>
        </p:nvCxnSpPr>
        <p:spPr bwMode="auto">
          <a:xfrm>
            <a:off x="7232650" y="1841500"/>
            <a:ext cx="3175" cy="431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0586" name="AutoShape 10"/>
          <p:cNvCxnSpPr>
            <a:cxnSpLocks noChangeShapeType="1"/>
            <a:stCxn id="31757" idx="3"/>
            <a:endCxn id="31751" idx="3"/>
          </p:cNvCxnSpPr>
          <p:nvPr/>
        </p:nvCxnSpPr>
        <p:spPr bwMode="auto">
          <a:xfrm flipV="1">
            <a:off x="8378825" y="1606550"/>
            <a:ext cx="3175" cy="3652838"/>
          </a:xfrm>
          <a:prstGeom prst="bentConnector3">
            <a:avLst>
              <a:gd name="adj1" fmla="val 11900005"/>
            </a:avLst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31757" name="Text Box 11"/>
          <p:cNvSpPr txBox="1">
            <a:spLocks noChangeArrowheads="1"/>
          </p:cNvSpPr>
          <p:nvPr/>
        </p:nvSpPr>
        <p:spPr bwMode="auto">
          <a:xfrm>
            <a:off x="6092825" y="5029200"/>
            <a:ext cx="2286000" cy="458788"/>
          </a:xfrm>
          <a:prstGeom prst="rect">
            <a:avLst/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omic Sans MS" pitchFamily="66" charset="0"/>
              </a:rPr>
              <a:t>Optimization</a:t>
            </a:r>
          </a:p>
        </p:txBody>
      </p:sp>
      <p:cxnSp>
        <p:nvCxnSpPr>
          <p:cNvPr id="31758" name="AutoShape 12"/>
          <p:cNvCxnSpPr>
            <a:cxnSpLocks noChangeShapeType="1"/>
            <a:stCxn id="31752" idx="2"/>
            <a:endCxn id="31757" idx="0"/>
          </p:cNvCxnSpPr>
          <p:nvPr/>
        </p:nvCxnSpPr>
        <p:spPr bwMode="auto">
          <a:xfrm>
            <a:off x="7235825" y="4560888"/>
            <a:ext cx="0" cy="4683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1759" name="Text Box 13"/>
          <p:cNvSpPr txBox="1">
            <a:spLocks noChangeArrowheads="1"/>
          </p:cNvSpPr>
          <p:nvPr/>
        </p:nvSpPr>
        <p:spPr bwMode="auto">
          <a:xfrm>
            <a:off x="6092825" y="3187700"/>
            <a:ext cx="2286000" cy="458788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omic Sans MS" pitchFamily="66" charset="0"/>
              </a:rPr>
              <a:t>Analysis</a:t>
            </a:r>
          </a:p>
        </p:txBody>
      </p:sp>
      <p:cxnSp>
        <p:nvCxnSpPr>
          <p:cNvPr id="31760" name="AutoShape 14"/>
          <p:cNvCxnSpPr>
            <a:cxnSpLocks noChangeShapeType="1"/>
            <a:stCxn id="31754" idx="2"/>
            <a:endCxn id="31759" idx="0"/>
          </p:cNvCxnSpPr>
          <p:nvPr/>
        </p:nvCxnSpPr>
        <p:spPr bwMode="auto">
          <a:xfrm>
            <a:off x="7235825" y="2732088"/>
            <a:ext cx="0" cy="4556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0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0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0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0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Performance Engineering: Procedure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Serial </a:t>
            </a:r>
          </a:p>
          <a:p>
            <a:pPr lvl="1" eaLnBrk="1" hangingPunct="1">
              <a:defRPr/>
            </a:pPr>
            <a:r>
              <a:rPr lang="en-US" dirty="0" smtClean="0"/>
              <a:t>Assess overall serial performance (percent of peak)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Measure code performance using hardware counters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Identify inefficient regions of source code and cause of inefficiencies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Parallel</a:t>
            </a:r>
          </a:p>
          <a:p>
            <a:pPr lvl="1" eaLnBrk="1" hangingPunct="1">
              <a:defRPr/>
            </a:pPr>
            <a:r>
              <a:rPr lang="en-US" dirty="0" smtClean="0"/>
              <a:t>Assess overall parallel performance (scaling)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 (this may change at high core counts)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/>
              <a:t>Identify load balancing issues, serial regions</a:t>
            </a:r>
          </a:p>
          <a:p>
            <a:pPr lvl="1" eaLnBrk="1" hangingPunct="1">
              <a:defRPr/>
            </a:pPr>
            <a:r>
              <a:rPr lang="en-US" dirty="0" smtClean="0"/>
              <a:t>Identify communication bottlenecks--use tracing to help identify cause and effect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439B77-CE47-496A-B33A-791DEE74E93D}" type="slidenum">
              <a:rPr lang="en-US"/>
              <a:pPr>
                <a:defRPr/>
              </a:pPr>
              <a:t>330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Getting Performance Counter Information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z="2800" smtClean="0"/>
              <a:t>Compile with TAU as described before</a:t>
            </a:r>
          </a:p>
          <a:p>
            <a:pPr lvl="1" eaLnBrk="1" hangingPunct="1"/>
            <a:r>
              <a:rPr lang="en-US" sz="2400" smtClean="0"/>
              <a:t>With selective instrumentation (to eliminate overhead)</a:t>
            </a:r>
          </a:p>
          <a:p>
            <a:pPr lvl="1" eaLnBrk="1" hangingPunct="1"/>
            <a:r>
              <a:rPr lang="en-US" sz="2400" smtClean="0"/>
              <a:t>With phases designated (defining your region of interest)</a:t>
            </a:r>
          </a:p>
          <a:p>
            <a:pPr eaLnBrk="1" hangingPunct="1"/>
            <a:r>
              <a:rPr lang="en-US" sz="2800" smtClean="0"/>
              <a:t>At run time:</a:t>
            </a:r>
          </a:p>
          <a:p>
            <a:pPr eaLnBrk="1" hangingPunct="1">
              <a:buFont typeface="Arial" pitchFamily="34" charset="0"/>
              <a:buNone/>
            </a:pPr>
            <a:endParaRPr lang="en-US" sz="2800" smtClean="0"/>
          </a:p>
          <a:p>
            <a:pPr eaLnBrk="1" hangingPunct="1"/>
            <a:r>
              <a:rPr lang="en-US" sz="2800" smtClean="0"/>
              <a:t>Requires that PAPI be installed on your system</a:t>
            </a:r>
          </a:p>
          <a:p>
            <a:pPr eaLnBrk="1" hangingPunct="1"/>
            <a:r>
              <a:rPr lang="en-US" sz="2800" smtClean="0"/>
              <a:t>Run ‘papi_avail’ or ‘papi_native_avail’ on compute nodes to get names of PAPI counters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D9BD575-0A3A-49DB-897C-0CBB9B64E69D}" type="slidenum">
              <a:rPr lang="en-US"/>
              <a:pPr>
                <a:defRPr/>
              </a:pPr>
              <a:t>331</a:t>
            </a:fld>
            <a:endParaRPr lang="en-US" dirty="0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69900" y="3429000"/>
            <a:ext cx="8204200" cy="784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chemeClr val="accent1"/>
                </a:solidFill>
                <a:latin typeface="Arial" charset="0"/>
              </a:rPr>
              <a:t>setenv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> TAU_METRICS GET_TIME_OF_DAY:PAPI_FP_OPS:PAPI_TOT_CYC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Example: Measuring FLOP/cycle (peak is 2)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C2ADDD-CB43-4ADE-B8DC-E83507FD850B}" type="slidenum">
              <a:rPr lang="en-US"/>
              <a:pPr>
                <a:defRPr/>
              </a:pPr>
              <a:t>332</a:t>
            </a:fld>
            <a:endParaRPr lang="en-US"/>
          </a:p>
        </p:txBody>
      </p:sp>
      <p:pic>
        <p:nvPicPr>
          <p:cNvPr id="33587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8188" y="1420813"/>
            <a:ext cx="7400925" cy="4710112"/>
          </a:xfrm>
        </p:spPr>
      </p:pic>
      <p:sp>
        <p:nvSpPr>
          <p:cNvPr id="335877" name="TextBox 3"/>
          <p:cNvSpPr txBox="1">
            <a:spLocks noChangeArrowheads="1"/>
          </p:cNvSpPr>
          <p:nvPr/>
        </p:nvSpPr>
        <p:spPr bwMode="auto">
          <a:xfrm>
            <a:off x="2162175" y="1087438"/>
            <a:ext cx="4783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Most important UNRES routines perform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Performance Engineering: Procedure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Serial </a:t>
            </a:r>
          </a:p>
          <a:p>
            <a:pPr lvl="1" eaLnBrk="1" hangingPunct="1">
              <a:defRPr/>
            </a:pPr>
            <a:r>
              <a:rPr lang="en-US" dirty="0" smtClean="0"/>
              <a:t>Assess overall serial performance (percent of peak)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/>
              <a:t>Measure code performance using hardware counters</a:t>
            </a:r>
          </a:p>
          <a:p>
            <a:pPr lvl="1" eaLnBrk="1" hangingPunct="1">
              <a:defRPr/>
            </a:pPr>
            <a:r>
              <a:rPr lang="en-US" dirty="0" smtClean="0"/>
              <a:t>Identify inefficient regions of source code and cause of inefficiencies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Parallel</a:t>
            </a:r>
          </a:p>
          <a:p>
            <a:pPr lvl="1" eaLnBrk="1" hangingPunct="1">
              <a:defRPr/>
            </a:pPr>
            <a:r>
              <a:rPr lang="en-US" dirty="0" smtClean="0"/>
              <a:t>Assess overall parallel performance (scaling)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 (this may change at high core counts)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Identify load balancing issues, serial regions</a:t>
            </a:r>
          </a:p>
          <a:p>
            <a:pPr lvl="1" eaLnBrk="1" hangingPunct="1">
              <a:defRPr/>
            </a:pPr>
            <a:r>
              <a:rPr lang="en-US" dirty="0" smtClean="0"/>
              <a:t>Identify communication bottlenecks--use tracing to help identify cause and effect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39F43A1-6079-407D-9F05-97539590C2B6}" type="slidenum">
              <a:rPr lang="en-US"/>
              <a:pPr>
                <a:defRPr/>
              </a:pPr>
              <a:t>333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Detecting Parallel Performance Issues: </a:t>
            </a:r>
            <a:br>
              <a:rPr lang="en-US" sz="3200" smtClean="0"/>
            </a:br>
            <a:r>
              <a:rPr lang="en-US" sz="3200" smtClean="0"/>
              <a:t>Serial Bottlenecks</a:t>
            </a:r>
          </a:p>
        </p:txBody>
      </p:sp>
      <p:sp>
        <p:nvSpPr>
          <p:cNvPr id="33792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z="2300" smtClean="0"/>
              <a:t>To identify scaling bottlenecks, do the following for each run in a scaling study (e.g. 2-64 cores):</a:t>
            </a:r>
          </a:p>
          <a:p>
            <a:pPr marL="971550" lvl="1" indent="-514350" eaLnBrk="1" hangingPunct="1">
              <a:buFont typeface="Calibri" pitchFamily="34" charset="0"/>
              <a:buAutoNum type="arabicParenR"/>
            </a:pPr>
            <a:r>
              <a:rPr lang="en-US" sz="2300" smtClean="0"/>
              <a:t>In Paraprof manager right-click “Default Exp” and select “Add Trial”.  Find packed profile file and add it.</a:t>
            </a:r>
          </a:p>
          <a:p>
            <a:pPr marL="971550" lvl="1" indent="-514350" eaLnBrk="1" hangingPunct="1">
              <a:buFont typeface="Calibri" pitchFamily="34" charset="0"/>
              <a:buAutoNum type="arabicParenR"/>
            </a:pPr>
            <a:r>
              <a:rPr lang="en-US" sz="2300" smtClean="0"/>
              <a:t>If you defined a phase, from main paraprof window select: Windows -&gt; Function Legend-&gt; Filter-&gt;Advanced Filtering</a:t>
            </a:r>
          </a:p>
          <a:p>
            <a:pPr marL="971550" lvl="1" indent="-514350" eaLnBrk="1" hangingPunct="1">
              <a:buFont typeface="Calibri" pitchFamily="34" charset="0"/>
              <a:buAutoNum type="arabicParenR"/>
            </a:pPr>
            <a:r>
              <a:rPr lang="en-US" sz="2300" smtClean="0"/>
              <a:t>Type in the name of the phase you defined, and click ‘OK’</a:t>
            </a:r>
          </a:p>
          <a:p>
            <a:pPr marL="971550" lvl="1" indent="-514350" eaLnBrk="1" hangingPunct="1">
              <a:buFont typeface="Calibri" pitchFamily="34" charset="0"/>
              <a:buAutoNum type="arabicParenR"/>
            </a:pPr>
            <a:r>
              <a:rPr lang="en-US" sz="2300" smtClean="0"/>
              <a:t>Return to Paraprof manager, right-click the name of the trial, and select “Add to Mean Comparison Window”</a:t>
            </a:r>
          </a:p>
          <a:p>
            <a:pPr eaLnBrk="1" hangingPunct="1"/>
            <a:r>
              <a:rPr lang="en-US" sz="2300" smtClean="0"/>
              <a:t>Compare functions across increasing core 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9132BAC-DD18-4DB5-AD76-7F6FDC6ABA0D}" type="slidenum">
              <a:rPr lang="en-US"/>
              <a:pPr>
                <a:defRPr/>
              </a:pPr>
              <a:t>334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3" descr="t0395_orig_2-32_MDphase_meancompare.png"/>
          <p:cNvPicPr>
            <a:picLocks noChangeAspect="1"/>
          </p:cNvPicPr>
          <p:nvPr/>
        </p:nvPicPr>
        <p:blipFill>
          <a:blip r:embed="rId3" cstate="print"/>
          <a:srcRect l="5656" t="2074" r="2571" b="82903"/>
          <a:stretch>
            <a:fillRect/>
          </a:stretch>
        </p:blipFill>
        <p:spPr bwMode="auto">
          <a:xfrm>
            <a:off x="701675" y="1347788"/>
            <a:ext cx="8039100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Serial Bottleneck Detection in UNRES	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976961-234E-4A17-93DD-0F29660D089C}" type="slidenum">
              <a:rPr lang="en-US"/>
              <a:pPr>
                <a:defRPr/>
              </a:pPr>
              <a:t>335</a:t>
            </a:fld>
            <a:endParaRPr lang="en-US"/>
          </a:p>
        </p:txBody>
      </p:sp>
      <p:sp>
        <p:nvSpPr>
          <p:cNvPr id="338949" name="Content Placeholder 2"/>
          <p:cNvSpPr>
            <a:spLocks noGrp="1"/>
          </p:cNvSpPr>
          <p:nvPr>
            <p:ph idx="4294967295"/>
          </p:nvPr>
        </p:nvSpPr>
        <p:spPr>
          <a:xfrm>
            <a:off x="0" y="1639888"/>
            <a:ext cx="3276600" cy="4800600"/>
          </a:xfrm>
        </p:spPr>
        <p:txBody>
          <a:bodyPr/>
          <a:lstStyle/>
          <a:p>
            <a:pPr eaLnBrk="1" hangingPunct="1"/>
            <a:r>
              <a:rPr lang="en-US" sz="2000" smtClean="0"/>
              <a:t>Examine timings of functions in your region of interest as you scale up</a:t>
            </a:r>
          </a:p>
          <a:p>
            <a:pPr eaLnBrk="1" hangingPunct="1"/>
            <a:r>
              <a:rPr lang="en-US" sz="2000" smtClean="0"/>
              <a:t>Identify functions that do not scale well or that need to be parallelized</a:t>
            </a:r>
          </a:p>
          <a:p>
            <a:pPr eaLnBrk="1" hangingPunct="1"/>
            <a:r>
              <a:rPr lang="en-US" sz="2000" smtClean="0"/>
              <a:t>Find communication routines that are starting to dominate runtime</a:t>
            </a:r>
          </a:p>
          <a:p>
            <a:pPr eaLnBrk="1" hangingPunct="1"/>
            <a:r>
              <a:rPr lang="en-US" sz="2000" b="1" smtClean="0"/>
              <a:t>Caution: </a:t>
            </a:r>
            <a:r>
              <a:rPr lang="en-US" sz="2000" smtClean="0"/>
              <a:t>Looking at mean execution time will not reveal some scaling problems (load imbalance)</a:t>
            </a:r>
          </a:p>
          <a:p>
            <a:pPr eaLnBrk="1" hangingPunct="1"/>
            <a:endParaRPr lang="en-US" sz="20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03600" y="4816475"/>
            <a:ext cx="2767013" cy="584200"/>
            <a:chOff x="3513124" y="4815927"/>
            <a:chExt cx="2767544" cy="584775"/>
          </a:xfrm>
        </p:grpSpPr>
        <p:sp>
          <p:nvSpPr>
            <p:cNvPr id="338951" name="TextBox 5"/>
            <p:cNvSpPr txBox="1">
              <a:spLocks noChangeArrowheads="1"/>
            </p:cNvSpPr>
            <p:nvPr/>
          </p:nvSpPr>
          <p:spPr bwMode="auto">
            <a:xfrm>
              <a:off x="3513124" y="4815927"/>
              <a:ext cx="23003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Serial function begins to dominate runtime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5631255" y="4998670"/>
              <a:ext cx="649413" cy="192276"/>
            </a:xfrm>
            <a:prstGeom prst="rightArrow">
              <a:avLst/>
            </a:prstGeom>
            <a:solidFill>
              <a:srgbClr val="3868B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 smtClean="0"/>
              <a:t>Detecting Parallel Performance Issues: </a:t>
            </a:r>
            <a:br>
              <a:rPr lang="en-US" sz="3200" dirty="0" smtClean="0"/>
            </a:br>
            <a:r>
              <a:rPr lang="en-US" sz="3200" dirty="0" smtClean="0"/>
              <a:t>Load Imbalance</a:t>
            </a:r>
          </a:p>
        </p:txBody>
      </p:sp>
      <p:sp>
        <p:nvSpPr>
          <p:cNvPr id="339971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z="2800" smtClean="0"/>
              <a:t>Examine timings of functions in your region of interest</a:t>
            </a:r>
          </a:p>
          <a:p>
            <a:pPr lvl="1" eaLnBrk="1" hangingPunct="1"/>
            <a:r>
              <a:rPr lang="en-US" sz="2400" smtClean="0"/>
              <a:t>If you defined a phase, from paraprof window, right-click on phase name and select: ‘Show profile for this phase’</a:t>
            </a:r>
          </a:p>
          <a:p>
            <a:pPr eaLnBrk="1" hangingPunct="1"/>
            <a:r>
              <a:rPr lang="en-US" sz="2800" smtClean="0"/>
              <a:t>To look at load imbalance in a particular function:</a:t>
            </a:r>
          </a:p>
          <a:p>
            <a:pPr lvl="1" eaLnBrk="1" hangingPunct="1"/>
            <a:r>
              <a:rPr lang="en-US" sz="2400" smtClean="0"/>
              <a:t>Left-click on function name to look at timings across all processors</a:t>
            </a:r>
          </a:p>
          <a:p>
            <a:pPr eaLnBrk="1" hangingPunct="1"/>
            <a:r>
              <a:rPr lang="en-US" sz="2800" smtClean="0"/>
              <a:t>To look at load imbalance across all functions:</a:t>
            </a:r>
          </a:p>
          <a:p>
            <a:pPr lvl="1" eaLnBrk="1" hangingPunct="1"/>
            <a:r>
              <a:rPr lang="en-US" sz="2400" smtClean="0"/>
              <a:t>In Paraprof window go to ‘Options’</a:t>
            </a:r>
          </a:p>
          <a:p>
            <a:pPr lvl="1" eaLnBrk="1" hangingPunct="1"/>
            <a:r>
              <a:rPr lang="en-US" sz="2400" smtClean="0"/>
              <a:t>Uncheck ‘Normalize’ and ‘Stack Bars Together’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7C69ED7-3425-4482-A38C-F6971E49E790}" type="slidenum">
              <a:rPr lang="en-US"/>
              <a:pPr>
                <a:defRPr/>
              </a:pPr>
              <a:t>336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Load Imbalance Detection in UNRES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DFBC8F-BC95-4DF7-BBEA-852427C1620B}" type="slidenum">
              <a:rPr lang="en-US"/>
              <a:pPr>
                <a:defRPr/>
              </a:pPr>
              <a:t>337</a:t>
            </a:fld>
            <a:endParaRPr lang="en-US"/>
          </a:p>
        </p:txBody>
      </p:sp>
      <p:pic>
        <p:nvPicPr>
          <p:cNvPr id="340996" name="Content Placeholder 5" descr="t0395_orig_16_MDphase_functions_allcores_separated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" y="1311275"/>
            <a:ext cx="8686800" cy="3211513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963" y="4572000"/>
            <a:ext cx="59436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/>
              <a:t> In this case: Developers unaware that chosen algorithm would create load imbalance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/>
              <a:t> Reexamined available algorithms and found one with much better load balance – also faster in serial!</a:t>
            </a:r>
          </a:p>
          <a:p>
            <a:pPr>
              <a:buFont typeface="Arial" pitchFamily="34" charset="0"/>
              <a:buChar char="•"/>
            </a:pPr>
            <a:r>
              <a:rPr lang="en-US"/>
              <a:t> Also parallelized serial function causing bottleneck</a:t>
            </a:r>
          </a:p>
          <a:p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2638" y="1128713"/>
            <a:ext cx="2884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Only looking at time spent in the important MD phase</a:t>
            </a:r>
          </a:p>
        </p:txBody>
      </p:sp>
      <p:sp>
        <p:nvSpPr>
          <p:cNvPr id="6" name="Left Arrow 5"/>
          <p:cNvSpPr/>
          <p:nvPr/>
        </p:nvSpPr>
        <p:spPr>
          <a:xfrm>
            <a:off x="1198563" y="1333500"/>
            <a:ext cx="904875" cy="1555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11825" y="4476750"/>
            <a:ext cx="3432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Observe multiple causes of load imbalance, as well as the serial bottleneck</a:t>
            </a:r>
          </a:p>
        </p:txBody>
      </p:sp>
      <p:sp>
        <p:nvSpPr>
          <p:cNvPr id="10" name="Left Arrow 9"/>
          <p:cNvSpPr/>
          <p:nvPr/>
        </p:nvSpPr>
        <p:spPr>
          <a:xfrm rot="4042463">
            <a:off x="5346700" y="3990976"/>
            <a:ext cx="904875" cy="1270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Arrow 10"/>
          <p:cNvSpPr/>
          <p:nvPr/>
        </p:nvSpPr>
        <p:spPr>
          <a:xfrm rot="640120">
            <a:off x="2586038" y="4232275"/>
            <a:ext cx="3162300" cy="14763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Arrow 11"/>
          <p:cNvSpPr/>
          <p:nvPr/>
        </p:nvSpPr>
        <p:spPr>
          <a:xfrm rot="2147907">
            <a:off x="4856163" y="4130675"/>
            <a:ext cx="1098550" cy="1206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eft Arrow 12"/>
          <p:cNvSpPr/>
          <p:nvPr/>
        </p:nvSpPr>
        <p:spPr>
          <a:xfrm rot="5166740">
            <a:off x="5641975" y="3976688"/>
            <a:ext cx="904875" cy="1238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Bent-Up Arrow 13"/>
          <p:cNvSpPr/>
          <p:nvPr/>
        </p:nvSpPr>
        <p:spPr>
          <a:xfrm rot="16200000">
            <a:off x="5186363" y="1062038"/>
            <a:ext cx="2751137" cy="4637087"/>
          </a:xfrm>
          <a:prstGeom prst="bentUpArrow">
            <a:avLst>
              <a:gd name="adj1" fmla="val 3725"/>
              <a:gd name="adj2" fmla="val 5774"/>
              <a:gd name="adj3" fmla="val 79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 animBg="1"/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Major Serial Bottleneck and Load Imbalance in UNRES Eliminated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48B04-2633-4F58-A48E-E2018A41F4AD}" type="slidenum">
              <a:rPr lang="en-US"/>
              <a:pPr>
                <a:defRPr/>
              </a:pPr>
              <a:t>338</a:t>
            </a:fld>
            <a:endParaRPr lang="en-US"/>
          </a:p>
        </p:txBody>
      </p:sp>
      <p:pic>
        <p:nvPicPr>
          <p:cNvPr id="342020" name="Content Placeholder 7" descr="t0395_opt_16_MDphase_functions_allcores_separated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3063" y="1347788"/>
            <a:ext cx="8243887" cy="3694112"/>
          </a:xfr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800" y="4724400"/>
            <a:ext cx="8612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/>
              <a:t>  Due to 4x faster serial algorithm the balance between computation and communication has shifted – communication must be more efficient to scale well</a:t>
            </a:r>
          </a:p>
          <a:p>
            <a:pPr>
              <a:buFont typeface="Arial" pitchFamily="34" charset="0"/>
              <a:buChar char="•"/>
            </a:pPr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 Code is undergoing another round of profiling and optimization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Next Iteration of Performance Engineering </a:t>
            </a:r>
            <a:br>
              <a:rPr lang="en-US" sz="3200" dirty="0" smtClean="0"/>
            </a:br>
            <a:r>
              <a:rPr lang="en-US" sz="3200" dirty="0" smtClean="0"/>
              <a:t>with Optimized Code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A93B0-79A0-4A4C-83EE-BD95B56D4098}" type="slidenum">
              <a:rPr lang="en-US"/>
              <a:pPr>
                <a:defRPr/>
              </a:pPr>
              <a:t>339</a:t>
            </a:fld>
            <a:endParaRPr lang="en-US"/>
          </a:p>
        </p:txBody>
      </p:sp>
      <p:pic>
        <p:nvPicPr>
          <p:cNvPr id="343044" name="Content Placeholder 3" descr="MULTI_Imbalance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0038" y="1895475"/>
            <a:ext cx="4419600" cy="3373438"/>
          </a:xfrm>
        </p:spPr>
      </p:pic>
      <p:pic>
        <p:nvPicPr>
          <p:cNvPr id="343045" name="Picture 4" descr="MPIBARRIER_Imbalanc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73250"/>
            <a:ext cx="44196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6" name="TextBox 5"/>
          <p:cNvSpPr txBox="1">
            <a:spLocks noChangeArrowheads="1"/>
          </p:cNvSpPr>
          <p:nvPr/>
        </p:nvSpPr>
        <p:spPr bwMode="auto">
          <a:xfrm>
            <a:off x="373063" y="5145088"/>
            <a:ext cx="5075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 Load imbalance on one processor apparently causing other processors to idle in MPI_Barrier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Parallel Performance Properties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6D8E478-61C8-48DA-82F0-AB2909AFBA71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277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Parallel code performance is influenced by both sequential and parallel factors?</a:t>
            </a:r>
          </a:p>
          <a:p>
            <a:pPr eaLnBrk="1" hangingPunct="1"/>
            <a:r>
              <a:rPr lang="en-US" smtClean="0"/>
              <a:t>Sequential factors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Computation and memory use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Input / output</a:t>
            </a:r>
          </a:p>
          <a:p>
            <a:pPr eaLnBrk="1" hangingPunct="1"/>
            <a:r>
              <a:rPr lang="en-US" smtClean="0"/>
              <a:t>Parallel factors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Thread / process interactions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Communication and synchronization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Performance Engineering: Procedure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Serial </a:t>
            </a:r>
          </a:p>
          <a:p>
            <a:pPr lvl="1" eaLnBrk="1" hangingPunct="1">
              <a:defRPr/>
            </a:pPr>
            <a:r>
              <a:rPr lang="en-US" dirty="0" smtClean="0"/>
              <a:t>Assess overall serial performance (percent of peak)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/>
              <a:t>Measure code performance using hardware counters</a:t>
            </a:r>
          </a:p>
          <a:p>
            <a:pPr lvl="1" eaLnBrk="1" hangingPunct="1">
              <a:defRPr/>
            </a:pPr>
            <a:r>
              <a:rPr lang="en-US" dirty="0" smtClean="0"/>
              <a:t>Identify inefficient regions of source code and cause of inefficiencies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Parallel</a:t>
            </a:r>
          </a:p>
          <a:p>
            <a:pPr lvl="1" eaLnBrk="1" hangingPunct="1">
              <a:defRPr/>
            </a:pPr>
            <a:r>
              <a:rPr lang="en-US" dirty="0" smtClean="0"/>
              <a:t>Assess overall parallel performance (scaling)</a:t>
            </a:r>
          </a:p>
          <a:p>
            <a:pPr lvl="1" eaLnBrk="1" hangingPunct="1">
              <a:defRPr/>
            </a:pPr>
            <a:r>
              <a:rPr lang="en-US" dirty="0" smtClean="0"/>
              <a:t>Identify functions where code spends most time (this may change at high core counts)</a:t>
            </a:r>
          </a:p>
          <a:p>
            <a:pPr lvl="1" eaLnBrk="1" hangingPunct="1">
              <a:defRPr/>
            </a:pPr>
            <a:r>
              <a:rPr lang="en-US" dirty="0" smtClean="0"/>
              <a:t>Instrument those functions</a:t>
            </a:r>
          </a:p>
          <a:p>
            <a:pPr lvl="1" eaLnBrk="1" hangingPunct="1">
              <a:defRPr/>
            </a:pPr>
            <a:r>
              <a:rPr lang="en-US" dirty="0" smtClean="0"/>
              <a:t>Identify load balancing issues, serial regions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Identify communication bottlenecks--use tracing to help identify cause and effect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BDAFC3F-A854-4D82-82A3-FEC0A95B4EEF}" type="slidenum">
              <a:rPr lang="en-US"/>
              <a:pPr>
                <a:defRPr/>
              </a:pPr>
              <a:t>340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Getting a Call Path with TAU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mtClean="0"/>
              <a:t>Why do I need this?</a:t>
            </a:r>
          </a:p>
          <a:p>
            <a:pPr lvl="1" eaLnBrk="1" hangingPunct="1">
              <a:defRPr/>
            </a:pPr>
            <a:r>
              <a:rPr lang="en-US" smtClean="0"/>
              <a:t>To optimize a routine, you often need to know what is above and below it </a:t>
            </a:r>
          </a:p>
          <a:p>
            <a:pPr lvl="1" eaLnBrk="1" hangingPunct="1">
              <a:defRPr/>
            </a:pPr>
            <a:r>
              <a:rPr lang="en-US" smtClean="0"/>
              <a:t>e.g. Determine which routines make significant MPI calls</a:t>
            </a:r>
          </a:p>
          <a:p>
            <a:pPr eaLnBrk="1" hangingPunct="1">
              <a:defRPr/>
            </a:pPr>
            <a:r>
              <a:rPr lang="en-US" smtClean="0"/>
              <a:t>To get callpath info, do the following at runtime:</a:t>
            </a:r>
          </a:p>
          <a:p>
            <a:pPr lvl="1" eaLnBrk="1" hangingPunct="1">
              <a:buFontTx/>
              <a:buNone/>
              <a:defRPr/>
            </a:pPr>
            <a:r>
              <a:rPr lang="en-US" smtClean="0"/>
              <a:t>setenv TAU_CALLPATH 1 (this enables callpath)</a:t>
            </a:r>
          </a:p>
          <a:p>
            <a:pPr lvl="1" eaLnBrk="1" hangingPunct="1">
              <a:buFontTx/>
              <a:buNone/>
              <a:defRPr/>
            </a:pPr>
            <a:r>
              <a:rPr lang="en-US" smtClean="0"/>
              <a:t>setenv TAU_CALLPATH_DEPTH 50  (defines depth)</a:t>
            </a:r>
          </a:p>
          <a:p>
            <a:pPr lvl="2" eaLnBrk="1" hangingPunct="1">
              <a:defRPr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4BA9F2A-A0B0-4344-ADEC-A8E269449357}" type="slidenum">
              <a:rPr lang="en-US"/>
              <a:pPr>
                <a:defRPr/>
              </a:pPr>
              <a:t>341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Use Call Path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36DA70-2C12-4DAC-A6C3-6F23A9733699}" type="slidenum">
              <a:rPr lang="en-US"/>
              <a:pPr>
                <a:defRPr/>
              </a:pPr>
              <a:t>342</a:t>
            </a:fld>
            <a:endParaRPr lang="en-US"/>
          </a:p>
        </p:txBody>
      </p:sp>
      <p:pic>
        <p:nvPicPr>
          <p:cNvPr id="346116" name="Content Placeholder 5" descr="UNRESMeanTime_manual_select_callpath_16cores_Bigben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92238"/>
            <a:ext cx="6202363" cy="4738687"/>
          </a:xfrm>
        </p:spPr>
      </p:pic>
      <p:sp>
        <p:nvSpPr>
          <p:cNvPr id="346117" name="Rectangle 4"/>
          <p:cNvSpPr>
            <a:spLocks noChangeArrowheads="1"/>
          </p:cNvSpPr>
          <p:nvPr/>
        </p:nvSpPr>
        <p:spPr bwMode="auto">
          <a:xfrm>
            <a:off x="5521325" y="1311275"/>
            <a:ext cx="35861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Use call path information to find routines from which key MPI calls are made. Include these routines in tracing experiment.</a:t>
            </a:r>
          </a:p>
        </p:txBody>
      </p:sp>
      <p:sp>
        <p:nvSpPr>
          <p:cNvPr id="346118" name="TextBox 6"/>
          <p:cNvSpPr txBox="1">
            <a:spLocks noChangeArrowheads="1"/>
          </p:cNvSpPr>
          <p:nvPr/>
        </p:nvSpPr>
        <p:spPr bwMode="auto">
          <a:xfrm>
            <a:off x="5521325" y="2527300"/>
            <a:ext cx="3622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To show source locations select: </a:t>
            </a:r>
          </a:p>
          <a:p>
            <a:r>
              <a:rPr lang="en-US"/>
              <a:t> File -&gt; Preferences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Generating a Trace	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Creating TAU trace and analyzing in </a:t>
            </a:r>
            <a:r>
              <a:rPr lang="en-US" dirty="0" err="1" smtClean="0"/>
              <a:t>Vampir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At runtime: </a:t>
            </a:r>
            <a:r>
              <a:rPr lang="en-US" dirty="0" err="1" smtClean="0"/>
              <a:t>setenv</a:t>
            </a:r>
            <a:r>
              <a:rPr lang="en-US" dirty="0" smtClean="0"/>
              <a:t> TAU_TRACE 1	</a:t>
            </a:r>
          </a:p>
          <a:p>
            <a:pPr lvl="1" eaLnBrk="1" hangingPunct="1">
              <a:defRPr/>
            </a:pPr>
            <a:r>
              <a:rPr lang="en-US" dirty="0" smtClean="0"/>
              <a:t>After the run, in the trace directory do: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 smtClean="0"/>
              <a:t>		</a:t>
            </a:r>
            <a:r>
              <a:rPr lang="en-US" sz="2600" dirty="0" smtClean="0">
                <a:solidFill>
                  <a:srgbClr val="3868B6"/>
                </a:solidFill>
              </a:rPr>
              <a:t>tau_treemerge.pl</a:t>
            </a:r>
          </a:p>
          <a:p>
            <a:pPr eaLnBrk="1" hangingPunct="1">
              <a:buFontTx/>
              <a:buNone/>
              <a:defRPr/>
            </a:pPr>
            <a:r>
              <a:rPr lang="en-US" sz="2600" dirty="0" smtClean="0">
                <a:solidFill>
                  <a:srgbClr val="3868B6"/>
                </a:solidFill>
              </a:rPr>
              <a:t>		tau2otf tau.trc tau.edf mytrace.otf</a:t>
            </a:r>
          </a:p>
          <a:p>
            <a:pPr lvl="1" eaLnBrk="1" hangingPunct="1">
              <a:defRPr/>
            </a:pPr>
            <a:r>
              <a:rPr lang="en-US" dirty="0" smtClean="0"/>
              <a:t>Creates three files: .</a:t>
            </a:r>
            <a:r>
              <a:rPr lang="en-US" dirty="0" err="1" smtClean="0"/>
              <a:t>otf</a:t>
            </a:r>
            <a:r>
              <a:rPr lang="en-US" dirty="0" smtClean="0"/>
              <a:t>, .def, .events</a:t>
            </a:r>
          </a:p>
          <a:p>
            <a:pPr lvl="1" eaLnBrk="1" hangingPunct="1">
              <a:defRPr/>
            </a:pPr>
            <a:r>
              <a:rPr lang="en-US" dirty="0" smtClean="0"/>
              <a:t>Run </a:t>
            </a:r>
            <a:r>
              <a:rPr lang="en-US" dirty="0" err="1" smtClean="0"/>
              <a:t>Vampir</a:t>
            </a:r>
            <a:r>
              <a:rPr lang="en-US" dirty="0" smtClean="0"/>
              <a:t> in the same directory:</a:t>
            </a:r>
          </a:p>
          <a:p>
            <a:pPr lvl="2" eaLnBrk="1" hangingPunct="1">
              <a:buFont typeface="Arial" pitchFamily="34" charset="0"/>
              <a:buNone/>
              <a:defRPr/>
            </a:pPr>
            <a:r>
              <a:rPr lang="en-US" sz="2600" dirty="0" smtClean="0">
                <a:solidFill>
                  <a:srgbClr val="3868B6"/>
                </a:solidFill>
              </a:rPr>
              <a:t> </a:t>
            </a:r>
            <a:r>
              <a:rPr lang="en-US" sz="2600" dirty="0" err="1" smtClean="0">
                <a:solidFill>
                  <a:srgbClr val="3868B6"/>
                </a:solidFill>
              </a:rPr>
              <a:t>vampir</a:t>
            </a:r>
            <a:r>
              <a:rPr lang="en-US" sz="2600" dirty="0" smtClean="0">
                <a:solidFill>
                  <a:srgbClr val="3868B6"/>
                </a:solidFill>
              </a:rPr>
              <a:t> mytrace.otf</a:t>
            </a:r>
          </a:p>
          <a:p>
            <a:pPr eaLnBrk="1" hangingPunct="1">
              <a:buFontTx/>
              <a:buNone/>
              <a:defRPr/>
            </a:pPr>
            <a:r>
              <a:rPr lang="en-US" sz="1800" dirty="0" smtClean="0"/>
              <a:t>		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Insight into causes of communication bottlenecks</a:t>
            </a:r>
          </a:p>
          <a:p>
            <a:pPr lvl="1" eaLnBrk="1" hangingPunct="1">
              <a:defRPr/>
            </a:pPr>
            <a:r>
              <a:rPr lang="en-US" dirty="0" smtClean="0"/>
              <a:t>Duration of individual MPI calls</a:t>
            </a:r>
          </a:p>
          <a:p>
            <a:pPr lvl="1" eaLnBrk="1" hangingPunct="1">
              <a:defRPr/>
            </a:pPr>
            <a:r>
              <a:rPr lang="en-US" dirty="0" smtClean="0"/>
              <a:t>Unnecessary use of blocking calls</a:t>
            </a:r>
          </a:p>
          <a:p>
            <a:pPr lvl="1" eaLnBrk="1" hangingPunct="1">
              <a:defRPr/>
            </a:pPr>
            <a:r>
              <a:rPr lang="en-US" dirty="0" smtClean="0"/>
              <a:t>Posting MPI calls too early or too late</a:t>
            </a:r>
          </a:p>
          <a:p>
            <a:pPr lvl="1" eaLnBrk="1" hangingPunct="1">
              <a:defRPr/>
            </a:pPr>
            <a:r>
              <a:rPr lang="en-US" dirty="0" smtClean="0"/>
              <a:t>Opportunities to overlap computation and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DF61F16-7FC4-4468-BEA3-137C0ABF33A4}" type="slidenum">
              <a:rPr lang="en-US"/>
              <a:pPr>
                <a:defRPr/>
              </a:pPr>
              <a:t>343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TAU Trace of UNRES </a:t>
            </a:r>
            <a:r>
              <a:rPr lang="en-US" sz="3600" dirty="0" err="1" smtClean="0"/>
              <a:t>Timesteps</a:t>
            </a:r>
            <a:r>
              <a:rPr lang="en-US" sz="3600" dirty="0" smtClean="0"/>
              <a:t> in </a:t>
            </a:r>
            <a:r>
              <a:rPr lang="en-US" sz="3600" dirty="0" err="1" smtClean="0"/>
              <a:t>Vampir</a:t>
            </a:r>
            <a:endParaRPr lang="en-US" sz="3600" dirty="0" smtClean="0"/>
          </a:p>
        </p:txBody>
      </p:sp>
      <p:pic>
        <p:nvPicPr>
          <p:cNvPr id="348163" name="Content Placeholder 9" descr="Vampir_UNRES_16_Trace_timesteps.JPG"/>
          <p:cNvPicPr>
            <a:picLocks noGrp="1" noChangeAspect="1"/>
          </p:cNvPicPr>
          <p:nvPr>
            <p:ph sz="quarter" idx="1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47725" y="1347788"/>
            <a:ext cx="7243763" cy="4527550"/>
          </a:xfrm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870075" y="4341813"/>
            <a:ext cx="5038725" cy="2144712"/>
            <a:chOff x="1869679" y="4341825"/>
            <a:chExt cx="5039153" cy="2143990"/>
          </a:xfrm>
        </p:grpSpPr>
        <p:sp>
          <p:nvSpPr>
            <p:cNvPr id="348166" name="TextBox 4"/>
            <p:cNvSpPr txBox="1">
              <a:spLocks noChangeArrowheads="1"/>
            </p:cNvSpPr>
            <p:nvPr/>
          </p:nvSpPr>
          <p:spPr bwMode="auto">
            <a:xfrm>
              <a:off x="2527272" y="6116483"/>
              <a:ext cx="43815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Repeating pattern for each timestep</a:t>
              </a:r>
            </a:p>
          </p:txBody>
        </p:sp>
        <p:sp>
          <p:nvSpPr>
            <p:cNvPr id="6" name="Left Arrow 5"/>
            <p:cNvSpPr/>
            <p:nvPr/>
          </p:nvSpPr>
          <p:spPr>
            <a:xfrm rot="5400000">
              <a:off x="3440232" y="5163839"/>
              <a:ext cx="1807553" cy="163526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 rot="2147907">
              <a:off x="1869679" y="5311460"/>
              <a:ext cx="2462422" cy="150762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Left Arrow 7"/>
            <p:cNvSpPr/>
            <p:nvPr/>
          </p:nvSpPr>
          <p:spPr>
            <a:xfrm rot="8259452">
              <a:off x="4273358" y="5252743"/>
              <a:ext cx="2344937" cy="142827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4E7D5EB-4007-483A-9EF6-D9657373AD11}" type="slidenum">
              <a:rPr lang="en-US"/>
              <a:pPr>
                <a:defRPr/>
              </a:pPr>
              <a:t>344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/>
              <a:t>Time Resolved Examination of </a:t>
            </a:r>
            <a:br>
              <a:rPr lang="en-US" sz="3600" dirty="0" smtClean="0"/>
            </a:br>
            <a:r>
              <a:rPr lang="en-US" sz="3600" dirty="0" smtClean="0"/>
              <a:t>Load Imbalance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E23EEE-8EA8-41DF-A5DD-37AE15D09263}" type="slidenum">
              <a:rPr lang="en-US"/>
              <a:pPr>
                <a:defRPr/>
              </a:pPr>
              <a:t>345</a:t>
            </a:fld>
            <a:endParaRPr lang="en-US"/>
          </a:p>
        </p:txBody>
      </p:sp>
      <p:sp>
        <p:nvSpPr>
          <p:cNvPr id="349188" name="TextBox 6"/>
          <p:cNvSpPr txBox="1">
            <a:spLocks noChangeArrowheads="1"/>
          </p:cNvSpPr>
          <p:nvPr/>
        </p:nvSpPr>
        <p:spPr bwMode="auto">
          <a:xfrm>
            <a:off x="0" y="2881313"/>
            <a:ext cx="20161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As observed in profile, last process is taking longer in Multibody_HB</a:t>
            </a:r>
          </a:p>
          <a:p>
            <a:endParaRPr lang="en-US" sz="1600"/>
          </a:p>
          <a:p>
            <a:r>
              <a:rPr lang="en-US" sz="1600"/>
              <a:t>In addition, trace reveals that Multibody_HB always starts early on process 0 and late on the last process</a:t>
            </a:r>
          </a:p>
          <a:p>
            <a:endParaRPr lang="en-US" sz="1600"/>
          </a:p>
          <a:p>
            <a:endParaRPr lang="en-US" sz="1600"/>
          </a:p>
        </p:txBody>
      </p:sp>
      <p:sp>
        <p:nvSpPr>
          <p:cNvPr id="349189" name="TextBox 7"/>
          <p:cNvSpPr txBox="1">
            <a:spLocks noChangeArrowheads="1"/>
          </p:cNvSpPr>
          <p:nvPr/>
        </p:nvSpPr>
        <p:spPr bwMode="auto">
          <a:xfrm>
            <a:off x="0" y="1504950"/>
            <a:ext cx="22717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Focus on “problem” functions: </a:t>
            </a:r>
          </a:p>
          <a:p>
            <a:r>
              <a:rPr lang="en-US" sz="1600"/>
              <a:t>MPI_Barrier (green) and Multibody_HB (yellow) </a:t>
            </a:r>
          </a:p>
          <a:p>
            <a:endParaRPr lang="en-US" sz="1600"/>
          </a:p>
          <a:p>
            <a:endParaRPr lang="en-US" sz="1600"/>
          </a:p>
        </p:txBody>
      </p:sp>
      <p:pic>
        <p:nvPicPr>
          <p:cNvPr id="349190" name="Content Placeholder 8" descr="Vampir_UNRES_16_Trace_zoomMPI_Barrier.JPG"/>
          <p:cNvPicPr>
            <a:picLocks noGrp="1" noChangeAspect="1"/>
          </p:cNvPicPr>
          <p:nvPr>
            <p:ph sz="quarter" idx="1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03438" y="1603375"/>
            <a:ext cx="6484937" cy="4052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Issues with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At high processor counts the amount of data becomes overwhelming</a:t>
            </a:r>
          </a:p>
          <a:p>
            <a:pPr eaLnBrk="1" hangingPunct="1">
              <a:defRPr/>
            </a:pPr>
            <a:r>
              <a:rPr lang="en-US" dirty="0" smtClean="0"/>
              <a:t>Very selective instrumentation is critical to manage data</a:t>
            </a:r>
          </a:p>
          <a:p>
            <a:pPr eaLnBrk="1" hangingPunct="1">
              <a:defRPr/>
            </a:pPr>
            <a:r>
              <a:rPr lang="en-US" dirty="0" smtClean="0"/>
              <a:t>Also need to isolate the computational kernel and trace for minimum number of iterations to see patterns</a:t>
            </a:r>
          </a:p>
          <a:p>
            <a:pPr eaLnBrk="1" hangingPunct="1">
              <a:defRPr/>
            </a:pPr>
            <a:r>
              <a:rPr lang="en-US" dirty="0" smtClean="0"/>
              <a:t>Complexity of manually analyzing traces on thousands of processors is an issue</a:t>
            </a:r>
          </a:p>
          <a:p>
            <a:pPr eaLnBrk="1" hangingPunct="1">
              <a:defRPr/>
            </a:pPr>
            <a:r>
              <a:rPr lang="en-US" dirty="0" smtClean="0"/>
              <a:t>SCALASCA does automated analysis of traces to determine communication problems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799CFC3-C87F-4624-841C-ED46B63D694C}" type="slidenum">
              <a:rPr lang="en-US"/>
              <a:pPr>
                <a:defRPr/>
              </a:pPr>
              <a:t>346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Some Take-Home Points</a:t>
            </a:r>
          </a:p>
        </p:txBody>
      </p:sp>
      <p:sp>
        <p:nvSpPr>
          <p:cNvPr id="50179" name="Content Placeholder 4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/>
              <a:t>Good choices for algorithms (serial and parallel) are most important</a:t>
            </a:r>
          </a:p>
          <a:p>
            <a:pPr>
              <a:defRPr/>
            </a:pPr>
            <a:r>
              <a:rPr lang="en-US" sz="2400" dirty="0" smtClean="0"/>
              <a:t>Performance measurement can help you determine if algorithm and implementation is good</a:t>
            </a:r>
          </a:p>
          <a:p>
            <a:pPr>
              <a:defRPr/>
            </a:pPr>
            <a:r>
              <a:rPr lang="en-US" sz="2400" dirty="0" smtClean="0"/>
              <a:t>Do compiler and MPI parameter optimizations first</a:t>
            </a:r>
          </a:p>
          <a:p>
            <a:pPr>
              <a:defRPr/>
            </a:pPr>
            <a:r>
              <a:rPr lang="en-US" sz="2400" dirty="0" smtClean="0"/>
              <a:t>Check/optimize serial performance before investing a lot of time in improving scaling</a:t>
            </a:r>
          </a:p>
          <a:p>
            <a:pPr>
              <a:defRPr/>
            </a:pPr>
            <a:r>
              <a:rPr lang="en-US" sz="2400" dirty="0" smtClean="0"/>
              <a:t>Choose the right tool for the job</a:t>
            </a:r>
          </a:p>
          <a:p>
            <a:pPr>
              <a:defRPr/>
            </a:pPr>
            <a:r>
              <a:rPr lang="en-US" sz="2400" dirty="0" smtClean="0"/>
              <a:t>Know when to stop: 80:20 rule</a:t>
            </a:r>
          </a:p>
          <a:p>
            <a:pPr>
              <a:defRPr/>
            </a:pPr>
            <a:r>
              <a:rPr lang="en-US" sz="2400" dirty="0" smtClean="0"/>
              <a:t>PSC staff and tool developers collaborate with code developers to help with performance engineering of parallel codes</a:t>
            </a: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961BD6E-CFB9-4603-B90C-085FA300D754}" type="slidenum">
              <a:rPr lang="en-US"/>
              <a:pPr>
                <a:defRPr/>
              </a:pPr>
              <a:t>347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Additional Resources:</a:t>
            </a:r>
            <a:br>
              <a:rPr lang="en-US" sz="3200" dirty="0" smtClean="0"/>
            </a:br>
            <a:r>
              <a:rPr lang="en-US" sz="3200" dirty="0" smtClean="0"/>
              <a:t>Obtaining Advanced Support</a:t>
            </a:r>
          </a:p>
        </p:txBody>
      </p:sp>
      <p:sp>
        <p:nvSpPr>
          <p:cNvPr id="768003" name="Content Placehold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Advanced Support Program (ASP)</a:t>
            </a:r>
          </a:p>
          <a:p>
            <a:pPr lvl="1">
              <a:defRPr/>
            </a:pPr>
            <a:r>
              <a:rPr lang="en-US" dirty="0" smtClean="0"/>
              <a:t>associates one or more staff members at an</a:t>
            </a:r>
            <a:br>
              <a:rPr lang="en-US" dirty="0" smtClean="0"/>
            </a:br>
            <a:r>
              <a:rPr lang="en-US" dirty="0" smtClean="0"/>
              <a:t>agreed-upon level of effort with a research</a:t>
            </a:r>
            <a:br>
              <a:rPr lang="en-US" dirty="0" smtClean="0"/>
            </a:br>
            <a:r>
              <a:rPr lang="en-US" dirty="0" smtClean="0"/>
              <a:t>project for a sustained period of collaboration</a:t>
            </a:r>
          </a:p>
          <a:p>
            <a:pPr lvl="1">
              <a:defRPr/>
            </a:pPr>
            <a:r>
              <a:rPr lang="en-US" dirty="0" smtClean="0"/>
              <a:t>can be requested with all types of resource allocations</a:t>
            </a:r>
          </a:p>
          <a:p>
            <a:pPr lvl="1">
              <a:defRPr/>
            </a:pPr>
            <a:r>
              <a:rPr lang="en-US" dirty="0" smtClean="0">
                <a:hlinkClick r:id=""/>
              </a:rPr>
              <a:t>http://www.teragrid.org/userinfo/asp.php</a:t>
            </a:r>
            <a:endParaRPr lang="en-US" dirty="0" smtClean="0"/>
          </a:p>
          <a:p>
            <a:pPr>
              <a:spcBef>
                <a:spcPts val="1200"/>
              </a:spcBef>
              <a:defRPr/>
            </a:pPr>
            <a:r>
              <a:rPr lang="en-US" dirty="0" smtClean="0"/>
              <a:t>NSF Resource Providers &amp; other HPC centers</a:t>
            </a:r>
          </a:p>
          <a:p>
            <a:pPr lvl="1">
              <a:defRPr/>
            </a:pPr>
            <a:r>
              <a:rPr lang="en-US" dirty="0" smtClean="0"/>
              <a:t>intermediate to advanced workshops address system-specific optimizations</a:t>
            </a:r>
          </a:p>
          <a:p>
            <a:pPr lvl="1">
              <a:defRPr/>
            </a:pPr>
            <a:r>
              <a:rPr lang="en-US" dirty="0" smtClean="0"/>
              <a:t>computational science staff</a:t>
            </a:r>
          </a:p>
          <a:p>
            <a:pPr>
              <a:spcBef>
                <a:spcPts val="1200"/>
              </a:spcBef>
              <a:defRPr/>
            </a:pPr>
            <a:r>
              <a:rPr lang="en-US" dirty="0" smtClean="0"/>
              <a:t>POINT Application Engagement</a:t>
            </a:r>
          </a:p>
          <a:p>
            <a:pPr lvl="1">
              <a:defRPr/>
            </a:pPr>
            <a:r>
              <a:rPr lang="en-US" dirty="0" smtClean="0"/>
              <a:t>Contact the POINT team at </a:t>
            </a:r>
            <a:r>
              <a:rPr lang="en-US" dirty="0" smtClean="0">
                <a:hlinkClick r:id=""/>
              </a:rPr>
              <a:t>point@nic.uoregon.edu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3865B50-BA5E-4581-8A9A-CA753FD03B59}" type="slidenum">
              <a:rPr lang="en-US"/>
              <a:pPr>
                <a:defRPr/>
              </a:pPr>
              <a:t>348</a:t>
            </a:fld>
            <a:endParaRPr lang="en-US"/>
          </a:p>
        </p:txBody>
      </p:sp>
      <p:pic>
        <p:nvPicPr>
          <p:cNvPr id="352261" name="Picture 2" descr="C:\Documents and Settings\NYSTROM.PSC\My Documents\PSC\TeraGrid logo\TeraGrid logo h PPT_3i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0" y="1165225"/>
            <a:ext cx="27432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Performance Observation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6A15EA4-BF40-4A3C-AE4B-57C3904DD6AB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3796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Understanding performance requires observation of performance properties</a:t>
            </a:r>
          </a:p>
          <a:p>
            <a:pPr eaLnBrk="1" hangingPunct="1"/>
            <a:r>
              <a:rPr lang="en-US" smtClean="0"/>
              <a:t>Performance tools and methodologies are primarily distinguished by what observations are made and how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What aspects of performance factors are seen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What performance data is obtained</a:t>
            </a:r>
          </a:p>
          <a:p>
            <a:pPr eaLnBrk="1" hangingPunct="1"/>
            <a:r>
              <a:rPr lang="en-US" smtClean="0"/>
              <a:t>Tools and methods cover broad 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Metrics and Measurement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FFFCF26-681C-41C8-B8A9-279157744C2D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482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Observability depends on measurement</a:t>
            </a:r>
          </a:p>
          <a:p>
            <a:pPr eaLnBrk="1" hangingPunct="1"/>
            <a:r>
              <a:rPr lang="en-US" smtClean="0"/>
              <a:t>A metric represents a type of measured data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Count, time, hardware counters</a:t>
            </a:r>
          </a:p>
          <a:p>
            <a:pPr eaLnBrk="1" hangingPunct="1"/>
            <a:r>
              <a:rPr lang="en-US" smtClean="0"/>
              <a:t>A measurement records performance data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Associates with program execution aspects</a:t>
            </a:r>
          </a:p>
          <a:p>
            <a:pPr eaLnBrk="1" hangingPunct="1"/>
            <a:r>
              <a:rPr lang="en-US" smtClean="0"/>
              <a:t>Derived metrics are computed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Rates (e.g., flops)</a:t>
            </a:r>
          </a:p>
          <a:p>
            <a:pPr eaLnBrk="1" hangingPunct="1"/>
            <a:r>
              <a:rPr lang="en-US" smtClean="0"/>
              <a:t>Metrics / measurements decided by need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Execution Time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5C75248-5D00-474C-8B5A-D64EF73BC2BD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35844" name="Rectangle 5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Wall-clock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Based on realtime clock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Virtual process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Time when process is executing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User time and system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Does not include time when process is stalled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Parallel execution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Runs whenever any parallel part is executing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Global time basis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Direct Performance Observation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307B123-EAAA-4E23-A7AC-3BB57BBF9E3E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6868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406400" indent="-406400" eaLnBrk="1" hangingPunct="1">
              <a:lnSpc>
                <a:spcPct val="90000"/>
              </a:lnSpc>
            </a:pPr>
            <a:r>
              <a:rPr lang="en-US" sz="2800" smtClean="0"/>
              <a:t>Execution </a:t>
            </a:r>
            <a:r>
              <a:rPr lang="en-US" sz="2800" i="1" smtClean="0"/>
              <a:t>actions</a:t>
            </a:r>
            <a:r>
              <a:rPr lang="en-US" sz="2800" smtClean="0"/>
              <a:t> exposed as </a:t>
            </a:r>
            <a:r>
              <a:rPr lang="en-US" sz="2800" i="1" smtClean="0"/>
              <a:t>events</a:t>
            </a:r>
            <a:endParaRPr lang="en-US" sz="2800" b="1" smtClean="0"/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In general, actions reflect some execution state</a:t>
            </a:r>
          </a:p>
          <a:p>
            <a:pPr marL="1206500"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presence at a code location or change in data</a:t>
            </a:r>
          </a:p>
          <a:p>
            <a:pPr marL="1206500"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occurrence in parallelism context (thread of execution)</a:t>
            </a:r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Events encode actions for observation</a:t>
            </a:r>
          </a:p>
          <a:p>
            <a:pPr marL="406400" indent="-406400" eaLnBrk="1" hangingPunct="1">
              <a:lnSpc>
                <a:spcPct val="90000"/>
              </a:lnSpc>
            </a:pPr>
            <a:r>
              <a:rPr lang="en-US" sz="2800" smtClean="0"/>
              <a:t>Observation is </a:t>
            </a:r>
            <a:r>
              <a:rPr lang="en-US" sz="2800" i="1" smtClean="0"/>
              <a:t>direct</a:t>
            </a:r>
            <a:endParaRPr lang="en-US" sz="2800" b="1" smtClean="0"/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Direct instrumentation of program code (probes)</a:t>
            </a:r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Instrumentation invokes performance measurement</a:t>
            </a:r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Event measurement = performance data + context</a:t>
            </a:r>
          </a:p>
          <a:p>
            <a:pPr marL="406400" indent="-406400" eaLnBrk="1" hangingPunct="1">
              <a:lnSpc>
                <a:spcPct val="90000"/>
              </a:lnSpc>
            </a:pPr>
            <a:r>
              <a:rPr lang="en-US" sz="2800" smtClean="0"/>
              <a:t>Performance experiment</a:t>
            </a:r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Actual events + performance measurements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Indirect Performance Observation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90CDF31-38B0-472D-849C-70BF439B7393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789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Program code instrumentation is not used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Performance is observed indirectly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Execution is interrupted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can be triggered by different events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Execution state is queried (sampled)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>
                <a:ea typeface="ＭＳ Ｐゴシック" pitchFamily="34" charset="-128"/>
              </a:rPr>
              <a:t>different performance data measured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i="1" smtClean="0">
                <a:ea typeface="ＭＳ Ｐゴシック" pitchFamily="34" charset="-128"/>
              </a:rPr>
              <a:t>Event-based sampling</a:t>
            </a:r>
            <a:r>
              <a:rPr lang="en-US" sz="2400" smtClean="0">
                <a:ea typeface="ＭＳ Ｐゴシック" pitchFamily="34" charset="-128"/>
              </a:rPr>
              <a:t> (EBS)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Performance attribution is inferred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Determined by execution context (state)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Observation resolution determined by interrupt period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Performance data associated with context for period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POINT Project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930FC15-D1E9-44FE-871A-F89677DBBC4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3316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342900" lvl="1" indent="-342900" eaLnBrk="1" hangingPunct="1">
              <a:buFont typeface="Arial" pitchFamily="34" charset="0"/>
              <a:buChar char="•"/>
            </a:pPr>
            <a:r>
              <a:rPr lang="en-US" dirty="0" err="1" smtClean="0">
                <a:ea typeface="ＭＳ Ｐゴシック" pitchFamily="34" charset="-128"/>
              </a:rPr>
              <a:t>Petascale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b="1" dirty="0" smtClean="0">
                <a:ea typeface="ＭＳ Ｐゴシック" pitchFamily="34" charset="-128"/>
              </a:rPr>
              <a:t>P</a:t>
            </a:r>
            <a:r>
              <a:rPr lang="en-US" dirty="0" smtClean="0">
                <a:ea typeface="ＭＳ Ｐゴシック" pitchFamily="34" charset="-128"/>
              </a:rPr>
              <a:t>roductivity from </a:t>
            </a:r>
            <a:r>
              <a:rPr lang="en-US" b="1" dirty="0" smtClean="0">
                <a:ea typeface="ＭＳ Ｐゴシック" pitchFamily="34" charset="-128"/>
              </a:rPr>
              <a:t>O</a:t>
            </a:r>
            <a:r>
              <a:rPr lang="en-US" dirty="0" smtClean="0">
                <a:ea typeface="ＭＳ Ｐゴシック" pitchFamily="34" charset="-128"/>
              </a:rPr>
              <a:t>pen, </a:t>
            </a:r>
            <a:r>
              <a:rPr lang="en-US" b="1" dirty="0" smtClean="0">
                <a:ea typeface="ＭＳ Ｐゴシック" pitchFamily="34" charset="-128"/>
              </a:rPr>
              <a:t>In</a:t>
            </a:r>
            <a:r>
              <a:rPr lang="en-US" dirty="0" smtClean="0">
                <a:ea typeface="ＭＳ Ｐゴシック" pitchFamily="34" charset="-128"/>
              </a:rPr>
              <a:t>tegrated </a:t>
            </a:r>
            <a:r>
              <a:rPr lang="en-US" b="1" dirty="0" smtClean="0">
                <a:ea typeface="ＭＳ Ｐゴシック" pitchFamily="34" charset="-128"/>
              </a:rPr>
              <a:t>T</a:t>
            </a:r>
            <a:r>
              <a:rPr lang="en-US" dirty="0" smtClean="0">
                <a:ea typeface="ＭＳ Ｐゴシック" pitchFamily="34" charset="-128"/>
              </a:rPr>
              <a:t>ools</a:t>
            </a:r>
          </a:p>
          <a:p>
            <a:pPr eaLnBrk="1" hangingPunct="1"/>
            <a:r>
              <a:rPr lang="en-US" sz="2800" dirty="0" smtClean="0"/>
              <a:t>“High-Productivity Performance Engineering (Tools, Methods, Training) for NSF HPC Applications”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NSF SDCI, Software Improvement and Support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University of Oregon, University of Tennessee,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National Center for Supercomputing Applications, Pittsburgh Supercomputing Center</a:t>
            </a:r>
          </a:p>
          <a:p>
            <a:pPr lvl="1" eaLnBrk="1" hangingPunct="1"/>
            <a:r>
              <a:rPr lang="en-US" sz="2400" dirty="0" smtClean="0">
                <a:solidFill>
                  <a:srgbClr val="0000FF"/>
                </a:solidFill>
                <a:ea typeface="ＭＳ Ｐゴシック" pitchFamily="34" charset="-128"/>
              </a:rPr>
              <a:t>http://www.nic.uoregon.edu/point</a:t>
            </a:r>
            <a:endParaRPr lang="en-US" sz="24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Direct Observation: Events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9EEEED6-6EE7-4727-BD63-766EAA7FF59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8916" name="Rectangle 9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Event types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Interval events (begin/end events)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measures performance between begin and end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metrics monotonically increase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Atomic events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used to capture performance data state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Code events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Routines, classes, templates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Statement-level blocks, loops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User-defined events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Specified by the user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Abstract mapping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Direct Observation: Instrumentation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1510067-2860-4EAD-9E57-479EE0931C25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9940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tabLst>
                <a:tab pos="4111625" algn="l"/>
              </a:tabLst>
            </a:pPr>
            <a:r>
              <a:rPr lang="en-US" smtClean="0"/>
              <a:t>Events defined by instrumentation access</a:t>
            </a:r>
          </a:p>
          <a:p>
            <a:pPr eaLnBrk="1" hangingPunct="1">
              <a:tabLst>
                <a:tab pos="4111625" algn="l"/>
              </a:tabLst>
            </a:pPr>
            <a:r>
              <a:rPr lang="en-US" smtClean="0"/>
              <a:t>Instrumentation levels</a:t>
            </a:r>
          </a:p>
          <a:p>
            <a:pPr lvl="1" eaLnBrk="1" hangingPunct="1">
              <a:tabLst>
                <a:tab pos="4111625" algn="l"/>
              </a:tabLst>
            </a:pPr>
            <a:r>
              <a:rPr lang="en-US" smtClean="0">
                <a:ea typeface="ＭＳ Ｐゴシック" pitchFamily="34" charset="-128"/>
              </a:rPr>
              <a:t>Source code	–  Library code</a:t>
            </a:r>
          </a:p>
          <a:p>
            <a:pPr lvl="1" eaLnBrk="1" hangingPunct="1">
              <a:tabLst>
                <a:tab pos="4111625" algn="l"/>
              </a:tabLst>
            </a:pPr>
            <a:r>
              <a:rPr lang="en-US" smtClean="0">
                <a:ea typeface="ＭＳ Ｐゴシック" pitchFamily="34" charset="-128"/>
              </a:rPr>
              <a:t>Object code	–  Executable code</a:t>
            </a:r>
          </a:p>
          <a:p>
            <a:pPr lvl="1" eaLnBrk="1" hangingPunct="1">
              <a:tabLst>
                <a:tab pos="4111625" algn="l"/>
              </a:tabLst>
            </a:pPr>
            <a:r>
              <a:rPr lang="en-US" smtClean="0">
                <a:ea typeface="ＭＳ Ｐゴシック" pitchFamily="34" charset="-128"/>
              </a:rPr>
              <a:t>Runtime system	–  Operating system</a:t>
            </a:r>
          </a:p>
          <a:p>
            <a:pPr eaLnBrk="1" hangingPunct="1">
              <a:tabLst>
                <a:tab pos="4111625" algn="l"/>
              </a:tabLst>
            </a:pPr>
            <a:r>
              <a:rPr lang="en-US" smtClean="0"/>
              <a:t>Different levels provide different information</a:t>
            </a:r>
          </a:p>
          <a:p>
            <a:pPr eaLnBrk="1" hangingPunct="1">
              <a:tabLst>
                <a:tab pos="4111625" algn="l"/>
              </a:tabLst>
            </a:pPr>
            <a:r>
              <a:rPr lang="en-US" smtClean="0"/>
              <a:t>Different tools needed for each level</a:t>
            </a:r>
          </a:p>
          <a:p>
            <a:pPr eaLnBrk="1" hangingPunct="1">
              <a:tabLst>
                <a:tab pos="4111625" algn="l"/>
              </a:tabLst>
            </a:pPr>
            <a:r>
              <a:rPr lang="en-US" smtClean="0"/>
              <a:t>Levels can have different granularity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Direct Observation: Techniques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91D3492-BECE-401E-9ACF-2D5DE389861B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0964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800" smtClean="0"/>
              <a:t>Static instrumentation</a:t>
            </a:r>
          </a:p>
          <a:p>
            <a:pPr lvl="1"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400" smtClean="0">
                <a:ea typeface="ＭＳ Ｐゴシック" pitchFamily="34" charset="-128"/>
              </a:rPr>
              <a:t>Program instrumented prior to execution</a:t>
            </a:r>
          </a:p>
          <a:p>
            <a:pPr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800" smtClean="0"/>
              <a:t>Dynamic instrumentation</a:t>
            </a:r>
          </a:p>
          <a:p>
            <a:pPr lvl="1"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400" smtClean="0">
                <a:ea typeface="ＭＳ Ｐゴシック" pitchFamily="34" charset="-128"/>
              </a:rPr>
              <a:t>Program instrumented at runtime</a:t>
            </a:r>
          </a:p>
          <a:p>
            <a:pPr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800" smtClean="0"/>
              <a:t>Manual and automatic mechanisms</a:t>
            </a:r>
          </a:p>
          <a:p>
            <a:pPr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800" smtClean="0"/>
              <a:t>Tool required for automatic support</a:t>
            </a:r>
          </a:p>
          <a:p>
            <a:pPr lvl="1"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400" smtClean="0">
                <a:ea typeface="ＭＳ Ｐゴシック" pitchFamily="34" charset="-128"/>
              </a:rPr>
              <a:t>Source time: preprocessor, translator, compiler</a:t>
            </a:r>
          </a:p>
          <a:p>
            <a:pPr lvl="1"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400" smtClean="0">
                <a:ea typeface="ＭＳ Ｐゴシック" pitchFamily="34" charset="-128"/>
              </a:rPr>
              <a:t>Link time: wrapper library, preload</a:t>
            </a:r>
          </a:p>
          <a:p>
            <a:pPr lvl="1"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400" smtClean="0">
                <a:ea typeface="ＭＳ Ｐゴシック" pitchFamily="34" charset="-128"/>
              </a:rPr>
              <a:t>Execution time: binary rewrite, dynamic</a:t>
            </a:r>
          </a:p>
          <a:p>
            <a:pPr eaLnBrk="1" hangingPunct="1">
              <a:lnSpc>
                <a:spcPct val="90000"/>
              </a:lnSpc>
              <a:tabLst>
                <a:tab pos="4111625" algn="l"/>
              </a:tabLst>
            </a:pPr>
            <a:r>
              <a:rPr lang="en-US" sz="2800" smtClean="0"/>
              <a:t>Advantages / disadvantages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2" descr="blah.jpg                                                       000A4F52Macintosh HD                   C4094A7D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219200"/>
            <a:ext cx="46751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6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Direct Observation: Mapping</a:t>
            </a: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725ABA4-1CAF-47EC-ADF3-47CB17886F56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41989" name="Rectangle 69"/>
          <p:cNvSpPr>
            <a:spLocks noGrp="1"/>
          </p:cNvSpPr>
          <p:nvPr>
            <p:ph sz="quarter" idx="12"/>
          </p:nvPr>
        </p:nvSpPr>
        <p:spPr>
          <a:xfrm>
            <a:off x="446088" y="1420813"/>
            <a:ext cx="3541712" cy="452755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smtClean="0"/>
              <a:t>Associate performance data with high-level semantic abstractions</a:t>
            </a:r>
          </a:p>
          <a:p>
            <a:pPr eaLnBrk="1" hangingPunct="1">
              <a:lnSpc>
                <a:spcPct val="110000"/>
              </a:lnSpc>
            </a:pPr>
            <a:r>
              <a:rPr lang="en-US" sz="2800" smtClean="0"/>
              <a:t>Abstract events at user-level provide semantic context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Indirect Observation: Events/Triggers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022E1DF-2495-4741-94AB-9FC1E7D5984B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mtClean="0"/>
              <a:t>Events are actions external to program code</a:t>
            </a:r>
          </a:p>
          <a:p>
            <a:pPr lvl="1" eaLnBrk="1" hangingPunct="1">
              <a:defRPr/>
            </a:pPr>
            <a:r>
              <a:rPr lang="en-US" smtClean="0">
                <a:ea typeface="ＭＳ Ｐゴシック" pitchFamily="34" charset="-128"/>
              </a:rPr>
              <a:t>Timer countdown, HW counter overflow, …</a:t>
            </a:r>
          </a:p>
          <a:p>
            <a:pPr lvl="1" eaLnBrk="1" hangingPunct="1">
              <a:defRPr/>
            </a:pPr>
            <a:r>
              <a:rPr lang="en-US" smtClean="0">
                <a:ea typeface="ＭＳ Ｐゴシック" pitchFamily="34" charset="-128"/>
              </a:rPr>
              <a:t>Consequence of program execution</a:t>
            </a:r>
          </a:p>
          <a:p>
            <a:pPr lvl="1" eaLnBrk="1" hangingPunct="1">
              <a:defRPr/>
            </a:pPr>
            <a:r>
              <a:rPr lang="en-US" smtClean="0">
                <a:ea typeface="ＭＳ Ｐゴシック" pitchFamily="34" charset="-128"/>
              </a:rPr>
              <a:t>Event frequency determined by:</a:t>
            </a:r>
          </a:p>
          <a:p>
            <a:pPr lvl="2" eaLnBrk="1" hangingPunct="1">
              <a:defRPr/>
            </a:pPr>
            <a:r>
              <a:rPr lang="en-US" smtClean="0">
                <a:ea typeface="ＭＳ Ｐゴシック" pitchFamily="34" charset="-128"/>
              </a:rPr>
              <a:t>Type, setup, number enabled (exposed)</a:t>
            </a:r>
          </a:p>
          <a:p>
            <a:pPr eaLnBrk="1" hangingPunct="1">
              <a:defRPr/>
            </a:pPr>
            <a:r>
              <a:rPr lang="en-US" smtClean="0"/>
              <a:t>Triggers used to invoke measurement tool</a:t>
            </a:r>
          </a:p>
          <a:p>
            <a:pPr lvl="1" eaLnBrk="1" hangingPunct="1">
              <a:defRPr/>
            </a:pPr>
            <a:r>
              <a:rPr lang="en-US" smtClean="0">
                <a:ea typeface="ＭＳ Ｐゴシック" pitchFamily="34" charset="-128"/>
              </a:rPr>
              <a:t>Traps when events occur (interrupt)</a:t>
            </a:r>
          </a:p>
          <a:p>
            <a:pPr lvl="1" eaLnBrk="1" hangingPunct="1">
              <a:defRPr/>
            </a:pPr>
            <a:r>
              <a:rPr lang="en-US" smtClean="0">
                <a:ea typeface="ＭＳ Ｐゴシック" pitchFamily="34" charset="-128"/>
              </a:rPr>
              <a:t>Associated with events</a:t>
            </a:r>
          </a:p>
          <a:p>
            <a:pPr lvl="1" eaLnBrk="1" hangingPunct="1">
              <a:defRPr/>
            </a:pPr>
            <a:r>
              <a:rPr lang="en-US" smtClean="0">
                <a:ea typeface="ＭＳ Ｐゴシック" pitchFamily="34" charset="-128"/>
              </a:rPr>
              <a:t>May add differentiation to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Indirect Observation: Context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B055CAF-3109-4500-B1D1-76AEB32D48EA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44036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z="2800" smtClean="0"/>
              <a:t>When events trigger, execution context determined at time of trap (interrupt)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Access to PC from interrupt frame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Access to information about process/thread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Possible access to call stack</a:t>
            </a:r>
          </a:p>
          <a:p>
            <a:pPr lvl="2" eaLnBrk="1" hangingPunct="1"/>
            <a:r>
              <a:rPr lang="en-US" sz="2000" smtClean="0">
                <a:ea typeface="ＭＳ Ｐゴシック" pitchFamily="34" charset="-128"/>
              </a:rPr>
              <a:t>requires call stack unwinder</a:t>
            </a:r>
          </a:p>
          <a:p>
            <a:pPr eaLnBrk="1" hangingPunct="1"/>
            <a:r>
              <a:rPr lang="en-US" sz="2800" smtClean="0"/>
              <a:t>Assumption is that the context was the same during the preceding period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Between successive triggers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Statistical approximation valid for long running programs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Direct / Indirect Comparison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3941463-7820-4981-A263-0F09677E9FCF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5060" name="Rectangle 5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855663" algn="l"/>
              </a:tabLst>
            </a:pPr>
            <a:r>
              <a:rPr lang="en-US" sz="2800" smtClean="0"/>
              <a:t>Direct performance observation</a:t>
            </a:r>
          </a:p>
          <a:p>
            <a:pPr marL="857250" lvl="1" indent="-398463" eaLnBrk="1" hangingPunct="1">
              <a:lnSpc>
                <a:spcPct val="90000"/>
              </a:lnSpc>
              <a:buFont typeface="Arial" pitchFamily="34" charset="0"/>
              <a:buNone/>
              <a:tabLst>
                <a:tab pos="855663" algn="l"/>
              </a:tabLst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	</a:t>
            </a:r>
            <a:r>
              <a:rPr lang="en-US" sz="2400" smtClean="0">
                <a:ea typeface="ＭＳ Ｐゴシック" pitchFamily="34" charset="-128"/>
              </a:rPr>
              <a:t>Measures performance data exactly</a:t>
            </a:r>
          </a:p>
          <a:p>
            <a:pPr marL="857250" lvl="1" indent="-398463" eaLnBrk="1" hangingPunct="1">
              <a:lnSpc>
                <a:spcPct val="90000"/>
              </a:lnSpc>
              <a:buFont typeface="Arial" pitchFamily="34" charset="0"/>
              <a:buNone/>
              <a:tabLst>
                <a:tab pos="855663" algn="l"/>
              </a:tabLst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</a:t>
            </a:r>
            <a:r>
              <a:rPr lang="en-US" sz="2400" smtClean="0">
                <a:ea typeface="ＭＳ Ｐゴシック" pitchFamily="34" charset="-128"/>
              </a:rPr>
              <a:t>	Links performance data with application events</a:t>
            </a:r>
          </a:p>
          <a:p>
            <a:pPr marL="857250" lvl="1" indent="-398463" eaLnBrk="1" hangingPunct="1">
              <a:lnSpc>
                <a:spcPct val="90000"/>
              </a:lnSpc>
              <a:buFont typeface="Arial" pitchFamily="34" charset="0"/>
              <a:buNone/>
              <a:tabLst>
                <a:tab pos="855663" algn="l"/>
              </a:tabLst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</a:t>
            </a:r>
            <a:r>
              <a:rPr lang="en-US" sz="2400" smtClean="0">
                <a:ea typeface="ＭＳ Ｐゴシック" pitchFamily="34" charset="-128"/>
              </a:rPr>
              <a:t>	Requires instrumentation of code</a:t>
            </a:r>
          </a:p>
          <a:p>
            <a:pPr marL="857250" lvl="1" indent="-398463" eaLnBrk="1" hangingPunct="1">
              <a:lnSpc>
                <a:spcPct val="90000"/>
              </a:lnSpc>
              <a:buFont typeface="Arial" pitchFamily="34" charset="0"/>
              <a:buNone/>
              <a:tabLst>
                <a:tab pos="855663" algn="l"/>
              </a:tabLst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</a:t>
            </a:r>
            <a:r>
              <a:rPr lang="en-US" sz="2400" smtClean="0">
                <a:ea typeface="ＭＳ Ｐゴシック" pitchFamily="34" charset="-128"/>
              </a:rPr>
              <a:t>	Measurement overhead can cause execution intrusion and possibly performance perturbation</a:t>
            </a:r>
          </a:p>
          <a:p>
            <a:pPr eaLnBrk="1" hangingPunct="1">
              <a:lnSpc>
                <a:spcPct val="90000"/>
              </a:lnSpc>
              <a:tabLst>
                <a:tab pos="855663" algn="l"/>
              </a:tabLst>
            </a:pPr>
            <a:r>
              <a:rPr lang="en-US" sz="2800" smtClean="0"/>
              <a:t>Indirect performance observation</a:t>
            </a:r>
          </a:p>
          <a:p>
            <a:pPr marL="857250" lvl="1" indent="-398463" eaLnBrk="1" hangingPunct="1">
              <a:lnSpc>
                <a:spcPct val="90000"/>
              </a:lnSpc>
              <a:buFont typeface="Arial" pitchFamily="34" charset="0"/>
              <a:buNone/>
              <a:tabLst>
                <a:tab pos="855663" algn="l"/>
              </a:tabLst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	</a:t>
            </a:r>
            <a:r>
              <a:rPr lang="en-US" sz="2400" smtClean="0">
                <a:ea typeface="ＭＳ Ｐゴシック" pitchFamily="34" charset="-128"/>
              </a:rPr>
              <a:t>Argued to have less overhead and intrusion</a:t>
            </a:r>
          </a:p>
          <a:p>
            <a:pPr marL="857250" lvl="1" indent="-398463" eaLnBrk="1" hangingPunct="1">
              <a:lnSpc>
                <a:spcPct val="90000"/>
              </a:lnSpc>
              <a:buFont typeface="Arial" pitchFamily="34" charset="0"/>
              <a:buNone/>
              <a:tabLst>
                <a:tab pos="855663" algn="l"/>
              </a:tabLst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	</a:t>
            </a:r>
            <a:r>
              <a:rPr lang="en-US" sz="2400" smtClean="0">
                <a:ea typeface="ＭＳ Ｐゴシック" pitchFamily="34" charset="-128"/>
              </a:rPr>
              <a:t>Can observe finer granularity</a:t>
            </a:r>
          </a:p>
          <a:p>
            <a:pPr marL="857250" lvl="1" indent="-398463" eaLnBrk="1" hangingPunct="1">
              <a:lnSpc>
                <a:spcPct val="90000"/>
              </a:lnSpc>
              <a:buFont typeface="Arial" pitchFamily="34" charset="0"/>
              <a:buNone/>
              <a:tabLst>
                <a:tab pos="855663" algn="l"/>
              </a:tabLst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</a:t>
            </a:r>
            <a:r>
              <a:rPr lang="en-US" sz="2400" smtClean="0">
                <a:ea typeface="ＭＳ Ｐゴシック" pitchFamily="34" charset="-128"/>
              </a:rPr>
              <a:t>	No code modification required (may need symbols)</a:t>
            </a:r>
          </a:p>
          <a:p>
            <a:pPr marL="857250" lvl="1" indent="-398463" eaLnBrk="1" hangingPunct="1">
              <a:lnSpc>
                <a:spcPct val="90000"/>
              </a:lnSpc>
              <a:buFont typeface="Arial" pitchFamily="34" charset="0"/>
              <a:buNone/>
              <a:tabLst>
                <a:tab pos="855663" algn="l"/>
              </a:tabLst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	</a:t>
            </a:r>
            <a:r>
              <a:rPr lang="en-US" sz="2400" smtClean="0">
                <a:ea typeface="ＭＳ Ｐゴシック" pitchFamily="34" charset="-128"/>
              </a:rPr>
              <a:t>Inexact measurement and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Measurement Techniques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53BCAD9-B212-4E0B-9778-F6D79A418626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2" name="Rectangle 5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When is measurement triggered?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External agent (indirect, asynchronous)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>
                <a:ea typeface="ＭＳ Ｐゴシック" pitchFamily="34" charset="-128"/>
              </a:rPr>
              <a:t>interrupts, hardware counter overflow, 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Internal agent (direct, synchronous)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>
                <a:ea typeface="ＭＳ Ｐゴシック" pitchFamily="34" charset="-128"/>
              </a:rPr>
              <a:t>through code modification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How are measurements made?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Profiling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>
                <a:ea typeface="ＭＳ Ｐゴシック" pitchFamily="34" charset="-128"/>
              </a:rPr>
              <a:t>summarizes performance data during execution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>
                <a:ea typeface="ＭＳ Ｐゴシック" pitchFamily="34" charset="-128"/>
              </a:rPr>
              <a:t>per process / thread and organized with respect to context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Tracing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>
                <a:ea typeface="ＭＳ Ｐゴシック" pitchFamily="34" charset="-128"/>
              </a:rPr>
              <a:t>trace record with performance data and timestamp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>
                <a:ea typeface="ＭＳ Ｐゴシック" pitchFamily="34" charset="-128"/>
              </a:rPr>
              <a:t>per process / thread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Measured Performance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494848F-D862-4709-BD6B-CD166AB84FF4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47108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Counts</a:t>
            </a:r>
          </a:p>
          <a:p>
            <a:pPr eaLnBrk="1" hangingPunct="1"/>
            <a:r>
              <a:rPr lang="en-US" smtClean="0"/>
              <a:t>Durations</a:t>
            </a:r>
          </a:p>
          <a:p>
            <a:pPr eaLnBrk="1" hangingPunct="1"/>
            <a:r>
              <a:rPr lang="en-US" smtClean="0"/>
              <a:t>Communication costs</a:t>
            </a:r>
          </a:p>
          <a:p>
            <a:pPr eaLnBrk="1" hangingPunct="1"/>
            <a:r>
              <a:rPr lang="en-US" smtClean="0"/>
              <a:t>Synchronization costs</a:t>
            </a:r>
          </a:p>
          <a:p>
            <a:pPr eaLnBrk="1" hangingPunct="1"/>
            <a:r>
              <a:rPr lang="en-US" smtClean="0"/>
              <a:t>Memory use</a:t>
            </a:r>
          </a:p>
          <a:p>
            <a:pPr eaLnBrk="1" hangingPunct="1"/>
            <a:r>
              <a:rPr lang="en-US" smtClean="0"/>
              <a:t>Hardware counts</a:t>
            </a:r>
          </a:p>
          <a:p>
            <a:pPr eaLnBrk="1" hangingPunct="1"/>
            <a:r>
              <a:rPr lang="en-US" smtClean="0"/>
              <a:t>System calls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Critical issues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7E08622-913C-4232-A366-B3612C6B0D1A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8132" name="Rectangle 7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Accuracy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Timing and counting accuracy depends on resolution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Any performance measurement generates overhead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Execution on performance measurement code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Measurement overhead can lead to intrusion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Intrusion can cause perturbation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alters program behavior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Granularity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How many measurements are made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How much overhead per measurement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Tradeoff (general wisdom)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>
                <a:ea typeface="ＭＳ Ｐゴシック" pitchFamily="34" charset="-128"/>
              </a:rPr>
              <a:t>Accuracy is inversely correlated with granularity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Motivation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70EFCC0-FB8A-4F50-BD0B-7264A85BCF6B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4340" name="Rectangle 9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Promise of HPC through scalable scientific and engineering applications</a:t>
            </a:r>
          </a:p>
          <a:p>
            <a:pPr eaLnBrk="1" hangingPunct="1"/>
            <a:r>
              <a:rPr lang="en-US" smtClean="0"/>
              <a:t>Performance optimization through effective performance engineering methods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Performance analysis / tuning “best practices”</a:t>
            </a:r>
          </a:p>
          <a:p>
            <a:pPr eaLnBrk="1" hangingPunct="1"/>
            <a:r>
              <a:rPr lang="en-US" smtClean="0"/>
              <a:t>Productive petascale HPC will require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Robust parallel performance tools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Training good performance problem solvers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Profiling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ACCA253-A77C-4CD0-8CEB-C3AF7EE8B5E8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49156" name="Rectangle 5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Recording of aggregated information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Counts, time, …</a:t>
            </a:r>
          </a:p>
          <a:p>
            <a:pPr eaLnBrk="1" hangingPunct="1"/>
            <a:r>
              <a:rPr lang="en-US" smtClean="0"/>
              <a:t>… about program and system entities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Functions, loops, basic blocks, …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Processes, threads</a:t>
            </a:r>
          </a:p>
          <a:p>
            <a:pPr eaLnBrk="1" hangingPunct="1"/>
            <a:r>
              <a:rPr lang="en-US" smtClean="0"/>
              <a:t>Methods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Event-based sampling (indirect, statistical)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Direct measurement (deterministic)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4"/>
          <p:cNvSpPr>
            <a:spLocks noChangeArrowheads="1"/>
          </p:cNvSpPr>
          <p:nvPr/>
        </p:nvSpPr>
        <p:spPr bwMode="auto">
          <a:xfrm>
            <a:off x="1828800" y="3048000"/>
            <a:ext cx="2209800" cy="2895600"/>
          </a:xfrm>
          <a:prstGeom prst="foldedCorner">
            <a:avLst>
              <a:gd name="adj" fmla="val 12500"/>
            </a:avLst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Lucida Console" pitchFamily="49" charset="0"/>
            </a:endParaRPr>
          </a:p>
        </p:txBody>
      </p:sp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2143125" y="3505200"/>
            <a:ext cx="1590675" cy="2209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0" name="Group 24"/>
          <p:cNvGrpSpPr>
            <a:grpSpLocks/>
          </p:cNvGrpSpPr>
          <p:nvPr/>
        </p:nvGrpSpPr>
        <p:grpSpPr bwMode="auto">
          <a:xfrm flipH="1">
            <a:off x="4160838" y="3429000"/>
            <a:ext cx="3306762" cy="2209800"/>
            <a:chOff x="1152" y="2112"/>
            <a:chExt cx="2083" cy="1392"/>
          </a:xfrm>
        </p:grpSpPr>
        <p:sp>
          <p:nvSpPr>
            <p:cNvPr id="50187" name="AutoShape 6"/>
            <p:cNvSpPr>
              <a:spLocks/>
            </p:cNvSpPr>
            <p:nvPr/>
          </p:nvSpPr>
          <p:spPr bwMode="auto">
            <a:xfrm>
              <a:off x="1939" y="2112"/>
              <a:ext cx="240" cy="1392"/>
            </a:xfrm>
            <a:prstGeom prst="leftBrace">
              <a:avLst>
                <a:gd name="adj1" fmla="val 483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8" name="Text Box 7"/>
            <p:cNvSpPr txBox="1">
              <a:spLocks noChangeArrowheads="1"/>
            </p:cNvSpPr>
            <p:nvPr/>
          </p:nvSpPr>
          <p:spPr bwMode="auto">
            <a:xfrm>
              <a:off x="1152" y="2616"/>
              <a:ext cx="739" cy="450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inclusive</a:t>
              </a:r>
            </a:p>
            <a:p>
              <a:r>
                <a:rPr lang="en-US" sz="2000"/>
                <a:t>duration</a:t>
              </a:r>
              <a:endParaRPr lang="en-US" sz="2000">
                <a:latin typeface="Comic Sans MS" pitchFamily="66" charset="0"/>
              </a:endParaRPr>
            </a:p>
          </p:txBody>
        </p:sp>
        <p:sp>
          <p:nvSpPr>
            <p:cNvPr id="50189" name="AutoShape 10"/>
            <p:cNvSpPr>
              <a:spLocks/>
            </p:cNvSpPr>
            <p:nvPr/>
          </p:nvSpPr>
          <p:spPr bwMode="auto">
            <a:xfrm>
              <a:off x="3091" y="2256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0" name="Text Box 11"/>
            <p:cNvSpPr txBox="1">
              <a:spLocks noChangeArrowheads="1"/>
            </p:cNvSpPr>
            <p:nvPr/>
          </p:nvSpPr>
          <p:spPr bwMode="auto">
            <a:xfrm>
              <a:off x="2120" y="2616"/>
              <a:ext cx="783" cy="450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exclusive</a:t>
              </a:r>
            </a:p>
            <a:p>
              <a:r>
                <a:rPr lang="en-US" sz="2000"/>
                <a:t>duration</a:t>
              </a:r>
            </a:p>
          </p:txBody>
        </p:sp>
        <p:sp>
          <p:nvSpPr>
            <p:cNvPr id="50191" name="AutoShape 12"/>
            <p:cNvSpPr>
              <a:spLocks/>
            </p:cNvSpPr>
            <p:nvPr/>
          </p:nvSpPr>
          <p:spPr bwMode="auto">
            <a:xfrm>
              <a:off x="3091" y="3120"/>
              <a:ext cx="144" cy="288"/>
            </a:xfrm>
            <a:prstGeom prst="leftBrace">
              <a:avLst>
                <a:gd name="adj1" fmla="val 166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2" name="AutoShape 13"/>
            <p:cNvSpPr>
              <a:spLocks/>
            </p:cNvSpPr>
            <p:nvPr/>
          </p:nvSpPr>
          <p:spPr bwMode="auto">
            <a:xfrm>
              <a:off x="2947" y="2400"/>
              <a:ext cx="144" cy="864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181" name="Rectangle 15"/>
          <p:cNvSpPr>
            <a:spLocks noChangeArrowheads="1"/>
          </p:cNvSpPr>
          <p:nvPr/>
        </p:nvSpPr>
        <p:spPr bwMode="auto">
          <a:xfrm>
            <a:off x="2209800" y="3581400"/>
            <a:ext cx="1371600" cy="685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16"/>
          <p:cNvSpPr>
            <a:spLocks noChangeArrowheads="1"/>
          </p:cNvSpPr>
          <p:nvPr/>
        </p:nvSpPr>
        <p:spPr bwMode="auto">
          <a:xfrm>
            <a:off x="2209800" y="4953000"/>
            <a:ext cx="1371600" cy="685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Text Box 17"/>
          <p:cNvSpPr txBox="1">
            <a:spLocks noChangeArrowheads="1"/>
          </p:cNvSpPr>
          <p:nvPr/>
        </p:nvSpPr>
        <p:spPr bwMode="auto">
          <a:xfrm>
            <a:off x="1828800" y="3051175"/>
            <a:ext cx="15938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int </a:t>
            </a:r>
            <a:r>
              <a:rPr lang="en-US">
                <a:solidFill>
                  <a:schemeClr val="tx2"/>
                </a:solidFill>
              </a:rPr>
              <a:t>foo</a:t>
            </a:r>
            <a:r>
              <a:rPr lang="en-US"/>
              <a:t>() </a:t>
            </a:r>
          </a:p>
          <a:p>
            <a:r>
              <a:rPr lang="en-US"/>
              <a:t>{</a:t>
            </a:r>
          </a:p>
          <a:p>
            <a:r>
              <a:rPr lang="en-US"/>
              <a:t>       int a;</a:t>
            </a:r>
          </a:p>
          <a:p>
            <a:r>
              <a:rPr lang="en-US"/>
              <a:t>       a = a + 1;</a:t>
            </a:r>
          </a:p>
          <a:p>
            <a:endParaRPr lang="en-US"/>
          </a:p>
          <a:p>
            <a:r>
              <a:rPr lang="en-US"/>
              <a:t>     bar();</a:t>
            </a:r>
          </a:p>
          <a:p>
            <a:endParaRPr lang="en-US"/>
          </a:p>
          <a:p>
            <a:r>
              <a:rPr lang="en-US"/>
              <a:t>       a = a + 1;</a:t>
            </a:r>
          </a:p>
          <a:p>
            <a:r>
              <a:rPr lang="en-US"/>
              <a:t>       return a;</a:t>
            </a:r>
          </a:p>
          <a:p>
            <a:r>
              <a:rPr lang="en-US"/>
              <a:t>}</a:t>
            </a:r>
          </a:p>
        </p:txBody>
      </p:sp>
      <p:sp>
        <p:nvSpPr>
          <p:cNvPr id="40968" name="Rectang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Inclusive and Exclusive Profiles</a:t>
            </a:r>
          </a:p>
        </p:txBody>
      </p:sp>
      <p:sp>
        <p:nvSpPr>
          <p:cNvPr id="38922" name="Slide Number Placeholder 15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692EA5E-E54A-41F7-A813-49B174C5C50F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50186" name="Rectangle 2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z="2800" smtClean="0"/>
              <a:t>Performance with respect to code regions</a:t>
            </a:r>
          </a:p>
          <a:p>
            <a:pPr eaLnBrk="1" hangingPunct="1"/>
            <a:r>
              <a:rPr lang="en-US" sz="2800" smtClean="0"/>
              <a:t>Exclusive measurements for region only</a:t>
            </a:r>
          </a:p>
          <a:p>
            <a:pPr eaLnBrk="1" hangingPunct="1"/>
            <a:r>
              <a:rPr lang="en-US" sz="2800" smtClean="0"/>
              <a:t>Inclusive measurements includes child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Flat and Callpath Profiles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0FF62AC-1BC9-4666-AAEA-A9E702CB2D07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2" name="Rectangle 19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Static call graph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Shows all parent-child calling relationships in a program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Dynamic call graph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Reflects actual execution time calling relationships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Flat profile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Performance metrics for when event is active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Exclusive and inclusive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Callpath profile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Performance metrics for calling path (event chain)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Differentiate performance with respect to program execution state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Exclusive and inclusive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Tracing Measurement </a:t>
            </a:r>
            <a:endParaRPr lang="en-US" smtClean="0">
              <a:solidFill>
                <a:srgbClr val="009900"/>
              </a:solidFill>
            </a:endParaRPr>
          </a:p>
        </p:txBody>
      </p:sp>
      <p:sp>
        <p:nvSpPr>
          <p:cNvPr id="40976" name="Slide Number Placeholder 7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80EC9F1-7E1A-408E-983B-65595B2E9A0A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644525" y="1508125"/>
            <a:ext cx="1997075" cy="2073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b="1"/>
              <a:t>void master {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  ...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  send(B, tag, buf);</a:t>
            </a:r>
          </a:p>
          <a:p>
            <a:r>
              <a:rPr lang="en-US" sz="1600" b="1"/>
              <a:t>  ...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}</a:t>
            </a:r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304800" y="1127125"/>
            <a:ext cx="15113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/>
              <a:t>Process A:</a:t>
            </a:r>
            <a:endParaRPr lang="en-US" b="1"/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644525" y="4114800"/>
            <a:ext cx="1941513" cy="2073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b="1"/>
              <a:t>void slave {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  ...</a:t>
            </a:r>
          </a:p>
          <a:p>
            <a:r>
              <a:rPr lang="en-US" sz="1600" b="1"/>
              <a:t>  recv(A, tag, buf);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  ...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}</a:t>
            </a:r>
          </a:p>
        </p:txBody>
      </p:sp>
      <p:sp>
        <p:nvSpPr>
          <p:cNvPr id="52231" name="Text Box 6"/>
          <p:cNvSpPr txBox="1">
            <a:spLocks noChangeArrowheads="1"/>
          </p:cNvSpPr>
          <p:nvPr/>
        </p:nvSpPr>
        <p:spPr bwMode="auto">
          <a:xfrm>
            <a:off x="317500" y="3733800"/>
            <a:ext cx="15113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/>
              <a:t>Process B:</a:t>
            </a:r>
            <a:endParaRPr lang="en-US" b="1"/>
          </a:p>
        </p:txBody>
      </p:sp>
      <p:sp>
        <p:nvSpPr>
          <p:cNvPr id="52232" name="Rectangle 7"/>
          <p:cNvSpPr>
            <a:spLocks noChangeArrowheads="1"/>
          </p:cNvSpPr>
          <p:nvPr/>
        </p:nvSpPr>
        <p:spPr bwMode="auto">
          <a:xfrm>
            <a:off x="644525" y="4114800"/>
            <a:ext cx="2022475" cy="20732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b="1"/>
              <a:t>void worker {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  ...</a:t>
            </a:r>
          </a:p>
          <a:p>
            <a:r>
              <a:rPr lang="en-US" sz="1600" b="1"/>
              <a:t>  recv(A, tag, buf);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  ...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}</a:t>
            </a:r>
          </a:p>
        </p:txBody>
      </p:sp>
      <p:sp>
        <p:nvSpPr>
          <p:cNvPr id="52233" name="Rectangle 8"/>
          <p:cNvSpPr>
            <a:spLocks noChangeArrowheads="1"/>
          </p:cNvSpPr>
          <p:nvPr/>
        </p:nvSpPr>
        <p:spPr bwMode="auto">
          <a:xfrm>
            <a:off x="657225" y="1516063"/>
            <a:ext cx="1997075" cy="20732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b="1"/>
              <a:t>void master {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  ...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  send(B, tag, buf);</a:t>
            </a:r>
          </a:p>
          <a:p>
            <a:r>
              <a:rPr lang="en-US" sz="1600" b="1"/>
              <a:t>  ...</a:t>
            </a:r>
          </a:p>
          <a:p>
            <a:r>
              <a:rPr lang="en-US" sz="1600" b="1"/>
              <a:t>  </a:t>
            </a:r>
          </a:p>
          <a:p>
            <a:r>
              <a:rPr lang="en-US" sz="1600" b="1"/>
              <a:t>}</a:t>
            </a:r>
          </a:p>
        </p:txBody>
      </p:sp>
      <p:grpSp>
        <p:nvGrpSpPr>
          <p:cNvPr id="52234" name="Group 26"/>
          <p:cNvGrpSpPr>
            <a:grpSpLocks/>
          </p:cNvGrpSpPr>
          <p:nvPr/>
        </p:nvGrpSpPr>
        <p:grpSpPr bwMode="auto">
          <a:xfrm>
            <a:off x="6248400" y="2743200"/>
            <a:ext cx="2057400" cy="3048000"/>
            <a:chOff x="4032" y="1920"/>
            <a:chExt cx="1296" cy="1920"/>
          </a:xfrm>
        </p:grpSpPr>
        <p:grpSp>
          <p:nvGrpSpPr>
            <p:cNvPr id="52253" name="Group 27"/>
            <p:cNvGrpSpPr>
              <a:grpSpLocks/>
            </p:cNvGrpSpPr>
            <p:nvPr/>
          </p:nvGrpSpPr>
          <p:grpSpPr bwMode="auto">
            <a:xfrm>
              <a:off x="4032" y="2160"/>
              <a:ext cx="1296" cy="240"/>
              <a:chOff x="4032" y="2160"/>
              <a:chExt cx="1296" cy="240"/>
            </a:xfrm>
          </p:grpSpPr>
          <p:sp>
            <p:nvSpPr>
              <p:cNvPr id="52289" name="Rectangle 28"/>
              <p:cNvSpPr>
                <a:spLocks noChangeArrowheads="1"/>
              </p:cNvSpPr>
              <p:nvPr/>
            </p:nvSpPr>
            <p:spPr bwMode="auto">
              <a:xfrm>
                <a:off x="403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58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90" name="Rectangle 29"/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A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91" name="Rectangle 30"/>
              <p:cNvSpPr>
                <a:spLocks noChangeArrowheads="1"/>
              </p:cNvSpPr>
              <p:nvPr/>
            </p:nvSpPr>
            <p:spPr bwMode="auto">
              <a:xfrm>
                <a:off x="4512" y="2160"/>
                <a:ext cx="576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008000"/>
                    </a:solidFill>
                  </a:rPr>
                  <a:t>ENTER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92" name="Rectangle 31"/>
              <p:cNvSpPr>
                <a:spLocks noChangeArrowheads="1"/>
              </p:cNvSpPr>
              <p:nvPr/>
            </p:nvSpPr>
            <p:spPr bwMode="auto">
              <a:xfrm>
                <a:off x="5088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1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52254" name="Group 32"/>
            <p:cNvGrpSpPr>
              <a:grpSpLocks/>
            </p:cNvGrpSpPr>
            <p:nvPr/>
          </p:nvGrpSpPr>
          <p:grpSpPr bwMode="auto">
            <a:xfrm>
              <a:off x="4032" y="2400"/>
              <a:ext cx="1296" cy="240"/>
              <a:chOff x="4032" y="2160"/>
              <a:chExt cx="1296" cy="240"/>
            </a:xfrm>
          </p:grpSpPr>
          <p:sp>
            <p:nvSpPr>
              <p:cNvPr id="52285" name="Rectangle 33"/>
              <p:cNvSpPr>
                <a:spLocks noChangeArrowheads="1"/>
              </p:cNvSpPr>
              <p:nvPr/>
            </p:nvSpPr>
            <p:spPr bwMode="auto">
              <a:xfrm>
                <a:off x="403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60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86" name="Rectangle 34"/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B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87" name="Rectangle 35"/>
              <p:cNvSpPr>
                <a:spLocks noChangeArrowheads="1"/>
              </p:cNvSpPr>
              <p:nvPr/>
            </p:nvSpPr>
            <p:spPr bwMode="auto">
              <a:xfrm>
                <a:off x="4512" y="2160"/>
                <a:ext cx="576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008000"/>
                    </a:solidFill>
                  </a:rPr>
                  <a:t>ENTER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88" name="Rectangle 36"/>
              <p:cNvSpPr>
                <a:spLocks noChangeArrowheads="1"/>
              </p:cNvSpPr>
              <p:nvPr/>
            </p:nvSpPr>
            <p:spPr bwMode="auto">
              <a:xfrm>
                <a:off x="5088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2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52255" name="Group 37"/>
            <p:cNvGrpSpPr>
              <a:grpSpLocks/>
            </p:cNvGrpSpPr>
            <p:nvPr/>
          </p:nvGrpSpPr>
          <p:grpSpPr bwMode="auto">
            <a:xfrm>
              <a:off x="4032" y="2640"/>
              <a:ext cx="1296" cy="240"/>
              <a:chOff x="4032" y="2160"/>
              <a:chExt cx="1296" cy="240"/>
            </a:xfrm>
          </p:grpSpPr>
          <p:sp>
            <p:nvSpPr>
              <p:cNvPr id="52281" name="Rectangle 38"/>
              <p:cNvSpPr>
                <a:spLocks noChangeArrowheads="1"/>
              </p:cNvSpPr>
              <p:nvPr/>
            </p:nvSpPr>
            <p:spPr bwMode="auto">
              <a:xfrm>
                <a:off x="403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62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82" name="Rectangle 39"/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A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83" name="Rectangle 40"/>
              <p:cNvSpPr>
                <a:spLocks noChangeArrowheads="1"/>
              </p:cNvSpPr>
              <p:nvPr/>
            </p:nvSpPr>
            <p:spPr bwMode="auto">
              <a:xfrm>
                <a:off x="4512" y="2160"/>
                <a:ext cx="576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008000"/>
                    </a:solidFill>
                  </a:rPr>
                  <a:t>SEND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84" name="Rectangle 41"/>
              <p:cNvSpPr>
                <a:spLocks noChangeArrowheads="1"/>
              </p:cNvSpPr>
              <p:nvPr/>
            </p:nvSpPr>
            <p:spPr bwMode="auto">
              <a:xfrm>
                <a:off x="5088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B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52256" name="Group 42"/>
            <p:cNvGrpSpPr>
              <a:grpSpLocks/>
            </p:cNvGrpSpPr>
            <p:nvPr/>
          </p:nvGrpSpPr>
          <p:grpSpPr bwMode="auto">
            <a:xfrm>
              <a:off x="4032" y="2880"/>
              <a:ext cx="1296" cy="240"/>
              <a:chOff x="4032" y="2160"/>
              <a:chExt cx="1296" cy="240"/>
            </a:xfrm>
          </p:grpSpPr>
          <p:sp>
            <p:nvSpPr>
              <p:cNvPr id="52277" name="Rectangle 43"/>
              <p:cNvSpPr>
                <a:spLocks noChangeArrowheads="1"/>
              </p:cNvSpPr>
              <p:nvPr/>
            </p:nvSpPr>
            <p:spPr bwMode="auto">
              <a:xfrm>
                <a:off x="403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64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78" name="Rectangle 44"/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A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79" name="Rectangle 45"/>
              <p:cNvSpPr>
                <a:spLocks noChangeArrowheads="1"/>
              </p:cNvSpPr>
              <p:nvPr/>
            </p:nvSpPr>
            <p:spPr bwMode="auto">
              <a:xfrm>
                <a:off x="4512" y="2160"/>
                <a:ext cx="576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008000"/>
                    </a:solidFill>
                  </a:rPr>
                  <a:t>EXIT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80" name="Rectangle 46"/>
              <p:cNvSpPr>
                <a:spLocks noChangeArrowheads="1"/>
              </p:cNvSpPr>
              <p:nvPr/>
            </p:nvSpPr>
            <p:spPr bwMode="auto">
              <a:xfrm>
                <a:off x="5088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1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52257" name="Group 47"/>
            <p:cNvGrpSpPr>
              <a:grpSpLocks/>
            </p:cNvGrpSpPr>
            <p:nvPr/>
          </p:nvGrpSpPr>
          <p:grpSpPr bwMode="auto">
            <a:xfrm>
              <a:off x="4032" y="3120"/>
              <a:ext cx="1296" cy="240"/>
              <a:chOff x="4032" y="2160"/>
              <a:chExt cx="1296" cy="240"/>
            </a:xfrm>
          </p:grpSpPr>
          <p:sp>
            <p:nvSpPr>
              <p:cNvPr id="52273" name="Rectangle 48"/>
              <p:cNvSpPr>
                <a:spLocks noChangeArrowheads="1"/>
              </p:cNvSpPr>
              <p:nvPr/>
            </p:nvSpPr>
            <p:spPr bwMode="auto">
              <a:xfrm>
                <a:off x="403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68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74" name="Rectangle 49"/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B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75" name="Rectangle 50"/>
              <p:cNvSpPr>
                <a:spLocks noChangeArrowheads="1"/>
              </p:cNvSpPr>
              <p:nvPr/>
            </p:nvSpPr>
            <p:spPr bwMode="auto">
              <a:xfrm>
                <a:off x="4512" y="2160"/>
                <a:ext cx="576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008000"/>
                    </a:solidFill>
                  </a:rPr>
                  <a:t>RECV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76" name="Rectangle 51"/>
              <p:cNvSpPr>
                <a:spLocks noChangeArrowheads="1"/>
              </p:cNvSpPr>
              <p:nvPr/>
            </p:nvSpPr>
            <p:spPr bwMode="auto">
              <a:xfrm>
                <a:off x="5088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A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52258" name="Group 52"/>
            <p:cNvGrpSpPr>
              <a:grpSpLocks/>
            </p:cNvGrpSpPr>
            <p:nvPr/>
          </p:nvGrpSpPr>
          <p:grpSpPr bwMode="auto">
            <a:xfrm>
              <a:off x="4032" y="1920"/>
              <a:ext cx="1296" cy="240"/>
              <a:chOff x="4032" y="2160"/>
              <a:chExt cx="1296" cy="240"/>
            </a:xfrm>
          </p:grpSpPr>
          <p:sp>
            <p:nvSpPr>
              <p:cNvPr id="52269" name="Rectangle 53"/>
              <p:cNvSpPr>
                <a:spLocks noChangeArrowheads="1"/>
              </p:cNvSpPr>
              <p:nvPr/>
            </p:nvSpPr>
            <p:spPr bwMode="auto">
              <a:xfrm>
                <a:off x="403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b="1">
                    <a:solidFill>
                      <a:srgbClr val="008000"/>
                    </a:solidFill>
                  </a:rPr>
                  <a:t>...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70" name="Rectangle 54"/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71" name="Rectangle 55"/>
              <p:cNvSpPr>
                <a:spLocks noChangeArrowheads="1"/>
              </p:cNvSpPr>
              <p:nvPr/>
            </p:nvSpPr>
            <p:spPr bwMode="auto">
              <a:xfrm>
                <a:off x="4512" y="2160"/>
                <a:ext cx="576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72" name="Rectangle 56"/>
              <p:cNvSpPr>
                <a:spLocks noChangeArrowheads="1"/>
              </p:cNvSpPr>
              <p:nvPr/>
            </p:nvSpPr>
            <p:spPr bwMode="auto">
              <a:xfrm>
                <a:off x="5088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52259" name="Group 57"/>
            <p:cNvGrpSpPr>
              <a:grpSpLocks/>
            </p:cNvGrpSpPr>
            <p:nvPr/>
          </p:nvGrpSpPr>
          <p:grpSpPr bwMode="auto">
            <a:xfrm>
              <a:off x="4032" y="3360"/>
              <a:ext cx="1296" cy="240"/>
              <a:chOff x="4032" y="2160"/>
              <a:chExt cx="1296" cy="240"/>
            </a:xfrm>
          </p:grpSpPr>
          <p:sp>
            <p:nvSpPr>
              <p:cNvPr id="52265" name="Rectangle 58"/>
              <p:cNvSpPr>
                <a:spLocks noChangeArrowheads="1"/>
              </p:cNvSpPr>
              <p:nvPr/>
            </p:nvSpPr>
            <p:spPr bwMode="auto">
              <a:xfrm>
                <a:off x="403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69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66" name="Rectangle 59"/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B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67" name="Rectangle 60"/>
              <p:cNvSpPr>
                <a:spLocks noChangeArrowheads="1"/>
              </p:cNvSpPr>
              <p:nvPr/>
            </p:nvSpPr>
            <p:spPr bwMode="auto">
              <a:xfrm>
                <a:off x="4512" y="2160"/>
                <a:ext cx="576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008000"/>
                    </a:solidFill>
                  </a:rPr>
                  <a:t>EXIT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68" name="Rectangle 61"/>
              <p:cNvSpPr>
                <a:spLocks noChangeArrowheads="1"/>
              </p:cNvSpPr>
              <p:nvPr/>
            </p:nvSpPr>
            <p:spPr bwMode="auto">
              <a:xfrm>
                <a:off x="5088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008000"/>
                    </a:solidFill>
                  </a:rPr>
                  <a:t>2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52260" name="Group 62"/>
            <p:cNvGrpSpPr>
              <a:grpSpLocks/>
            </p:cNvGrpSpPr>
            <p:nvPr/>
          </p:nvGrpSpPr>
          <p:grpSpPr bwMode="auto">
            <a:xfrm>
              <a:off x="4032" y="3600"/>
              <a:ext cx="1296" cy="240"/>
              <a:chOff x="4032" y="2160"/>
              <a:chExt cx="1296" cy="240"/>
            </a:xfrm>
          </p:grpSpPr>
          <p:sp>
            <p:nvSpPr>
              <p:cNvPr id="52261" name="Rectangle 63"/>
              <p:cNvSpPr>
                <a:spLocks noChangeArrowheads="1"/>
              </p:cNvSpPr>
              <p:nvPr/>
            </p:nvSpPr>
            <p:spPr bwMode="auto">
              <a:xfrm>
                <a:off x="403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b="1">
                    <a:solidFill>
                      <a:srgbClr val="008000"/>
                    </a:solidFill>
                  </a:rPr>
                  <a:t>...</a:t>
                </a:r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62" name="Rectangle 64"/>
              <p:cNvSpPr>
                <a:spLocks noChangeArrowheads="1"/>
              </p:cNvSpPr>
              <p:nvPr/>
            </p:nvSpPr>
            <p:spPr bwMode="auto">
              <a:xfrm>
                <a:off x="4272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63" name="Rectangle 65"/>
              <p:cNvSpPr>
                <a:spLocks noChangeArrowheads="1"/>
              </p:cNvSpPr>
              <p:nvPr/>
            </p:nvSpPr>
            <p:spPr bwMode="auto">
              <a:xfrm>
                <a:off x="4512" y="2160"/>
                <a:ext cx="576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52264" name="Rectangle 66"/>
              <p:cNvSpPr>
                <a:spLocks noChangeArrowheads="1"/>
              </p:cNvSpPr>
              <p:nvPr/>
            </p:nvSpPr>
            <p:spPr bwMode="auto">
              <a:xfrm>
                <a:off x="5088" y="2160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</p:grpSp>
      </p:grpSp>
      <p:sp>
        <p:nvSpPr>
          <p:cNvPr id="52235" name="Line 67"/>
          <p:cNvSpPr>
            <a:spLocks noChangeShapeType="1"/>
          </p:cNvSpPr>
          <p:nvPr/>
        </p:nvSpPr>
        <p:spPr bwMode="auto">
          <a:xfrm>
            <a:off x="5562600" y="3584575"/>
            <a:ext cx="609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1" name="Group 68"/>
          <p:cNvGrpSpPr>
            <a:grpSpLocks/>
          </p:cNvGrpSpPr>
          <p:nvPr/>
        </p:nvGrpSpPr>
        <p:grpSpPr bwMode="auto">
          <a:xfrm>
            <a:off x="609600" y="1371600"/>
            <a:ext cx="7624763" cy="4919663"/>
            <a:chOff x="403" y="806"/>
            <a:chExt cx="4803" cy="3099"/>
          </a:xfrm>
        </p:grpSpPr>
        <p:grpSp>
          <p:nvGrpSpPr>
            <p:cNvPr id="52242" name="Group 69"/>
            <p:cNvGrpSpPr>
              <a:grpSpLocks/>
            </p:cNvGrpSpPr>
            <p:nvPr/>
          </p:nvGrpSpPr>
          <p:grpSpPr bwMode="auto">
            <a:xfrm>
              <a:off x="4198" y="806"/>
              <a:ext cx="1008" cy="240"/>
              <a:chOff x="4128" y="1056"/>
              <a:chExt cx="1008" cy="240"/>
            </a:xfrm>
          </p:grpSpPr>
          <p:sp>
            <p:nvSpPr>
              <p:cNvPr id="52251" name="Rectangle 70"/>
              <p:cNvSpPr>
                <a:spLocks noChangeArrowheads="1"/>
              </p:cNvSpPr>
              <p:nvPr/>
            </p:nvSpPr>
            <p:spPr bwMode="auto">
              <a:xfrm>
                <a:off x="4128" y="1056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3333FF"/>
                    </a:solidFill>
                  </a:rPr>
                  <a:t>1</a:t>
                </a: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52252" name="Rectangle 71"/>
              <p:cNvSpPr>
                <a:spLocks noChangeArrowheads="1"/>
              </p:cNvSpPr>
              <p:nvPr/>
            </p:nvSpPr>
            <p:spPr bwMode="auto">
              <a:xfrm>
                <a:off x="4368" y="1056"/>
                <a:ext cx="768" cy="240"/>
              </a:xfrm>
              <a:prstGeom prst="rect">
                <a:avLst/>
              </a:prstGeom>
              <a:noFill/>
              <a:ln w="25400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3333FF"/>
                    </a:solidFill>
                  </a:rPr>
                  <a:t>master</a:t>
                </a:r>
                <a:endParaRPr lang="en-US"/>
              </a:p>
            </p:txBody>
          </p:sp>
        </p:grpSp>
        <p:grpSp>
          <p:nvGrpSpPr>
            <p:cNvPr id="52243" name="Group 72"/>
            <p:cNvGrpSpPr>
              <a:grpSpLocks/>
            </p:cNvGrpSpPr>
            <p:nvPr/>
          </p:nvGrpSpPr>
          <p:grpSpPr bwMode="auto">
            <a:xfrm>
              <a:off x="4198" y="1046"/>
              <a:ext cx="1008" cy="240"/>
              <a:chOff x="4128" y="1056"/>
              <a:chExt cx="1008" cy="240"/>
            </a:xfrm>
          </p:grpSpPr>
          <p:sp>
            <p:nvSpPr>
              <p:cNvPr id="52249" name="Rectangle 73"/>
              <p:cNvSpPr>
                <a:spLocks noChangeArrowheads="1"/>
              </p:cNvSpPr>
              <p:nvPr/>
            </p:nvSpPr>
            <p:spPr bwMode="auto">
              <a:xfrm>
                <a:off x="4128" y="1056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3333FF"/>
                    </a:solidFill>
                  </a:rPr>
                  <a:t>2</a:t>
                </a:r>
                <a:endParaRPr lang="en-US"/>
              </a:p>
            </p:txBody>
          </p:sp>
          <p:sp>
            <p:nvSpPr>
              <p:cNvPr id="52250" name="Rectangle 74"/>
              <p:cNvSpPr>
                <a:spLocks noChangeArrowheads="1"/>
              </p:cNvSpPr>
              <p:nvPr/>
            </p:nvSpPr>
            <p:spPr bwMode="auto">
              <a:xfrm>
                <a:off x="4368" y="1056"/>
                <a:ext cx="768" cy="240"/>
              </a:xfrm>
              <a:prstGeom prst="rect">
                <a:avLst/>
              </a:prstGeom>
              <a:noFill/>
              <a:ln w="25400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3333FF"/>
                    </a:solidFill>
                  </a:rPr>
                  <a:t>worker</a:t>
                </a:r>
                <a:endParaRPr lang="en-US"/>
              </a:p>
            </p:txBody>
          </p:sp>
        </p:grpSp>
        <p:grpSp>
          <p:nvGrpSpPr>
            <p:cNvPr id="52244" name="Group 75"/>
            <p:cNvGrpSpPr>
              <a:grpSpLocks/>
            </p:cNvGrpSpPr>
            <p:nvPr/>
          </p:nvGrpSpPr>
          <p:grpSpPr bwMode="auto">
            <a:xfrm>
              <a:off x="4198" y="1286"/>
              <a:ext cx="1008" cy="240"/>
              <a:chOff x="4128" y="1056"/>
              <a:chExt cx="1008" cy="240"/>
            </a:xfrm>
          </p:grpSpPr>
          <p:sp>
            <p:nvSpPr>
              <p:cNvPr id="52247" name="Rectangle 76"/>
              <p:cNvSpPr>
                <a:spLocks noChangeArrowheads="1"/>
              </p:cNvSpPr>
              <p:nvPr/>
            </p:nvSpPr>
            <p:spPr bwMode="auto">
              <a:xfrm>
                <a:off x="4128" y="1056"/>
                <a:ext cx="240" cy="240"/>
              </a:xfrm>
              <a:prstGeom prst="rect">
                <a:avLst/>
              </a:prstGeom>
              <a:noFill/>
              <a:ln w="25400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solidFill>
                      <a:srgbClr val="3333FF"/>
                    </a:solidFill>
                  </a:rPr>
                  <a:t>3</a:t>
                </a:r>
                <a:endParaRPr lang="en-US"/>
              </a:p>
            </p:txBody>
          </p:sp>
          <p:sp>
            <p:nvSpPr>
              <p:cNvPr id="52248" name="Rectangle 77"/>
              <p:cNvSpPr>
                <a:spLocks noChangeArrowheads="1"/>
              </p:cNvSpPr>
              <p:nvPr/>
            </p:nvSpPr>
            <p:spPr bwMode="auto">
              <a:xfrm>
                <a:off x="4368" y="1056"/>
                <a:ext cx="768" cy="240"/>
              </a:xfrm>
              <a:prstGeom prst="rect">
                <a:avLst/>
              </a:prstGeom>
              <a:noFill/>
              <a:ln w="25400">
                <a:solidFill>
                  <a:srgbClr val="3333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b="1">
                    <a:solidFill>
                      <a:srgbClr val="3333FF"/>
                    </a:solidFill>
                  </a:rPr>
                  <a:t>...</a:t>
                </a:r>
              </a:p>
            </p:txBody>
          </p:sp>
        </p:grpSp>
        <p:sp>
          <p:nvSpPr>
            <p:cNvPr id="52245" name="Rectangle 78"/>
            <p:cNvSpPr>
              <a:spLocks noChangeArrowheads="1"/>
            </p:cNvSpPr>
            <p:nvPr/>
          </p:nvSpPr>
          <p:spPr bwMode="auto">
            <a:xfrm>
              <a:off x="434" y="887"/>
              <a:ext cx="1198" cy="129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sz="1600" b="1"/>
            </a:p>
            <a:p>
              <a:r>
                <a:rPr lang="en-US" sz="1600" b="1"/>
                <a:t>  </a:t>
              </a:r>
              <a:r>
                <a:rPr lang="en-US" sz="1600" b="1">
                  <a:solidFill>
                    <a:srgbClr val="3333FF"/>
                  </a:solidFill>
                </a:rPr>
                <a:t>trace(ENTER, 1);</a:t>
              </a:r>
              <a:endParaRPr lang="en-US" sz="1600" b="1"/>
            </a:p>
            <a:p>
              <a:r>
                <a:rPr lang="en-US" sz="1600" b="1"/>
                <a:t>  </a:t>
              </a:r>
            </a:p>
            <a:p>
              <a:r>
                <a:rPr lang="en-US" sz="1600" b="1"/>
                <a:t>  </a:t>
              </a:r>
              <a:r>
                <a:rPr lang="en-US" sz="1600" b="1">
                  <a:solidFill>
                    <a:srgbClr val="3333FF"/>
                  </a:solidFill>
                </a:rPr>
                <a:t>trace(SEND, B);</a:t>
              </a:r>
              <a:endParaRPr lang="en-US" sz="1600" b="1"/>
            </a:p>
            <a:p>
              <a:r>
                <a:rPr lang="en-US" sz="1600" b="1"/>
                <a:t>  </a:t>
              </a:r>
            </a:p>
            <a:p>
              <a:r>
                <a:rPr lang="en-US" sz="1600" b="1"/>
                <a:t>  </a:t>
              </a:r>
            </a:p>
            <a:p>
              <a:r>
                <a:rPr lang="en-US" sz="1600" b="1"/>
                <a:t>  </a:t>
              </a:r>
              <a:r>
                <a:rPr lang="en-US" sz="1600" b="1">
                  <a:solidFill>
                    <a:srgbClr val="3333FF"/>
                  </a:solidFill>
                </a:rPr>
                <a:t>trace(EXIT, 1);</a:t>
              </a:r>
              <a:endParaRPr lang="en-US" sz="1600" b="1"/>
            </a:p>
            <a:p>
              <a:endParaRPr lang="en-US" sz="1600" b="1"/>
            </a:p>
          </p:txBody>
        </p:sp>
        <p:sp>
          <p:nvSpPr>
            <p:cNvPr id="52246" name="Rectangle 79"/>
            <p:cNvSpPr>
              <a:spLocks noChangeArrowheads="1"/>
            </p:cNvSpPr>
            <p:nvPr/>
          </p:nvSpPr>
          <p:spPr bwMode="auto">
            <a:xfrm>
              <a:off x="403" y="2615"/>
              <a:ext cx="1198" cy="129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sz="1600" b="1"/>
            </a:p>
            <a:p>
              <a:r>
                <a:rPr lang="en-US" sz="1600" b="1"/>
                <a:t>  </a:t>
              </a:r>
              <a:r>
                <a:rPr lang="en-US" sz="1600" b="1">
                  <a:solidFill>
                    <a:srgbClr val="3333FF"/>
                  </a:solidFill>
                </a:rPr>
                <a:t>trace(ENTER, 2);</a:t>
              </a:r>
              <a:endParaRPr lang="en-US" sz="1600" b="1"/>
            </a:p>
            <a:p>
              <a:r>
                <a:rPr lang="en-US" sz="1600" b="1"/>
                <a:t>  </a:t>
              </a:r>
            </a:p>
            <a:p>
              <a:r>
                <a:rPr lang="en-US" sz="1600" b="1"/>
                <a:t>  </a:t>
              </a:r>
            </a:p>
            <a:p>
              <a:r>
                <a:rPr lang="en-US" sz="1600" b="1"/>
                <a:t>  </a:t>
              </a:r>
              <a:r>
                <a:rPr lang="en-US" sz="1600" b="1">
                  <a:solidFill>
                    <a:srgbClr val="3333FF"/>
                  </a:solidFill>
                </a:rPr>
                <a:t>trace(RECV, A);</a:t>
              </a:r>
              <a:endParaRPr lang="en-US" sz="1600" b="1"/>
            </a:p>
            <a:p>
              <a:r>
                <a:rPr lang="en-US" sz="1600" b="1"/>
                <a:t>  </a:t>
              </a:r>
            </a:p>
            <a:p>
              <a:r>
                <a:rPr lang="en-US" sz="1600" b="1"/>
                <a:t>  </a:t>
              </a:r>
              <a:r>
                <a:rPr lang="en-US" sz="1600" b="1">
                  <a:solidFill>
                    <a:srgbClr val="3333FF"/>
                  </a:solidFill>
                </a:rPr>
                <a:t>trace(EXIT, 2);</a:t>
              </a:r>
              <a:endParaRPr lang="en-US" sz="1600" b="1"/>
            </a:p>
            <a:p>
              <a:endParaRPr lang="en-US" sz="1600" b="1"/>
            </a:p>
          </p:txBody>
        </p:sp>
      </p:grpSp>
      <p:sp>
        <p:nvSpPr>
          <p:cNvPr id="52237" name="Rectangle 91"/>
          <p:cNvSpPr>
            <a:spLocks noChangeArrowheads="1"/>
          </p:cNvSpPr>
          <p:nvPr/>
        </p:nvSpPr>
        <p:spPr bwMode="auto">
          <a:xfrm>
            <a:off x="3602038" y="3105150"/>
            <a:ext cx="1858962" cy="935038"/>
          </a:xfrm>
          <a:prstGeom prst="rect">
            <a:avLst/>
          </a:prstGeom>
          <a:noFill/>
          <a:ln w="25400">
            <a:solidFill>
              <a:srgbClr val="F7150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7150F"/>
                </a:solidFill>
              </a:rPr>
              <a:t>MONITOR</a:t>
            </a:r>
            <a:endParaRPr lang="en-US" b="1">
              <a:solidFill>
                <a:srgbClr val="F7150F"/>
              </a:solidFill>
            </a:endParaRPr>
          </a:p>
        </p:txBody>
      </p:sp>
      <p:sp>
        <p:nvSpPr>
          <p:cNvPr id="52238" name="Line 92"/>
          <p:cNvSpPr>
            <a:spLocks noChangeShapeType="1"/>
          </p:cNvSpPr>
          <p:nvPr/>
        </p:nvSpPr>
        <p:spPr bwMode="auto">
          <a:xfrm>
            <a:off x="4532313" y="2508250"/>
            <a:ext cx="0" cy="533400"/>
          </a:xfrm>
          <a:prstGeom prst="line">
            <a:avLst/>
          </a:prstGeom>
          <a:noFill/>
          <a:ln w="38100">
            <a:solidFill>
              <a:srgbClr val="F7150F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239" name="Line 93"/>
          <p:cNvSpPr>
            <a:spLocks noChangeShapeType="1"/>
          </p:cNvSpPr>
          <p:nvPr/>
        </p:nvSpPr>
        <p:spPr bwMode="auto">
          <a:xfrm>
            <a:off x="2703513" y="2432050"/>
            <a:ext cx="838200" cy="609600"/>
          </a:xfrm>
          <a:prstGeom prst="line">
            <a:avLst/>
          </a:prstGeom>
          <a:noFill/>
          <a:ln w="38100">
            <a:solidFill>
              <a:srgbClr val="F7150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2240" name="Line 94"/>
          <p:cNvSpPr>
            <a:spLocks noChangeShapeType="1"/>
          </p:cNvSpPr>
          <p:nvPr/>
        </p:nvSpPr>
        <p:spPr bwMode="auto">
          <a:xfrm flipV="1">
            <a:off x="2703513" y="4108450"/>
            <a:ext cx="838200" cy="838200"/>
          </a:xfrm>
          <a:prstGeom prst="line">
            <a:avLst/>
          </a:prstGeom>
          <a:noFill/>
          <a:ln w="38100">
            <a:solidFill>
              <a:srgbClr val="F7150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2241" name="Picture 80" descr="clock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143000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Tracing Analysis and Visualization</a:t>
            </a:r>
          </a:p>
        </p:txBody>
      </p:sp>
      <p:sp>
        <p:nvSpPr>
          <p:cNvPr id="42009" name="Slide Number Placeholder 97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08EADF8-3743-4F63-BA3C-B6C26FA056E8}" type="slidenum">
              <a:rPr lang="en-US"/>
              <a:pPr>
                <a:defRPr/>
              </a:pPr>
              <a:t>54</a:t>
            </a:fld>
            <a:endParaRPr lang="en-US"/>
          </a:p>
        </p:txBody>
      </p:sp>
      <p:grpSp>
        <p:nvGrpSpPr>
          <p:cNvPr id="53252" name="Group 3"/>
          <p:cNvGrpSpPr>
            <a:grpSpLocks/>
          </p:cNvGrpSpPr>
          <p:nvPr/>
        </p:nvGrpSpPr>
        <p:grpSpPr bwMode="auto">
          <a:xfrm>
            <a:off x="1143000" y="1443038"/>
            <a:ext cx="1600200" cy="1143000"/>
            <a:chOff x="4128" y="1056"/>
            <a:chExt cx="1008" cy="720"/>
          </a:xfrm>
        </p:grpSpPr>
        <p:grpSp>
          <p:nvGrpSpPr>
            <p:cNvPr id="53337" name="Group 4"/>
            <p:cNvGrpSpPr>
              <a:grpSpLocks/>
            </p:cNvGrpSpPr>
            <p:nvPr/>
          </p:nvGrpSpPr>
          <p:grpSpPr bwMode="auto">
            <a:xfrm>
              <a:off x="4128" y="1056"/>
              <a:ext cx="1008" cy="240"/>
              <a:chOff x="4128" y="1056"/>
              <a:chExt cx="1008" cy="240"/>
            </a:xfrm>
          </p:grpSpPr>
          <p:sp>
            <p:nvSpPr>
              <p:cNvPr id="53344" name="Rectangle 5"/>
              <p:cNvSpPr>
                <a:spLocks noChangeArrowheads="1"/>
              </p:cNvSpPr>
              <p:nvPr/>
            </p:nvSpPr>
            <p:spPr bwMode="auto">
              <a:xfrm>
                <a:off x="4128" y="1056"/>
                <a:ext cx="240" cy="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/>
                  <a:t>1</a:t>
                </a:r>
                <a:endParaRPr lang="en-US"/>
              </a:p>
            </p:txBody>
          </p:sp>
          <p:sp>
            <p:nvSpPr>
              <p:cNvPr id="53345" name="Rectangle 6"/>
              <p:cNvSpPr>
                <a:spLocks noChangeArrowheads="1"/>
              </p:cNvSpPr>
              <p:nvPr/>
            </p:nvSpPr>
            <p:spPr bwMode="auto">
              <a:xfrm>
                <a:off x="4368" y="1056"/>
                <a:ext cx="768" cy="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/>
                  <a:t>master</a:t>
                </a:r>
                <a:endParaRPr lang="en-US"/>
              </a:p>
            </p:txBody>
          </p:sp>
        </p:grpSp>
        <p:grpSp>
          <p:nvGrpSpPr>
            <p:cNvPr id="53338" name="Group 7"/>
            <p:cNvGrpSpPr>
              <a:grpSpLocks/>
            </p:cNvGrpSpPr>
            <p:nvPr/>
          </p:nvGrpSpPr>
          <p:grpSpPr bwMode="auto">
            <a:xfrm>
              <a:off x="4128" y="1296"/>
              <a:ext cx="1008" cy="240"/>
              <a:chOff x="4128" y="1056"/>
              <a:chExt cx="1008" cy="240"/>
            </a:xfrm>
          </p:grpSpPr>
          <p:sp>
            <p:nvSpPr>
              <p:cNvPr id="53342" name="Rectangle 8"/>
              <p:cNvSpPr>
                <a:spLocks noChangeArrowheads="1"/>
              </p:cNvSpPr>
              <p:nvPr/>
            </p:nvSpPr>
            <p:spPr bwMode="auto">
              <a:xfrm>
                <a:off x="4128" y="1056"/>
                <a:ext cx="240" cy="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/>
                  <a:t>2</a:t>
                </a:r>
                <a:endParaRPr lang="en-US"/>
              </a:p>
            </p:txBody>
          </p:sp>
          <p:sp>
            <p:nvSpPr>
              <p:cNvPr id="53343" name="Rectangle 9"/>
              <p:cNvSpPr>
                <a:spLocks noChangeArrowheads="1"/>
              </p:cNvSpPr>
              <p:nvPr/>
            </p:nvSpPr>
            <p:spPr bwMode="auto">
              <a:xfrm>
                <a:off x="4368" y="1056"/>
                <a:ext cx="768" cy="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/>
                  <a:t>worker</a:t>
                </a:r>
                <a:endParaRPr lang="en-US"/>
              </a:p>
            </p:txBody>
          </p:sp>
        </p:grpSp>
        <p:grpSp>
          <p:nvGrpSpPr>
            <p:cNvPr id="53339" name="Group 10"/>
            <p:cNvGrpSpPr>
              <a:grpSpLocks/>
            </p:cNvGrpSpPr>
            <p:nvPr/>
          </p:nvGrpSpPr>
          <p:grpSpPr bwMode="auto">
            <a:xfrm>
              <a:off x="4128" y="1536"/>
              <a:ext cx="1008" cy="240"/>
              <a:chOff x="4128" y="1056"/>
              <a:chExt cx="1008" cy="240"/>
            </a:xfrm>
          </p:grpSpPr>
          <p:sp>
            <p:nvSpPr>
              <p:cNvPr id="53340" name="Rectangle 11"/>
              <p:cNvSpPr>
                <a:spLocks noChangeArrowheads="1"/>
              </p:cNvSpPr>
              <p:nvPr/>
            </p:nvSpPr>
            <p:spPr bwMode="auto">
              <a:xfrm>
                <a:off x="4128" y="1056"/>
                <a:ext cx="240" cy="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/>
                  <a:t>3</a:t>
                </a:r>
                <a:endParaRPr lang="en-US"/>
              </a:p>
            </p:txBody>
          </p:sp>
          <p:sp>
            <p:nvSpPr>
              <p:cNvPr id="53341" name="Rectangle 12"/>
              <p:cNvSpPr>
                <a:spLocks noChangeArrowheads="1"/>
              </p:cNvSpPr>
              <p:nvPr/>
            </p:nvSpPr>
            <p:spPr bwMode="auto">
              <a:xfrm>
                <a:off x="4368" y="1056"/>
                <a:ext cx="768" cy="2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b="1"/>
                  <a:t>...</a:t>
                </a:r>
              </a:p>
            </p:txBody>
          </p:sp>
        </p:grpSp>
      </p:grpSp>
      <p:grpSp>
        <p:nvGrpSpPr>
          <p:cNvPr id="53253" name="Group 13"/>
          <p:cNvGrpSpPr>
            <a:grpSpLocks/>
          </p:cNvGrpSpPr>
          <p:nvPr/>
        </p:nvGrpSpPr>
        <p:grpSpPr bwMode="auto">
          <a:xfrm>
            <a:off x="685800" y="3271838"/>
            <a:ext cx="2057400" cy="381000"/>
            <a:chOff x="4032" y="2160"/>
            <a:chExt cx="1296" cy="240"/>
          </a:xfrm>
        </p:grpSpPr>
        <p:sp>
          <p:nvSpPr>
            <p:cNvPr id="53333" name="Rectangle 14"/>
            <p:cNvSpPr>
              <a:spLocks noChangeArrowheads="1"/>
            </p:cNvSpPr>
            <p:nvPr/>
          </p:nvSpPr>
          <p:spPr bwMode="auto">
            <a:xfrm>
              <a:off x="403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F7150F"/>
                  </a:solidFill>
                </a:rPr>
                <a:t>58</a:t>
              </a:r>
              <a:endParaRPr lang="en-US">
                <a:solidFill>
                  <a:srgbClr val="F7150F"/>
                </a:solidFill>
              </a:endParaRPr>
            </a:p>
          </p:txBody>
        </p:sp>
        <p:sp>
          <p:nvSpPr>
            <p:cNvPr id="53334" name="Rectangle 15"/>
            <p:cNvSpPr>
              <a:spLocks noChangeArrowheads="1"/>
            </p:cNvSpPr>
            <p:nvPr/>
          </p:nvSpPr>
          <p:spPr bwMode="auto">
            <a:xfrm>
              <a:off x="427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F7150F"/>
                  </a:solidFill>
                </a:rPr>
                <a:t>A</a:t>
              </a:r>
              <a:endParaRPr lang="en-US">
                <a:solidFill>
                  <a:srgbClr val="F7150F"/>
                </a:solidFill>
              </a:endParaRPr>
            </a:p>
          </p:txBody>
        </p:sp>
        <p:sp>
          <p:nvSpPr>
            <p:cNvPr id="53335" name="Rectangle 16"/>
            <p:cNvSpPr>
              <a:spLocks noChangeArrowheads="1"/>
            </p:cNvSpPr>
            <p:nvPr/>
          </p:nvSpPr>
          <p:spPr bwMode="auto">
            <a:xfrm>
              <a:off x="4512" y="2160"/>
              <a:ext cx="576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600">
                  <a:solidFill>
                    <a:srgbClr val="F7150F"/>
                  </a:solidFill>
                </a:rPr>
                <a:t>ENTER</a:t>
              </a:r>
              <a:endParaRPr lang="en-US">
                <a:solidFill>
                  <a:srgbClr val="F7150F"/>
                </a:solidFill>
              </a:endParaRPr>
            </a:p>
          </p:txBody>
        </p:sp>
        <p:sp>
          <p:nvSpPr>
            <p:cNvPr id="53336" name="Rectangle 17"/>
            <p:cNvSpPr>
              <a:spLocks noChangeArrowheads="1"/>
            </p:cNvSpPr>
            <p:nvPr/>
          </p:nvSpPr>
          <p:spPr bwMode="auto">
            <a:xfrm>
              <a:off x="5088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F7150F"/>
                  </a:solidFill>
                </a:rPr>
                <a:t>1</a:t>
              </a:r>
              <a:endParaRPr lang="en-US">
                <a:solidFill>
                  <a:srgbClr val="F7150F"/>
                </a:solidFill>
              </a:endParaRPr>
            </a:p>
          </p:txBody>
        </p:sp>
      </p:grpSp>
      <p:grpSp>
        <p:nvGrpSpPr>
          <p:cNvPr id="53254" name="Group 18"/>
          <p:cNvGrpSpPr>
            <a:grpSpLocks/>
          </p:cNvGrpSpPr>
          <p:nvPr/>
        </p:nvGrpSpPr>
        <p:grpSpPr bwMode="auto">
          <a:xfrm>
            <a:off x="685800" y="3652838"/>
            <a:ext cx="2057400" cy="381000"/>
            <a:chOff x="4032" y="2160"/>
            <a:chExt cx="1296" cy="240"/>
          </a:xfrm>
        </p:grpSpPr>
        <p:sp>
          <p:nvSpPr>
            <p:cNvPr id="53329" name="Rectangle 19"/>
            <p:cNvSpPr>
              <a:spLocks noChangeArrowheads="1"/>
            </p:cNvSpPr>
            <p:nvPr/>
          </p:nvSpPr>
          <p:spPr bwMode="auto">
            <a:xfrm>
              <a:off x="403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3333FF"/>
                  </a:solidFill>
                </a:rPr>
                <a:t>60</a:t>
              </a:r>
              <a:endParaRPr lang="en-US"/>
            </a:p>
          </p:txBody>
        </p:sp>
        <p:sp>
          <p:nvSpPr>
            <p:cNvPr id="53330" name="Rectangle 20"/>
            <p:cNvSpPr>
              <a:spLocks noChangeArrowheads="1"/>
            </p:cNvSpPr>
            <p:nvPr/>
          </p:nvSpPr>
          <p:spPr bwMode="auto">
            <a:xfrm>
              <a:off x="427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3333FF"/>
                  </a:solidFill>
                </a:rPr>
                <a:t>B</a:t>
              </a:r>
              <a:endParaRPr lang="en-US"/>
            </a:p>
          </p:txBody>
        </p:sp>
        <p:sp>
          <p:nvSpPr>
            <p:cNvPr id="53331" name="Rectangle 21"/>
            <p:cNvSpPr>
              <a:spLocks noChangeArrowheads="1"/>
            </p:cNvSpPr>
            <p:nvPr/>
          </p:nvSpPr>
          <p:spPr bwMode="auto">
            <a:xfrm>
              <a:off x="4512" y="2160"/>
              <a:ext cx="576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600">
                  <a:solidFill>
                    <a:srgbClr val="3333FF"/>
                  </a:solidFill>
                </a:rPr>
                <a:t>ENTER</a:t>
              </a:r>
              <a:endParaRPr lang="en-US"/>
            </a:p>
          </p:txBody>
        </p:sp>
        <p:sp>
          <p:nvSpPr>
            <p:cNvPr id="53332" name="Rectangle 22"/>
            <p:cNvSpPr>
              <a:spLocks noChangeArrowheads="1"/>
            </p:cNvSpPr>
            <p:nvPr/>
          </p:nvSpPr>
          <p:spPr bwMode="auto">
            <a:xfrm>
              <a:off x="5088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3333FF"/>
                  </a:solidFill>
                </a:rPr>
                <a:t>2</a:t>
              </a:r>
              <a:endParaRPr lang="en-US"/>
            </a:p>
          </p:txBody>
        </p:sp>
      </p:grpSp>
      <p:grpSp>
        <p:nvGrpSpPr>
          <p:cNvPr id="53255" name="Group 23"/>
          <p:cNvGrpSpPr>
            <a:grpSpLocks/>
          </p:cNvGrpSpPr>
          <p:nvPr/>
        </p:nvGrpSpPr>
        <p:grpSpPr bwMode="auto">
          <a:xfrm>
            <a:off x="685800" y="4033838"/>
            <a:ext cx="2057400" cy="381000"/>
            <a:chOff x="4032" y="2160"/>
            <a:chExt cx="1296" cy="240"/>
          </a:xfrm>
        </p:grpSpPr>
        <p:sp>
          <p:nvSpPr>
            <p:cNvPr id="53325" name="Rectangle 24"/>
            <p:cNvSpPr>
              <a:spLocks noChangeArrowheads="1"/>
            </p:cNvSpPr>
            <p:nvPr/>
          </p:nvSpPr>
          <p:spPr bwMode="auto">
            <a:xfrm>
              <a:off x="403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008000"/>
                  </a:solidFill>
                </a:rPr>
                <a:t>62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3326" name="Rectangle 25"/>
            <p:cNvSpPr>
              <a:spLocks noChangeArrowheads="1"/>
            </p:cNvSpPr>
            <p:nvPr/>
          </p:nvSpPr>
          <p:spPr bwMode="auto">
            <a:xfrm>
              <a:off x="427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008000"/>
                  </a:solidFill>
                </a:rPr>
                <a:t>A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3327" name="Rectangle 26"/>
            <p:cNvSpPr>
              <a:spLocks noChangeArrowheads="1"/>
            </p:cNvSpPr>
            <p:nvPr/>
          </p:nvSpPr>
          <p:spPr bwMode="auto">
            <a:xfrm>
              <a:off x="4512" y="2160"/>
              <a:ext cx="576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600">
                  <a:solidFill>
                    <a:srgbClr val="008000"/>
                  </a:solidFill>
                </a:rPr>
                <a:t>SEND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3328" name="Rectangle 27"/>
            <p:cNvSpPr>
              <a:spLocks noChangeArrowheads="1"/>
            </p:cNvSpPr>
            <p:nvPr/>
          </p:nvSpPr>
          <p:spPr bwMode="auto">
            <a:xfrm>
              <a:off x="5088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008000"/>
                  </a:solidFill>
                </a:rPr>
                <a:t>B</a:t>
              </a:r>
              <a:endParaRPr lang="en-US">
                <a:solidFill>
                  <a:srgbClr val="008000"/>
                </a:solidFill>
              </a:endParaRPr>
            </a:p>
          </p:txBody>
        </p:sp>
      </p:grpSp>
      <p:grpSp>
        <p:nvGrpSpPr>
          <p:cNvPr id="53256" name="Group 28"/>
          <p:cNvGrpSpPr>
            <a:grpSpLocks/>
          </p:cNvGrpSpPr>
          <p:nvPr/>
        </p:nvGrpSpPr>
        <p:grpSpPr bwMode="auto">
          <a:xfrm>
            <a:off x="685800" y="4414838"/>
            <a:ext cx="2057400" cy="381000"/>
            <a:chOff x="4032" y="2160"/>
            <a:chExt cx="1296" cy="240"/>
          </a:xfrm>
        </p:grpSpPr>
        <p:sp>
          <p:nvSpPr>
            <p:cNvPr id="53321" name="Rectangle 29"/>
            <p:cNvSpPr>
              <a:spLocks noChangeArrowheads="1"/>
            </p:cNvSpPr>
            <p:nvPr/>
          </p:nvSpPr>
          <p:spPr bwMode="auto">
            <a:xfrm>
              <a:off x="403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F7150F"/>
                  </a:solidFill>
                </a:rPr>
                <a:t>64</a:t>
              </a:r>
              <a:endParaRPr lang="en-US">
                <a:solidFill>
                  <a:srgbClr val="F7150F"/>
                </a:solidFill>
              </a:endParaRPr>
            </a:p>
          </p:txBody>
        </p:sp>
        <p:sp>
          <p:nvSpPr>
            <p:cNvPr id="53322" name="Rectangle 30"/>
            <p:cNvSpPr>
              <a:spLocks noChangeArrowheads="1"/>
            </p:cNvSpPr>
            <p:nvPr/>
          </p:nvSpPr>
          <p:spPr bwMode="auto">
            <a:xfrm>
              <a:off x="427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F7150F"/>
                  </a:solidFill>
                </a:rPr>
                <a:t>A</a:t>
              </a:r>
              <a:endParaRPr lang="en-US">
                <a:solidFill>
                  <a:srgbClr val="F7150F"/>
                </a:solidFill>
              </a:endParaRPr>
            </a:p>
          </p:txBody>
        </p:sp>
        <p:sp>
          <p:nvSpPr>
            <p:cNvPr id="53323" name="Rectangle 31"/>
            <p:cNvSpPr>
              <a:spLocks noChangeArrowheads="1"/>
            </p:cNvSpPr>
            <p:nvPr/>
          </p:nvSpPr>
          <p:spPr bwMode="auto">
            <a:xfrm>
              <a:off x="4512" y="2160"/>
              <a:ext cx="576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600">
                  <a:solidFill>
                    <a:srgbClr val="F7150F"/>
                  </a:solidFill>
                </a:rPr>
                <a:t>EXIT</a:t>
              </a:r>
              <a:endParaRPr lang="en-US">
                <a:solidFill>
                  <a:srgbClr val="F7150F"/>
                </a:solidFill>
              </a:endParaRPr>
            </a:p>
          </p:txBody>
        </p:sp>
        <p:sp>
          <p:nvSpPr>
            <p:cNvPr id="53324" name="Rectangle 32"/>
            <p:cNvSpPr>
              <a:spLocks noChangeArrowheads="1"/>
            </p:cNvSpPr>
            <p:nvPr/>
          </p:nvSpPr>
          <p:spPr bwMode="auto">
            <a:xfrm>
              <a:off x="5088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F7150F"/>
                  </a:solidFill>
                </a:rPr>
                <a:t>1</a:t>
              </a:r>
              <a:endParaRPr lang="en-US">
                <a:solidFill>
                  <a:srgbClr val="F7150F"/>
                </a:solidFill>
              </a:endParaRPr>
            </a:p>
          </p:txBody>
        </p:sp>
      </p:grpSp>
      <p:grpSp>
        <p:nvGrpSpPr>
          <p:cNvPr id="53257" name="Group 33"/>
          <p:cNvGrpSpPr>
            <a:grpSpLocks/>
          </p:cNvGrpSpPr>
          <p:nvPr/>
        </p:nvGrpSpPr>
        <p:grpSpPr bwMode="auto">
          <a:xfrm>
            <a:off x="685800" y="4795838"/>
            <a:ext cx="2057400" cy="381000"/>
            <a:chOff x="4032" y="2160"/>
            <a:chExt cx="1296" cy="240"/>
          </a:xfrm>
        </p:grpSpPr>
        <p:sp>
          <p:nvSpPr>
            <p:cNvPr id="53317" name="Rectangle 34"/>
            <p:cNvSpPr>
              <a:spLocks noChangeArrowheads="1"/>
            </p:cNvSpPr>
            <p:nvPr/>
          </p:nvSpPr>
          <p:spPr bwMode="auto">
            <a:xfrm>
              <a:off x="403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008000"/>
                  </a:solidFill>
                </a:rPr>
                <a:t>68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3318" name="Rectangle 35"/>
            <p:cNvSpPr>
              <a:spLocks noChangeArrowheads="1"/>
            </p:cNvSpPr>
            <p:nvPr/>
          </p:nvSpPr>
          <p:spPr bwMode="auto">
            <a:xfrm>
              <a:off x="427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008000"/>
                  </a:solidFill>
                </a:rPr>
                <a:t>B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3319" name="Rectangle 36"/>
            <p:cNvSpPr>
              <a:spLocks noChangeArrowheads="1"/>
            </p:cNvSpPr>
            <p:nvPr/>
          </p:nvSpPr>
          <p:spPr bwMode="auto">
            <a:xfrm>
              <a:off x="4512" y="2160"/>
              <a:ext cx="576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600">
                  <a:solidFill>
                    <a:srgbClr val="008000"/>
                  </a:solidFill>
                </a:rPr>
                <a:t>RECV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3320" name="Rectangle 37"/>
            <p:cNvSpPr>
              <a:spLocks noChangeArrowheads="1"/>
            </p:cNvSpPr>
            <p:nvPr/>
          </p:nvSpPr>
          <p:spPr bwMode="auto">
            <a:xfrm>
              <a:off x="5088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008000"/>
                  </a:solidFill>
                </a:rPr>
                <a:t>A</a:t>
              </a:r>
              <a:endParaRPr lang="en-US">
                <a:solidFill>
                  <a:srgbClr val="008000"/>
                </a:solidFill>
              </a:endParaRPr>
            </a:p>
          </p:txBody>
        </p:sp>
      </p:grpSp>
      <p:grpSp>
        <p:nvGrpSpPr>
          <p:cNvPr id="53258" name="Group 38"/>
          <p:cNvGrpSpPr>
            <a:grpSpLocks/>
          </p:cNvGrpSpPr>
          <p:nvPr/>
        </p:nvGrpSpPr>
        <p:grpSpPr bwMode="auto">
          <a:xfrm>
            <a:off x="685800" y="2890838"/>
            <a:ext cx="2057400" cy="381000"/>
            <a:chOff x="4032" y="2160"/>
            <a:chExt cx="1296" cy="240"/>
          </a:xfrm>
        </p:grpSpPr>
        <p:sp>
          <p:nvSpPr>
            <p:cNvPr id="53313" name="Rectangle 39"/>
            <p:cNvSpPr>
              <a:spLocks noChangeArrowheads="1"/>
            </p:cNvSpPr>
            <p:nvPr/>
          </p:nvSpPr>
          <p:spPr bwMode="auto">
            <a:xfrm>
              <a:off x="403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/>
                <a:t>...</a:t>
              </a:r>
              <a:endParaRPr lang="en-US"/>
            </a:p>
          </p:txBody>
        </p:sp>
        <p:sp>
          <p:nvSpPr>
            <p:cNvPr id="53314" name="Rectangle 40"/>
            <p:cNvSpPr>
              <a:spLocks noChangeArrowheads="1"/>
            </p:cNvSpPr>
            <p:nvPr/>
          </p:nvSpPr>
          <p:spPr bwMode="auto">
            <a:xfrm>
              <a:off x="427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315" name="Rectangle 41"/>
            <p:cNvSpPr>
              <a:spLocks noChangeArrowheads="1"/>
            </p:cNvSpPr>
            <p:nvPr/>
          </p:nvSpPr>
          <p:spPr bwMode="auto">
            <a:xfrm>
              <a:off x="4512" y="2160"/>
              <a:ext cx="576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6" name="Rectangle 42"/>
            <p:cNvSpPr>
              <a:spLocks noChangeArrowheads="1"/>
            </p:cNvSpPr>
            <p:nvPr/>
          </p:nvSpPr>
          <p:spPr bwMode="auto">
            <a:xfrm>
              <a:off x="5088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53259" name="Group 43"/>
          <p:cNvGrpSpPr>
            <a:grpSpLocks/>
          </p:cNvGrpSpPr>
          <p:nvPr/>
        </p:nvGrpSpPr>
        <p:grpSpPr bwMode="auto">
          <a:xfrm>
            <a:off x="685800" y="5176838"/>
            <a:ext cx="2057400" cy="381000"/>
            <a:chOff x="4032" y="2160"/>
            <a:chExt cx="1296" cy="240"/>
          </a:xfrm>
        </p:grpSpPr>
        <p:sp>
          <p:nvSpPr>
            <p:cNvPr id="53309" name="Rectangle 44"/>
            <p:cNvSpPr>
              <a:spLocks noChangeArrowheads="1"/>
            </p:cNvSpPr>
            <p:nvPr/>
          </p:nvSpPr>
          <p:spPr bwMode="auto">
            <a:xfrm>
              <a:off x="403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3333FF"/>
                  </a:solidFill>
                </a:rPr>
                <a:t>69</a:t>
              </a:r>
              <a:endParaRPr lang="en-US"/>
            </a:p>
          </p:txBody>
        </p:sp>
        <p:sp>
          <p:nvSpPr>
            <p:cNvPr id="53310" name="Rectangle 45"/>
            <p:cNvSpPr>
              <a:spLocks noChangeArrowheads="1"/>
            </p:cNvSpPr>
            <p:nvPr/>
          </p:nvSpPr>
          <p:spPr bwMode="auto">
            <a:xfrm>
              <a:off x="427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3333FF"/>
                  </a:solidFill>
                </a:rPr>
                <a:t>B</a:t>
              </a:r>
              <a:endParaRPr lang="en-US"/>
            </a:p>
          </p:txBody>
        </p:sp>
        <p:sp>
          <p:nvSpPr>
            <p:cNvPr id="53311" name="Rectangle 46"/>
            <p:cNvSpPr>
              <a:spLocks noChangeArrowheads="1"/>
            </p:cNvSpPr>
            <p:nvPr/>
          </p:nvSpPr>
          <p:spPr bwMode="auto">
            <a:xfrm>
              <a:off x="4512" y="2160"/>
              <a:ext cx="576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1600">
                  <a:solidFill>
                    <a:srgbClr val="3333FF"/>
                  </a:solidFill>
                </a:rPr>
                <a:t>EXIT</a:t>
              </a:r>
              <a:endParaRPr lang="en-US"/>
            </a:p>
          </p:txBody>
        </p:sp>
        <p:sp>
          <p:nvSpPr>
            <p:cNvPr id="53312" name="Rectangle 47"/>
            <p:cNvSpPr>
              <a:spLocks noChangeArrowheads="1"/>
            </p:cNvSpPr>
            <p:nvPr/>
          </p:nvSpPr>
          <p:spPr bwMode="auto">
            <a:xfrm>
              <a:off x="5088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3333FF"/>
                  </a:solidFill>
                </a:rPr>
                <a:t>2</a:t>
              </a:r>
              <a:endParaRPr lang="en-US"/>
            </a:p>
          </p:txBody>
        </p:sp>
      </p:grpSp>
      <p:grpSp>
        <p:nvGrpSpPr>
          <p:cNvPr id="53260" name="Group 48"/>
          <p:cNvGrpSpPr>
            <a:grpSpLocks/>
          </p:cNvGrpSpPr>
          <p:nvPr/>
        </p:nvGrpSpPr>
        <p:grpSpPr bwMode="auto">
          <a:xfrm>
            <a:off x="685800" y="5557838"/>
            <a:ext cx="2057400" cy="381000"/>
            <a:chOff x="4032" y="2160"/>
            <a:chExt cx="1296" cy="240"/>
          </a:xfrm>
        </p:grpSpPr>
        <p:sp>
          <p:nvSpPr>
            <p:cNvPr id="53305" name="Rectangle 49"/>
            <p:cNvSpPr>
              <a:spLocks noChangeArrowheads="1"/>
            </p:cNvSpPr>
            <p:nvPr/>
          </p:nvSpPr>
          <p:spPr bwMode="auto">
            <a:xfrm>
              <a:off x="403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/>
                <a:t>...</a:t>
              </a:r>
              <a:endParaRPr lang="en-US"/>
            </a:p>
          </p:txBody>
        </p:sp>
        <p:sp>
          <p:nvSpPr>
            <p:cNvPr id="53306" name="Rectangle 50"/>
            <p:cNvSpPr>
              <a:spLocks noChangeArrowheads="1"/>
            </p:cNvSpPr>
            <p:nvPr/>
          </p:nvSpPr>
          <p:spPr bwMode="auto">
            <a:xfrm>
              <a:off x="4272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307" name="Rectangle 51"/>
            <p:cNvSpPr>
              <a:spLocks noChangeArrowheads="1"/>
            </p:cNvSpPr>
            <p:nvPr/>
          </p:nvSpPr>
          <p:spPr bwMode="auto">
            <a:xfrm>
              <a:off x="4512" y="2160"/>
              <a:ext cx="576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8" name="Rectangle 52"/>
            <p:cNvSpPr>
              <a:spLocks noChangeArrowheads="1"/>
            </p:cNvSpPr>
            <p:nvPr/>
          </p:nvSpPr>
          <p:spPr bwMode="auto">
            <a:xfrm>
              <a:off x="5088" y="2160"/>
              <a:ext cx="240" cy="2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4724400" y="3627438"/>
            <a:ext cx="3429000" cy="1128712"/>
            <a:chOff x="2976" y="2570"/>
            <a:chExt cx="2160" cy="711"/>
          </a:xfrm>
        </p:grpSpPr>
        <p:sp>
          <p:nvSpPr>
            <p:cNvPr id="53303" name="Rectangle 54"/>
            <p:cNvSpPr>
              <a:spLocks noChangeArrowheads="1"/>
            </p:cNvSpPr>
            <p:nvPr/>
          </p:nvSpPr>
          <p:spPr bwMode="auto">
            <a:xfrm>
              <a:off x="2976" y="3050"/>
              <a:ext cx="2160" cy="231"/>
            </a:xfrm>
            <a:prstGeom prst="rect">
              <a:avLst/>
            </a:prstGeom>
            <a:solidFill>
              <a:srgbClr val="FFCC00"/>
            </a:solidFill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3304" name="Rectangle 55"/>
            <p:cNvSpPr>
              <a:spLocks noChangeArrowheads="1"/>
            </p:cNvSpPr>
            <p:nvPr/>
          </p:nvSpPr>
          <p:spPr bwMode="auto">
            <a:xfrm>
              <a:off x="2976" y="2570"/>
              <a:ext cx="2160" cy="231"/>
            </a:xfrm>
            <a:prstGeom prst="rect">
              <a:avLst/>
            </a:prstGeom>
            <a:solidFill>
              <a:srgbClr val="FFCC00"/>
            </a:solidFill>
            <a:ln w="254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40088" name="Rectangle 56"/>
          <p:cNvSpPr>
            <a:spLocks noChangeArrowheads="1"/>
          </p:cNvSpPr>
          <p:nvPr/>
        </p:nvSpPr>
        <p:spPr bwMode="auto">
          <a:xfrm>
            <a:off x="5105400" y="3627438"/>
            <a:ext cx="1371600" cy="366712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40089" name="Rectangle 57"/>
          <p:cNvSpPr>
            <a:spLocks noChangeArrowheads="1"/>
          </p:cNvSpPr>
          <p:nvPr/>
        </p:nvSpPr>
        <p:spPr bwMode="auto">
          <a:xfrm>
            <a:off x="5562600" y="4389438"/>
            <a:ext cx="184150" cy="366712"/>
          </a:xfrm>
          <a:prstGeom prst="rect">
            <a:avLst/>
          </a:prstGeom>
          <a:solidFill>
            <a:srgbClr val="3333FF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40090" name="Line 58"/>
          <p:cNvSpPr>
            <a:spLocks noChangeShapeType="1"/>
          </p:cNvSpPr>
          <p:nvPr/>
        </p:nvSpPr>
        <p:spPr bwMode="auto">
          <a:xfrm>
            <a:off x="6019800" y="3810000"/>
            <a:ext cx="13716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265" name="Rectangle 59"/>
          <p:cNvSpPr>
            <a:spLocks noChangeArrowheads="1"/>
          </p:cNvSpPr>
          <p:nvPr/>
        </p:nvSpPr>
        <p:spPr bwMode="auto">
          <a:xfrm>
            <a:off x="7086600" y="1535113"/>
            <a:ext cx="228600" cy="366712"/>
          </a:xfrm>
          <a:prstGeom prst="rect">
            <a:avLst/>
          </a:prstGeom>
          <a:solidFill>
            <a:srgbClr val="FFCC00"/>
          </a:solidFill>
          <a:ln w="254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266" name="Text Box 60"/>
          <p:cNvSpPr txBox="1">
            <a:spLocks noChangeArrowheads="1"/>
          </p:cNvSpPr>
          <p:nvPr/>
        </p:nvSpPr>
        <p:spPr bwMode="auto">
          <a:xfrm>
            <a:off x="7315200" y="1519238"/>
            <a:ext cx="735013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main</a:t>
            </a:r>
            <a:endParaRPr lang="en-US"/>
          </a:p>
        </p:txBody>
      </p:sp>
      <p:sp>
        <p:nvSpPr>
          <p:cNvPr id="53267" name="Text Box 61"/>
          <p:cNvSpPr txBox="1">
            <a:spLocks noChangeArrowheads="1"/>
          </p:cNvSpPr>
          <p:nvPr/>
        </p:nvSpPr>
        <p:spPr bwMode="auto">
          <a:xfrm>
            <a:off x="7315200" y="1824038"/>
            <a:ext cx="9588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master</a:t>
            </a:r>
            <a:endParaRPr lang="en-US"/>
          </a:p>
        </p:txBody>
      </p:sp>
      <p:sp>
        <p:nvSpPr>
          <p:cNvPr id="53268" name="Rectangle 62"/>
          <p:cNvSpPr>
            <a:spLocks noChangeArrowheads="1"/>
          </p:cNvSpPr>
          <p:nvPr/>
        </p:nvSpPr>
        <p:spPr bwMode="auto">
          <a:xfrm>
            <a:off x="7086600" y="2143125"/>
            <a:ext cx="228600" cy="366713"/>
          </a:xfrm>
          <a:prstGeom prst="rect">
            <a:avLst/>
          </a:prstGeom>
          <a:solidFill>
            <a:srgbClr val="3333FF"/>
          </a:solidFill>
          <a:ln w="254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269" name="Text Box 63"/>
          <p:cNvSpPr txBox="1">
            <a:spLocks noChangeArrowheads="1"/>
          </p:cNvSpPr>
          <p:nvPr/>
        </p:nvSpPr>
        <p:spPr bwMode="auto">
          <a:xfrm>
            <a:off x="7315200" y="2130425"/>
            <a:ext cx="946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/>
              <a:t>worker</a:t>
            </a:r>
            <a:endParaRPr lang="en-US"/>
          </a:p>
        </p:txBody>
      </p:sp>
      <p:grpSp>
        <p:nvGrpSpPr>
          <p:cNvPr id="53270" name="Group 65"/>
          <p:cNvGrpSpPr>
            <a:grpSpLocks/>
          </p:cNvGrpSpPr>
          <p:nvPr/>
        </p:nvGrpSpPr>
        <p:grpSpPr bwMode="auto">
          <a:xfrm>
            <a:off x="4724400" y="5181600"/>
            <a:ext cx="3657600" cy="614363"/>
            <a:chOff x="3024" y="3312"/>
            <a:chExt cx="2304" cy="387"/>
          </a:xfrm>
        </p:grpSpPr>
        <p:sp>
          <p:nvSpPr>
            <p:cNvPr id="53281" name="Line 66"/>
            <p:cNvSpPr>
              <a:spLocks noChangeShapeType="1"/>
            </p:cNvSpPr>
            <p:nvPr/>
          </p:nvSpPr>
          <p:spPr bwMode="auto">
            <a:xfrm>
              <a:off x="3024" y="3312"/>
              <a:ext cx="23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282" name="Group 67"/>
            <p:cNvGrpSpPr>
              <a:grpSpLocks/>
            </p:cNvGrpSpPr>
            <p:nvPr/>
          </p:nvGrpSpPr>
          <p:grpSpPr bwMode="auto">
            <a:xfrm>
              <a:off x="3129" y="3312"/>
              <a:ext cx="294" cy="387"/>
              <a:chOff x="2486" y="3312"/>
              <a:chExt cx="294" cy="387"/>
            </a:xfrm>
          </p:grpSpPr>
          <p:sp>
            <p:nvSpPr>
              <p:cNvPr id="53301" name="Line 68"/>
              <p:cNvSpPr>
                <a:spLocks noChangeShapeType="1"/>
              </p:cNvSpPr>
              <p:nvPr/>
            </p:nvSpPr>
            <p:spPr bwMode="auto">
              <a:xfrm>
                <a:off x="2633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302" name="Text Box 69"/>
              <p:cNvSpPr txBox="1">
                <a:spLocks noChangeArrowheads="1"/>
              </p:cNvSpPr>
              <p:nvPr/>
            </p:nvSpPr>
            <p:spPr bwMode="auto">
              <a:xfrm>
                <a:off x="2486" y="3449"/>
                <a:ext cx="294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58</a:t>
                </a:r>
                <a:endParaRPr lang="en-US"/>
              </a:p>
            </p:txBody>
          </p:sp>
        </p:grpSp>
        <p:grpSp>
          <p:nvGrpSpPr>
            <p:cNvPr id="53283" name="Group 70"/>
            <p:cNvGrpSpPr>
              <a:grpSpLocks/>
            </p:cNvGrpSpPr>
            <p:nvPr/>
          </p:nvGrpSpPr>
          <p:grpSpPr bwMode="auto">
            <a:xfrm>
              <a:off x="3417" y="3312"/>
              <a:ext cx="294" cy="387"/>
              <a:chOff x="2486" y="3312"/>
              <a:chExt cx="294" cy="387"/>
            </a:xfrm>
          </p:grpSpPr>
          <p:sp>
            <p:nvSpPr>
              <p:cNvPr id="53299" name="Line 71"/>
              <p:cNvSpPr>
                <a:spLocks noChangeShapeType="1"/>
              </p:cNvSpPr>
              <p:nvPr/>
            </p:nvSpPr>
            <p:spPr bwMode="auto">
              <a:xfrm>
                <a:off x="2633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300" name="Text Box 72"/>
              <p:cNvSpPr txBox="1">
                <a:spLocks noChangeArrowheads="1"/>
              </p:cNvSpPr>
              <p:nvPr/>
            </p:nvSpPr>
            <p:spPr bwMode="auto">
              <a:xfrm>
                <a:off x="2486" y="3449"/>
                <a:ext cx="294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60</a:t>
                </a:r>
                <a:endParaRPr lang="en-US"/>
              </a:p>
            </p:txBody>
          </p:sp>
        </p:grpSp>
        <p:grpSp>
          <p:nvGrpSpPr>
            <p:cNvPr id="53284" name="Group 73"/>
            <p:cNvGrpSpPr>
              <a:grpSpLocks/>
            </p:cNvGrpSpPr>
            <p:nvPr/>
          </p:nvGrpSpPr>
          <p:grpSpPr bwMode="auto">
            <a:xfrm>
              <a:off x="3705" y="3312"/>
              <a:ext cx="294" cy="387"/>
              <a:chOff x="2486" y="3312"/>
              <a:chExt cx="294" cy="387"/>
            </a:xfrm>
          </p:grpSpPr>
          <p:sp>
            <p:nvSpPr>
              <p:cNvPr id="53297" name="Line 74"/>
              <p:cNvSpPr>
                <a:spLocks noChangeShapeType="1"/>
              </p:cNvSpPr>
              <p:nvPr/>
            </p:nvSpPr>
            <p:spPr bwMode="auto">
              <a:xfrm>
                <a:off x="2633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298" name="Text Box 75"/>
              <p:cNvSpPr txBox="1">
                <a:spLocks noChangeArrowheads="1"/>
              </p:cNvSpPr>
              <p:nvPr/>
            </p:nvSpPr>
            <p:spPr bwMode="auto">
              <a:xfrm>
                <a:off x="2486" y="3449"/>
                <a:ext cx="294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62</a:t>
                </a:r>
                <a:endParaRPr lang="en-US"/>
              </a:p>
            </p:txBody>
          </p:sp>
        </p:grpSp>
        <p:grpSp>
          <p:nvGrpSpPr>
            <p:cNvPr id="53285" name="Group 76"/>
            <p:cNvGrpSpPr>
              <a:grpSpLocks/>
            </p:cNvGrpSpPr>
            <p:nvPr/>
          </p:nvGrpSpPr>
          <p:grpSpPr bwMode="auto">
            <a:xfrm>
              <a:off x="3993" y="3312"/>
              <a:ext cx="294" cy="387"/>
              <a:chOff x="2486" y="3312"/>
              <a:chExt cx="294" cy="387"/>
            </a:xfrm>
          </p:grpSpPr>
          <p:sp>
            <p:nvSpPr>
              <p:cNvPr id="53295" name="Line 77"/>
              <p:cNvSpPr>
                <a:spLocks noChangeShapeType="1"/>
              </p:cNvSpPr>
              <p:nvPr/>
            </p:nvSpPr>
            <p:spPr bwMode="auto">
              <a:xfrm>
                <a:off x="2633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296" name="Text Box 78"/>
              <p:cNvSpPr txBox="1">
                <a:spLocks noChangeArrowheads="1"/>
              </p:cNvSpPr>
              <p:nvPr/>
            </p:nvSpPr>
            <p:spPr bwMode="auto">
              <a:xfrm>
                <a:off x="2486" y="3449"/>
                <a:ext cx="294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64</a:t>
                </a:r>
                <a:endParaRPr lang="en-US"/>
              </a:p>
            </p:txBody>
          </p:sp>
        </p:grpSp>
        <p:grpSp>
          <p:nvGrpSpPr>
            <p:cNvPr id="53286" name="Group 79"/>
            <p:cNvGrpSpPr>
              <a:grpSpLocks/>
            </p:cNvGrpSpPr>
            <p:nvPr/>
          </p:nvGrpSpPr>
          <p:grpSpPr bwMode="auto">
            <a:xfrm>
              <a:off x="4281" y="3312"/>
              <a:ext cx="294" cy="387"/>
              <a:chOff x="2486" y="3312"/>
              <a:chExt cx="294" cy="387"/>
            </a:xfrm>
          </p:grpSpPr>
          <p:sp>
            <p:nvSpPr>
              <p:cNvPr id="53293" name="Line 80"/>
              <p:cNvSpPr>
                <a:spLocks noChangeShapeType="1"/>
              </p:cNvSpPr>
              <p:nvPr/>
            </p:nvSpPr>
            <p:spPr bwMode="auto">
              <a:xfrm>
                <a:off x="2633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294" name="Text Box 81"/>
              <p:cNvSpPr txBox="1">
                <a:spLocks noChangeArrowheads="1"/>
              </p:cNvSpPr>
              <p:nvPr/>
            </p:nvSpPr>
            <p:spPr bwMode="auto">
              <a:xfrm>
                <a:off x="2486" y="3449"/>
                <a:ext cx="294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66</a:t>
                </a:r>
                <a:endParaRPr lang="en-US"/>
              </a:p>
            </p:txBody>
          </p:sp>
        </p:grpSp>
        <p:grpSp>
          <p:nvGrpSpPr>
            <p:cNvPr id="53287" name="Group 82"/>
            <p:cNvGrpSpPr>
              <a:grpSpLocks/>
            </p:cNvGrpSpPr>
            <p:nvPr/>
          </p:nvGrpSpPr>
          <p:grpSpPr bwMode="auto">
            <a:xfrm>
              <a:off x="4569" y="3312"/>
              <a:ext cx="294" cy="387"/>
              <a:chOff x="2486" y="3312"/>
              <a:chExt cx="294" cy="387"/>
            </a:xfrm>
          </p:grpSpPr>
          <p:sp>
            <p:nvSpPr>
              <p:cNvPr id="53291" name="Line 83"/>
              <p:cNvSpPr>
                <a:spLocks noChangeShapeType="1"/>
              </p:cNvSpPr>
              <p:nvPr/>
            </p:nvSpPr>
            <p:spPr bwMode="auto">
              <a:xfrm>
                <a:off x="2633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292" name="Text Box 84"/>
              <p:cNvSpPr txBox="1">
                <a:spLocks noChangeArrowheads="1"/>
              </p:cNvSpPr>
              <p:nvPr/>
            </p:nvSpPr>
            <p:spPr bwMode="auto">
              <a:xfrm>
                <a:off x="2486" y="3449"/>
                <a:ext cx="294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68</a:t>
                </a:r>
                <a:endParaRPr lang="en-US"/>
              </a:p>
            </p:txBody>
          </p:sp>
        </p:grpSp>
        <p:grpSp>
          <p:nvGrpSpPr>
            <p:cNvPr id="53288" name="Group 85"/>
            <p:cNvGrpSpPr>
              <a:grpSpLocks/>
            </p:cNvGrpSpPr>
            <p:nvPr/>
          </p:nvGrpSpPr>
          <p:grpSpPr bwMode="auto">
            <a:xfrm>
              <a:off x="4857" y="3312"/>
              <a:ext cx="294" cy="387"/>
              <a:chOff x="2486" y="3312"/>
              <a:chExt cx="294" cy="387"/>
            </a:xfrm>
          </p:grpSpPr>
          <p:sp>
            <p:nvSpPr>
              <p:cNvPr id="53289" name="Line 86"/>
              <p:cNvSpPr>
                <a:spLocks noChangeShapeType="1"/>
              </p:cNvSpPr>
              <p:nvPr/>
            </p:nvSpPr>
            <p:spPr bwMode="auto">
              <a:xfrm>
                <a:off x="2633" y="3312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290" name="Text Box 87"/>
              <p:cNvSpPr txBox="1">
                <a:spLocks noChangeArrowheads="1"/>
              </p:cNvSpPr>
              <p:nvPr/>
            </p:nvSpPr>
            <p:spPr bwMode="auto">
              <a:xfrm>
                <a:off x="2486" y="3449"/>
                <a:ext cx="294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70</a:t>
                </a:r>
                <a:endParaRPr lang="en-US"/>
              </a:p>
            </p:txBody>
          </p:sp>
        </p:grpSp>
      </p:grpSp>
      <p:grpSp>
        <p:nvGrpSpPr>
          <p:cNvPr id="53271" name="Group 88"/>
          <p:cNvGrpSpPr>
            <a:grpSpLocks/>
          </p:cNvGrpSpPr>
          <p:nvPr/>
        </p:nvGrpSpPr>
        <p:grpSpPr bwMode="auto">
          <a:xfrm>
            <a:off x="4173538" y="3276600"/>
            <a:ext cx="565150" cy="1905000"/>
            <a:chOff x="2677" y="2112"/>
            <a:chExt cx="356" cy="1200"/>
          </a:xfrm>
        </p:grpSpPr>
        <p:grpSp>
          <p:nvGrpSpPr>
            <p:cNvPr id="53274" name="Group 89"/>
            <p:cNvGrpSpPr>
              <a:grpSpLocks/>
            </p:cNvGrpSpPr>
            <p:nvPr/>
          </p:nvGrpSpPr>
          <p:grpSpPr bwMode="auto">
            <a:xfrm>
              <a:off x="2677" y="2805"/>
              <a:ext cx="347" cy="250"/>
              <a:chOff x="2677" y="2805"/>
              <a:chExt cx="347" cy="250"/>
            </a:xfrm>
          </p:grpSpPr>
          <p:sp>
            <p:nvSpPr>
              <p:cNvPr id="53279" name="Line 90"/>
              <p:cNvSpPr>
                <a:spLocks noChangeShapeType="1"/>
              </p:cNvSpPr>
              <p:nvPr/>
            </p:nvSpPr>
            <p:spPr bwMode="auto">
              <a:xfrm rot="-5400000">
                <a:off x="2952" y="285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280" name="Text Box 91"/>
              <p:cNvSpPr txBox="1">
                <a:spLocks noChangeArrowheads="1"/>
              </p:cNvSpPr>
              <p:nvPr/>
            </p:nvSpPr>
            <p:spPr bwMode="auto">
              <a:xfrm>
                <a:off x="2677" y="2805"/>
                <a:ext cx="223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B</a:t>
                </a:r>
                <a:endParaRPr lang="en-US"/>
              </a:p>
            </p:txBody>
          </p:sp>
        </p:grpSp>
        <p:grpSp>
          <p:nvGrpSpPr>
            <p:cNvPr id="53275" name="Group 92"/>
            <p:cNvGrpSpPr>
              <a:grpSpLocks/>
            </p:cNvGrpSpPr>
            <p:nvPr/>
          </p:nvGrpSpPr>
          <p:grpSpPr bwMode="auto">
            <a:xfrm>
              <a:off x="2686" y="2323"/>
              <a:ext cx="347" cy="250"/>
              <a:chOff x="2677" y="2805"/>
              <a:chExt cx="347" cy="250"/>
            </a:xfrm>
          </p:grpSpPr>
          <p:sp>
            <p:nvSpPr>
              <p:cNvPr id="53277" name="Line 93"/>
              <p:cNvSpPr>
                <a:spLocks noChangeShapeType="1"/>
              </p:cNvSpPr>
              <p:nvPr/>
            </p:nvSpPr>
            <p:spPr bwMode="auto">
              <a:xfrm rot="-5400000">
                <a:off x="2952" y="285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278" name="Text Box 94"/>
              <p:cNvSpPr txBox="1">
                <a:spLocks noChangeArrowheads="1"/>
              </p:cNvSpPr>
              <p:nvPr/>
            </p:nvSpPr>
            <p:spPr bwMode="auto">
              <a:xfrm>
                <a:off x="2677" y="2805"/>
                <a:ext cx="223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2000"/>
                  <a:t>A</a:t>
                </a:r>
                <a:endParaRPr lang="en-US"/>
              </a:p>
            </p:txBody>
          </p:sp>
        </p:grpSp>
        <p:sp>
          <p:nvSpPr>
            <p:cNvPr id="53276" name="Line 95"/>
            <p:cNvSpPr>
              <a:spLocks noChangeShapeType="1"/>
            </p:cNvSpPr>
            <p:nvPr/>
          </p:nvSpPr>
          <p:spPr bwMode="auto">
            <a:xfrm>
              <a:off x="3024" y="2112"/>
              <a:ext cx="0" cy="1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3272" name="Line 96"/>
          <p:cNvSpPr>
            <a:spLocks noChangeShapeType="1"/>
          </p:cNvSpPr>
          <p:nvPr/>
        </p:nvSpPr>
        <p:spPr bwMode="auto">
          <a:xfrm>
            <a:off x="3048000" y="41148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273" name="Rectangle 97"/>
          <p:cNvSpPr>
            <a:spLocks noChangeArrowheads="1"/>
          </p:cNvSpPr>
          <p:nvPr/>
        </p:nvSpPr>
        <p:spPr bwMode="auto">
          <a:xfrm>
            <a:off x="7086600" y="1835150"/>
            <a:ext cx="228600" cy="366713"/>
          </a:xfrm>
          <a:prstGeom prst="rect">
            <a:avLst/>
          </a:prstGeom>
          <a:solidFill>
            <a:srgbClr val="CC0000"/>
          </a:solidFill>
          <a:ln w="254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40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940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4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88" grpId="0" animBg="1"/>
      <p:bldP spid="940089" grpId="0" animBg="1"/>
      <p:bldP spid="94009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Trace Formats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2A66F5E-B6BB-4647-9E1B-2014E2C307C4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54276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Different tools produce different formats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Differ by event types supported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Differ by ASCII and binary representations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Vampir Trace Format (VTF)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KOJAK (EPILOG)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Jumpshot (SLOG-2)</a:t>
            </a:r>
          </a:p>
          <a:p>
            <a:pPr lvl="2" eaLnBrk="1" hangingPunct="1"/>
            <a:r>
              <a:rPr lang="en-US" smtClean="0">
                <a:ea typeface="ＭＳ Ｐゴシック" pitchFamily="34" charset="-128"/>
              </a:rPr>
              <a:t>Paraver</a:t>
            </a:r>
          </a:p>
          <a:p>
            <a:pPr eaLnBrk="1" hangingPunct="1"/>
            <a:r>
              <a:rPr lang="en-US" smtClean="0"/>
              <a:t>Open Trace Format (OTF)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Supports interoperation between tracing 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Profiling / Tracing Comparison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12FB7D8-07F0-43B0-87B7-9858ADEA9A54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tabLst>
                <a:tab pos="858838" algn="l"/>
              </a:tabLst>
              <a:defRPr/>
            </a:pPr>
            <a:r>
              <a:rPr lang="en-US" sz="2800" smtClean="0"/>
              <a:t>Profiling</a:t>
            </a:r>
          </a:p>
          <a:p>
            <a:pPr marL="862013" lvl="1" indent="-404813" eaLnBrk="1" hangingPunct="1">
              <a:lnSpc>
                <a:spcPct val="90000"/>
              </a:lnSpc>
              <a:buFont typeface="Arial" pitchFamily="34" charset="0"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</a:t>
            </a:r>
            <a:r>
              <a:rPr lang="en-US" sz="2400" smtClean="0">
                <a:ea typeface="ＭＳ Ｐゴシック" pitchFamily="34" charset="-128"/>
              </a:rPr>
              <a:t>	Finite, bounded performance data size</a:t>
            </a:r>
          </a:p>
          <a:p>
            <a:pPr marL="862013" lvl="1" indent="-404813" eaLnBrk="1" hangingPunct="1">
              <a:lnSpc>
                <a:spcPct val="90000"/>
              </a:lnSpc>
              <a:buFont typeface="Arial" pitchFamily="34" charset="0"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</a:t>
            </a:r>
            <a:r>
              <a:rPr lang="en-US" sz="2400" smtClean="0">
                <a:ea typeface="ＭＳ Ｐゴシック" pitchFamily="34" charset="-128"/>
              </a:rPr>
              <a:t>	Applicable to both direct and indirect methods</a:t>
            </a:r>
          </a:p>
          <a:p>
            <a:pPr marL="862013" lvl="1" indent="-404813" eaLnBrk="1" hangingPunct="1">
              <a:lnSpc>
                <a:spcPct val="90000"/>
              </a:lnSpc>
              <a:buFontTx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	</a:t>
            </a:r>
            <a:r>
              <a:rPr lang="en-US" sz="2400" smtClean="0">
                <a:ea typeface="ＭＳ Ｐゴシック" pitchFamily="34" charset="-128"/>
              </a:rPr>
              <a:t>Loses time dimension (not entirely)</a:t>
            </a:r>
          </a:p>
          <a:p>
            <a:pPr marL="862013" lvl="1" indent="-404813" eaLnBrk="1" hangingPunct="1">
              <a:lnSpc>
                <a:spcPct val="90000"/>
              </a:lnSpc>
              <a:buFontTx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	</a:t>
            </a:r>
            <a:r>
              <a:rPr lang="en-US" sz="2400" smtClean="0">
                <a:ea typeface="ＭＳ Ｐゴシック" pitchFamily="34" charset="-128"/>
              </a:rPr>
              <a:t>Lacks ability to fully describe process interaction</a:t>
            </a:r>
          </a:p>
          <a:p>
            <a:pPr eaLnBrk="1" hangingPunct="1">
              <a:lnSpc>
                <a:spcPct val="90000"/>
              </a:lnSpc>
              <a:tabLst>
                <a:tab pos="858838" algn="l"/>
              </a:tabLst>
              <a:defRPr/>
            </a:pPr>
            <a:r>
              <a:rPr lang="en-US" sz="2800" smtClean="0"/>
              <a:t>Tracing</a:t>
            </a:r>
          </a:p>
          <a:p>
            <a:pPr marL="862013" lvl="1" indent="-404813" eaLnBrk="1" hangingPunct="1">
              <a:lnSpc>
                <a:spcPct val="90000"/>
              </a:lnSpc>
              <a:buFont typeface="Arial" pitchFamily="34" charset="0"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</a:t>
            </a:r>
            <a:r>
              <a:rPr lang="en-US" sz="2400" smtClean="0">
                <a:ea typeface="ＭＳ Ｐゴシック" pitchFamily="34" charset="-128"/>
              </a:rPr>
              <a:t>	Temporal and spatial dimension to performance data</a:t>
            </a:r>
          </a:p>
          <a:p>
            <a:pPr marL="862013" lvl="1" indent="-404813" eaLnBrk="1" hangingPunct="1">
              <a:lnSpc>
                <a:spcPct val="90000"/>
              </a:lnSpc>
              <a:buFont typeface="Arial" pitchFamily="34" charset="0"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	</a:t>
            </a:r>
            <a:r>
              <a:rPr lang="en-US" sz="2400" smtClean="0">
                <a:ea typeface="ＭＳ Ｐゴシック" pitchFamily="34" charset="-128"/>
              </a:rPr>
              <a:t>Capture parallel dynamics and process interaction</a:t>
            </a:r>
          </a:p>
          <a:p>
            <a:pPr marL="862013" lvl="1" indent="-404813" eaLnBrk="1" hangingPunct="1">
              <a:lnSpc>
                <a:spcPct val="90000"/>
              </a:lnSpc>
              <a:buFontTx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</a:t>
            </a:r>
            <a:r>
              <a:rPr lang="en-US" sz="2400" smtClean="0">
                <a:ea typeface="ＭＳ Ｐゴシック" pitchFamily="34" charset="-128"/>
              </a:rPr>
              <a:t>	Some inconsistencies with indirect methods</a:t>
            </a:r>
          </a:p>
          <a:p>
            <a:pPr marL="862013" lvl="1" indent="-404813" eaLnBrk="1" hangingPunct="1">
              <a:lnSpc>
                <a:spcPct val="90000"/>
              </a:lnSpc>
              <a:buFontTx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</a:t>
            </a:r>
            <a:r>
              <a:rPr lang="en-US" sz="2400" smtClean="0">
                <a:ea typeface="ＭＳ Ｐゴシック" pitchFamily="34" charset="-128"/>
              </a:rPr>
              <a:t>	Unbounded performance data size (large)</a:t>
            </a:r>
          </a:p>
          <a:p>
            <a:pPr marL="862013" lvl="1" indent="-404813" eaLnBrk="1" hangingPunct="1">
              <a:lnSpc>
                <a:spcPct val="90000"/>
              </a:lnSpc>
              <a:buFontTx/>
              <a:buNone/>
              <a:tabLst>
                <a:tab pos="858838" algn="l"/>
              </a:tabLst>
              <a:defRPr/>
            </a:pPr>
            <a:r>
              <a:rPr lang="en-US" sz="2400" smtClean="0">
                <a:ea typeface="ＭＳ Ｐゴシック" pitchFamily="34" charset="-128"/>
                <a:sym typeface="Wingdings" pitchFamily="2" charset="2"/>
              </a:rPr>
              <a:t></a:t>
            </a:r>
            <a:r>
              <a:rPr lang="en-US" sz="2400" smtClean="0">
                <a:ea typeface="ＭＳ Ｐゴシック" pitchFamily="34" charset="-128"/>
              </a:rPr>
              <a:t>	Complex event buffering and clock synchronization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Performance Problem Solving Goals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B1A757D-10B4-4309-B640-6C8481884D19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56324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marL="406400" indent="-406400" eaLnBrk="1" hangingPunct="1">
              <a:lnSpc>
                <a:spcPct val="90000"/>
              </a:lnSpc>
            </a:pPr>
            <a:r>
              <a:rPr lang="en-US" sz="2800" smtClean="0"/>
              <a:t>Answer questions at multiple levels of interest</a:t>
            </a:r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High-level performance data spanning dimensions</a:t>
            </a:r>
          </a:p>
          <a:p>
            <a:pPr marL="1206500"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machine, applications, code revisions, data sets</a:t>
            </a:r>
          </a:p>
          <a:p>
            <a:pPr marL="1206500"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examine broad performance trends</a:t>
            </a:r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Data from low-level measurements</a:t>
            </a:r>
          </a:p>
          <a:p>
            <a:pPr marL="1206500" lvl="2" eaLnBrk="1" hangingPunct="1">
              <a:lnSpc>
                <a:spcPct val="80000"/>
              </a:lnSpc>
            </a:pPr>
            <a:r>
              <a:rPr lang="en-US" sz="2000" smtClean="0">
                <a:ea typeface="ＭＳ Ｐゴシック" pitchFamily="34" charset="-128"/>
              </a:rPr>
              <a:t>use to predict application performance</a:t>
            </a:r>
          </a:p>
          <a:p>
            <a:pPr marL="406400" indent="-406400" eaLnBrk="1" hangingPunct="1">
              <a:lnSpc>
                <a:spcPct val="90000"/>
              </a:lnSpc>
            </a:pPr>
            <a:r>
              <a:rPr lang="en-US" sz="2800" smtClean="0"/>
              <a:t>Discover general correlations</a:t>
            </a:r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performance and features of external environment</a:t>
            </a:r>
          </a:p>
          <a:p>
            <a:pPr marL="863600" lvl="1" indent="-342900" eaLnBrk="1" hangingPunct="1">
              <a:lnSpc>
                <a:spcPct val="90000"/>
              </a:lnSpc>
            </a:pPr>
            <a:r>
              <a:rPr lang="en-US" sz="2400" smtClean="0">
                <a:ea typeface="ＭＳ Ｐゴシック" pitchFamily="34" charset="-128"/>
              </a:rPr>
              <a:t>Identify primary performance factors</a:t>
            </a:r>
          </a:p>
          <a:p>
            <a:pPr marL="406400" indent="-406400" eaLnBrk="1" hangingPunct="1">
              <a:lnSpc>
                <a:spcPct val="90000"/>
              </a:lnSpc>
            </a:pPr>
            <a:r>
              <a:rPr lang="en-US" sz="2800" smtClean="0"/>
              <a:t>Benchmarking analysis for application prediction</a:t>
            </a:r>
          </a:p>
          <a:p>
            <a:pPr marL="406400" indent="-406400" eaLnBrk="1" hangingPunct="1">
              <a:lnSpc>
                <a:spcPct val="90000"/>
              </a:lnSpc>
            </a:pPr>
            <a:r>
              <a:rPr lang="en-US" sz="2800" smtClean="0"/>
              <a:t>Workload analysis for machine assessment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Performance Analysis Questions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55A9EF4-D20D-4610-8369-11491E0C7546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57348" name="Rectangle 5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z="2400" smtClean="0"/>
              <a:t>How does performance vary with different compilers?</a:t>
            </a:r>
          </a:p>
          <a:p>
            <a:pPr eaLnBrk="1" hangingPunct="1"/>
            <a:r>
              <a:rPr lang="en-US" sz="2400" smtClean="0"/>
              <a:t>Is poor performance correlated with certain OS features?</a:t>
            </a:r>
          </a:p>
          <a:p>
            <a:pPr eaLnBrk="1" hangingPunct="1"/>
            <a:r>
              <a:rPr lang="en-US" sz="2400" smtClean="0"/>
              <a:t>Has a recent change caused unanticipated performance?</a:t>
            </a:r>
          </a:p>
          <a:p>
            <a:pPr eaLnBrk="1" hangingPunct="1"/>
            <a:r>
              <a:rPr lang="en-US" sz="2400" smtClean="0"/>
              <a:t>How does performance vary with MPI variants?</a:t>
            </a:r>
          </a:p>
          <a:p>
            <a:pPr eaLnBrk="1" hangingPunct="1"/>
            <a:r>
              <a:rPr lang="en-US" sz="2400" smtClean="0"/>
              <a:t>Why is one application version faster than another?</a:t>
            </a:r>
          </a:p>
          <a:p>
            <a:pPr eaLnBrk="1" hangingPunct="1"/>
            <a:r>
              <a:rPr lang="en-US" sz="2400" smtClean="0"/>
              <a:t>What is the reason for the observed scaling behavior?</a:t>
            </a:r>
          </a:p>
          <a:p>
            <a:pPr eaLnBrk="1" hangingPunct="1"/>
            <a:r>
              <a:rPr lang="en-US" sz="2400" smtClean="0"/>
              <a:t>Did two runs exhibit similar performance?</a:t>
            </a:r>
          </a:p>
          <a:p>
            <a:pPr eaLnBrk="1" hangingPunct="1"/>
            <a:r>
              <a:rPr lang="en-US" sz="2400" smtClean="0"/>
              <a:t>How are performance data related to application events?</a:t>
            </a:r>
          </a:p>
          <a:p>
            <a:pPr eaLnBrk="1" hangingPunct="1"/>
            <a:r>
              <a:rPr lang="en-US" sz="2400" smtClean="0"/>
              <a:t>Which machines will run my code the fastest and why?</a:t>
            </a:r>
          </a:p>
          <a:p>
            <a:pPr eaLnBrk="1" hangingPunct="1"/>
            <a:r>
              <a:rPr lang="en-US" sz="2400" smtClean="0"/>
              <a:t>Which benchmarks predict my code performance best?</a:t>
            </a:r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93775" y="946150"/>
            <a:ext cx="7239000" cy="5105400"/>
          </a:xfrm>
          <a:prstGeom prst="rect">
            <a:avLst/>
          </a:prstGeom>
          <a:gradFill rotWithShape="0">
            <a:gsLst>
              <a:gs pos="0">
                <a:srgbClr val="0080FF"/>
              </a:gs>
              <a:gs pos="50000">
                <a:srgbClr val="E6E6E6"/>
              </a:gs>
              <a:gs pos="100000">
                <a:srgbClr val="008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Automatic Performance Analysis</a:t>
            </a:r>
          </a:p>
        </p:txBody>
      </p:sp>
      <p:sp>
        <p:nvSpPr>
          <p:cNvPr id="47127" name="Slide Number Placeholder 2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B6A29A8-580E-4F2E-BF41-8A2C2D862A8C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962565" name="AutoShape 5"/>
          <p:cNvSpPr>
            <a:spLocks noChangeArrowheads="1"/>
          </p:cNvSpPr>
          <p:nvPr/>
        </p:nvSpPr>
        <p:spPr bwMode="auto">
          <a:xfrm>
            <a:off x="3370263" y="4343400"/>
            <a:ext cx="1362075" cy="1214438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3314700" y="4727575"/>
            <a:ext cx="149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Performance</a:t>
            </a:r>
            <a:br>
              <a:rPr lang="en-US"/>
            </a:br>
            <a:r>
              <a:rPr lang="en-US"/>
              <a:t>database</a:t>
            </a:r>
          </a:p>
        </p:txBody>
      </p:sp>
      <p:sp>
        <p:nvSpPr>
          <p:cNvPr id="58375" name="AutoShape 7"/>
          <p:cNvSpPr>
            <a:spLocks noChangeAspect="1" noChangeArrowheads="1"/>
          </p:cNvSpPr>
          <p:nvPr/>
        </p:nvSpPr>
        <p:spPr bwMode="auto">
          <a:xfrm>
            <a:off x="1189038" y="2057400"/>
            <a:ext cx="1428750" cy="1143000"/>
          </a:xfrm>
          <a:prstGeom prst="roundRect">
            <a:avLst>
              <a:gd name="adj" fmla="val 16667"/>
            </a:avLst>
          </a:pr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6" name="Rectangle 8"/>
          <p:cNvSpPr>
            <a:spLocks noChangeAspect="1" noChangeArrowheads="1"/>
          </p:cNvSpPr>
          <p:nvPr/>
        </p:nvSpPr>
        <p:spPr bwMode="auto">
          <a:xfrm>
            <a:off x="1216025" y="2270125"/>
            <a:ext cx="140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Build</a:t>
            </a:r>
          </a:p>
          <a:p>
            <a:pPr algn="ctr"/>
            <a:r>
              <a:rPr lang="en-US" sz="2000"/>
              <a:t>application</a:t>
            </a:r>
          </a:p>
        </p:txBody>
      </p:sp>
      <p:sp>
        <p:nvSpPr>
          <p:cNvPr id="58377" name="AutoShape 9"/>
          <p:cNvSpPr>
            <a:spLocks noChangeAspect="1" noChangeArrowheads="1"/>
          </p:cNvSpPr>
          <p:nvPr/>
        </p:nvSpPr>
        <p:spPr bwMode="auto">
          <a:xfrm>
            <a:off x="3332163" y="2057400"/>
            <a:ext cx="1430337" cy="1143000"/>
          </a:xfrm>
          <a:prstGeom prst="roundRect">
            <a:avLst>
              <a:gd name="adj" fmla="val 16667"/>
            </a:avLst>
          </a:pr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Rectangle 10"/>
          <p:cNvSpPr>
            <a:spLocks noChangeAspect="1" noChangeArrowheads="1"/>
          </p:cNvSpPr>
          <p:nvPr/>
        </p:nvSpPr>
        <p:spPr bwMode="auto">
          <a:xfrm>
            <a:off x="3360738" y="2270125"/>
            <a:ext cx="140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Execute</a:t>
            </a:r>
          </a:p>
          <a:p>
            <a:pPr algn="ctr"/>
            <a:r>
              <a:rPr lang="en-US" sz="2000"/>
              <a:t>application</a:t>
            </a:r>
          </a:p>
        </p:txBody>
      </p:sp>
      <p:sp>
        <p:nvSpPr>
          <p:cNvPr id="58379" name="AutoShape 11"/>
          <p:cNvSpPr>
            <a:spLocks noChangeAspect="1" noChangeArrowheads="1"/>
          </p:cNvSpPr>
          <p:nvPr/>
        </p:nvSpPr>
        <p:spPr bwMode="auto">
          <a:xfrm>
            <a:off x="5429250" y="2057400"/>
            <a:ext cx="1428750" cy="1143000"/>
          </a:xfrm>
          <a:prstGeom prst="roundRect">
            <a:avLst>
              <a:gd name="adj" fmla="val 16667"/>
            </a:avLst>
          </a:pr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0" name="Rectangle 12"/>
          <p:cNvSpPr>
            <a:spLocks noChangeAspect="1" noChangeArrowheads="1"/>
          </p:cNvSpPr>
          <p:nvPr/>
        </p:nvSpPr>
        <p:spPr bwMode="auto">
          <a:xfrm>
            <a:off x="5549900" y="2117725"/>
            <a:ext cx="12144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Simple</a:t>
            </a:r>
            <a:br>
              <a:rPr lang="en-US" sz="2000"/>
            </a:br>
            <a:r>
              <a:rPr lang="en-US" sz="2000"/>
              <a:t>analysis</a:t>
            </a:r>
            <a:br>
              <a:rPr lang="en-US" sz="2000"/>
            </a:br>
            <a:r>
              <a:rPr lang="en-US" sz="2000"/>
              <a:t>feedback</a:t>
            </a:r>
          </a:p>
        </p:txBody>
      </p:sp>
      <p:cxnSp>
        <p:nvCxnSpPr>
          <p:cNvPr id="58381" name="AutoShape 13"/>
          <p:cNvCxnSpPr>
            <a:cxnSpLocks noChangeAspect="1" noChangeShapeType="1"/>
            <a:stCxn id="58375" idx="3"/>
            <a:endCxn id="58377" idx="1"/>
          </p:cNvCxnSpPr>
          <p:nvPr/>
        </p:nvCxnSpPr>
        <p:spPr bwMode="auto">
          <a:xfrm>
            <a:off x="2617788" y="2628900"/>
            <a:ext cx="7143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8382" name="AutoShape 14"/>
          <p:cNvCxnSpPr>
            <a:cxnSpLocks noChangeAspect="1" noChangeShapeType="1"/>
            <a:stCxn id="58377" idx="3"/>
            <a:endCxn id="58379" idx="1"/>
          </p:cNvCxnSpPr>
          <p:nvPr/>
        </p:nvCxnSpPr>
        <p:spPr bwMode="auto">
          <a:xfrm>
            <a:off x="4762500" y="2628900"/>
            <a:ext cx="66675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8383" name="AutoShape 15"/>
          <p:cNvCxnSpPr>
            <a:cxnSpLocks noChangeAspect="1" noChangeShapeType="1"/>
            <a:stCxn id="58375" idx="2"/>
            <a:endCxn id="962565" idx="1"/>
          </p:cNvCxnSpPr>
          <p:nvPr/>
        </p:nvCxnSpPr>
        <p:spPr bwMode="auto">
          <a:xfrm rot="16200000" flipH="1">
            <a:off x="2405857" y="2697956"/>
            <a:ext cx="1143000" cy="21478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</p:cxnSp>
      <p:cxnSp>
        <p:nvCxnSpPr>
          <p:cNvPr id="58384" name="AutoShape 16"/>
          <p:cNvCxnSpPr>
            <a:cxnSpLocks noChangeAspect="1" noChangeShapeType="1"/>
            <a:stCxn id="58377" idx="2"/>
            <a:endCxn id="962565" idx="1"/>
          </p:cNvCxnSpPr>
          <p:nvPr/>
        </p:nvCxnSpPr>
        <p:spPr bwMode="auto">
          <a:xfrm rot="16200000" flipH="1">
            <a:off x="3477419" y="3769519"/>
            <a:ext cx="1143000" cy="47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58385" name="AutoShape 20"/>
          <p:cNvSpPr>
            <a:spLocks noChangeArrowheads="1"/>
          </p:cNvSpPr>
          <p:nvPr/>
        </p:nvSpPr>
        <p:spPr bwMode="auto">
          <a:xfrm>
            <a:off x="7086600" y="1981200"/>
            <a:ext cx="990600" cy="762000"/>
          </a:xfrm>
          <a:prstGeom prst="wedgeEllipseCallout">
            <a:avLst>
              <a:gd name="adj1" fmla="val -91667"/>
              <a:gd name="adj2" fmla="val 2083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72%</a:t>
            </a:r>
          </a:p>
          <a:p>
            <a:pPr algn="ctr"/>
            <a:r>
              <a:rPr lang="en-US"/>
              <a:t>Faster!</a:t>
            </a:r>
          </a:p>
        </p:txBody>
      </p:sp>
      <p:sp>
        <p:nvSpPr>
          <p:cNvPr id="58386" name="Rectangle 21"/>
          <p:cNvSpPr>
            <a:spLocks noChangeArrowheads="1"/>
          </p:cNvSpPr>
          <p:nvPr/>
        </p:nvSpPr>
        <p:spPr bwMode="auto">
          <a:xfrm>
            <a:off x="1676400" y="36576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build</a:t>
            </a:r>
          </a:p>
          <a:p>
            <a:r>
              <a:rPr lang="en-US"/>
              <a:t>information</a:t>
            </a:r>
          </a:p>
        </p:txBody>
      </p:sp>
      <p:sp>
        <p:nvSpPr>
          <p:cNvPr id="58387" name="Rectangle 22"/>
          <p:cNvSpPr>
            <a:spLocks noChangeArrowheads="1"/>
          </p:cNvSpPr>
          <p:nvPr/>
        </p:nvSpPr>
        <p:spPr bwMode="auto">
          <a:xfrm>
            <a:off x="3984625" y="3352800"/>
            <a:ext cx="1568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environment /</a:t>
            </a:r>
            <a:br>
              <a:rPr lang="en-US"/>
            </a:br>
            <a:r>
              <a:rPr lang="en-US"/>
              <a:t>performance</a:t>
            </a:r>
            <a:br>
              <a:rPr lang="en-US"/>
            </a:br>
            <a:r>
              <a:rPr lang="en-US"/>
              <a:t>data</a:t>
            </a:r>
          </a:p>
        </p:txBody>
      </p:sp>
      <p:grpSp>
        <p:nvGrpSpPr>
          <p:cNvPr id="58388" name="Group 25"/>
          <p:cNvGrpSpPr>
            <a:grpSpLocks/>
          </p:cNvGrpSpPr>
          <p:nvPr/>
        </p:nvGrpSpPr>
        <p:grpSpPr bwMode="auto">
          <a:xfrm>
            <a:off x="6648450" y="4419600"/>
            <a:ext cx="1428750" cy="1143000"/>
            <a:chOff x="3696" y="2736"/>
            <a:chExt cx="900" cy="720"/>
          </a:xfrm>
        </p:grpSpPr>
        <p:sp>
          <p:nvSpPr>
            <p:cNvPr id="58392" name="AutoShape 23"/>
            <p:cNvSpPr>
              <a:spLocks noChangeAspect="1" noChangeArrowheads="1"/>
            </p:cNvSpPr>
            <p:nvPr/>
          </p:nvSpPr>
          <p:spPr bwMode="auto">
            <a:xfrm>
              <a:off x="3696" y="2736"/>
              <a:ext cx="900" cy="72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3" name="Rectangle 24"/>
            <p:cNvSpPr>
              <a:spLocks noChangeAspect="1" noChangeArrowheads="1"/>
            </p:cNvSpPr>
            <p:nvPr/>
          </p:nvSpPr>
          <p:spPr bwMode="auto">
            <a:xfrm>
              <a:off x="3808" y="2880"/>
              <a:ext cx="69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Offline</a:t>
              </a:r>
            </a:p>
            <a:p>
              <a:pPr algn="ctr"/>
              <a:r>
                <a:rPr lang="en-US" sz="2000"/>
                <a:t>analysis</a:t>
              </a:r>
            </a:p>
          </p:txBody>
        </p:sp>
      </p:grpSp>
      <p:sp>
        <p:nvSpPr>
          <p:cNvPr id="58389" name="Line 26"/>
          <p:cNvSpPr>
            <a:spLocks noChangeShapeType="1"/>
          </p:cNvSpPr>
          <p:nvPr/>
        </p:nvSpPr>
        <p:spPr bwMode="auto">
          <a:xfrm>
            <a:off x="4724400" y="4953000"/>
            <a:ext cx="1905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med" len="lg"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90" name="Line 27"/>
          <p:cNvSpPr>
            <a:spLocks noChangeShapeType="1"/>
          </p:cNvSpPr>
          <p:nvPr/>
        </p:nvSpPr>
        <p:spPr bwMode="auto">
          <a:xfrm flipV="1">
            <a:off x="6096000" y="3200400"/>
            <a:ext cx="0" cy="1524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91" name="Line 28"/>
          <p:cNvSpPr>
            <a:spLocks noChangeShapeType="1"/>
          </p:cNvSpPr>
          <p:nvPr/>
        </p:nvSpPr>
        <p:spPr bwMode="auto">
          <a:xfrm flipH="1">
            <a:off x="4724400" y="4724400"/>
            <a:ext cx="1371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Objectives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FB6E98A-C411-43C0-B0D0-B7830E3185D1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5364" name="Rectangle 5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Robust parallel performance environment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Uniformly available across NSF HPC platforms</a:t>
            </a:r>
          </a:p>
          <a:p>
            <a:pPr eaLnBrk="1" hangingPunct="1"/>
            <a:r>
              <a:rPr lang="en-US" smtClean="0"/>
              <a:t>Promote performance engineering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Training in performance tools and methods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Leverage NSF TeraGrid EOT</a:t>
            </a:r>
          </a:p>
          <a:p>
            <a:pPr eaLnBrk="1" hangingPunct="1"/>
            <a:r>
              <a:rPr lang="en-US" smtClean="0"/>
              <a:t>Work with petascale applications teams</a:t>
            </a:r>
          </a:p>
          <a:p>
            <a:pPr eaLnBrk="1" hangingPunct="1"/>
            <a:r>
              <a:rPr lang="en-US" smtClean="0"/>
              <a:t>Community building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Performance Data Management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9DD72A6-AE85-4D0A-9DEE-2C8594B83E7B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2" name="Rectangle 5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Performance diagnosis and optimization involves multiple performance experiments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Support for common performance data management tasks augments tool use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 smtClean="0">
                <a:ea typeface="ＭＳ Ｐゴシック" pitchFamily="34" charset="-128"/>
              </a:rPr>
              <a:t>Performance experiment data and metadata storage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 smtClean="0">
                <a:ea typeface="ＭＳ Ｐゴシック" pitchFamily="34" charset="-128"/>
              </a:rPr>
              <a:t>Performance database and query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800" smtClean="0"/>
              <a:t>What type of performance data should be stored?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 smtClean="0">
                <a:ea typeface="ＭＳ Ｐゴシック" pitchFamily="34" charset="-128"/>
              </a:rPr>
              <a:t>Parallel profiles or parallel traces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 smtClean="0">
                <a:ea typeface="ＭＳ Ｐゴシック" pitchFamily="34" charset="-128"/>
              </a:rPr>
              <a:t>Storage size will dictate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GB" sz="2400" smtClean="0">
                <a:ea typeface="ＭＳ Ｐゴシック" pitchFamily="34" charset="-128"/>
              </a:rPr>
              <a:t>Experiment metadata helps in meta analysis tasks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Serves tool integration objectives</a:t>
            </a:r>
            <a:endParaRPr lang="en-GB" sz="28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Metadata Collection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CC087DC-F638-456E-955E-704A97156C1A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 smtClean="0"/>
              <a:t>Integration of metadata with each parallel profile</a:t>
            </a:r>
          </a:p>
          <a:p>
            <a:pPr lvl="1">
              <a:defRPr/>
            </a:pPr>
            <a:r>
              <a:rPr lang="en-GB" dirty="0" smtClean="0"/>
              <a:t>Separate information from performance data</a:t>
            </a:r>
          </a:p>
          <a:p>
            <a:pPr>
              <a:defRPr/>
            </a:pPr>
            <a:r>
              <a:rPr lang="en-US" dirty="0" smtClean="0"/>
              <a:t>Three ways to incorporate metadata</a:t>
            </a:r>
          </a:p>
          <a:p>
            <a:pPr lvl="1">
              <a:defRPr/>
            </a:pPr>
            <a:r>
              <a:rPr lang="en-US" dirty="0" smtClean="0"/>
              <a:t>Measured hardware/system information</a:t>
            </a:r>
          </a:p>
          <a:p>
            <a:pPr lvl="2">
              <a:defRPr/>
            </a:pPr>
            <a:r>
              <a:rPr lang="en-US" dirty="0" smtClean="0"/>
              <a:t>CPU speed, memory in GB, MPI node IDs, …</a:t>
            </a:r>
          </a:p>
          <a:p>
            <a:pPr lvl="1">
              <a:defRPr/>
            </a:pPr>
            <a:r>
              <a:rPr lang="en-US" dirty="0" smtClean="0"/>
              <a:t>Application instrumentation (application-specific)</a:t>
            </a:r>
          </a:p>
          <a:p>
            <a:pPr lvl="2">
              <a:defRPr/>
            </a:pPr>
            <a:r>
              <a:rPr lang="en-US" dirty="0" smtClean="0"/>
              <a:t>Application parameters, input data, domain decomposition</a:t>
            </a:r>
          </a:p>
          <a:p>
            <a:pPr lvl="2">
              <a:defRPr/>
            </a:pPr>
            <a:r>
              <a:rPr lang="en-US" dirty="0" smtClean="0"/>
              <a:t>Capture arbitrary name/value pair and save with experiment</a:t>
            </a:r>
          </a:p>
          <a:p>
            <a:pPr lvl="1">
              <a:defRPr/>
            </a:pPr>
            <a:r>
              <a:rPr lang="en-US" dirty="0" smtClean="0"/>
              <a:t>Data management tools can read additional metadata</a:t>
            </a:r>
          </a:p>
          <a:p>
            <a:pPr lvl="2">
              <a:defRPr/>
            </a:pPr>
            <a:r>
              <a:rPr lang="en-US" dirty="0" smtClean="0"/>
              <a:t>Compiler flags, submission scripts, input files, …</a:t>
            </a:r>
          </a:p>
          <a:p>
            <a:pPr lvl="2">
              <a:defRPr/>
            </a:pPr>
            <a:r>
              <a:rPr lang="en-US" dirty="0" smtClean="0"/>
              <a:t>Before or after execution</a:t>
            </a:r>
          </a:p>
          <a:p>
            <a:pPr>
              <a:defRPr/>
            </a:pPr>
            <a:r>
              <a:rPr lang="en-US" dirty="0" smtClean="0"/>
              <a:t>Enhances analysis capabilities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Performance Data Mining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001543C-93C6-4AF4-BADA-186FDEF61CFB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2" name="Rectangle 6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Conduct parallel performance analysis in a systematic, collaborative and reusable manner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Manage performance complexity and automate process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Discover performance relationship and properties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Multi-experiment performance analysis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Data mining applied to parallel performance data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Comparative, clustering, correlation, characterization, 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Large-scale performance data reduction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Implement extensible analysis framework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Abstraction / automation of data mining operations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Interface to existing analysis and data mining tools</a:t>
            </a: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 to explain performance?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89888B7-FD47-452A-97AC-44008FDF1A95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marL="406400" indent="-406400" eaLnBrk="1" hangingPunct="1">
              <a:lnSpc>
                <a:spcPct val="90000"/>
              </a:lnSpc>
              <a:defRPr/>
            </a:pPr>
            <a:r>
              <a:rPr lang="en-US" sz="2800" dirty="0" smtClean="0"/>
              <a:t>Should not just </a:t>
            </a:r>
            <a:r>
              <a:rPr lang="en-US" sz="2800" dirty="0" smtClean="0"/>
              <a:t>re-describe </a:t>
            </a:r>
            <a:r>
              <a:rPr lang="en-US" sz="2800" dirty="0" smtClean="0"/>
              <a:t>performance results</a:t>
            </a:r>
          </a:p>
          <a:p>
            <a:pPr marL="406400" indent="-406400" eaLnBrk="1" hangingPunct="1">
              <a:lnSpc>
                <a:spcPct val="90000"/>
              </a:lnSpc>
              <a:defRPr/>
            </a:pPr>
            <a:r>
              <a:rPr lang="en-US" sz="2800" dirty="0" smtClean="0"/>
              <a:t>Should explain performance phenomena</a:t>
            </a:r>
          </a:p>
          <a:p>
            <a:pPr marL="863600" lvl="1" indent="-34290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What are the causes for performance observed?</a:t>
            </a:r>
          </a:p>
          <a:p>
            <a:pPr marL="863600" lvl="1" indent="-34290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What are the factors and how do they interrelate?</a:t>
            </a:r>
          </a:p>
          <a:p>
            <a:pPr marL="863600" lvl="1" indent="-34290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Performance analytics, forensics, and decision support</a:t>
            </a:r>
          </a:p>
          <a:p>
            <a:pPr marL="406400" indent="-406400" eaLnBrk="1" hangingPunct="1">
              <a:lnSpc>
                <a:spcPct val="90000"/>
              </a:lnSpc>
              <a:defRPr/>
            </a:pPr>
            <a:r>
              <a:rPr lang="en-US" sz="2800" dirty="0" smtClean="0"/>
              <a:t>Add </a:t>
            </a:r>
            <a:r>
              <a:rPr lang="en-US" sz="2800" i="1" dirty="0" smtClean="0"/>
              <a:t>knowledge</a:t>
            </a:r>
            <a:r>
              <a:rPr lang="en-US" sz="2800" dirty="0" smtClean="0"/>
              <a:t> to do more intelligent things</a:t>
            </a:r>
          </a:p>
          <a:p>
            <a:pPr marL="863600" lvl="1" indent="-34290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Automated analysis needs good informed feedback</a:t>
            </a:r>
          </a:p>
          <a:p>
            <a:pPr marL="863600" lvl="1" indent="-34290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Performance model generation requires interpretation</a:t>
            </a:r>
          </a:p>
          <a:p>
            <a:pPr marL="406400" indent="-406400" eaLnBrk="1" hangingPunct="1">
              <a:lnSpc>
                <a:spcPct val="90000"/>
              </a:lnSpc>
              <a:defRPr/>
            </a:pPr>
            <a:r>
              <a:rPr lang="en-US" sz="2800" dirty="0" smtClean="0"/>
              <a:t>Performance knowledge discovery framework</a:t>
            </a:r>
          </a:p>
          <a:p>
            <a:pPr marL="863600" lvl="1" indent="-34290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Integrating meta-information</a:t>
            </a:r>
          </a:p>
          <a:p>
            <a:pPr marL="863600" lvl="1" indent="-342900" eaLnBrk="1" hangingPunct="1">
              <a:lnSpc>
                <a:spcPct val="90000"/>
              </a:lnSpc>
              <a:defRPr/>
            </a:pPr>
            <a:r>
              <a:rPr lang="en-US" sz="2400" dirty="0" smtClean="0">
                <a:ea typeface="ＭＳ Ｐゴシック" pitchFamily="34" charset="-128"/>
              </a:rPr>
              <a:t>Knowledge-based performance problem solving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Metadata and Knowledge Role</a:t>
            </a:r>
          </a:p>
        </p:txBody>
      </p:sp>
      <p:sp>
        <p:nvSpPr>
          <p:cNvPr id="55300" name="Slide Number Placeholder 24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C561453-4ADE-48C2-8B0F-F667B3C26D47}" type="slidenum">
              <a:rPr lang="en-US"/>
              <a:pPr>
                <a:defRPr/>
              </a:pPr>
              <a:t>64</a:t>
            </a:fld>
            <a:endParaRPr lang="en-US"/>
          </a:p>
        </p:txBody>
      </p:sp>
      <p:grpSp>
        <p:nvGrpSpPr>
          <p:cNvPr id="63492" name="Group 3"/>
          <p:cNvGrpSpPr>
            <a:grpSpLocks/>
          </p:cNvGrpSpPr>
          <p:nvPr/>
        </p:nvGrpSpPr>
        <p:grpSpPr bwMode="auto">
          <a:xfrm>
            <a:off x="322263" y="1066800"/>
            <a:ext cx="8518525" cy="4805363"/>
            <a:chOff x="203" y="837"/>
            <a:chExt cx="5366" cy="3027"/>
          </a:xfrm>
        </p:grpSpPr>
        <p:sp>
          <p:nvSpPr>
            <p:cNvPr id="973828" name="Rectangle 4"/>
            <p:cNvSpPr>
              <a:spLocks noChangeArrowheads="1"/>
            </p:cNvSpPr>
            <p:nvPr/>
          </p:nvSpPr>
          <p:spPr bwMode="auto">
            <a:xfrm>
              <a:off x="203" y="3139"/>
              <a:ext cx="2086" cy="23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defTabSz="642938">
                <a:defRPr/>
              </a:pPr>
              <a:r>
                <a:rPr lang="en-US" sz="210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Performance Knowledge</a:t>
              </a:r>
              <a:endParaRPr lang="en-US" sz="21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" charset="0"/>
                <a:cs typeface="Arial" charset="0"/>
                <a:sym typeface="Gill Sans" charset="0"/>
              </a:endParaRPr>
            </a:p>
          </p:txBody>
        </p:sp>
        <p:sp>
          <p:nvSpPr>
            <p:cNvPr id="973829" name="Rectangle 5"/>
            <p:cNvSpPr>
              <a:spLocks noChangeArrowheads="1"/>
            </p:cNvSpPr>
            <p:nvPr/>
          </p:nvSpPr>
          <p:spPr bwMode="auto">
            <a:xfrm>
              <a:off x="2385" y="1164"/>
              <a:ext cx="934" cy="563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Source</a:t>
              </a:r>
            </a:p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Code</a:t>
              </a:r>
            </a:p>
          </p:txBody>
        </p:sp>
        <p:sp>
          <p:nvSpPr>
            <p:cNvPr id="973830" name="Rectangle 6"/>
            <p:cNvSpPr>
              <a:spLocks noChangeArrowheads="1"/>
            </p:cNvSpPr>
            <p:nvPr/>
          </p:nvSpPr>
          <p:spPr bwMode="auto">
            <a:xfrm>
              <a:off x="3409" y="1164"/>
              <a:ext cx="1012" cy="563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Build Environment</a:t>
              </a:r>
            </a:p>
          </p:txBody>
        </p:sp>
        <p:sp>
          <p:nvSpPr>
            <p:cNvPr id="973831" name="Rectangle 7"/>
            <p:cNvSpPr>
              <a:spLocks noChangeArrowheads="1"/>
            </p:cNvSpPr>
            <p:nvPr/>
          </p:nvSpPr>
          <p:spPr bwMode="auto">
            <a:xfrm>
              <a:off x="4490" y="1164"/>
              <a:ext cx="1017" cy="563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Run Environment</a:t>
              </a:r>
            </a:p>
          </p:txBody>
        </p:sp>
        <p:sp>
          <p:nvSpPr>
            <p:cNvPr id="63497" name="AutoShape 8"/>
            <p:cNvSpPr>
              <a:spLocks noChangeArrowheads="1"/>
            </p:cNvSpPr>
            <p:nvPr/>
          </p:nvSpPr>
          <p:spPr bwMode="auto">
            <a:xfrm rot="5400000">
              <a:off x="3674" y="2992"/>
              <a:ext cx="562" cy="563"/>
            </a:xfrm>
            <a:prstGeom prst="rightArrow">
              <a:avLst>
                <a:gd name="adj1" fmla="val 34250"/>
                <a:gd name="adj2" fmla="val 5088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98" name="Rectangle 9"/>
            <p:cNvSpPr>
              <a:spLocks noChangeArrowheads="1"/>
            </p:cNvSpPr>
            <p:nvPr/>
          </p:nvSpPr>
          <p:spPr bwMode="auto">
            <a:xfrm>
              <a:off x="2989" y="3576"/>
              <a:ext cx="19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/>
              <a:r>
                <a:rPr lang="en-US" sz="3000">
                  <a:latin typeface="Gill Sans"/>
                  <a:sym typeface="Gill Sans"/>
                </a:rPr>
                <a:t>Performance Result</a:t>
              </a:r>
            </a:p>
          </p:txBody>
        </p:sp>
        <p:sp>
          <p:nvSpPr>
            <p:cNvPr id="63499" name="Rectangle 10"/>
            <p:cNvSpPr>
              <a:spLocks noChangeArrowheads="1"/>
            </p:cNvSpPr>
            <p:nvPr/>
          </p:nvSpPr>
          <p:spPr bwMode="auto">
            <a:xfrm>
              <a:off x="3470" y="2559"/>
              <a:ext cx="9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 defTabSz="642938"/>
              <a:r>
                <a:rPr lang="en-US" sz="3000">
                  <a:latin typeface="Gill Sans"/>
                  <a:sym typeface="Gill Sans"/>
                </a:rPr>
                <a:t>Execution</a:t>
              </a:r>
            </a:p>
          </p:txBody>
        </p:sp>
        <p:sp>
          <p:nvSpPr>
            <p:cNvPr id="63500" name="Line 11"/>
            <p:cNvSpPr>
              <a:spLocks noChangeShapeType="1"/>
            </p:cNvSpPr>
            <p:nvPr/>
          </p:nvSpPr>
          <p:spPr bwMode="auto">
            <a:xfrm rot="10800000" flipH="1">
              <a:off x="4127" y="1868"/>
              <a:ext cx="877" cy="659"/>
            </a:xfrm>
            <a:prstGeom prst="line">
              <a:avLst/>
            </a:prstGeom>
            <a:noFill/>
            <a:ln w="76200">
              <a:solidFill>
                <a:srgbClr val="FADB6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1" name="Line 12"/>
            <p:cNvSpPr>
              <a:spLocks noChangeShapeType="1"/>
            </p:cNvSpPr>
            <p:nvPr/>
          </p:nvSpPr>
          <p:spPr bwMode="auto">
            <a:xfrm rot="10800000" flipH="1">
              <a:off x="3956" y="1859"/>
              <a:ext cx="0" cy="681"/>
            </a:xfrm>
            <a:prstGeom prst="line">
              <a:avLst/>
            </a:prstGeom>
            <a:noFill/>
            <a:ln w="76200">
              <a:solidFill>
                <a:srgbClr val="FADB6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2" name="Line 13"/>
            <p:cNvSpPr>
              <a:spLocks noChangeShapeType="1"/>
            </p:cNvSpPr>
            <p:nvPr/>
          </p:nvSpPr>
          <p:spPr bwMode="auto">
            <a:xfrm rot="10800000">
              <a:off x="2874" y="1868"/>
              <a:ext cx="907" cy="659"/>
            </a:xfrm>
            <a:prstGeom prst="line">
              <a:avLst/>
            </a:prstGeom>
            <a:noFill/>
            <a:ln w="76200">
              <a:solidFill>
                <a:srgbClr val="FADB61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3" name="Rectangle 14"/>
            <p:cNvSpPr>
              <a:spLocks noChangeArrowheads="1"/>
            </p:cNvSpPr>
            <p:nvPr/>
          </p:nvSpPr>
          <p:spPr bwMode="auto">
            <a:xfrm>
              <a:off x="236" y="1080"/>
              <a:ext cx="170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3000">
                  <a:latin typeface="Gill Sans"/>
                  <a:sym typeface="Gill Sans"/>
                </a:rPr>
                <a:t>You have to capture these...</a:t>
              </a:r>
            </a:p>
          </p:txBody>
        </p:sp>
        <p:sp>
          <p:nvSpPr>
            <p:cNvPr id="63504" name="Rectangle 15"/>
            <p:cNvSpPr>
              <a:spLocks noChangeArrowheads="1"/>
            </p:cNvSpPr>
            <p:nvPr/>
          </p:nvSpPr>
          <p:spPr bwMode="auto">
            <a:xfrm>
              <a:off x="270" y="3544"/>
              <a:ext cx="1969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/>
              <a:r>
                <a:rPr lang="en-US" sz="3000">
                  <a:latin typeface="Gill Sans"/>
                  <a:sym typeface="Gill Sans"/>
                </a:rPr>
                <a:t>...to understand this</a:t>
              </a:r>
            </a:p>
          </p:txBody>
        </p:sp>
        <p:sp>
          <p:nvSpPr>
            <p:cNvPr id="973840" name="Rectangle 16"/>
            <p:cNvSpPr>
              <a:spLocks noChangeArrowheads="1"/>
            </p:cNvSpPr>
            <p:nvPr/>
          </p:nvSpPr>
          <p:spPr bwMode="auto">
            <a:xfrm>
              <a:off x="270" y="2683"/>
              <a:ext cx="934" cy="349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Application</a:t>
              </a:r>
            </a:p>
          </p:txBody>
        </p:sp>
        <p:sp>
          <p:nvSpPr>
            <p:cNvPr id="973841" name="Rectangle 17"/>
            <p:cNvSpPr>
              <a:spLocks noChangeArrowheads="1"/>
            </p:cNvSpPr>
            <p:nvPr/>
          </p:nvSpPr>
          <p:spPr bwMode="auto">
            <a:xfrm>
              <a:off x="1271" y="2689"/>
              <a:ext cx="934" cy="337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Machine</a:t>
              </a:r>
            </a:p>
          </p:txBody>
        </p:sp>
        <p:sp>
          <p:nvSpPr>
            <p:cNvPr id="973842" name="Rectangle 18"/>
            <p:cNvSpPr>
              <a:spLocks noChangeArrowheads="1"/>
            </p:cNvSpPr>
            <p:nvPr/>
          </p:nvSpPr>
          <p:spPr bwMode="auto">
            <a:xfrm>
              <a:off x="718" y="2210"/>
              <a:ext cx="1044" cy="416"/>
            </a:xfrm>
            <a:prstGeom prst="rect">
              <a:avLst/>
            </a:prstGeom>
            <a:solidFill>
              <a:srgbClr val="2300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642938">
                <a:defRPr/>
              </a:pPr>
              <a:r>
                <a:rPr lang="en-US" sz="2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Performance Problems</a:t>
              </a:r>
            </a:p>
          </p:txBody>
        </p:sp>
        <p:sp>
          <p:nvSpPr>
            <p:cNvPr id="63508" name="AutoShape 19"/>
            <p:cNvSpPr>
              <a:spLocks/>
            </p:cNvSpPr>
            <p:nvPr/>
          </p:nvSpPr>
          <p:spPr bwMode="auto">
            <a:xfrm>
              <a:off x="1856" y="1350"/>
              <a:ext cx="405" cy="169"/>
            </a:xfrm>
            <a:prstGeom prst="rightArrow">
              <a:avLst>
                <a:gd name="adj1" fmla="val 50000"/>
                <a:gd name="adj2" fmla="val 59911"/>
              </a:avLst>
            </a:prstGeom>
            <a:solidFill>
              <a:schemeClr val="accent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9" name="AutoShape 20"/>
            <p:cNvSpPr>
              <a:spLocks/>
            </p:cNvSpPr>
            <p:nvPr/>
          </p:nvSpPr>
          <p:spPr bwMode="auto">
            <a:xfrm>
              <a:off x="1148" y="1721"/>
              <a:ext cx="168" cy="338"/>
            </a:xfrm>
            <a:prstGeom prst="downArrow">
              <a:avLst>
                <a:gd name="adj1" fmla="val 50000"/>
                <a:gd name="adj2" fmla="val 50298"/>
              </a:avLst>
            </a:prstGeom>
            <a:solidFill>
              <a:schemeClr val="accent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0" name="AutoShape 21"/>
            <p:cNvSpPr>
              <a:spLocks/>
            </p:cNvSpPr>
            <p:nvPr/>
          </p:nvSpPr>
          <p:spPr bwMode="auto">
            <a:xfrm>
              <a:off x="2475" y="3645"/>
              <a:ext cx="405" cy="169"/>
            </a:xfrm>
            <a:prstGeom prst="rightArrow">
              <a:avLst>
                <a:gd name="adj1" fmla="val 50000"/>
                <a:gd name="adj2" fmla="val 59911"/>
              </a:avLst>
            </a:prstGeom>
            <a:solidFill>
              <a:schemeClr val="accent2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846" name="Rectangle 22"/>
            <p:cNvSpPr>
              <a:spLocks/>
            </p:cNvSpPr>
            <p:nvPr/>
          </p:nvSpPr>
          <p:spPr bwMode="auto">
            <a:xfrm>
              <a:off x="3192" y="837"/>
              <a:ext cx="1462" cy="2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64291" tIns="32146" rIns="64291" bIns="32146" anchor="ctr">
              <a:spAutoFit/>
            </a:bodyPr>
            <a:lstStyle/>
            <a:p>
              <a:pPr algn="ctr" defTabSz="642938">
                <a:defRPr/>
              </a:pPr>
              <a:r>
                <a:rPr lang="en-US" sz="2100">
                  <a:effectLst>
                    <a:outerShdw blurRad="38100" dist="38100" dir="2700000" algn="tl">
                      <a:srgbClr val="C0C0C0"/>
                    </a:outerShdw>
                  </a:effectLst>
                  <a:latin typeface="Gill Sans" charset="0"/>
                  <a:cs typeface="Arial" charset="0"/>
                  <a:sym typeface="Gill Sans" charset="0"/>
                </a:rPr>
                <a:t>Context Knowledge</a:t>
              </a:r>
              <a:endParaRPr lang="en-US" sz="3000">
                <a:solidFill>
                  <a:srgbClr val="FFFFFF"/>
                </a:solidFill>
                <a:latin typeface="Gill Sans" charset="0"/>
                <a:cs typeface="Arial" charset="0"/>
                <a:sym typeface="Gill Sans" charset="0"/>
              </a:endParaRPr>
            </a:p>
          </p:txBody>
        </p:sp>
        <p:sp>
          <p:nvSpPr>
            <p:cNvPr id="63512" name="Rectangle 23"/>
            <p:cNvSpPr>
              <a:spLocks/>
            </p:cNvSpPr>
            <p:nvPr/>
          </p:nvSpPr>
          <p:spPr bwMode="auto">
            <a:xfrm>
              <a:off x="2295" y="1114"/>
              <a:ext cx="3274" cy="6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3" name="Rectangle 24"/>
            <p:cNvSpPr>
              <a:spLocks/>
            </p:cNvSpPr>
            <p:nvPr/>
          </p:nvSpPr>
          <p:spPr bwMode="auto">
            <a:xfrm>
              <a:off x="203" y="2126"/>
              <a:ext cx="2058" cy="94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Performance Optimization Process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7997039-D2E1-4426-B5FD-70EACCC21D73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Performance characterization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Identify major performance contributors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Identify sources of performance inefficiency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Utilize timing and hardware measures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Performance diagnosis (Performance Debugging)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Look for conditions of performance problems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Determine if conditions are met and their severity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What and where are the performance bottlenecks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Performance tuning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Focus on dominant performance contributors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ea typeface="ＭＳ Ｐゴシック" pitchFamily="34" charset="-128"/>
              </a:rPr>
              <a:t>Eliminate main performance bottlenecks</a:t>
            </a:r>
            <a:endParaRPr lang="en-US" sz="2400" smtClean="0">
              <a:solidFill>
                <a:srgbClr val="CC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HANDS-ON:</a:t>
            </a:r>
            <a:br>
              <a:rPr lang="en-US" dirty="0" smtClean="0"/>
            </a:br>
            <a:r>
              <a:rPr lang="en-US" dirty="0" smtClean="0"/>
              <a:t>Live-DVD AND NPB-MPI BT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POINT Team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980CA9-8B7A-44E7-AED0-1C11E7FB8CB8}" type="slidenum">
              <a:rPr lang="en-US"/>
              <a:pPr>
                <a:defRPr/>
              </a:pPr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/>
              <a:t>NPB-MPI suite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The NAS Parallel Benchmark suite (sample MPI version)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Available from </a:t>
            </a:r>
            <a:r>
              <a:rPr lang="en-GB" sz="2600" dirty="0" smtClean="0">
                <a:latin typeface="Courier New" pitchFamily="49" charset="0"/>
              </a:rPr>
              <a:t>http://www.nas.nasa.gov/Software/NPB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9 benchmarks (7 in Fortran77, 2 in C)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Configurable for various sizes &amp; classes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Move into the NPB3.3-MPI root directory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Subdirectories contain source code for each benchmark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plus additional configuration and common code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The provided distribution has already been configured for the tutorial, such that it's ready to “make” one or more of the benchmarks and install them into a (tool-specific) “bin” subdirectory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533988F-ECAF-4C36-8AF3-36F6AADE4A79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66565" name="Rectangle 3"/>
          <p:cNvSpPr>
            <a:spLocks noChangeArrowheads="1"/>
          </p:cNvSpPr>
          <p:nvPr/>
        </p:nvSpPr>
        <p:spPr bwMode="auto">
          <a:xfrm>
            <a:off x="847725" y="3100388"/>
            <a:ext cx="7559675" cy="72072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cd tutorial/NPB3.3-MPI; ls</a:t>
            </a:r>
            <a:b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BT/     CG/     DT/     EP/     FT/     IS/     LU/     MG/     SP/</a:t>
            </a:r>
            <a:b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bin/    common/ config/ Makefile        README  README.tutorial sys/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Building</a:t>
            </a:r>
            <a:r>
              <a:rPr lang="de-DE" dirty="0" smtClean="0"/>
              <a:t> an NPB-MPI </a:t>
            </a:r>
            <a:r>
              <a:rPr lang="de-DE" dirty="0" err="1" smtClean="0"/>
              <a:t>benchmark</a:t>
            </a:r>
            <a:endParaRPr lang="de-DE" dirty="0"/>
          </a:p>
        </p:txBody>
      </p:sp>
      <p:sp>
        <p:nvSpPr>
          <p:cNvPr id="67587" name="Inhaltsplatzhalter 5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r>
              <a:rPr lang="de-DE" sz="2800" smtClean="0"/>
              <a:t>Type </a:t>
            </a:r>
            <a:r>
              <a:rPr lang="en-US" sz="2800" smtClean="0"/>
              <a:t>“make”</a:t>
            </a:r>
            <a:r>
              <a:rPr lang="de-DE" sz="2800" smtClean="0"/>
              <a:t> for instructions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4AC5EDA-0CC4-4E4F-8BA1-DFCAD397D508}" type="slidenum">
              <a:rPr lang="en-US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750888" y="1858963"/>
            <a:ext cx="7559675" cy="431958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755650" y="1858963"/>
            <a:ext cx="7559675" cy="4319587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make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=========================================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=      NAS Parallel Benchmarks 3.3      =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=      MPI/F77/C                        =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=========================================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To make a NAS benchmark type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make &lt;benchmark-name&gt; NPROCS=&lt;number&gt; CLASS=&lt;class&gt;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To make a set of benchmarks, create the file config/suite.def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according to the instructions in config/suite.def.template and type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    make suite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***************************************************************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 Custom build configuration is specified in config/make.def  *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 Suggested tutorial benchmark specification:                 *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       make bt CLASS=W NPROCS=16                             *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***************************************************************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Building an NPB benchmark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88337" cy="1204913"/>
          </a:xfrm>
        </p:spPr>
        <p:txBody>
          <a:bodyPr lIns="0" tIns="0" rIns="0" bIns="0"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Specify the benchmark configuration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benchmark name: </a:t>
            </a:r>
            <a:r>
              <a:rPr lang="en-GB" b="1" dirty="0" err="1" smtClean="0"/>
              <a:t>bt</a:t>
            </a:r>
            <a:r>
              <a:rPr lang="en-GB" dirty="0" smtClean="0"/>
              <a:t>, cg, </a:t>
            </a:r>
            <a:r>
              <a:rPr lang="en-GB" dirty="0" err="1" smtClean="0"/>
              <a:t>dt</a:t>
            </a:r>
            <a:r>
              <a:rPr lang="en-GB" dirty="0" smtClean="0"/>
              <a:t>, </a:t>
            </a:r>
            <a:r>
              <a:rPr lang="en-GB" dirty="0" err="1" smtClean="0"/>
              <a:t>ep</a:t>
            </a:r>
            <a:r>
              <a:rPr lang="en-GB" dirty="0" smtClean="0"/>
              <a:t>, ft, is, </a:t>
            </a:r>
            <a:r>
              <a:rPr lang="en-GB" dirty="0" err="1" smtClean="0"/>
              <a:t>lu</a:t>
            </a:r>
            <a:r>
              <a:rPr lang="en-GB" dirty="0" smtClean="0"/>
              <a:t>, mg, sp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the number of MPI processes: NPROC=</a:t>
            </a:r>
            <a:r>
              <a:rPr lang="en-GB" b="1" dirty="0" smtClean="0"/>
              <a:t>16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the benchmark class (S, W, A, B, C, D, E): CLASS=</a:t>
            </a:r>
            <a:r>
              <a:rPr lang="en-GB" b="1" dirty="0" smtClean="0"/>
              <a:t>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51664FB-3BAF-48AE-8985-6693E7553DCE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68613" name="Rectangle 3"/>
          <p:cNvSpPr>
            <a:spLocks noChangeArrowheads="1"/>
          </p:cNvSpPr>
          <p:nvPr/>
        </p:nvSpPr>
        <p:spPr bwMode="auto">
          <a:xfrm>
            <a:off x="809625" y="2552700"/>
            <a:ext cx="7559675" cy="350520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make </a:t>
            </a:r>
            <a:r>
              <a:rPr lang="en-GB" sz="1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bt NPROCS=16 CLASS=W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cd BT; make NPROCS=16 CLASS=W SUBTYPE= VERSION=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gmake: Entering directory 'BT'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cd ../sys; cc  -o setparams setparams.c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../sys/setparams bt 16 W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mpif77 -c  -O bt.f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cd ../common;  mpif77 -c  -O timers.f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mpif77 -c  -O btio.f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mpif77 -O -o </a:t>
            </a:r>
            <a:r>
              <a:rPr lang="en-GB" sz="1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../bin/bt_W.16</a:t>
            </a: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\</a:t>
            </a:r>
            <a:b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bt.o make_set.o initialize.o exact_solution.o exact_rhs.o \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set_constants.o adi.o define.o copy_faces.o rhs.o solve_subs.o \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x_solve.o y_solve.o z_solve.o add.o error.o verify.o setup_mpi.o \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../common/print_results.o ../common/timers.o btio.o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Built executable </a:t>
            </a:r>
            <a:r>
              <a:rPr lang="en-GB" sz="1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../bin/bt_W.16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gmake: Leaving directory 'BT'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Challenges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BB85B3A-E79E-41BC-9831-598703C2A10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6388" name="Rectangle 11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/>
            <a:r>
              <a:rPr lang="en-US" smtClean="0"/>
              <a:t>Consistent performance tool environment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Tool integration, interoperation, and scalability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Uniform deployment across NSF HPC platforms</a:t>
            </a:r>
          </a:p>
          <a:p>
            <a:pPr eaLnBrk="1" hangingPunct="1"/>
            <a:r>
              <a:rPr lang="en-US" smtClean="0"/>
              <a:t>Useful evaluation metrics and process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Make part of code development routine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Recording performance engineering history</a:t>
            </a:r>
          </a:p>
          <a:p>
            <a:pPr eaLnBrk="1" hangingPunct="1"/>
            <a:r>
              <a:rPr lang="en-US" smtClean="0"/>
              <a:t>Develop performance engineering culture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Proceed beyond “hand holding” engagements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/>
              <a:t>NPB-MPI BT (Block </a:t>
            </a:r>
            <a:r>
              <a:rPr lang="en-GB" dirty="0" err="1" smtClean="0"/>
              <a:t>Tridiagonal</a:t>
            </a:r>
            <a:r>
              <a:rPr lang="en-GB" dirty="0" smtClean="0"/>
              <a:t> solver)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What does it do?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Solves a </a:t>
            </a:r>
            <a:r>
              <a:rPr lang="en-GB" dirty="0" err="1" smtClean="0"/>
              <a:t>discretized</a:t>
            </a:r>
            <a:r>
              <a:rPr lang="en-GB" dirty="0" smtClean="0"/>
              <a:t> version of unsteady, compressible </a:t>
            </a:r>
            <a:r>
              <a:rPr lang="en-GB" dirty="0" err="1" smtClean="0"/>
              <a:t>Navier</a:t>
            </a:r>
            <a:r>
              <a:rPr lang="en-GB" dirty="0" smtClean="0"/>
              <a:t>-Stokes equations in three spatial dimensions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Performs 200 time-steps on a regular 3-dimensional grid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Can be configured to include various forms of parallel I/O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e.g., MPI collective file I/O: SUBTYPE=full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Implemented in 20 or so Fortran77 source modules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Needs a square number of processes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16 should be reasonable (decrease to 9 or 4, if necessary)</a:t>
            </a:r>
          </a:p>
          <a:p>
            <a:pPr lvl="2" eaLnBrk="1" fontAlgn="auto" hangingPunct="1">
              <a:spcAft>
                <a:spcPts val="0"/>
              </a:spcAft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excess processes idle when run with more than compiled</a:t>
            </a:r>
          </a:p>
          <a:p>
            <a:pPr lvl="2" eaLnBrk="1" fontAlgn="auto" hangingPunct="1">
              <a:spcAft>
                <a:spcPts val="0"/>
              </a:spcAft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smtClean="0"/>
              <a:t>don’t expect to see speed-up when run on a laptop!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err="1" smtClean="0"/>
              <a:t>bt_W</a:t>
            </a:r>
            <a:r>
              <a:rPr lang="en-GB" dirty="0" smtClean="0"/>
              <a:t> should run in around 5 to 12 seconds</a:t>
            </a:r>
          </a:p>
          <a:p>
            <a:pPr lvl="1" eaLnBrk="1" fontAlgn="auto" hangingPunct="1">
              <a:spcAft>
                <a:spcPts val="0"/>
              </a:spcAft>
              <a:buFont typeface="Arial" charset="0"/>
              <a:buChar char="–"/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  <a:defRPr/>
            </a:pPr>
            <a:r>
              <a:rPr lang="en-GB" dirty="0" err="1" smtClean="0"/>
              <a:t>bt_A</a:t>
            </a:r>
            <a:r>
              <a:rPr lang="en-GB" dirty="0" smtClean="0"/>
              <a:t> should take around 16-20x longer (90-100 seconds)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53F2673-6439-4B62-9980-0241FB75915A}" type="slidenum">
              <a:rPr lang="en-US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mtClean="0"/>
              <a:t>BT-MPI reference execution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 lIns="0" tIns="0" rIns="0" bIns="0"/>
          <a:lstStyle/>
          <a:p>
            <a:pPr eaLnBrk="1" hangingPunct="1">
              <a:tabLst>
                <a:tab pos="839788" algn="l"/>
                <a:tab pos="1754188" algn="l"/>
                <a:tab pos="2668588" algn="l"/>
                <a:tab pos="3582988" algn="l"/>
                <a:tab pos="4497388" algn="l"/>
                <a:tab pos="5411788" algn="l"/>
                <a:tab pos="6326188" algn="l"/>
                <a:tab pos="7240588" algn="l"/>
                <a:tab pos="8154988" algn="l"/>
                <a:tab pos="9069388" algn="l"/>
                <a:tab pos="9983788" algn="l"/>
              </a:tabLst>
            </a:pPr>
            <a:r>
              <a:rPr lang="en-GB" smtClean="0"/>
              <a:t>Launch as an MPI application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03009CD-7324-4DF3-90DB-00A54C45009E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70661" name="Rectangle 3"/>
          <p:cNvSpPr>
            <a:spLocks noChangeArrowheads="1"/>
          </p:cNvSpPr>
          <p:nvPr/>
        </p:nvSpPr>
        <p:spPr bwMode="auto">
          <a:xfrm>
            <a:off x="809625" y="1895475"/>
            <a:ext cx="7559675" cy="408940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cd bin; mpiexec -np 16 ./bt_W.16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NAS Parallel Benchmarks 3.3 -- BT Benchmark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Size:   24x  24x  24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Iterations:  200    dt:   0.0008000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Number of active processes:    16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Time step    1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Time step   20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Time step   40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Time step   60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...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Time step  160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Time step  180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Time step  200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Verification Successful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BT Benchmark Completed.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Time in seconds = 4.70</a:t>
            </a:r>
          </a:p>
        </p:txBody>
      </p:sp>
      <p:sp>
        <p:nvSpPr>
          <p:cNvPr id="70662" name="AutoShape 3"/>
          <p:cNvSpPr>
            <a:spLocks noChangeArrowheads="1"/>
          </p:cNvSpPr>
          <p:nvPr/>
        </p:nvSpPr>
        <p:spPr bwMode="auto">
          <a:xfrm>
            <a:off x="5338763" y="5108575"/>
            <a:ext cx="3119437" cy="792163"/>
          </a:xfrm>
          <a:prstGeom prst="roundRect">
            <a:avLst>
              <a:gd name="adj" fmla="val 199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Hint: save the benchmark output (or note the run time) to be able to refer to it 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Tutorial</a:t>
            </a:r>
            <a:r>
              <a:rPr lang="de-DE" dirty="0" smtClean="0"/>
              <a:t> </a:t>
            </a:r>
            <a:r>
              <a:rPr lang="de-DE" dirty="0" err="1" smtClean="0"/>
              <a:t>exercise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de-DE" dirty="0" smtClean="0"/>
              <a:t>The </a:t>
            </a:r>
            <a:r>
              <a:rPr lang="de-DE" dirty="0" err="1" smtClean="0"/>
              <a:t>tutorial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repeated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endParaRPr lang="de-DE" dirty="0" smtClean="0"/>
          </a:p>
          <a:p>
            <a:pPr>
              <a:defRPr/>
            </a:pPr>
            <a:r>
              <a:rPr lang="de-DE" dirty="0" smtClean="0"/>
              <a:t>Edit </a:t>
            </a:r>
            <a:r>
              <a:rPr lang="de-DE" dirty="0" err="1" smtClean="0">
                <a:solidFill>
                  <a:srgbClr val="3868B6"/>
                </a:solidFill>
              </a:rPr>
              <a:t>config</a:t>
            </a:r>
            <a:r>
              <a:rPr lang="de-DE" dirty="0" smtClean="0">
                <a:solidFill>
                  <a:srgbClr val="3868B6"/>
                </a:solidFill>
              </a:rPr>
              <a:t>/make.def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adjust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configuration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Modify </a:t>
            </a:r>
            <a:r>
              <a:rPr lang="de-DE" dirty="0" err="1" smtClean="0"/>
              <a:t>specification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compiler</a:t>
            </a:r>
            <a:r>
              <a:rPr lang="de-DE" dirty="0" smtClean="0"/>
              <a:t>/linker: </a:t>
            </a:r>
            <a:r>
              <a:rPr lang="de-DE" dirty="0" smtClean="0">
                <a:solidFill>
                  <a:srgbClr val="3868B6"/>
                </a:solidFill>
              </a:rPr>
              <a:t>MPIF77</a:t>
            </a:r>
          </a:p>
          <a:p>
            <a:pPr>
              <a:defRPr/>
            </a:pPr>
            <a:r>
              <a:rPr lang="de-DE" dirty="0" err="1" smtClean="0"/>
              <a:t>Make</a:t>
            </a:r>
            <a:r>
              <a:rPr lang="de-DE" dirty="0" smtClean="0"/>
              <a:t> clean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tool-specific</a:t>
            </a:r>
            <a:r>
              <a:rPr lang="de-DE" dirty="0" smtClean="0"/>
              <a:t> </a:t>
            </a:r>
            <a:r>
              <a:rPr lang="de-DE" dirty="0" err="1" smtClean="0"/>
              <a:t>executable</a:t>
            </a: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r>
              <a:rPr lang="de-DE" dirty="0" smtClean="0"/>
              <a:t>Change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directory</a:t>
            </a:r>
            <a:r>
              <a:rPr lang="de-DE" dirty="0" smtClean="0"/>
              <a:t> </a:t>
            </a:r>
            <a:r>
              <a:rPr lang="de-DE" dirty="0" err="1" smtClean="0"/>
              <a:t>containing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executable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desired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 </a:t>
            </a:r>
            <a:r>
              <a:rPr lang="de-DE" dirty="0" err="1" smtClean="0"/>
              <a:t>configuration</a:t>
            </a: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buFont typeface="Arial" pitchFamily="34" charset="0"/>
              <a:buNone/>
              <a:defRPr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F257FF3-34B0-4141-A12D-6272E17E1FED}" type="slidenum">
              <a:rPr lang="en-US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71685" name="Rectangle 3"/>
          <p:cNvSpPr>
            <a:spLocks noChangeArrowheads="1"/>
          </p:cNvSpPr>
          <p:nvPr/>
        </p:nvSpPr>
        <p:spPr bwMode="auto">
          <a:xfrm>
            <a:off x="884238" y="2819400"/>
            <a:ext cx="7559675" cy="80327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make clean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make </a:t>
            </a:r>
            <a:r>
              <a:rPr lang="en-GB" sz="1400" dirty="0" err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bt</a:t>
            </a:r>
            <a:r>
              <a:rPr lang="en-GB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CLASS=W NPROCS=16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Built executable </a:t>
            </a:r>
            <a:r>
              <a:rPr lang="en-GB" sz="1400" b="1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../bin.$(TOOL)</a:t>
            </a:r>
            <a:r>
              <a:rPr lang="en-GB" sz="14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/bt_W.16</a:t>
            </a:r>
          </a:p>
        </p:txBody>
      </p:sp>
      <p:sp>
        <p:nvSpPr>
          <p:cNvPr id="71686" name="Rectangle 3"/>
          <p:cNvSpPr>
            <a:spLocks noChangeArrowheads="1"/>
          </p:cNvSpPr>
          <p:nvPr/>
        </p:nvSpPr>
        <p:spPr bwMode="auto">
          <a:xfrm>
            <a:off x="884238" y="4633913"/>
            <a:ext cx="7559675" cy="80327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cd </a:t>
            </a:r>
            <a:r>
              <a:rPr lang="en-GB" sz="1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bin.$(TOOL)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export …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% mpiexec –np 16 bt_W.16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3600" dirty="0" smtClean="0"/>
              <a:t>NPB-MPI/BT: </a:t>
            </a:r>
            <a:r>
              <a:rPr lang="de-DE" sz="3600" dirty="0" err="1" smtClean="0"/>
              <a:t>config</a:t>
            </a:r>
            <a:r>
              <a:rPr lang="de-DE" sz="3600" dirty="0" smtClean="0"/>
              <a:t>/make.def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AC02C-E2F8-4747-9E68-72E739D8F145}" type="slidenum">
              <a:rPr lang="en-US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754063" y="1238250"/>
            <a:ext cx="7559675" cy="475297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            SITE- AND/OR PLATFORM-SPECIFIC DEFINITIONS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#---------------------------------------------------------------------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 Items in this file may need to be changed for each platform.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#---------------------------------------------------------------------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#---------------------------------------------------------------------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 The Fortran compiler used for MPI programs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#---------------------------------------------------------------------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MPIF77 = mpif77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 Alternative variants to perform instrumentation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#MPIF77 = marmotf77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#MPIF77 = tau_f90.sh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#MPIF77 = scalasca -instrument mpif77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#MPIF77 = vtf77 -vt:f77 mpif77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 PREP is a generic preposition macro for instrumentation preparation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#MPIF77 = $(PREP) mpif77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40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# This links MPI Fortran programs; usually the same as ${MPIF77}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FLINK   = $(MPIF77)</a:t>
            </a:r>
          </a:p>
          <a:p>
            <a:pPr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</p:txBody>
      </p:sp>
      <p:sp>
        <p:nvSpPr>
          <p:cNvPr id="72709" name="AutoShape 4"/>
          <p:cNvSpPr>
            <a:spLocks noChangeArrowheads="1"/>
          </p:cNvSpPr>
          <p:nvPr/>
        </p:nvSpPr>
        <p:spPr bwMode="auto">
          <a:xfrm>
            <a:off x="5578475" y="3649663"/>
            <a:ext cx="3375025" cy="900112"/>
          </a:xfrm>
          <a:prstGeom prst="roundRect">
            <a:avLst>
              <a:gd name="adj" fmla="val 17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Hint: uncomment one of these alternative compiler wrappers to perform instrumentation</a:t>
            </a:r>
          </a:p>
        </p:txBody>
      </p:sp>
      <p:sp>
        <p:nvSpPr>
          <p:cNvPr id="72710" name="AutoShape 5"/>
          <p:cNvSpPr>
            <a:spLocks noChangeArrowheads="1"/>
          </p:cNvSpPr>
          <p:nvPr/>
        </p:nvSpPr>
        <p:spPr bwMode="auto">
          <a:xfrm>
            <a:off x="5578475" y="2924175"/>
            <a:ext cx="3375025" cy="431800"/>
          </a:xfrm>
          <a:prstGeom prst="roundRect">
            <a:avLst>
              <a:gd name="adj" fmla="val 366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Default (no instrumentation)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738188" y="101917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898989"/>
                </a:solidFill>
              </a:rPr>
              <a:t>David </a:t>
            </a:r>
            <a:r>
              <a:rPr lang="en-US" b="1" dirty="0" err="1" smtClean="0">
                <a:solidFill>
                  <a:srgbClr val="898989"/>
                </a:solidFill>
              </a:rPr>
              <a:t>Cronk</a:t>
            </a:r>
            <a:endParaRPr lang="en-US" b="1" dirty="0" smtClean="0">
              <a:solidFill>
                <a:srgbClr val="898989"/>
              </a:solidFill>
            </a:endParaRPr>
          </a:p>
          <a:p>
            <a:r>
              <a:rPr lang="en-US" dirty="0" smtClean="0">
                <a:solidFill>
                  <a:srgbClr val="898989"/>
                </a:solidFill>
              </a:rPr>
              <a:t>Innovative Computing Lab</a:t>
            </a:r>
            <a:br>
              <a:rPr lang="en-US" dirty="0" smtClean="0">
                <a:solidFill>
                  <a:srgbClr val="898989"/>
                </a:solidFill>
              </a:rPr>
            </a:br>
            <a:r>
              <a:rPr lang="en-US" dirty="0" smtClean="0">
                <a:solidFill>
                  <a:srgbClr val="898989"/>
                </a:solidFill>
              </a:rPr>
              <a:t>University of Tennessee, Knoxville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B8981-8382-4AF0-854A-F0CB9CEF7FE9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Hardware Counters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B38443-BE8A-4842-A362-3332AA8769AD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498692" name="Rectangle 3"/>
          <p:cNvSpPr>
            <a:spLocks noChangeArrowheads="1"/>
          </p:cNvSpPr>
          <p:nvPr/>
        </p:nvSpPr>
        <p:spPr bwMode="auto">
          <a:xfrm>
            <a:off x="838200" y="1295400"/>
            <a:ext cx="7115175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SzPct val="90000"/>
              <a:buFont typeface="Times" pitchFamily="18" charset="0"/>
              <a:buNone/>
            </a:pPr>
            <a:r>
              <a:rPr lang="en-US" sz="2000">
                <a:solidFill>
                  <a:schemeClr val="tx2"/>
                </a:solidFill>
                <a:latin typeface="Calibri" pitchFamily="34" charset="0"/>
              </a:rPr>
              <a:t>Hardware performance counters available on most modern  microprocessors can provide insight into:</a:t>
            </a:r>
            <a:r>
              <a:rPr lang="en-US">
                <a:solidFill>
                  <a:schemeClr val="tx2"/>
                </a:solidFill>
                <a:latin typeface="Calibri" pitchFamily="34" charset="0"/>
              </a:rPr>
              <a:t> 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Whole program timing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Cache behaviors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Branch behaviors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Memory and resource access patterns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Pipeline stalls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Floating point efficiency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Instructions per cycle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sz="2000">
                <a:solidFill>
                  <a:schemeClr val="tx2"/>
                </a:solidFill>
                <a:latin typeface="Calibri" pitchFamily="34" charset="0"/>
              </a:rPr>
              <a:t>Hardware counter information can be obtained with: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Subroutine or basic block resolution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</a:rPr>
              <a:t>Process or thread attribution</a:t>
            </a:r>
          </a:p>
          <a:p>
            <a:pPr marL="342900" lvl="1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2000" b="1">
              <a:solidFill>
                <a:srgbClr val="8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What’s PAPI?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E5F0612-B1EE-4ABA-BECF-FA8B76E02A6F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Middleware to provide a consistent programming interface for the performance counter hardware found in most major micro-processors.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Countable events are defined in two ways: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Platform-neutral </a:t>
            </a:r>
            <a:r>
              <a:rPr lang="en-US" sz="2000" i="1" smtClean="0"/>
              <a:t>preset</a:t>
            </a:r>
            <a:r>
              <a:rPr lang="en-US" sz="2000" smtClean="0"/>
              <a:t> events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Platform-dependent native events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Presets can be </a:t>
            </a:r>
            <a:r>
              <a:rPr lang="en-US" sz="2400" smtClean="0">
                <a:solidFill>
                  <a:schemeClr val="folHlink"/>
                </a:solidFill>
              </a:rPr>
              <a:t>derived</a:t>
            </a:r>
            <a:r>
              <a:rPr lang="en-US" sz="2400" smtClean="0"/>
              <a:t> from multiple </a:t>
            </a:r>
            <a:r>
              <a:rPr lang="en-US" sz="2400" i="1" smtClean="0"/>
              <a:t>native events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All events are referenced by name and collected in EventSets for sampling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Events can be </a:t>
            </a:r>
            <a:r>
              <a:rPr lang="en-US" sz="2400" smtClean="0">
                <a:solidFill>
                  <a:schemeClr val="folHlink"/>
                </a:solidFill>
              </a:rPr>
              <a:t>multiplexed</a:t>
            </a:r>
            <a:r>
              <a:rPr lang="en-US" sz="2400" smtClean="0"/>
              <a:t> if counters are limited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Statistical sampling implemented by: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Hardware overflow if supported by the platform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Software overflow with timer driven sampling</a:t>
            </a:r>
          </a:p>
        </p:txBody>
      </p:sp>
      <p:grpSp>
        <p:nvGrpSpPr>
          <p:cNvPr id="75781" name="Group 4"/>
          <p:cNvGrpSpPr>
            <a:grpSpLocks/>
          </p:cNvGrpSpPr>
          <p:nvPr/>
        </p:nvGrpSpPr>
        <p:grpSpPr bwMode="auto">
          <a:xfrm>
            <a:off x="7729538" y="228600"/>
            <a:ext cx="838200" cy="838200"/>
            <a:chOff x="4896" y="1440"/>
            <a:chExt cx="528" cy="528"/>
          </a:xfrm>
        </p:grpSpPr>
        <p:pic>
          <p:nvPicPr>
            <p:cNvPr id="75782" name="Picture 5" descr="papilogo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06" y="1440"/>
              <a:ext cx="518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3" name="Rectangle 6"/>
            <p:cNvSpPr>
              <a:spLocks noChangeArrowheads="1"/>
            </p:cNvSpPr>
            <p:nvPr/>
          </p:nvSpPr>
          <p:spPr bwMode="auto">
            <a:xfrm>
              <a:off x="4896" y="1440"/>
              <a:ext cx="528" cy="52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Where’s PAPI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26C7B6B5-DC01-4BC8-9EA4-24D944B05863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PAPI runs on most modern processors and operating systems of interest to HPC: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/>
              <a:t>IBM POWER / AIX / Linux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/>
              <a:t>Blue Gene / L / P…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/>
              <a:t>Intel Pentium, Core2, Core i7, Atom / Linux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/>
              <a:t>Intel Itanium / Linux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/>
              <a:t>AMD Athlon, Opteron / Linux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/>
              <a:t>Cray XT(n) / CLE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mtClean="0"/>
              <a:t>Altix, Sparc, Niagara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papi_cost</a:t>
            </a:r>
          </a:p>
        </p:txBody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147050" cy="4878388"/>
          </a:xfrm>
          <a:solidFill>
            <a:schemeClr val="tx1"/>
          </a:solidFill>
          <a:ln w="28575">
            <a:solidFill>
              <a:srgbClr val="336699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$ utils/papi_cost -h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This is the PAPI cost program.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It computes min / max / mean / std. deviation for PAPI start/stop pairs</a:t>
            </a:r>
            <a: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  <a:t>;</a:t>
            </a: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for PAPI reads, and for PAPI_accums.</a:t>
            </a:r>
            <a:endParaRPr lang="en-US" sz="1600" b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  <a:t> </a:t>
            </a: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 Usage: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6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   cost [options] [parameters]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   cost TESTS_QUIET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6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Options: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6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 -b BINS       set the number of bins for the graphical</a:t>
            </a:r>
            <a: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  <a:t/>
            </a:r>
            <a:b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</a:br>
            <a: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  <a:t>              </a:t>
            </a: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distribution of costs. Default: 100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 -d            show a graphical distribution of costs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 -h            print this help message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 -s            show number of iterations above the first</a:t>
            </a:r>
            <a: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  <a:t/>
            </a:r>
            <a:b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</a:br>
            <a: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  <a:t>             </a:t>
            </a: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10 std deviations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 -t THRESHOLD  set the threshold for the number of</a:t>
            </a:r>
            <a: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  <a:t/>
            </a:r>
            <a:b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</a:br>
            <a:r>
              <a:rPr lang="en-US" sz="1600" b="1" smtClean="0">
                <a:solidFill>
                  <a:srgbClr val="FFFF99"/>
                </a:solidFill>
                <a:latin typeface="Courier New" pitchFamily="49" charset="0"/>
              </a:rPr>
              <a:t>             </a:t>
            </a: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iterations. Default: 100,000</a:t>
            </a:r>
            <a:endParaRPr lang="en-US" sz="1600" b="1" smtClean="0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0CC61C-5666-4466-88A4-EB0138BB28B9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papi_cost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18488" cy="5094288"/>
          </a:xfrm>
          <a:solidFill>
            <a:schemeClr val="tx1"/>
          </a:solidFill>
          <a:ln w="28575">
            <a:solidFill>
              <a:srgbClr val="336699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$ utils/papi_cost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Cost of execution for PAPI start/stop and PAPI read.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This test takes a while. Please be patient...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Performing start/stop test...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6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Total cost for PAPI_start/stop(2 counters) over 1000000 iterations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min cycles   : 63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max cycles   : 17991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mean cycles  : 69.000000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std deviation: 34.035263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Performing start/stop test...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6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Performing read test...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6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Total cost for PAPI_read(2 counters) over 1000000 iterations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min cycles   : 288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max cycles   : 102429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mean cycles  : 301.000000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std deviation: 144.694053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noProof="1" smtClean="0">
                <a:solidFill>
                  <a:srgbClr val="FFFF99"/>
                </a:solidFill>
                <a:latin typeface="Courier New" pitchFamily="49" charset="0"/>
              </a:rPr>
              <a:t> cost.c                                   PASSED</a:t>
            </a:r>
            <a:endParaRPr lang="en-US" sz="1600" b="1" smtClean="0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56AED-54C4-4EED-9C0D-DC7BB4586C19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Performance Engineering Levels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13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1B4973B-1C3D-4443-AE6E-7846B440DE72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7412" name="Rectangle 3"/>
          <p:cNvSpPr>
            <a:spLocks noGrp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Target different performance tool users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Different levels of expertise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Different performance problem solving needs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Level 0 (entry)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Simpler tool use, limited performance data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Level 1 (intermediate)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More tool sophistication, increased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Level 2 (advanced)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ea typeface="ＭＳ Ｐゴシック" pitchFamily="34" charset="-128"/>
              </a:rPr>
              <a:t>Access to powerful performance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papi_cost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183563" cy="5022850"/>
          </a:xfrm>
          <a:solidFill>
            <a:schemeClr val="tx1"/>
          </a:solidFill>
          <a:ln w="28575">
            <a:solidFill>
              <a:srgbClr val="336699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Cost distribution profile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63:**************************** 999969 count</a:t>
            </a: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s </a:t>
            </a: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****************************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153: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243: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</a:t>
            </a: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[</a:t>
            </a:r>
            <a:r>
              <a:rPr lang="en-US" sz="1200" b="1" smtClean="0">
                <a:solidFill>
                  <a:srgbClr val="FFFF99"/>
                </a:solidFill>
              </a:rPr>
              <a:t>…</a:t>
            </a: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]</a:t>
            </a: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    </a:t>
            </a: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1863: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1953:********************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2043: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2133:********************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2223: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2313: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2403:********************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2493:********************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2583:****************************************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2673:****************************************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</a:t>
            </a: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  </a:t>
            </a: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2763:****************************************************************************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2853:****************************************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2943: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3033:********************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3123:****************************************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3213:****************************************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3303: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3393: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3483: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3573: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3663:********************</a:t>
            </a:r>
            <a:endParaRPr lang="en-US" sz="1200" b="1" smtClean="0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C94DEE-37D8-44EA-BD64-65E626738DB8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papi_avail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83563" cy="5489575"/>
          </a:xfrm>
          <a:solidFill>
            <a:schemeClr val="tx1"/>
          </a:solidFill>
          <a:ln w="28575">
            <a:solidFill>
              <a:srgbClr val="336699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$ </a:t>
            </a: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utils/papi_avail -h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Usage: utils/papi_avail [options]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Options: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General command options: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-a, --avail   Display only available preset events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-d, --detail  Display detailed information about all preset events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-e EVENTNAME  Display detail information about specified preset o</a:t>
            </a: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r </a:t>
            </a: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native event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-h, --help    Print this help message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Event filtering options: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--br          Display branch related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--cache       Display cache related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--cnd         Display conditional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--fp          Display Floating Point related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--ins         Display instruction related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--idl         Display Stalled or Idle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--l1          Display level 1 cache related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--l2          Display level 2 cache related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--l3          Display level 3 cache related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--mem         Display memory related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--msc         Display miscellaneous PAPI preset events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    --tlb         Display Translation Lookaside Buffer PAPI preset events</a:t>
            </a:r>
          </a:p>
          <a:p>
            <a:pPr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This program provides information about PAPI preset and native events.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PAPI preset event filters can be combined in a logical OR.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smtClean="0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EE407-2942-4C42-ADCA-B98C1DA03A50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papi_avail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83563" cy="4699000"/>
          </a:xfrm>
          <a:solidFill>
            <a:schemeClr val="tx1"/>
          </a:solidFill>
          <a:ln w="28575">
            <a:solidFill>
              <a:srgbClr val="336699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$</a:t>
            </a: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utils/papi_avail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Available events and hardware information.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PAPI Version             : 4.0.0.0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Vendor string and code   : GenuineIntel (1)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Model string and code    : Intel Core i7 (21)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CPU Revision             : 5.000000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CPUID Info               : Family: 6  Model: 26  Stepping: 5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CPU Megahertz            : 2926.000000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CPU Clock Megahertz      : 2926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Hdw Threads per core     : 1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Cores per Socket         : 4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NUMA Nodes               : 2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CPU's per Node           : 4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Total CPU's              : 8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Number Hardware Counters : 7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Max Multiplex Counters   : 32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The following correspond to fields in the PAPI_event_info_t structure.</a:t>
            </a:r>
          </a:p>
          <a:p>
            <a:pPr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</a:t>
            </a:r>
            <a:r>
              <a:rPr lang="en-US" sz="1600" b="1" i="1" smtClean="0">
                <a:solidFill>
                  <a:srgbClr val="FFFF99"/>
                </a:solidFill>
                <a:latin typeface="Courier New" pitchFamily="49" charset="0"/>
              </a:rPr>
              <a:t>[MORE…]</a:t>
            </a:r>
            <a:endParaRPr lang="en-US" sz="1600" b="1" i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600" b="1" i="1" smtClean="0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6E1FB1-6FEF-4C84-9F9C-E73DF8F9990E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papi_avail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83563" cy="4699000"/>
          </a:xfrm>
          <a:solidFill>
            <a:schemeClr val="tx1"/>
          </a:solidFill>
          <a:ln w="28575">
            <a:solidFill>
              <a:srgbClr val="336699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600" b="1" i="1" smtClean="0">
                <a:solidFill>
                  <a:srgbClr val="FFFF99"/>
                </a:solidFill>
                <a:latin typeface="Courier New" pitchFamily="49" charset="0"/>
              </a:rPr>
              <a:t>    [CONTINUED…]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600" b="1" i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The following correspond to fields in the PAPI_event_info_t structure.</a:t>
            </a:r>
          </a:p>
          <a:p>
            <a:pPr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   Name        Code    Avail Deriv Description (Note)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PAPI_L1_DCM  0x80000000  No    No   Level 1 data cache misses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PAPI_L1_ICM  0x80000001  Yes   No   Level 1 instruction cache misses</a:t>
            </a:r>
          </a:p>
          <a:p>
            <a:pPr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PAPI_L2_DCM  0x80000002  Yes   Yes  Level 2 data cache misses</a:t>
            </a:r>
          </a:p>
          <a:p>
            <a:pPr>
              <a:buFont typeface="Arial" pitchFamily="34" charset="0"/>
              <a:buNone/>
            </a:pPr>
            <a:endParaRPr lang="en-US" sz="1200" b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[…]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PAPI_VEC_SP  0x80000069  Yes   No   Single precision vector/SIMD instructions</a:t>
            </a:r>
          </a:p>
          <a:p>
            <a:pPr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PAPI_VEC_DP  0x8000006a  Yes   No   Double precision vector/SIMD instructions</a:t>
            </a:r>
          </a:p>
          <a:p>
            <a:pPr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</a:t>
            </a:r>
          </a:p>
          <a:p>
            <a:pPr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Of 107 possible events, 34 are available, of which 9 are derived.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avail.c                                  PASSED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smtClean="0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0EBCAA-BD66-45AA-BC58-2E9CE764CBDE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papi_avail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55000" cy="4878388"/>
          </a:xfrm>
          <a:solidFill>
            <a:schemeClr val="tx1"/>
          </a:solidFill>
          <a:ln w="28575">
            <a:solidFill>
              <a:srgbClr val="336699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$ </a:t>
            </a: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utils/papi_avail -e PAPI_FP_OPS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[…]</a:t>
            </a: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</a:t>
            </a:r>
            <a:r>
              <a:rPr lang="en-US" sz="1200" b="1" smtClean="0">
                <a:solidFill>
                  <a:srgbClr val="FFFF99"/>
                </a:solidFill>
                <a:latin typeface="Courier New" pitchFamily="49" charset="0"/>
              </a:rPr>
              <a:t>-</a:t>
            </a: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</a:t>
            </a:r>
            <a:endParaRPr lang="en-US" sz="1200" b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The following correspond to fields in the PAPI_event_info_t structure.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Event name:                   PAPI_FP_OPS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Event Code:                   0x80000066  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Number of Native Events:      2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Short Description:           |FP operations|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Long Description:            |Floating point operations|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Developer's Notes:           ||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Derived Type:                |DERIVED_ADD|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Postfix Processing String:   ||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Native Code[0]: 0x4000801b |FP_COMP_OPS_EXE:SSE_SINGLE_PRECISION|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Number of Register Values: 2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Register[ 0]: 0x0000000f |Event Selector|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Register[ 1]: 0x00004010 |Event Code|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Native Event Description: |Floating point computational micro-ops, masks:SSE* FP single precision Uops|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Native Code[1]: 0x4000081b |FP_COMP_OPS_EXE:SSE_DOUBLE_PRECISION|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Number of Register Values: 2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Register[ 0]: 0x0000000f |Event Selector|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Register[ 1]: 0x00008010 |Event Code|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 Native Event Description: |Floating point computational micro-ops, masks:SSE* FP double precision Uops|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92DC-DDF6-4B6C-84BA-37ECC1A9EAFA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papi_native_avail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457200" y="1143000"/>
            <a:ext cx="8229600" cy="5562600"/>
          </a:xfrm>
          <a:prstGeom prst="rect">
            <a:avLst/>
          </a:prstGeom>
          <a:solidFill>
            <a:schemeClr val="tx1"/>
          </a:solidFill>
          <a:ln w="28575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UNIX&gt; utils/papi_native_avail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Available native events and hardware information.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[…]</a:t>
            </a: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Event Code   Symbol  | Long Description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0x40000010   BR_INST_EXEC  | Branch instructions executed     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40000410   :ANY  | Branch instructions executed             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40000810   :COND  | Conditional branch instructions executed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40001010   :DIRECT  | Unconditional branches executed       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40002010   :DIRECT_NEAR_CALL  | Unconditional call branches executed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40004010   :INDIRECT_NEAR_CALL  | Indirect call branches executed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40008010   :INDIRECT_NON_CALL  | Indirect non call branches executed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40010010   :NEAR_CALLS  | Call branches executed            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40020010   :NON_CALLS  | All non call branches executed     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40040010   :RETURN_NEAR  | Indirect return branches executed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40080010   :TAKEN  | Taken branches executed                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0x40000011   BR_INST_RETIRED  | Retired branch instructions   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40000411   :ALL_BRANCHES  | Retired branch instructions (Precise Event)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40000811   :CONDITIONAL  | Retired conditional branch instructions (Precise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         | Event)                                                      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40001011   :NEAR_CALL  | Retired near call instructions (Precise Event)      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[…]</a:t>
            </a: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18145-C35B-4E01-A507-32482CAB9C19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papi_native_avail</a:t>
            </a: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57200" y="1143000"/>
            <a:ext cx="8229600" cy="5489575"/>
          </a:xfrm>
          <a:prstGeom prst="rect">
            <a:avLst/>
          </a:prstGeom>
          <a:solidFill>
            <a:schemeClr val="tx1"/>
          </a:solidFill>
          <a:ln w="28575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UNIX&gt; utils/papi_native_avail -e DATA_CACHE_REFILLS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Available native events and hardware information.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[</a:t>
            </a:r>
            <a:r>
              <a:rPr lang="en-US" sz="1200" b="1">
                <a:solidFill>
                  <a:srgbClr val="FFFF99"/>
                </a:solidFill>
                <a:latin typeface="Calibri" pitchFamily="34" charset="0"/>
              </a:rPr>
              <a:t>…</a:t>
            </a: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]</a:t>
            </a: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The following correspond to fields in the PAPI_event_info_t structure.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Event name:                   DATA_CACHE_REFILLS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Event Code:                   0x4000000b  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Number of Register Values:    2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Description:                 |Data Cache Refills from L2 or System|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Register[ 0]:   0x0000000f  |Event Selector|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Register[ 1]:   0x00000042  |Event Code|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Unit Masks: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Mask Info:                  |:SYSTEM|Refill from System|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Register[ 0]:  0x0000000f  |Event Selector|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Register[ 1]:  0x00000142  |Event Code|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Mask Info:                  |:L2_SHARED|Shared-state line from L2|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Register[ 0]:  0x0000000f  |Event Selector|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Register[ 1]:  0x00000242  |Event Code|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Mask Info:                  |:L2_EXCLUSIVE|Exclusive-state line from L2|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Register[ 0]:  0x0000000f  |Event Selector|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Register[ 1]:  0x00000442  |Event Code|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4673C3-8A94-47E8-805E-D2E11986568E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papi_event_chooser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457200" y="1143000"/>
            <a:ext cx="8218488" cy="4949825"/>
          </a:xfrm>
          <a:prstGeom prst="rect">
            <a:avLst/>
          </a:prstGeom>
          <a:solidFill>
            <a:schemeClr val="tx1"/>
          </a:solidFill>
          <a:ln w="28575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$ utils/papi_event_chooser PRESET PAPI_FP_OPS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Event Chooser: Available events which can be added with given events.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[</a:t>
            </a:r>
            <a:r>
              <a:rPr lang="en-US" sz="1200" b="1">
                <a:solidFill>
                  <a:srgbClr val="FFFF99"/>
                </a:solidFill>
                <a:latin typeface="Calibri" pitchFamily="34" charset="0"/>
              </a:rPr>
              <a:t>…</a:t>
            </a: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]</a:t>
            </a: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  Name        Code    Deriv Description (Note)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PAPI_L1_DCM  0x80000000  No   Level 1 data cache misses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PAPI_L1_ICM  0x80000001  No   Level 1 instruction cache misses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PAPI_L2_ICM  0x80000003  No   Level 2 instruction cache misses</a:t>
            </a:r>
            <a:endParaRPr lang="en-US" sz="1200" b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[</a:t>
            </a:r>
            <a:r>
              <a:rPr lang="en-US" sz="1200" b="1">
                <a:solidFill>
                  <a:srgbClr val="FFFF99"/>
                </a:solidFill>
                <a:latin typeface="Calibri" pitchFamily="34" charset="0"/>
              </a:rPr>
              <a:t>…</a:t>
            </a: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]</a:t>
            </a: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PAPI_L1_DCA  0x80000040  No   Level 1 data cache accesses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PAPI_L2_DCR  0x80000044  No   Level 2 data cache reads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PAPI_L2_DCW  0x80000047  No   Level 2 data cache writes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PAPI_L1_ICA  0x8000004c  No   Level 1 instruction cache accesses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PAPI_L2_ICA  0x8000004d  No   Level 2 instruction cache accesses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PAPI_L2_TCA  0x80000059  No   Level 2 total cache accesses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PAPI_L2_TCW  0x8000005f  No   Level 2 total cache writes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PAPI_FML_INS 0x80000061  No   Floating point multiply instructions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PAPI_FDV_INS 0x80000063  No   Floating point divide instructions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Total events reported: 34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event_chooser.c                          PASSED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468C74-BC74-46E8-897E-1B86379EF20B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papi_event_chooser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457200" y="1143000"/>
            <a:ext cx="8183563" cy="4806950"/>
          </a:xfrm>
          <a:prstGeom prst="rect">
            <a:avLst/>
          </a:prstGeom>
          <a:solidFill>
            <a:schemeClr val="tx1"/>
          </a:solidFill>
          <a:ln w="28575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$ utils/papi_event_chooser PRESET PAPI_FP_OPS PAPI_L1_DCM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Event Chooser: Available events which can be added with given events.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[</a:t>
            </a:r>
            <a:r>
              <a:rPr lang="en-US" sz="1200" b="1">
                <a:solidFill>
                  <a:srgbClr val="FFFF99"/>
                </a:solidFill>
                <a:latin typeface="Calibri" pitchFamily="34" charset="0"/>
              </a:rPr>
              <a:t>…</a:t>
            </a: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]</a:t>
            </a: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  Name        Code    Deriv Description (Note)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PAPI_TOT_INS 0x80000032  No   Instructions completed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PAPI_TOT_CYC 0x8000003b  No   Total cycles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Total events reported: 2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event_chooser.c                          PASSED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099199-0FC8-4758-9C26-81795FC17DC6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papi_event_chooser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57200" y="1143000"/>
            <a:ext cx="8229600" cy="5489575"/>
          </a:xfrm>
          <a:prstGeom prst="rect">
            <a:avLst/>
          </a:prstGeom>
          <a:solidFill>
            <a:schemeClr val="tx1"/>
          </a:solidFill>
          <a:ln w="28575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$ utils/papi_event_chooser NATIVE RESOURCE_STALLS:LD_ST X87_OPS_RETIRED INSTRUCTIONS_RETIRED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[</a:t>
            </a:r>
            <a:r>
              <a:rPr lang="en-US" sz="1200" b="1">
                <a:solidFill>
                  <a:srgbClr val="FFFF99"/>
                </a:solidFill>
                <a:latin typeface="Calibri" pitchFamily="34" charset="0"/>
              </a:rPr>
              <a:t>…</a:t>
            </a: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]</a:t>
            </a: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UNHALTED_CORE_CYCLES    0x40000000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|count core clock cycles whenever the clock signal on the specific core is running (not halted). Alias to event CPU_CLK_UNHALTED:CORE_P|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|Register Value[0]: 0x20003       Event Selector|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|Register Value[1]: 0x3c          Event Code|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UNHALTED_REFERENCE_CYCLES       0x40000002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|Unhalted reference cycles. Alias to event CPU_CLK_UNHALTED:REF|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|Register Value[0]: 0x40000       Event Selector|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|Register Value[1]: 0x13c         Event Code|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CPU_CLK_UNHALTED        0x40000028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|Core cycles when core is not halted|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|Register Value[0]: 0x60000       Event Selector|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|Register Value[1]: 0x3c          Event Code|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    0x40001028  :CORE_P  |Core cycles when core is not halted|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    </a:t>
            </a: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0x40008028  :NO_OTHER  |Bus cycles when core is active and the other is halted|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-------------------------------------------------------------------------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Total events reported: 3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event_chooser.c                          PASSED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32335-7BC6-48B2-981C-11797B9C329C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POINT Project Organization</a:t>
            </a:r>
            <a:endParaRPr lang="en-US" smtClean="0">
              <a:latin typeface="Times-Bold"/>
            </a:endParaRPr>
          </a:p>
        </p:txBody>
      </p:sp>
      <p:pic>
        <p:nvPicPr>
          <p:cNvPr id="18436" name="Picture 3" descr="organization-6-color.pdf                                       0010DF5CMacintosh HD                   C156AA62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69988"/>
            <a:ext cx="8153400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technology-color.pdf                                           0010DF5CMacintosh HD                   C156AA62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36988"/>
            <a:ext cx="678180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7315200" y="4613275"/>
            <a:ext cx="1724255" cy="193899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u="sng" dirty="0" err="1"/>
              <a:t>Testbed</a:t>
            </a:r>
            <a:r>
              <a:rPr lang="en-US" sz="2000" u="sng" dirty="0"/>
              <a:t> Apps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ENZO</a:t>
            </a:r>
          </a:p>
          <a:p>
            <a:r>
              <a:rPr lang="en-US" sz="2000" dirty="0"/>
              <a:t>NAMD</a:t>
            </a:r>
            <a:br>
              <a:rPr lang="en-US" sz="2000" dirty="0"/>
            </a:br>
            <a:r>
              <a:rPr lang="en-US" sz="2000" dirty="0" smtClean="0"/>
              <a:t>NEMO3D</a:t>
            </a:r>
          </a:p>
          <a:p>
            <a:r>
              <a:rPr lang="en-US" sz="2000" dirty="0" smtClean="0">
                <a:solidFill>
                  <a:srgbClr val="3868B6"/>
                </a:solidFill>
              </a:rPr>
              <a:t>UNRES</a:t>
            </a:r>
          </a:p>
          <a:p>
            <a:r>
              <a:rPr lang="en-US" sz="2000" dirty="0" smtClean="0">
                <a:solidFill>
                  <a:srgbClr val="3868B6"/>
                </a:solidFill>
              </a:rPr>
              <a:t>ARPS</a:t>
            </a:r>
            <a:endParaRPr lang="en-US" sz="2000" dirty="0">
              <a:solidFill>
                <a:srgbClr val="3868B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AD6827-636C-447B-85AB-693FCF12E545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PAPI Utilities: </a:t>
            </a:r>
            <a:r>
              <a:rPr lang="en-US" i="1" smtClean="0"/>
              <a:t>papi_command_line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457200" y="1143000"/>
            <a:ext cx="8229600" cy="5334000"/>
          </a:xfrm>
          <a:prstGeom prst="rect">
            <a:avLst/>
          </a:prstGeom>
          <a:solidFill>
            <a:schemeClr val="tx1"/>
          </a:solidFill>
          <a:ln w="28575">
            <a:solidFill>
              <a:srgbClr val="336699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$ papi_command_line PAPI_FP_OPS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Successfully added: PAPI_FP_OPS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PAPI_FP_OPS :   100000000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Verification: None.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 This utility lets you add events from the command line interface to see if they work.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command_line.c                           PASSED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 noProof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 noProof="1">
                <a:solidFill>
                  <a:srgbClr val="FFFF99"/>
                </a:solidFill>
                <a:latin typeface="Courier New" pitchFamily="49" charset="0"/>
              </a:rPr>
              <a:t>$ </a:t>
            </a: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papi_command_line PAPI_FP_OPS PAPI_L1_DCA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Successfully added: PAPI_FP_OPS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Successfully added: PAPI_L1_DCA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PAPI_FP_OPS :   100000000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PAPI_L1_DCA :   120034404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200" b="1">
              <a:solidFill>
                <a:srgbClr val="FFFF99"/>
              </a:solidFill>
              <a:latin typeface="Courier New" pitchFamily="49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----------------------------------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Verification: None.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 This utility lets you add events from the command line interface to see if they work.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sz="1200" b="1">
                <a:solidFill>
                  <a:srgbClr val="FFFF99"/>
                </a:solidFill>
                <a:latin typeface="Courier New" pitchFamily="49" charset="0"/>
              </a:rPr>
              <a:t>command_line.c                           PASSED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6A83C2-0E2A-4D02-8C50-B7F6F4354CC8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Code</a:t>
            </a:r>
          </a:p>
        </p:txBody>
      </p:sp>
      <p:sp>
        <p:nvSpPr>
          <p:cNvPr id="91139" name="Rectangle 3"/>
          <p:cNvSpPr>
            <a:spLocks noGrp="1"/>
          </p:cNvSpPr>
          <p:nvPr>
            <p:ph type="body" sz="half" idx="1"/>
          </p:nvPr>
        </p:nvSpPr>
        <p:spPr>
          <a:xfrm>
            <a:off x="152400" y="2133600"/>
            <a:ext cx="4343400" cy="297180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void classic_matmul()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{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// Multiply the two matrices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int i, j, k;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for (i = 0; i &lt; ROWS; i++) {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	for (j = 0; j &lt; COLUMNS; j++) {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		float sum = 0.0;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		for (k = 0; k &lt; COLUMNS; k++) {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			sum </a:t>
            </a:r>
            <a:r>
              <a:rPr lang="en-US" sz="1200" b="1" smtClean="0">
                <a:latin typeface="Courier New" pitchFamily="49" charset="0"/>
              </a:rPr>
              <a:t>+</a:t>
            </a:r>
            <a:r>
              <a:rPr lang="en-US" sz="1200" b="1" noProof="1" smtClean="0">
                <a:latin typeface="Courier New" pitchFamily="49" charset="0"/>
              </a:rPr>
              <a:t>= </a:t>
            </a:r>
            <a:endParaRPr lang="en-US" sz="1200" b="1" smtClean="0">
              <a:latin typeface="Courier New" pitchFamily="49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smtClean="0">
                <a:latin typeface="Courier New" pitchFamily="49" charset="0"/>
              </a:rPr>
              <a:t>					</a:t>
            </a:r>
            <a:r>
              <a:rPr lang="en-US" sz="1200" b="1" noProof="1" smtClean="0">
                <a:latin typeface="Courier New" pitchFamily="49" charset="0"/>
              </a:rPr>
              <a:t>matrix_a[i][k] *</a:t>
            </a:r>
            <a:r>
              <a:rPr lang="en-US" sz="1200" b="1" smtClean="0">
                <a:latin typeface="Courier New" pitchFamily="49" charset="0"/>
              </a:rPr>
              <a:t> </a:t>
            </a:r>
            <a:r>
              <a:rPr lang="en-US" sz="1200" b="1" noProof="1" smtClean="0">
                <a:latin typeface="Courier New" pitchFamily="49" charset="0"/>
              </a:rPr>
              <a:t>matrix_b[k][j];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		}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		matrix_c[i][j] = sum;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	}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	}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r>
              <a:rPr lang="en-US" sz="1200" b="1" noProof="1" smtClean="0">
                <a:latin typeface="Courier New" pitchFamily="49" charset="0"/>
              </a:rPr>
              <a:t>}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543050" algn="l"/>
              </a:tabLst>
            </a:pPr>
            <a:endParaRPr lang="en-US" sz="1200" b="1" smtClean="0">
              <a:latin typeface="Courier New" pitchFamily="49" charset="0"/>
            </a:endParaRPr>
          </a:p>
        </p:txBody>
      </p:sp>
      <p:sp>
        <p:nvSpPr>
          <p:cNvPr id="91140" name="Rectangle 4"/>
          <p:cNvSpPr>
            <a:spLocks noGrp="1"/>
          </p:cNvSpPr>
          <p:nvPr>
            <p:ph type="body" sz="half" idx="2"/>
          </p:nvPr>
        </p:nvSpPr>
        <p:spPr>
          <a:xfrm>
            <a:off x="4495800" y="2133600"/>
            <a:ext cx="5334000" cy="434340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void interchanged_matmul()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{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// Multiply the two matrices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int i, j, k;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for (i = 0; i &lt; ROWS; i++) {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	for (k = 0; k &lt; COLUMNS; k++) {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		for (j = 0; j &lt; COLUMNS; j++) {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			matrix_c[i][j] </a:t>
            </a:r>
            <a:r>
              <a:rPr lang="en-US" sz="1200" b="1" smtClean="0">
                <a:latin typeface="Courier New" pitchFamily="49" charset="0"/>
              </a:rPr>
              <a:t>+</a:t>
            </a:r>
            <a:r>
              <a:rPr lang="en-US" sz="1200" b="1" noProof="1" smtClean="0">
                <a:latin typeface="Courier New" pitchFamily="49" charset="0"/>
              </a:rPr>
              <a:t>=</a:t>
            </a:r>
            <a:r>
              <a:rPr lang="en-US" sz="1200" b="1" smtClean="0">
                <a:latin typeface="Courier New" pitchFamily="49" charset="0"/>
              </a:rPr>
              <a:t> </a:t>
            </a:r>
            <a:endParaRPr lang="en-US" sz="1200" b="1" noProof="1" smtClean="0">
              <a:latin typeface="Courier New" pitchFamily="49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				matrix_a[i][k] *</a:t>
            </a:r>
            <a:r>
              <a:rPr lang="en-US" sz="1200" b="1" smtClean="0">
                <a:latin typeface="Courier New" pitchFamily="49" charset="0"/>
              </a:rPr>
              <a:t> </a:t>
            </a:r>
            <a:r>
              <a:rPr lang="en-US" sz="1200" b="1" noProof="1" smtClean="0">
                <a:latin typeface="Courier New" pitchFamily="49" charset="0"/>
              </a:rPr>
              <a:t>matrix_b[k][j];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		}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	}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	}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}</a:t>
            </a:r>
            <a:endParaRPr lang="en-US" sz="1200" b="1" smtClean="0">
              <a:latin typeface="Courier New" pitchFamily="49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endParaRPr lang="en-US" sz="1200" b="1" smtClean="0">
              <a:latin typeface="Courier New" pitchFamily="49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// </a:t>
            </a:r>
            <a:r>
              <a:rPr lang="en-US" sz="1200" b="1" smtClean="0">
                <a:latin typeface="Courier New" pitchFamily="49" charset="0"/>
              </a:rPr>
              <a:t>N</a:t>
            </a:r>
            <a:r>
              <a:rPr lang="en-US" sz="1200" b="1" noProof="1" smtClean="0">
                <a:latin typeface="Courier New" pitchFamily="49" charset="0"/>
              </a:rPr>
              <a:t>ote that the nesting of the innermost</a:t>
            </a:r>
            <a:r>
              <a:rPr lang="en-US" sz="1200" b="1" smtClean="0">
                <a:latin typeface="Courier New" pitchFamily="49" charset="0"/>
              </a:rPr>
              <a:t> loops</a:t>
            </a:r>
            <a:endParaRPr lang="en-US" sz="1200" b="1" noProof="1" smtClean="0">
              <a:latin typeface="Courier New" pitchFamily="49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// has been changed. The index variables j</a:t>
            </a:r>
            <a:r>
              <a:rPr lang="en-US" sz="1200" b="1" smtClean="0">
                <a:latin typeface="Courier New" pitchFamily="49" charset="0"/>
              </a:rPr>
              <a:t> </a:t>
            </a:r>
            <a:r>
              <a:rPr lang="en-US" sz="1200" b="1" noProof="1" smtClean="0">
                <a:latin typeface="Courier New" pitchFamily="49" charset="0"/>
              </a:rPr>
              <a:t>and k 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// change the most frequently and the access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// pattern through the operand matrices is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 smtClean="0">
                <a:latin typeface="Courier New" pitchFamily="49" charset="0"/>
              </a:rPr>
              <a:t>// sequential using a small stride (one.) This </a:t>
            </a:r>
            <a:endParaRPr lang="en-US" sz="1200" b="1" smtClean="0">
              <a:latin typeface="Courier New" pitchFamily="49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smtClean="0">
                <a:latin typeface="Courier New" pitchFamily="49" charset="0"/>
              </a:rPr>
              <a:t>// </a:t>
            </a:r>
            <a:r>
              <a:rPr lang="en-US" sz="1200" b="1" noProof="1" smtClean="0">
                <a:latin typeface="Courier New" pitchFamily="49" charset="0"/>
              </a:rPr>
              <a:t>change improves</a:t>
            </a:r>
            <a:r>
              <a:rPr lang="en-US" sz="1200" b="1" smtClean="0">
                <a:latin typeface="Courier New" pitchFamily="49" charset="0"/>
              </a:rPr>
              <a:t> </a:t>
            </a:r>
            <a:r>
              <a:rPr lang="en-US" sz="1200" b="1" noProof="1" smtClean="0">
                <a:latin typeface="Courier New" pitchFamily="49" charset="0"/>
              </a:rPr>
              <a:t>access to memory data through </a:t>
            </a:r>
            <a:endParaRPr lang="en-US" sz="1200" b="1" smtClean="0">
              <a:latin typeface="Courier New" pitchFamily="49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smtClean="0">
                <a:latin typeface="Courier New" pitchFamily="49" charset="0"/>
              </a:rPr>
              <a:t>// </a:t>
            </a:r>
            <a:r>
              <a:rPr lang="en-US" sz="1200" b="1" noProof="1" smtClean="0">
                <a:latin typeface="Courier New" pitchFamily="49" charset="0"/>
              </a:rPr>
              <a:t>the data cache. Data translation lookaside </a:t>
            </a:r>
            <a:endParaRPr lang="en-US" sz="1200" b="1" smtClean="0">
              <a:latin typeface="Courier New" pitchFamily="49" charset="0"/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smtClean="0">
                <a:latin typeface="Courier New" pitchFamily="49" charset="0"/>
              </a:rPr>
              <a:t>// </a:t>
            </a:r>
            <a:r>
              <a:rPr lang="en-US" sz="1200" b="1" noProof="1" smtClean="0">
                <a:latin typeface="Courier New" pitchFamily="49" charset="0"/>
              </a:rPr>
              <a:t>buffer (DTLB) behavior</a:t>
            </a:r>
            <a:r>
              <a:rPr lang="en-US" sz="1200" b="1" smtClean="0">
                <a:latin typeface="Courier New" pitchFamily="49" charset="0"/>
              </a:rPr>
              <a:t> </a:t>
            </a:r>
            <a:r>
              <a:rPr lang="en-US" sz="1200" b="1" noProof="1" smtClean="0">
                <a:latin typeface="Courier New" pitchFamily="49" charset="0"/>
              </a:rPr>
              <a:t>is also improved.</a:t>
            </a:r>
            <a:endParaRPr lang="en-US" sz="1200" b="1" smtClean="0">
              <a:latin typeface="Courier New" pitchFamily="49" charset="0"/>
            </a:endParaRPr>
          </a:p>
        </p:txBody>
      </p:sp>
      <p:sp>
        <p:nvSpPr>
          <p:cNvPr id="91141" name="Line 5"/>
          <p:cNvSpPr>
            <a:spLocks noChangeShapeType="1"/>
          </p:cNvSpPr>
          <p:nvPr/>
        </p:nvSpPr>
        <p:spPr bwMode="auto">
          <a:xfrm flipV="1">
            <a:off x="0" y="18288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304800" y="1066800"/>
            <a:ext cx="685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noProof="1">
                <a:solidFill>
                  <a:schemeClr val="tx2"/>
                </a:solidFill>
                <a:latin typeface="Courier New" pitchFamily="49" charset="0"/>
              </a:rPr>
              <a:t>#define ROWS 1000		// Number of rows in each matrix</a:t>
            </a:r>
          </a:p>
          <a:p>
            <a:pPr eaLnBrk="0" hangingPunct="0"/>
            <a:r>
              <a:rPr lang="en-US" sz="1200" b="1" noProof="1">
                <a:solidFill>
                  <a:schemeClr val="tx2"/>
                </a:solidFill>
                <a:latin typeface="Courier New" pitchFamily="49" charset="0"/>
              </a:rPr>
              <a:t>#define COLUMNS 1000	// Number of columns in each matrix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685800" y="3086100"/>
            <a:ext cx="28956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5029200" y="3086100"/>
            <a:ext cx="28956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5238750" y="3257550"/>
            <a:ext cx="28956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914400" y="3438525"/>
            <a:ext cx="28956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1123950" y="3648075"/>
            <a:ext cx="3219450" cy="3714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5486400" y="3438525"/>
            <a:ext cx="3219450" cy="3714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9517" name="Rectangle 13"/>
          <p:cNvSpPr>
            <a:spLocks noChangeArrowheads="1"/>
          </p:cNvSpPr>
          <p:nvPr/>
        </p:nvSpPr>
        <p:spPr bwMode="auto">
          <a:xfrm>
            <a:off x="609600" y="3019425"/>
            <a:ext cx="30384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for (j = 0; j &lt; COLUMNS; j++) {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5181600" y="3203575"/>
            <a:ext cx="30384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for (j = 0; j &lt; COLUMNS; j++) {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841375" y="3384550"/>
            <a:ext cx="30384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for (k = 0; k &lt; COLUMNS; k++) {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4953000" y="3021013"/>
            <a:ext cx="30384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for (k = 0; k &lt; COLUMNS; k++) {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149521" name="Line 17"/>
          <p:cNvSpPr>
            <a:spLocks noChangeShapeType="1"/>
          </p:cNvSpPr>
          <p:nvPr/>
        </p:nvSpPr>
        <p:spPr bwMode="auto">
          <a:xfrm>
            <a:off x="3581400" y="3143250"/>
            <a:ext cx="1600200" cy="2095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9522" name="Line 18"/>
          <p:cNvSpPr>
            <a:spLocks noChangeShapeType="1"/>
          </p:cNvSpPr>
          <p:nvPr/>
        </p:nvSpPr>
        <p:spPr bwMode="auto">
          <a:xfrm flipV="1">
            <a:off x="3810000" y="3200400"/>
            <a:ext cx="1143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1066800" y="3571875"/>
            <a:ext cx="3581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sum </a:t>
            </a:r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+</a:t>
            </a:r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= 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	</a:t>
            </a:r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matrix_a[i][k] *</a:t>
            </a:r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 </a:t>
            </a:r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matrix_b[k][j];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495800" y="3390900"/>
            <a:ext cx="4419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				matrix_c[i][j] </a:t>
            </a:r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+</a:t>
            </a:r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=</a:t>
            </a:r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 </a:t>
            </a:r>
            <a:endParaRPr lang="en-US" sz="1200" b="1" noProof="1">
              <a:solidFill>
                <a:schemeClr val="accent2"/>
              </a:solidFill>
              <a:latin typeface="Courier New" pitchFamily="49" charset="0"/>
            </a:endParaRP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  <a:tab pos="1143000" algn="l"/>
              </a:tabLst>
            </a:pPr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					matrix_a[i][k] *</a:t>
            </a:r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 </a:t>
            </a:r>
            <a:r>
              <a:rPr lang="en-US" sz="1200" b="1" noProof="1">
                <a:solidFill>
                  <a:schemeClr val="accent2"/>
                </a:solidFill>
                <a:latin typeface="Courier New" pitchFamily="49" charset="0"/>
              </a:rPr>
              <a:t>matrix_b[k][j];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869E36-C833-4CE2-AD15-129D5186B978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1" grpId="0" animBg="1"/>
      <p:bldP spid="149512" grpId="0" animBg="1"/>
      <p:bldP spid="149513" grpId="0" animBg="1"/>
      <p:bldP spid="149514" grpId="0" animBg="1"/>
      <p:bldP spid="149515" grpId="0" animBg="1"/>
      <p:bldP spid="149516" grpId="0" animBg="1"/>
      <p:bldP spid="149517" grpId="0"/>
      <p:bldP spid="149518" grpId="0"/>
      <p:bldP spid="149519" grpId="0"/>
      <p:bldP spid="149520" grpId="0"/>
      <p:bldP spid="149521" grpId="0" animBg="1"/>
      <p:bldP spid="149522" grpId="0" animBg="1"/>
      <p:bldP spid="149523" grpId="0"/>
      <p:bldP spid="14952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IPC – instructions per cycle</a:t>
            </a:r>
          </a:p>
        </p:txBody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8001000" cy="3733800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Measurement                          Classic mat_mul	 Reordered mat_mul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============================================================================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PAPI_IPC Test</a:t>
            </a:r>
            <a:r>
              <a:rPr lang="en-US" sz="1200" b="1" smtClean="0">
                <a:latin typeface="Courier New" pitchFamily="49" charset="0"/>
              </a:rPr>
              <a:t> </a:t>
            </a:r>
            <a:r>
              <a:rPr lang="en-US" sz="1200" b="1" smtClean="0">
                <a:solidFill>
                  <a:srgbClr val="FF3300"/>
                </a:solidFill>
                <a:latin typeface="Courier New" pitchFamily="49" charset="0"/>
              </a:rPr>
              <a:t>(PAPI_ipc)</a:t>
            </a:r>
            <a:endParaRPr lang="en-US" sz="1200" b="1" noProof="1" smtClean="0">
              <a:solidFill>
                <a:srgbClr val="FF3300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Real time                               13.6093 sec	  2.9796 sec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Processor time                          13.5359 sec	  2.9556 sec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IPC                                      0.3697		  1.6936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Instructions                             9007035063	  9009011383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High Level IPC Test</a:t>
            </a:r>
            <a:r>
              <a:rPr lang="en-US" sz="1200" b="1" smtClean="0">
                <a:latin typeface="Courier New" pitchFamily="49" charset="0"/>
              </a:rPr>
              <a:t> </a:t>
            </a:r>
            <a:r>
              <a:rPr lang="en-US" sz="1200" b="1" smtClean="0">
                <a:solidFill>
                  <a:srgbClr val="FF3300"/>
                </a:solidFill>
                <a:latin typeface="Courier New" pitchFamily="49" charset="0"/>
              </a:rPr>
              <a:t>(PAPI_{start,stop}_counters)</a:t>
            </a:r>
            <a:endParaRPr lang="en-US" sz="1200" b="1" noProof="1" smtClean="0">
              <a:solidFill>
                <a:srgbClr val="FF3300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Real time                               13.6106 sec	  2.9762 sec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IPC                                      0.3697		  1.6939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PAPI_TOT_CYC                            24362605525	  5318626915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PAPI_TOT_INS                             9007034503	  9009011245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Low  Level IPC Test</a:t>
            </a:r>
            <a:r>
              <a:rPr lang="en-US" sz="1200" b="1" smtClean="0">
                <a:latin typeface="Courier New" pitchFamily="49" charset="0"/>
              </a:rPr>
              <a:t> </a:t>
            </a:r>
            <a:r>
              <a:rPr lang="en-US" sz="1200" b="1" smtClean="0">
                <a:solidFill>
                  <a:srgbClr val="FF3300"/>
                </a:solidFill>
                <a:latin typeface="Courier New" pitchFamily="49" charset="0"/>
              </a:rPr>
              <a:t>(PAPI low level calls)</a:t>
            </a:r>
            <a:endParaRPr lang="en-US" sz="1200" b="1" noProof="1" smtClean="0">
              <a:solidFill>
                <a:srgbClr val="FF3300"/>
              </a:solidFill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Real time                               13.6113 sec	  2.9772 sec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IPC                                      0.3697		  1.6933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PAPI_TOT_CYC                            24362750167	  5320395138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PAPI_TOT_INS                             9007034381	  9009011130</a:t>
            </a:r>
            <a:endParaRPr lang="en-US" sz="1200" b="1" smtClean="0">
              <a:latin typeface="Courier New" pitchFamily="49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381000" y="5334000"/>
            <a:ext cx="7727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>
                <a:latin typeface="Calibri" pitchFamily="34" charset="0"/>
              </a:rPr>
              <a:t>All three PAPI methods consistent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>
                <a:latin typeface="Calibri" pitchFamily="34" charset="0"/>
              </a:rPr>
              <a:t>Roughly 460% improvement in reordered code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0758A9-41F4-4415-A53F-430BEE71A81D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Data Cache Access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>
          <a:xfrm>
            <a:off x="457200" y="1274763"/>
            <a:ext cx="8229600" cy="4746625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spcAft>
                <a:spcPct val="25000"/>
              </a:spcAft>
              <a:buFont typeface="Arial" pitchFamily="34" charset="0"/>
              <a:buNone/>
            </a:pPr>
            <a:r>
              <a:rPr lang="en-US" sz="2400" dirty="0" smtClean="0"/>
              <a:t>Data Cache Misses can be considered in 3 categories:</a:t>
            </a:r>
            <a:endParaRPr lang="en-US" sz="2400" b="1" dirty="0" smtClean="0"/>
          </a:p>
          <a:p>
            <a:pPr marL="533400" indent="-533400">
              <a:lnSpc>
                <a:spcPct val="80000"/>
              </a:lnSpc>
              <a:spcAft>
                <a:spcPct val="25000"/>
              </a:spcAft>
            </a:pPr>
            <a:r>
              <a:rPr lang="en-US" sz="2400" b="1" dirty="0" smtClean="0">
                <a:solidFill>
                  <a:schemeClr val="accent2"/>
                </a:solidFill>
              </a:rPr>
              <a:t>Compulsory</a:t>
            </a:r>
            <a:r>
              <a:rPr lang="en-US" sz="2400" b="1" dirty="0" smtClean="0"/>
              <a:t>: Occurs on first reference to a data item.</a:t>
            </a:r>
          </a:p>
          <a:p>
            <a:pPr marL="914400" lvl="1" indent="-457200">
              <a:lnSpc>
                <a:spcPct val="80000"/>
              </a:lnSpc>
              <a:spcAft>
                <a:spcPct val="25000"/>
              </a:spcAft>
            </a:pPr>
            <a:r>
              <a:rPr lang="en-US" sz="2000" b="1" dirty="0" smtClean="0"/>
              <a:t>Prefetching</a:t>
            </a:r>
          </a:p>
          <a:p>
            <a:pPr marL="533400" indent="-533400">
              <a:lnSpc>
                <a:spcPct val="80000"/>
              </a:lnSpc>
              <a:spcAft>
                <a:spcPct val="25000"/>
              </a:spcAft>
            </a:pPr>
            <a:r>
              <a:rPr lang="en-US" sz="2400" b="1" dirty="0" smtClean="0">
                <a:solidFill>
                  <a:schemeClr val="accent2"/>
                </a:solidFill>
              </a:rPr>
              <a:t>Capacity</a:t>
            </a:r>
            <a:r>
              <a:rPr lang="en-US" sz="2400" b="1" dirty="0" smtClean="0"/>
              <a:t>: Occurs when the working set exceeds the cache capacity.</a:t>
            </a:r>
          </a:p>
          <a:p>
            <a:pPr marL="914400" lvl="1" indent="-457200">
              <a:lnSpc>
                <a:spcPct val="80000"/>
              </a:lnSpc>
              <a:spcAft>
                <a:spcPct val="25000"/>
              </a:spcAft>
            </a:pPr>
            <a:r>
              <a:rPr lang="en-US" sz="2000" b="1" dirty="0" smtClean="0"/>
              <a:t>Spatial locality </a:t>
            </a:r>
          </a:p>
          <a:p>
            <a:pPr marL="914400" lvl="1" indent="-457200">
              <a:lnSpc>
                <a:spcPct val="80000"/>
              </a:lnSpc>
              <a:spcAft>
                <a:spcPct val="25000"/>
              </a:spcAft>
            </a:pPr>
            <a:r>
              <a:rPr lang="en-US" sz="2000" b="1" dirty="0" smtClean="0"/>
              <a:t>Smaller working set (blocking/tiling algorithms)</a:t>
            </a:r>
          </a:p>
          <a:p>
            <a:pPr marL="533400" indent="-533400">
              <a:lnSpc>
                <a:spcPct val="80000"/>
              </a:lnSpc>
              <a:spcAft>
                <a:spcPct val="25000"/>
              </a:spcAft>
            </a:pPr>
            <a:r>
              <a:rPr lang="en-US" sz="2400" b="1" dirty="0" smtClean="0">
                <a:solidFill>
                  <a:schemeClr val="accent2"/>
                </a:solidFill>
              </a:rPr>
              <a:t>Conflict</a:t>
            </a:r>
            <a:r>
              <a:rPr lang="en-US" sz="2400" b="1" dirty="0" smtClean="0"/>
              <a:t>: Occurs when a data item is referenced after the cache line containing the item was evicted earlier.</a:t>
            </a:r>
          </a:p>
          <a:p>
            <a:pPr marL="914400" lvl="1" indent="-457200">
              <a:lnSpc>
                <a:spcPct val="80000"/>
              </a:lnSpc>
              <a:spcAft>
                <a:spcPct val="25000"/>
              </a:spcAft>
            </a:pPr>
            <a:r>
              <a:rPr lang="en-US" sz="2000" b="1" dirty="0" smtClean="0"/>
              <a:t>Temporal locality</a:t>
            </a:r>
          </a:p>
          <a:p>
            <a:pPr marL="914400" lvl="1" indent="-457200">
              <a:lnSpc>
                <a:spcPct val="80000"/>
              </a:lnSpc>
              <a:spcAft>
                <a:spcPct val="25000"/>
              </a:spcAft>
            </a:pPr>
            <a:r>
              <a:rPr lang="en-US" sz="2000" b="1" dirty="0" smtClean="0"/>
              <a:t>Data layout; memory access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5A937B-B11F-4221-8F38-F1BBBEE1AA70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L1 Data Cache Access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8001000" cy="2971800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Measurement                          Classic mat_mul	 Reordered mat_mul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============================================================================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DATA_CACHE_ACCESSES                      2002807841	  3008528961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DATA_CACHE_REFILLS:L2_MODIFIED:L2_OWNED:L2_EXCLUSIVE:L2_SHARED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                                          205968263	    60716301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DATA_CACHE_REFILLS_FROM_SYSTEM:MODIFIED:OWNED:EXCLUSIVE:SHARED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                                           61970925	     1950282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smtClean="0">
                <a:latin typeface="Courier New" pitchFamily="49" charset="0"/>
              </a:rPr>
              <a:t>----------------------</a:t>
            </a: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PAPI_L1_DCA                              2002808034	  3008528895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PAPI_L1_DCM                               268010587	    62680818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Data Cache Request Rate                  0.2224 req/inst	  0.3339 req/inst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Data Cache Miss Rate                     0.0298 miss/inst	  0.0070 miss/inst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Data Cache Miss Ratio                    0.1338 miss/req	  0.0208 miss/req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smtClean="0">
              <a:latin typeface="Courier New" pitchFamily="49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381000" y="4191000"/>
            <a:ext cx="77279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Two techniques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b="1">
                <a:latin typeface="Calibri" pitchFamily="34" charset="0"/>
              </a:rPr>
              <a:t>First uses native events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b="1">
                <a:latin typeface="Calibri" pitchFamily="34" charset="0"/>
              </a:rPr>
              <a:t>Second uses PAPI presets only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~50% more requests from reordered code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1/4 as many misses per instruction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1/6 as many misses per request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BCC11D-2AF7-4A03-A85B-D5065710DF6F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mtClean="0"/>
              <a:t>Branching</a:t>
            </a:r>
          </a:p>
        </p:txBody>
      </p:sp>
      <p:sp>
        <p:nvSpPr>
          <p:cNvPr id="95235" name="Rectangle 3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8001000" cy="2819400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Measurement                          Classic mat_mul	 Reordered mat_mul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============================================================================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PAPI_BR_INS                              1001028240	  1001006987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PAPI_BR_MSP                                 1028256	     1006984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PAPI_BR_TKN                              1000027233	  1000005980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Branch Rate                              0.1111 br/inst	  0.1111 br/inst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Branch Miss Rate                         0.0001 miss/inst	  0.0001 miss/inst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Branch Miss Ratio                        0.0010 miss/br	  0.0010 miss/br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sz="1200" b="1" noProof="1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Branch Taken Rate                        0.1110 tkn/inst	  0.1110 tkn/inst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Branch Taken Ratio                       0.9990 tkn/br	  0.9990 tkn/br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sz="1200" b="1" noProof="1" smtClean="0">
                <a:latin typeface="Courier New" pitchFamily="49" charset="0"/>
              </a:rPr>
              <a:t>Instr / Branch                           8.9978 inst/br	  8.9999 inst/br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381000" y="4191000"/>
            <a:ext cx="77279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Uses all PAPI Presets!</a:t>
            </a:r>
            <a:endParaRPr lang="en-US" b="1">
              <a:solidFill>
                <a:schemeClr val="accent2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Branch behavior nearly identical in both codes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Roughly 1 branch every 9 instructions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1 miss per 1000 branches (remember ROWS?)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>
                <a:latin typeface="Calibri" pitchFamily="34" charset="0"/>
              </a:rPr>
              <a:t>Branching and branch misses can be reduced with loop unrolling, loop fusion and function in-lining.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BE1E49-F519-4674-859D-D85427309936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50"/>
          </a:xfrm>
        </p:spPr>
        <p:txBody>
          <a:bodyPr/>
          <a:lstStyle/>
          <a:p>
            <a:pPr>
              <a:defRPr/>
            </a:pPr>
            <a:r>
              <a:rPr lang="en-US" sz="4000" smtClean="0"/>
              <a:t>Performance Measurement Categories</a:t>
            </a:r>
          </a:p>
        </p:txBody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>
          <a:xfrm>
            <a:off x="1035050" y="1143000"/>
            <a:ext cx="7727950" cy="5257800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000" smtClean="0"/>
              <a:t>Efficiency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Instructions per cycle (IPC)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Memory bandwidth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000" smtClean="0"/>
              <a:t>Caches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Data cache misses and miss ratio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Instruction cache misses and miss ratio 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000" smtClean="0"/>
              <a:t>Lower level cache misses and miss ratio 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000" smtClean="0"/>
              <a:t>Translation lookaside buffers (TLB)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Data TLB misses and miss ratio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Instruction TLB misses and miss ratio 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000" smtClean="0"/>
              <a:t>Control transfers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Branch mispredictions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Near return mispredictions 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000" smtClean="0"/>
              <a:t>Special cases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Unaligned data access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Floating point operations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1800" smtClean="0"/>
              <a:t>Floating point exceptions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998CD6-5F2B-4672-9FD4-3E79ABC93D37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9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9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9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9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97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97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Extending PAPI beyond the CPU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92EC532-0231-4BB0-9611-14F273269095}" type="slidenum">
              <a:rPr lang="en-US"/>
              <a:pPr>
                <a:defRPr/>
              </a:pPr>
              <a:t>97</a:t>
            </a:fld>
            <a:endParaRPr lang="en-US"/>
          </a:p>
        </p:txBody>
      </p:sp>
      <p:sp>
        <p:nvSpPr>
          <p:cNvPr id="97284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PAPI has historically targeted on on-processor performance counters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Several categories of off-processor counters exist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network interfaces: Myrinet, Infiniband, GigE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memory interfaces: Cray SeaStar, Gemini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thermal and power interfaces: ACPI, lm-sensors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accelerators?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CHALLENGE: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Extend the PAPI interface to address multiple counter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Preserve the PAPI calling semantics, ease of use, and platform independence for existing applications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Component PAPI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9E6CF433-B94F-4C9F-B9ED-8AC0BEB28F4C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46088" y="1384300"/>
            <a:ext cx="8251825" cy="4527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Support simultaneous access to on- and off-processor counters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Isolate hardware dependent code in separable ‘component’ modules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Extend platform independent code to support multiple simultaneous components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Add or modify API calls to support access to any of several components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Modify build environment for easy selection and configuration of multiple available components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6" name="Picture 2" descr="Component-Gray2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0025" y="4951413"/>
            <a:ext cx="200977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747" name="Picture 3" descr="Component-Gray1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5800" y="4953000"/>
            <a:ext cx="2005013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 descr="PAPI Layer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2309813"/>
            <a:ext cx="44100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 descr="Component-DarkGre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2350" y="4953000"/>
            <a:ext cx="2011363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1295400"/>
            <a:ext cx="1109663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1295400"/>
            <a:ext cx="1109663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2438400" y="31242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PAPI</a:t>
            </a:r>
            <a:r>
              <a:rPr lang="en-US">
                <a:solidFill>
                  <a:schemeClr val="bg1"/>
                </a:solidFill>
              </a:rPr>
              <a:t> FRAMEWORK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2819400" y="1447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200" b="1"/>
              <a:t>Low Level</a:t>
            </a:r>
          </a:p>
          <a:p>
            <a:pPr algn="ctr"/>
            <a:r>
              <a:rPr lang="en-US" sz="1200" b="1"/>
              <a:t>User API</a:t>
            </a:r>
            <a:endParaRPr lang="en-US" sz="1200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4572000" y="1447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200" b="1"/>
              <a:t>High Level</a:t>
            </a:r>
          </a:p>
          <a:p>
            <a:pPr algn="ctr"/>
            <a:r>
              <a:rPr lang="en-US" sz="1200" b="1"/>
              <a:t>User API</a:t>
            </a:r>
            <a:endParaRPr lang="en-US" sz="1200"/>
          </a:p>
        </p:txBody>
      </p:sp>
      <p:pic>
        <p:nvPicPr>
          <p:cNvPr id="9933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0675" y="3916363"/>
            <a:ext cx="881063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3644900" y="5029200"/>
            <a:ext cx="1854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PAPI</a:t>
            </a:r>
            <a:r>
              <a:rPr lang="en-US" sz="1400">
                <a:solidFill>
                  <a:schemeClr val="bg1"/>
                </a:solidFill>
              </a:rPr>
              <a:t> COMPONENT 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(CPU)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4343400" y="5500688"/>
            <a:ext cx="1257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000"/>
              <a:t>Operating System</a:t>
            </a: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3886200" y="5775325"/>
            <a:ext cx="1676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000"/>
              <a:t>Counter Hardware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609600" y="1524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>
                <a:solidFill>
                  <a:srgbClr val="00B0F0"/>
                </a:solidFill>
              </a:rPr>
              <a:t>Component </a:t>
            </a:r>
            <a:r>
              <a:rPr lang="en-US" sz="4400">
                <a:solidFill>
                  <a:srgbClr val="00B0F0"/>
                </a:solidFill>
                <a:latin typeface="Arial Black" pitchFamily="34" charset="0"/>
              </a:rPr>
              <a:t>PAPI</a:t>
            </a:r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3927475" y="4343400"/>
            <a:ext cx="1273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200" b="1"/>
              <a:t>Developer API</a:t>
            </a:r>
            <a:endParaRPr lang="en-US" sz="120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447800" y="3916363"/>
            <a:ext cx="2133600" cy="2103437"/>
            <a:chOff x="1824" y="1987"/>
            <a:chExt cx="1344" cy="1325"/>
          </a:xfrm>
        </p:grpSpPr>
        <p:pic>
          <p:nvPicPr>
            <p:cNvPr id="99354" name="Picture 18" descr="Component-Gre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24" y="2640"/>
              <a:ext cx="1267" cy="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55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98" y="1987"/>
              <a:ext cx="555" cy="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56" name="Text Box 20"/>
            <p:cNvSpPr txBox="1">
              <a:spLocks noChangeArrowheads="1"/>
            </p:cNvSpPr>
            <p:nvPr/>
          </p:nvSpPr>
          <p:spPr bwMode="auto">
            <a:xfrm>
              <a:off x="2366" y="2256"/>
              <a:ext cx="80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200" b="1">
                  <a:solidFill>
                    <a:schemeClr val="bg2"/>
                  </a:solidFill>
                </a:rPr>
                <a:t>Developer API</a:t>
              </a:r>
              <a:endParaRPr lang="en-US" sz="1200">
                <a:solidFill>
                  <a:schemeClr val="bg2"/>
                </a:solidFill>
              </a:endParaRPr>
            </a:p>
          </p:txBody>
        </p:sp>
        <p:sp>
          <p:nvSpPr>
            <p:cNvPr id="99357" name="Text Box 21"/>
            <p:cNvSpPr txBox="1">
              <a:spLocks noChangeArrowheads="1"/>
            </p:cNvSpPr>
            <p:nvPr/>
          </p:nvSpPr>
          <p:spPr bwMode="auto">
            <a:xfrm>
              <a:off x="1874" y="2688"/>
              <a:ext cx="116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PAPI</a:t>
              </a:r>
              <a:r>
                <a:rPr lang="en-US" sz="1400">
                  <a:solidFill>
                    <a:schemeClr val="bg1"/>
                  </a:solidFill>
                </a:rPr>
                <a:t> COMPONENT 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(NETWORK)</a:t>
              </a:r>
            </a:p>
          </p:txBody>
        </p:sp>
        <p:sp>
          <p:nvSpPr>
            <p:cNvPr id="99358" name="Text Box 22"/>
            <p:cNvSpPr txBox="1">
              <a:spLocks noChangeArrowheads="1"/>
            </p:cNvSpPr>
            <p:nvPr/>
          </p:nvSpPr>
          <p:spPr bwMode="auto">
            <a:xfrm>
              <a:off x="2354" y="2985"/>
              <a:ext cx="79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00">
                  <a:solidFill>
                    <a:schemeClr val="bg2"/>
                  </a:solidFill>
                </a:rPr>
                <a:t>Operating System</a:t>
              </a:r>
            </a:p>
          </p:txBody>
        </p:sp>
        <p:sp>
          <p:nvSpPr>
            <p:cNvPr id="99359" name="Text Box 23"/>
            <p:cNvSpPr txBox="1">
              <a:spLocks noChangeArrowheads="1"/>
            </p:cNvSpPr>
            <p:nvPr/>
          </p:nvSpPr>
          <p:spPr bwMode="auto">
            <a:xfrm>
              <a:off x="2066" y="3158"/>
              <a:ext cx="10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00">
                  <a:solidFill>
                    <a:schemeClr val="bg2"/>
                  </a:solidFill>
                </a:rPr>
                <a:t>Counter Hardware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586413" y="3886200"/>
            <a:ext cx="2184400" cy="2133600"/>
            <a:chOff x="3520" y="1968"/>
            <a:chExt cx="1376" cy="1344"/>
          </a:xfrm>
        </p:grpSpPr>
        <p:pic>
          <p:nvPicPr>
            <p:cNvPr id="99348" name="Picture 25" descr="Component-Gre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00" y="2640"/>
              <a:ext cx="1267" cy="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349" name="Picture 2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48" y="1968"/>
              <a:ext cx="555" cy="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50" name="Text Box 27"/>
            <p:cNvSpPr txBox="1">
              <a:spLocks noChangeArrowheads="1"/>
            </p:cNvSpPr>
            <p:nvPr/>
          </p:nvSpPr>
          <p:spPr bwMode="auto">
            <a:xfrm>
              <a:off x="3648" y="2688"/>
              <a:ext cx="116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PAPI</a:t>
              </a:r>
              <a:r>
                <a:rPr lang="en-US" sz="1400">
                  <a:solidFill>
                    <a:schemeClr val="bg1"/>
                  </a:solidFill>
                </a:rPr>
                <a:t> COMPONENT 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(THERMAL)</a:t>
              </a:r>
            </a:p>
          </p:txBody>
        </p:sp>
        <p:sp>
          <p:nvSpPr>
            <p:cNvPr id="99351" name="Text Box 28"/>
            <p:cNvSpPr txBox="1">
              <a:spLocks noChangeArrowheads="1"/>
            </p:cNvSpPr>
            <p:nvPr/>
          </p:nvSpPr>
          <p:spPr bwMode="auto">
            <a:xfrm>
              <a:off x="4104" y="2985"/>
              <a:ext cx="79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00">
                  <a:solidFill>
                    <a:schemeClr val="bg2"/>
                  </a:solidFill>
                </a:rPr>
                <a:t>Operating System</a:t>
              </a:r>
            </a:p>
          </p:txBody>
        </p:sp>
        <p:sp>
          <p:nvSpPr>
            <p:cNvPr id="99352" name="Text Box 29"/>
            <p:cNvSpPr txBox="1">
              <a:spLocks noChangeArrowheads="1"/>
            </p:cNvSpPr>
            <p:nvPr/>
          </p:nvSpPr>
          <p:spPr bwMode="auto">
            <a:xfrm>
              <a:off x="3816" y="3158"/>
              <a:ext cx="10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000">
                  <a:solidFill>
                    <a:schemeClr val="bg2"/>
                  </a:solidFill>
                </a:rPr>
                <a:t>Counter Hardware</a:t>
              </a:r>
            </a:p>
          </p:txBody>
        </p:sp>
        <p:sp>
          <p:nvSpPr>
            <p:cNvPr id="99353" name="Text Box 30"/>
            <p:cNvSpPr txBox="1">
              <a:spLocks noChangeArrowheads="1"/>
            </p:cNvSpPr>
            <p:nvPr/>
          </p:nvSpPr>
          <p:spPr bwMode="auto">
            <a:xfrm>
              <a:off x="3520" y="2256"/>
              <a:ext cx="80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200" b="1">
                  <a:solidFill>
                    <a:schemeClr val="bg2"/>
                  </a:solidFill>
                </a:rPr>
                <a:t>Developer API</a:t>
              </a:r>
              <a:endParaRPr lang="en-US" sz="1200">
                <a:solidFill>
                  <a:schemeClr val="bg2"/>
                </a:solidFill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15F0DA8-429C-4CB8-BDE9-E4409CB089D5}" type="slidenum">
              <a:rPr lang="en-US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5965</TotalTime>
  <Words>32470</Words>
  <Application>Microsoft Macintosh PowerPoint</Application>
  <PresentationFormat>On-screen Show (4:3)</PresentationFormat>
  <Paragraphs>4405</Paragraphs>
  <Slides>348</Slides>
  <Notes>198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348</vt:i4>
      </vt:variant>
    </vt:vector>
  </HeadingPairs>
  <TitlesOfParts>
    <vt:vector size="351" baseType="lpstr">
      <vt:lpstr>Office Theme</vt:lpstr>
      <vt:lpstr>Picture</vt:lpstr>
      <vt:lpstr>Acrobat Document</vt:lpstr>
      <vt:lpstr>Using POINT Performance Tools (PAPI, PerfSuite, TAU, Scalasca and Vampir) to Understand and Optimize Multicore Codes</vt:lpstr>
      <vt:lpstr>Tutorial Agenda</vt:lpstr>
      <vt:lpstr>IntroDUCTION to POINT</vt:lpstr>
      <vt:lpstr>POINT Project</vt:lpstr>
      <vt:lpstr>Motivation</vt:lpstr>
      <vt:lpstr>Objectives</vt:lpstr>
      <vt:lpstr>Challenges</vt:lpstr>
      <vt:lpstr>Performance Engineering Levels</vt:lpstr>
      <vt:lpstr>POINT Project Organization</vt:lpstr>
      <vt:lpstr>Parallel Performance Technology</vt:lpstr>
      <vt:lpstr>Parallel Engineering Training</vt:lpstr>
      <vt:lpstr>Testbed Applications</vt:lpstr>
      <vt:lpstr>Virtual Institute – High Productivity Supercomputing</vt:lpstr>
      <vt:lpstr>Partners</vt:lpstr>
      <vt:lpstr>Productivity tools</vt:lpstr>
      <vt:lpstr>Technologies and their integration</vt:lpstr>
      <vt:lpstr>POINT/VI-HPS tool interoperability</vt:lpstr>
      <vt:lpstr>Multicore processors: resource contention and Performance</vt:lpstr>
      <vt:lpstr>Introduction</vt:lpstr>
      <vt:lpstr>Slide 20</vt:lpstr>
      <vt:lpstr>Shared Resources</vt:lpstr>
      <vt:lpstr>Performance Issues</vt:lpstr>
      <vt:lpstr>Thread/process allocation</vt:lpstr>
      <vt:lpstr>Hyperthreading</vt:lpstr>
      <vt:lpstr>Cache Coherency</vt:lpstr>
      <vt:lpstr>False Sharing</vt:lpstr>
      <vt:lpstr>Memory Contention</vt:lpstr>
      <vt:lpstr>Possible solutions/ideas</vt:lpstr>
      <vt:lpstr>Possible solutions/ideas</vt:lpstr>
      <vt:lpstr>Conclusions</vt:lpstr>
      <vt:lpstr>INTRODUCTION TO PERFORMANCE ENGINEERING</vt:lpstr>
      <vt:lpstr>Performance Engineering</vt:lpstr>
      <vt:lpstr>Performance Optimization Cycle</vt:lpstr>
      <vt:lpstr>Parallel Performance Properties</vt:lpstr>
      <vt:lpstr>Performance Observation</vt:lpstr>
      <vt:lpstr>Metrics and Measurement</vt:lpstr>
      <vt:lpstr>Execution Time</vt:lpstr>
      <vt:lpstr>Direct Performance Observation</vt:lpstr>
      <vt:lpstr>Indirect Performance Observation</vt:lpstr>
      <vt:lpstr>Direct Observation: Events</vt:lpstr>
      <vt:lpstr>Direct Observation: Instrumentation</vt:lpstr>
      <vt:lpstr>Direct Observation: Techniques</vt:lpstr>
      <vt:lpstr>Direct Observation: Mapping</vt:lpstr>
      <vt:lpstr>Indirect Observation: Events/Triggers</vt:lpstr>
      <vt:lpstr>Indirect Observation: Context</vt:lpstr>
      <vt:lpstr>Direct / Indirect Comparison</vt:lpstr>
      <vt:lpstr>Measurement Techniques</vt:lpstr>
      <vt:lpstr>Measured Performance</vt:lpstr>
      <vt:lpstr>Critical issues</vt:lpstr>
      <vt:lpstr>Profiling</vt:lpstr>
      <vt:lpstr>Inclusive and Exclusive Profiles</vt:lpstr>
      <vt:lpstr>Flat and Callpath Profiles</vt:lpstr>
      <vt:lpstr>Tracing Measurement </vt:lpstr>
      <vt:lpstr>Tracing Analysis and Visualization</vt:lpstr>
      <vt:lpstr>Trace Formats</vt:lpstr>
      <vt:lpstr>Profiling / Tracing Comparison</vt:lpstr>
      <vt:lpstr>Performance Problem Solving Goals</vt:lpstr>
      <vt:lpstr>Performance Analysis Questions</vt:lpstr>
      <vt:lpstr>Automatic Performance Analysis</vt:lpstr>
      <vt:lpstr>Performance Data Management</vt:lpstr>
      <vt:lpstr>Metadata Collection</vt:lpstr>
      <vt:lpstr>Performance Data Mining</vt:lpstr>
      <vt:lpstr>How to explain performance?</vt:lpstr>
      <vt:lpstr>Metadata and Knowledge Role</vt:lpstr>
      <vt:lpstr>Performance Optimization Process</vt:lpstr>
      <vt:lpstr>HANDS-ON: Live-DVD AND NPB-MPI BT</vt:lpstr>
      <vt:lpstr>NPB-MPI suite</vt:lpstr>
      <vt:lpstr>Building an NPB-MPI benchmark</vt:lpstr>
      <vt:lpstr>Building an NPB benchmark</vt:lpstr>
      <vt:lpstr>NPB-MPI BT (Block Tridiagonal solver)</vt:lpstr>
      <vt:lpstr>BT-MPI reference execution</vt:lpstr>
      <vt:lpstr>Tutorial exercise steps</vt:lpstr>
      <vt:lpstr>NPB-MPI/BT: config/make.def</vt:lpstr>
      <vt:lpstr>PAPI</vt:lpstr>
      <vt:lpstr>Hardware Counters</vt:lpstr>
      <vt:lpstr>What’s PAPI?</vt:lpstr>
      <vt:lpstr>Where’s PAPI</vt:lpstr>
      <vt:lpstr>PAPI Utilities: papi_cost</vt:lpstr>
      <vt:lpstr>PAPI Utilities: papi_cost</vt:lpstr>
      <vt:lpstr>PAPI Utilities: papi_cost</vt:lpstr>
      <vt:lpstr>PAPI Utilities: papi_avail</vt:lpstr>
      <vt:lpstr>PAPI Utilities: papi_avail</vt:lpstr>
      <vt:lpstr>PAPI Utilities: papi_avail</vt:lpstr>
      <vt:lpstr>PAPI Utilities: papi_avail</vt:lpstr>
      <vt:lpstr>PAPI Utilities: papi_native_avail</vt:lpstr>
      <vt:lpstr>PAPI Utilities: papi_native_avail</vt:lpstr>
      <vt:lpstr>PAPI Utilities: papi_event_chooser</vt:lpstr>
      <vt:lpstr>PAPI Utilities: papi_event_chooser</vt:lpstr>
      <vt:lpstr>PAPI Utilities: papi_event_chooser</vt:lpstr>
      <vt:lpstr>PAPI Utilities: papi_command_line</vt:lpstr>
      <vt:lpstr>The Code</vt:lpstr>
      <vt:lpstr>IPC – instructions per cycle</vt:lpstr>
      <vt:lpstr>Data Cache Access</vt:lpstr>
      <vt:lpstr>L1 Data Cache Access</vt:lpstr>
      <vt:lpstr>Branching</vt:lpstr>
      <vt:lpstr>Performance Measurement Categories</vt:lpstr>
      <vt:lpstr>Extending PAPI beyond the CPU</vt:lpstr>
      <vt:lpstr>Component PAPI Goals</vt:lpstr>
      <vt:lpstr>Slide 99</vt:lpstr>
      <vt:lpstr>Slide 100</vt:lpstr>
      <vt:lpstr>For more information</vt:lpstr>
      <vt:lpstr>PerfSuite</vt:lpstr>
      <vt:lpstr>Outline</vt:lpstr>
      <vt:lpstr>PerfSuite Background</vt:lpstr>
      <vt:lpstr>PerfSuite and POINT</vt:lpstr>
      <vt:lpstr>What Does PerfSuite Provide?</vt:lpstr>
      <vt:lpstr>PerfSuite and XML</vt:lpstr>
      <vt:lpstr>PerfSuite Counter-Related Software</vt:lpstr>
      <vt:lpstr>psinv: Processor Inventory</vt:lpstr>
      <vt:lpstr>psinv: PAPI Event Summary</vt:lpstr>
      <vt:lpstr>psrun: Performance Measurement</vt:lpstr>
      <vt:lpstr>psrun “Cookbook”</vt:lpstr>
      <vt:lpstr>psprocess: Post-process Results</vt:lpstr>
      <vt:lpstr>psprocess: Text Mode (default)</vt:lpstr>
      <vt:lpstr>psprocess: Text Mode, cont’d</vt:lpstr>
      <vt:lpstr>psprocess: Text Mode, cont’d</vt:lpstr>
      <vt:lpstr>Configuring Your Measurement</vt:lpstr>
      <vt:lpstr>Example Configuration</vt:lpstr>
      <vt:lpstr>Using Processor “Native Events”</vt:lpstr>
      <vt:lpstr>Configuring for Profiling</vt:lpstr>
      <vt:lpstr>Slide 121</vt:lpstr>
      <vt:lpstr>Slide 122</vt:lpstr>
      <vt:lpstr>psconfig: Graphical Configuration</vt:lpstr>
      <vt:lpstr>Searching Events with psconfig</vt:lpstr>
      <vt:lpstr>Browsing Predefined Event Configurations</vt:lpstr>
      <vt:lpstr>psrun: Advanced Use</vt:lpstr>
      <vt:lpstr>psprocess: Advanced Use</vt:lpstr>
      <vt:lpstr>psprocess: User-defined Metrics</vt:lpstr>
      <vt:lpstr>PerfSuite Environment Variables</vt:lpstr>
      <vt:lpstr>PerfSuite’s XML Document Hierarchy</vt:lpstr>
      <vt:lpstr>PerfSuite Profiles with ParaProf and Cube3</vt:lpstr>
      <vt:lpstr>LiveDVD Hands-On Exercise</vt:lpstr>
      <vt:lpstr>Querying Your System with psinv</vt:lpstr>
      <vt:lpstr>Building and Running NPB-MPI/BT</vt:lpstr>
      <vt:lpstr>Obtaining Hardware Event Counts</vt:lpstr>
      <vt:lpstr>Modifying Your Configuration</vt:lpstr>
      <vt:lpstr>Obtaining A Profile</vt:lpstr>
      <vt:lpstr>Using POINT and VI-HPS Tools</vt:lpstr>
      <vt:lpstr>PerfSuite Library Access (API)</vt:lpstr>
      <vt:lpstr>libperfsuite: Core Library</vt:lpstr>
      <vt:lpstr>libpshwpc: Performance Collection API</vt:lpstr>
      <vt:lpstr>FORTRAN API Example</vt:lpstr>
      <vt:lpstr>Java-based Performance Measurement</vt:lpstr>
      <vt:lpstr>psprocess (Java version)</vt:lpstr>
      <vt:lpstr>Java/Tcl Versions Co-exist</vt:lpstr>
      <vt:lpstr>PerfSuite Java Performance API</vt:lpstr>
      <vt:lpstr>PerfSuite XML Java API</vt:lpstr>
      <vt:lpstr>Example Use of the PS XML Java API</vt:lpstr>
      <vt:lpstr>PerfSuite Java Metrics API</vt:lpstr>
      <vt:lpstr>Example Use of the PS Java Metrics API</vt:lpstr>
      <vt:lpstr>Issues at Higher Scales of Parallelism</vt:lpstr>
      <vt:lpstr>Recent and Upcoming in PerfSuite</vt:lpstr>
      <vt:lpstr>For More Information and Downloads</vt:lpstr>
      <vt:lpstr>TAU PERFORMANCE SYSTEM</vt:lpstr>
      <vt:lpstr>TAU Performance System®</vt:lpstr>
      <vt:lpstr>TAU Performance System Components</vt:lpstr>
      <vt:lpstr>Building Bridges to Other Tools</vt:lpstr>
      <vt:lpstr>TAU Instrumentation / Measurement</vt:lpstr>
      <vt:lpstr>Direct Performance Observation</vt:lpstr>
      <vt:lpstr>TAU Instrumentation Approach</vt:lpstr>
      <vt:lpstr>TAU Event Interface</vt:lpstr>
      <vt:lpstr>TAU Instrumentation Mechanisms</vt:lpstr>
      <vt:lpstr>Automatic Source-level Instrumentation</vt:lpstr>
      <vt:lpstr>Program Database Toolkit (PDT)</vt:lpstr>
      <vt:lpstr>MPI Wrapper Interposition Library</vt:lpstr>
      <vt:lpstr>MPI Shared Library Instrumentation</vt:lpstr>
      <vt:lpstr>Selective Instrumentation File</vt:lpstr>
      <vt:lpstr>Selective Instrumentation File</vt:lpstr>
      <vt:lpstr>Selective Instrumentation File</vt:lpstr>
      <vt:lpstr>TAU Measurement Approach</vt:lpstr>
      <vt:lpstr>TAU Measurement Mechanisms</vt:lpstr>
      <vt:lpstr>Types of Parallel Performance Profiling</vt:lpstr>
      <vt:lpstr>TAU Analysis</vt:lpstr>
      <vt:lpstr>Performance Analysis</vt:lpstr>
      <vt:lpstr>ParaProf Profile Analysis Framework</vt:lpstr>
      <vt:lpstr>Performance Data Management</vt:lpstr>
      <vt:lpstr>PerfDMF Architecture</vt:lpstr>
      <vt:lpstr>Metadata Collection</vt:lpstr>
      <vt:lpstr>Performance Data Mining / Analytics</vt:lpstr>
      <vt:lpstr>How to explain performance?</vt:lpstr>
      <vt:lpstr>Role of Metadata and Knowledge Role</vt:lpstr>
      <vt:lpstr>PerfExplorer v2 – Requirements</vt:lpstr>
      <vt:lpstr>PerfExplorer v2 Architecture</vt:lpstr>
      <vt:lpstr>Parallel Profile Analysis – pprof</vt:lpstr>
      <vt:lpstr>Parallel Profile Analysis – ParaProf</vt:lpstr>
      <vt:lpstr>Metadata for Each Experiment</vt:lpstr>
      <vt:lpstr>ParaProf – Flat Profile</vt:lpstr>
      <vt:lpstr>Comparing Effects of Multi-Core Processors</vt:lpstr>
      <vt:lpstr>Comparing FLOPS (AORSA2D, Cray XT3)</vt:lpstr>
      <vt:lpstr>ParaProf – Stacked View </vt:lpstr>
      <vt:lpstr>ParaProf – Callpath Profile</vt:lpstr>
      <vt:lpstr>ParaProf  – Scalable Histogram</vt:lpstr>
      <vt:lpstr>ParaProf – 3D View (Full Profile)</vt:lpstr>
      <vt:lpstr>ParaProf – 3D View (Full Profile)</vt:lpstr>
      <vt:lpstr>ParaProf – 3D Scatterplot</vt:lpstr>
      <vt:lpstr>Performance Mapping</vt:lpstr>
      <vt:lpstr>Performance Mapping</vt:lpstr>
      <vt:lpstr>No Mapping versus Mapping</vt:lpstr>
      <vt:lpstr>NAS BT – Flat Profile</vt:lpstr>
      <vt:lpstr>NAS BT – Phase Profile</vt:lpstr>
      <vt:lpstr>Phase Profiling of HW Counters</vt:lpstr>
      <vt:lpstr>Profile Snapshots in ParaProf</vt:lpstr>
      <vt:lpstr>Profile Snapshot Views</vt:lpstr>
      <vt:lpstr>Snapshot Replay in ParaProf</vt:lpstr>
      <vt:lpstr>PerfExplorer – Runtime Breakdown</vt:lpstr>
      <vt:lpstr>PerfExplorer – Relative Comparisons</vt:lpstr>
      <vt:lpstr>PerfExplorer – Correlation Analysis</vt:lpstr>
      <vt:lpstr>PerfExplorer – Correlation Analysis</vt:lpstr>
      <vt:lpstr>PerfExplorer – Cluster Analysis </vt:lpstr>
      <vt:lpstr>PerfExplorer – Cluster Analysis</vt:lpstr>
      <vt:lpstr>PerfExplorer – Performance Regression</vt:lpstr>
      <vt:lpstr>Other Projects in TAU</vt:lpstr>
      <vt:lpstr>Using TAU</vt:lpstr>
      <vt:lpstr>Application Build Environment</vt:lpstr>
      <vt:lpstr>Configuring TAU</vt:lpstr>
      <vt:lpstr>TAU Measurement System Configuration</vt:lpstr>
      <vt:lpstr>TAU Measurement System Configuration</vt:lpstr>
      <vt:lpstr>TAU Configuration – Examples</vt:lpstr>
      <vt:lpstr>Stub Makefiles Configuration Parameters</vt:lpstr>
      <vt:lpstr>TAU Measurement Configuration</vt:lpstr>
      <vt:lpstr>Using TAU: A brief Introduction</vt:lpstr>
      <vt:lpstr>TAU Measurement Configuration – Examples</vt:lpstr>
      <vt:lpstr>-PROFILE Option </vt:lpstr>
      <vt:lpstr>Generating a Flat Profile with MPI</vt:lpstr>
      <vt:lpstr>Generating a Loop-level Profile</vt:lpstr>
      <vt:lpstr>Compiler-based Instrumentation</vt:lpstr>
      <vt:lpstr>-papi Option</vt:lpstr>
      <vt:lpstr>Generate a PAPI profile</vt:lpstr>
      <vt:lpstr>-PROFILECALLPATH Option</vt:lpstr>
      <vt:lpstr>-DEPTHLIMIT Option </vt:lpstr>
      <vt:lpstr>Generate a Callpath Profile</vt:lpstr>
      <vt:lpstr>Tracing in TAU</vt:lpstr>
      <vt:lpstr>Generate a Trace File</vt:lpstr>
      <vt:lpstr>Instrumentation Specification</vt:lpstr>
      <vt:lpstr>Outer Loop Level Instrumentation</vt:lpstr>
      <vt:lpstr>Using TAU: A brief Introduction</vt:lpstr>
      <vt:lpstr>Usage Scenarios: Routine Level Profile</vt:lpstr>
      <vt:lpstr>Solution: Generating a flat profile with MPI</vt:lpstr>
      <vt:lpstr>Usage Scenarios: Loop Level Instrumentation</vt:lpstr>
      <vt:lpstr>Solution: Generating a loop level profile</vt:lpstr>
      <vt:lpstr>Usage Scenarios: MFlops in Loops</vt:lpstr>
      <vt:lpstr>Generate a PAPI profile with 2 or more counters</vt:lpstr>
      <vt:lpstr>Usage Scenarios: Compiler-based Instrumentation</vt:lpstr>
      <vt:lpstr>Use Compiler-Based Instrumentation</vt:lpstr>
      <vt:lpstr>Generate a Callpath Profile</vt:lpstr>
      <vt:lpstr>Callpath Profile</vt:lpstr>
      <vt:lpstr>Generate a Callpath Profile</vt:lpstr>
      <vt:lpstr>Usage Scenario: Detect Memory Leaks</vt:lpstr>
      <vt:lpstr>Detect Memory Leaks</vt:lpstr>
      <vt:lpstr>Interval Events, Atomic Events in TAU</vt:lpstr>
      <vt:lpstr>Atomic Events, Context Events</vt:lpstr>
      <vt:lpstr>Context Events (default)</vt:lpstr>
      <vt:lpstr>Environment Variables in TAU</vt:lpstr>
      <vt:lpstr>Compile-Time Environment Variables </vt:lpstr>
      <vt:lpstr>Measuring Performance of PGI Accelerator Code</vt:lpstr>
      <vt:lpstr>Usage Scenarios: Mixed Python+F90+C+pyMPI</vt:lpstr>
      <vt:lpstr>Generate a Multi-Language Profile w/ Python</vt:lpstr>
      <vt:lpstr>Usage Scenarios: Evaluate Scalability</vt:lpstr>
      <vt:lpstr>Usage Scenarios: Evaluate Scalability</vt:lpstr>
      <vt:lpstr>Performance Regression Testing</vt:lpstr>
      <vt:lpstr>Evaluate Scalability using PerfExplorer Charts</vt:lpstr>
      <vt:lpstr>Communication Matrix Display</vt:lpstr>
      <vt:lpstr>Evaluate Scalability using PerfExplorer Charts</vt:lpstr>
      <vt:lpstr>TAU Integration with IDEs</vt:lpstr>
      <vt:lpstr>TAU and Eclipse</vt:lpstr>
      <vt:lpstr>TAU and Eclipse</vt:lpstr>
      <vt:lpstr>Choosing PAPI Counters with TAU  in Eclipse </vt:lpstr>
      <vt:lpstr>VAMPIRTRACE &amp; VAMPIR  INTRODUCTION AND OVERVIEW</vt:lpstr>
      <vt:lpstr>Overview</vt:lpstr>
      <vt:lpstr>VampirServer Architecture</vt:lpstr>
      <vt:lpstr>Vampir Displays</vt:lpstr>
      <vt:lpstr>Vampir Global Timeline Display</vt:lpstr>
      <vt:lpstr>Process Timeline Display</vt:lpstr>
      <vt:lpstr>Process Timeline with Counters</vt:lpstr>
      <vt:lpstr>Statistic Summary Display</vt:lpstr>
      <vt:lpstr>Slide 276</vt:lpstr>
      <vt:lpstr>Jumpshot</vt:lpstr>
      <vt:lpstr>Jumpshot</vt:lpstr>
      <vt:lpstr>Support Acknowledgements</vt:lpstr>
      <vt:lpstr>For more information</vt:lpstr>
      <vt:lpstr>Scalable performance analysis of large-scale parallel applications</vt:lpstr>
      <vt:lpstr>Performance analysis, tools &amp; techniques</vt:lpstr>
      <vt:lpstr>Automatic trace analysis</vt:lpstr>
      <vt:lpstr>The Scalasca project</vt:lpstr>
      <vt:lpstr>Scalasca features</vt:lpstr>
      <vt:lpstr>Scalasca 1.3 functionality</vt:lpstr>
      <vt:lpstr>Generic MPI application build &amp; run</vt:lpstr>
      <vt:lpstr>Application instrumentation</vt:lpstr>
      <vt:lpstr>Measurement runtime summarization</vt:lpstr>
      <vt:lpstr>Measurement event tracing &amp; analysis</vt:lpstr>
      <vt:lpstr>Generic parallel tools architecture</vt:lpstr>
      <vt:lpstr>Scalasca toolset components</vt:lpstr>
      <vt:lpstr>EPIK</vt:lpstr>
      <vt:lpstr>scalasca</vt:lpstr>
      <vt:lpstr>scalasca actions</vt:lpstr>
      <vt:lpstr>OPARI</vt:lpstr>
      <vt:lpstr>CUBE3</vt:lpstr>
      <vt:lpstr>Analysis presentation and exploration</vt:lpstr>
      <vt:lpstr>Scalasca analysis report explorer (summary)</vt:lpstr>
      <vt:lpstr>Scalasca analysis report explorer (trace)</vt:lpstr>
      <vt:lpstr>ZeusMP2/JUMP case study</vt:lpstr>
      <vt:lpstr>Scalasca summary analysis: zeusmp2 on jump</vt:lpstr>
      <vt:lpstr>Scalasca trace analysis: zeusmp2 on jump</vt:lpstr>
      <vt:lpstr>Understanding Application Performance with POINT: Application Case Study</vt:lpstr>
      <vt:lpstr>Code Development and Optimization Process</vt:lpstr>
      <vt:lpstr>Applying Performance Tools to Improve Parallel Performance of the UNRES MD code</vt:lpstr>
      <vt:lpstr>Structure of UNRES</vt:lpstr>
      <vt:lpstr>Performance Engineering: Procedure</vt:lpstr>
      <vt:lpstr>Is There a Performance Problem?</vt:lpstr>
      <vt:lpstr>Detecting Performance Problems</vt:lpstr>
      <vt:lpstr>PerfSuite</vt:lpstr>
      <vt:lpstr>PerfSuite Mechanics</vt:lpstr>
      <vt:lpstr>UNRES: Serial Performance</vt:lpstr>
      <vt:lpstr>UNRES: Parallel Performance</vt:lpstr>
      <vt:lpstr>Performance Engineering: Procedure</vt:lpstr>
      <vt:lpstr>Which Functions are Important?</vt:lpstr>
      <vt:lpstr>PerfSuite Function Summary</vt:lpstr>
      <vt:lpstr>Performance Engineering: Procedure</vt:lpstr>
      <vt:lpstr>Instrument Key Functions</vt:lpstr>
      <vt:lpstr>TAU: Tuning and Analysis Utilities</vt:lpstr>
      <vt:lpstr>General Instructions for TAU</vt:lpstr>
      <vt:lpstr>Using TAU with Makefiles</vt:lpstr>
      <vt:lpstr>Tiny Routines: High Overhead</vt:lpstr>
      <vt:lpstr>Reducing Overhead</vt:lpstr>
      <vt:lpstr>Selective Instrumentation File</vt:lpstr>
      <vt:lpstr>Selective Instrumentation File</vt:lpstr>
      <vt:lpstr>Key UNRES Functions in TAU (with Startup Time) </vt:lpstr>
      <vt:lpstr>Phase Profiling: Isolate regions of code execution</vt:lpstr>
      <vt:lpstr>Key UNRES Functions (MD Time Only)</vt:lpstr>
      <vt:lpstr>Performance Engineering: Procedure</vt:lpstr>
      <vt:lpstr>Getting Performance Counter Information</vt:lpstr>
      <vt:lpstr>Example: Measuring FLOP/cycle (peak is 2)</vt:lpstr>
      <vt:lpstr>Performance Engineering: Procedure</vt:lpstr>
      <vt:lpstr>Detecting Parallel Performance Issues:  Serial Bottlenecks</vt:lpstr>
      <vt:lpstr>Serial Bottleneck Detection in UNRES </vt:lpstr>
      <vt:lpstr>Detecting Parallel Performance Issues:  Load Imbalance</vt:lpstr>
      <vt:lpstr>Load Imbalance Detection in UNRES</vt:lpstr>
      <vt:lpstr>Major Serial Bottleneck and Load Imbalance in UNRES Eliminated</vt:lpstr>
      <vt:lpstr>Next Iteration of Performance Engineering  with Optimized Code</vt:lpstr>
      <vt:lpstr>Performance Engineering: Procedure</vt:lpstr>
      <vt:lpstr>Getting a Call Path with TAU</vt:lpstr>
      <vt:lpstr>Use Call Path Information</vt:lpstr>
      <vt:lpstr>Generating a Trace </vt:lpstr>
      <vt:lpstr>TAU Trace of UNRES Timesteps in Vampir</vt:lpstr>
      <vt:lpstr>Time Resolved Examination of  Load Imbalance</vt:lpstr>
      <vt:lpstr>Issues with Tracing</vt:lpstr>
      <vt:lpstr>Some Take-Home Points</vt:lpstr>
      <vt:lpstr>Additional Resources: Obtaining Advanced Support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POINT/VI-HPS Tutorial</dc:title>
  <dc:creator>Rick Kufrin</dc:creator>
  <cp:lastModifiedBy>Sameer Shende</cp:lastModifiedBy>
  <cp:revision>360</cp:revision>
  <cp:lastPrinted>2010-03-05T00:59:17Z</cp:lastPrinted>
  <dcterms:created xsi:type="dcterms:W3CDTF">2010-03-05T00:53:02Z</dcterms:created>
  <dcterms:modified xsi:type="dcterms:W3CDTF">2010-03-05T01:33:05Z</dcterms:modified>
</cp:coreProperties>
</file>