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9"/>
  </p:notesMasterIdLst>
  <p:sldIdLst>
    <p:sldId id="556" r:id="rId2"/>
    <p:sldId id="642" r:id="rId3"/>
    <p:sldId id="643" r:id="rId4"/>
    <p:sldId id="644" r:id="rId5"/>
    <p:sldId id="511" r:id="rId6"/>
    <p:sldId id="513" r:id="rId7"/>
    <p:sldId id="514" r:id="rId8"/>
    <p:sldId id="638" r:id="rId9"/>
    <p:sldId id="436" r:id="rId10"/>
    <p:sldId id="579" r:id="rId11"/>
    <p:sldId id="640" r:id="rId12"/>
    <p:sldId id="629" r:id="rId13"/>
    <p:sldId id="582" r:id="rId14"/>
    <p:sldId id="580" r:id="rId15"/>
    <p:sldId id="660" r:id="rId16"/>
    <p:sldId id="592" r:id="rId17"/>
    <p:sldId id="628" r:id="rId18"/>
    <p:sldId id="583" r:id="rId19"/>
    <p:sldId id="591" r:id="rId20"/>
    <p:sldId id="595" r:id="rId21"/>
    <p:sldId id="584" r:id="rId22"/>
    <p:sldId id="630" r:id="rId23"/>
    <p:sldId id="639" r:id="rId24"/>
    <p:sldId id="646" r:id="rId25"/>
    <p:sldId id="661" r:id="rId26"/>
    <p:sldId id="632" r:id="rId27"/>
    <p:sldId id="676" r:id="rId28"/>
    <p:sldId id="645" r:id="rId29"/>
    <p:sldId id="593" r:id="rId30"/>
    <p:sldId id="589" r:id="rId31"/>
    <p:sldId id="586" r:id="rId32"/>
    <p:sldId id="585" r:id="rId33"/>
    <p:sldId id="587" r:id="rId34"/>
    <p:sldId id="663" r:id="rId35"/>
    <p:sldId id="596" r:id="rId36"/>
    <p:sldId id="677" r:id="rId37"/>
    <p:sldId id="678" r:id="rId38"/>
    <p:sldId id="679" r:id="rId39"/>
    <p:sldId id="597" r:id="rId40"/>
    <p:sldId id="588" r:id="rId41"/>
    <p:sldId id="627" r:id="rId42"/>
    <p:sldId id="641" r:id="rId43"/>
    <p:sldId id="594" r:id="rId44"/>
    <p:sldId id="567" r:id="rId45"/>
    <p:sldId id="573" r:id="rId46"/>
    <p:sldId id="572" r:id="rId47"/>
    <p:sldId id="631" r:id="rId48"/>
    <p:sldId id="635" r:id="rId49"/>
    <p:sldId id="568" r:id="rId50"/>
    <p:sldId id="680" r:id="rId51"/>
    <p:sldId id="681" r:id="rId52"/>
    <p:sldId id="598" r:id="rId53"/>
    <p:sldId id="557" r:id="rId54"/>
    <p:sldId id="647" r:id="rId55"/>
    <p:sldId id="577" r:id="rId56"/>
    <p:sldId id="648" r:id="rId57"/>
    <p:sldId id="649" r:id="rId58"/>
    <p:sldId id="650" r:id="rId59"/>
    <p:sldId id="652" r:id="rId60"/>
    <p:sldId id="669" r:id="rId61"/>
    <p:sldId id="653" r:id="rId62"/>
    <p:sldId id="657" r:id="rId63"/>
    <p:sldId id="654" r:id="rId64"/>
    <p:sldId id="655" r:id="rId65"/>
    <p:sldId id="656" r:id="rId66"/>
    <p:sldId id="675" r:id="rId67"/>
    <p:sldId id="658" r:id="rId68"/>
    <p:sldId id="672" r:id="rId69"/>
    <p:sldId id="682" r:id="rId70"/>
    <p:sldId id="673" r:id="rId71"/>
    <p:sldId id="683" r:id="rId72"/>
    <p:sldId id="684" r:id="rId73"/>
    <p:sldId id="685" r:id="rId74"/>
    <p:sldId id="665" r:id="rId75"/>
    <p:sldId id="667" r:id="rId76"/>
    <p:sldId id="666" r:id="rId77"/>
    <p:sldId id="686" r:id="rId7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7F70266-E3EF-4E5E-968A-47AF574D9ADB}">
          <p14:sldIdLst>
            <p14:sldId id="556"/>
            <p14:sldId id="642"/>
            <p14:sldId id="643"/>
            <p14:sldId id="644"/>
          </p14:sldIdLst>
        </p14:section>
        <p14:section name="Untitled Section" id="{6F6901B6-06C1-477E-90CB-1D457C220D99}">
          <p14:sldIdLst>
            <p14:sldId id="511"/>
            <p14:sldId id="513"/>
            <p14:sldId id="514"/>
            <p14:sldId id="638"/>
            <p14:sldId id="436"/>
            <p14:sldId id="579"/>
            <p14:sldId id="640"/>
            <p14:sldId id="629"/>
            <p14:sldId id="582"/>
            <p14:sldId id="580"/>
            <p14:sldId id="660"/>
            <p14:sldId id="592"/>
            <p14:sldId id="628"/>
            <p14:sldId id="583"/>
            <p14:sldId id="591"/>
            <p14:sldId id="595"/>
            <p14:sldId id="584"/>
            <p14:sldId id="630"/>
            <p14:sldId id="639"/>
            <p14:sldId id="646"/>
            <p14:sldId id="661"/>
            <p14:sldId id="632"/>
            <p14:sldId id="676"/>
            <p14:sldId id="645"/>
            <p14:sldId id="593"/>
            <p14:sldId id="589"/>
            <p14:sldId id="586"/>
            <p14:sldId id="585"/>
            <p14:sldId id="587"/>
            <p14:sldId id="663"/>
            <p14:sldId id="596"/>
            <p14:sldId id="677"/>
            <p14:sldId id="678"/>
            <p14:sldId id="679"/>
            <p14:sldId id="597"/>
            <p14:sldId id="588"/>
            <p14:sldId id="627"/>
            <p14:sldId id="641"/>
            <p14:sldId id="594"/>
            <p14:sldId id="567"/>
            <p14:sldId id="573"/>
            <p14:sldId id="572"/>
            <p14:sldId id="631"/>
            <p14:sldId id="635"/>
            <p14:sldId id="568"/>
            <p14:sldId id="680"/>
            <p14:sldId id="681"/>
            <p14:sldId id="598"/>
            <p14:sldId id="557"/>
            <p14:sldId id="647"/>
            <p14:sldId id="577"/>
            <p14:sldId id="648"/>
            <p14:sldId id="649"/>
            <p14:sldId id="650"/>
            <p14:sldId id="652"/>
            <p14:sldId id="669"/>
            <p14:sldId id="653"/>
            <p14:sldId id="657"/>
            <p14:sldId id="654"/>
            <p14:sldId id="655"/>
            <p14:sldId id="656"/>
            <p14:sldId id="675"/>
            <p14:sldId id="658"/>
            <p14:sldId id="672"/>
            <p14:sldId id="682"/>
            <p14:sldId id="673"/>
            <p14:sldId id="683"/>
            <p14:sldId id="684"/>
            <p14:sldId id="685"/>
            <p14:sldId id="665"/>
            <p14:sldId id="667"/>
            <p14:sldId id="666"/>
            <p14:sldId id="6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66FFCC"/>
    <a:srgbClr val="99CCFF"/>
    <a:srgbClr val="CCECFF"/>
    <a:srgbClr val="66FF33"/>
    <a:srgbClr val="0080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2" autoAdjust="0"/>
    <p:restoredTop sz="93026" autoAdjust="0"/>
  </p:normalViewPr>
  <p:slideViewPr>
    <p:cSldViewPr snapToGrid="0">
      <p:cViewPr varScale="1">
        <p:scale>
          <a:sx n="115" d="100"/>
          <a:sy n="115" d="100"/>
        </p:scale>
        <p:origin x="80" y="1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1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94A3B-F841-444A-84F0-0B5E6FFAEA53}" type="datetimeFigureOut">
              <a:rPr lang="en-US" smtClean="0"/>
              <a:pPr/>
              <a:t>6/30/2026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D8F3C-3F3A-49BB-86F7-17301BD567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988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89B4-9B5B-45EA-80A8-E5B08E8DCE21}" type="datetimeFigureOut">
              <a:rPr lang="en-US" smtClean="0"/>
              <a:pPr/>
              <a:t>6/30/2026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D949-F4F2-4FC4-944D-1E13F6E602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89B4-9B5B-45EA-80A8-E5B08E8DCE21}" type="datetimeFigureOut">
              <a:rPr lang="en-US" smtClean="0"/>
              <a:pPr/>
              <a:t>6/30/2026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D949-F4F2-4FC4-944D-1E13F6E60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89B4-9B5B-45EA-80A8-E5B08E8DCE21}" type="datetimeFigureOut">
              <a:rPr lang="en-US" smtClean="0"/>
              <a:pPr/>
              <a:t>6/30/2026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D949-F4F2-4FC4-944D-1E13F6E60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Wingdings 2" pitchFamily="18" charset="2"/>
              <a:buChar char="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SzPct val="100000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SzPct val="100000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SzPct val="100000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SzPct val="100000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89B4-9B5B-45EA-80A8-E5B08E8DCE21}" type="datetimeFigureOut">
              <a:rPr lang="en-US" smtClean="0"/>
              <a:pPr/>
              <a:t>6/30/2026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D949-F4F2-4FC4-944D-1E13F6E60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89B4-9B5B-45EA-80A8-E5B08E8DCE21}" type="datetimeFigureOut">
              <a:rPr lang="en-US" smtClean="0"/>
              <a:pPr/>
              <a:t>6/30/2026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F1C9D949-F4F2-4FC4-944D-1E13F6E60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89B4-9B5B-45EA-80A8-E5B08E8DCE21}" type="datetimeFigureOut">
              <a:rPr lang="en-US" smtClean="0"/>
              <a:pPr/>
              <a:t>6/30/2026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D949-F4F2-4FC4-944D-1E13F6E60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89B4-9B5B-45EA-80A8-E5B08E8DCE21}" type="datetimeFigureOut">
              <a:rPr lang="en-US" smtClean="0"/>
              <a:pPr/>
              <a:t>6/30/2026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D949-F4F2-4FC4-944D-1E13F6E60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89B4-9B5B-45EA-80A8-E5B08E8DCE21}" type="datetimeFigureOut">
              <a:rPr lang="en-US" smtClean="0"/>
              <a:pPr/>
              <a:t>6/30/2026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D949-F4F2-4FC4-944D-1E13F6E60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89B4-9B5B-45EA-80A8-E5B08E8DCE21}" type="datetimeFigureOut">
              <a:rPr lang="en-US" smtClean="0"/>
              <a:pPr/>
              <a:t>6/30/2026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D949-F4F2-4FC4-944D-1E13F6E60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89B4-9B5B-45EA-80A8-E5B08E8DCE21}" type="datetimeFigureOut">
              <a:rPr lang="en-US" smtClean="0"/>
              <a:pPr/>
              <a:t>6/30/2026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D949-F4F2-4FC4-944D-1E13F6E60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89B4-9B5B-45EA-80A8-E5B08E8DCE21}" type="datetimeFigureOut">
              <a:rPr lang="en-US" smtClean="0"/>
              <a:pPr/>
              <a:t>6/30/2026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D949-F4F2-4FC4-944D-1E13F6E60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8F289B4-9B5B-45EA-80A8-E5B08E8DCE21}" type="datetimeFigureOut">
              <a:rPr lang="en-US" smtClean="0"/>
              <a:pPr/>
              <a:t>6/30/2026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1C9D949-F4F2-4FC4-944D-1E13F6E60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peandissemination.eu/mars-insight-mission-unveils-surprising-secrets-of-red-planets-interior-new-research/14523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sd.wikipedia.org/wiki/%D8%AF%D9%8F%D9%86%D9%8A%D8%A7" TargetMode="Externa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planetary.org/space-images/scale-solar-system-for-powerpoint-widescreen840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with guns&#10;&#10;Description automatically generated">
            <a:extLst>
              <a:ext uri="{FF2B5EF4-FFF2-40B4-BE49-F238E27FC236}">
                <a16:creationId xmlns:a16="http://schemas.microsoft.com/office/drawing/2014/main" id="{EF015E12-A539-AF55-D865-92D31A49E6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0" r="11398"/>
          <a:stretch/>
        </p:blipFill>
        <p:spPr>
          <a:xfrm>
            <a:off x="-43333" y="0"/>
            <a:ext cx="13014065" cy="6962775"/>
          </a:xfrm>
          <a:prstGeom prst="rect">
            <a:avLst/>
          </a:prstGeom>
          <a:solidFill>
            <a:srgbClr val="CCECFF"/>
          </a:solidFill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497BF048-384E-5C7A-A554-B1E0EC22F681}"/>
              </a:ext>
            </a:extLst>
          </p:cNvPr>
          <p:cNvSpPr txBox="1">
            <a:spLocks/>
          </p:cNvSpPr>
          <p:nvPr/>
        </p:nvSpPr>
        <p:spPr>
          <a:xfrm>
            <a:off x="1821722" y="4831977"/>
            <a:ext cx="8351746" cy="1515035"/>
          </a:xfrm>
          <a:prstGeom prst="rect">
            <a:avLst/>
          </a:prstGeom>
          <a:solidFill>
            <a:srgbClr val="CCECFF"/>
          </a:solidFill>
        </p:spPr>
        <p:txBody>
          <a:bodyPr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ctr">
              <a:spcAft>
                <a:spcPts val="600"/>
              </a:spcAft>
              <a:buNone/>
            </a:pPr>
            <a:r>
              <a:rPr lang="en-GB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Lennart Augustsson, Koen Claessen, </a:t>
            </a:r>
            <a:br>
              <a:rPr lang="en-GB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Simon Peyton Jones, Tim Sweeney, Jan Vitek</a:t>
            </a:r>
          </a:p>
          <a:p>
            <a:pPr marL="137160" indent="0" algn="ctr">
              <a:spcAft>
                <a:spcPts val="600"/>
              </a:spcAft>
              <a:buNone/>
            </a:pPr>
            <a:r>
              <a:rPr lang="en-GB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Epic Games </a:t>
            </a:r>
          </a:p>
          <a:p>
            <a:pPr marL="137160" indent="0" algn="ctr">
              <a:spcAft>
                <a:spcPts val="600"/>
              </a:spcAft>
              <a:buNone/>
            </a:pPr>
            <a:r>
              <a:rPr lang="en-GB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June 2026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0175E36-4504-74B2-BE6F-CB1FA722864D}"/>
              </a:ext>
            </a:extLst>
          </p:cNvPr>
          <p:cNvSpPr txBox="1">
            <a:spLocks/>
          </p:cNvSpPr>
          <p:nvPr/>
        </p:nvSpPr>
        <p:spPr>
          <a:xfrm>
            <a:off x="3200860" y="2394865"/>
            <a:ext cx="6286294" cy="1086522"/>
          </a:xfrm>
          <a:prstGeom prst="rect">
            <a:avLst/>
          </a:prstGeom>
          <a:solidFill>
            <a:srgbClr val="CCECFF"/>
          </a:solidFill>
          <a:effectLst/>
        </p:spPr>
        <p:txBody>
          <a:bodyPr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ctr">
              <a:spcAft>
                <a:spcPts val="600"/>
              </a:spcAft>
              <a:buNone/>
            </a:pPr>
            <a:r>
              <a:rPr lang="en-GB" sz="6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taste of Verse</a:t>
            </a:r>
          </a:p>
        </p:txBody>
      </p:sp>
    </p:spTree>
    <p:extLst>
      <p:ext uri="{BB962C8B-B14F-4D97-AF65-F5344CB8AC3E}">
        <p14:creationId xmlns:p14="http://schemas.microsoft.com/office/powerpoint/2010/main" val="794125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12320-F31D-230D-E7EB-6355CB76F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 first sight, pretty conventional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2ACC8-B8BF-6C10-23AC-1E3043B13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95686D-5A21-6448-FDAF-9EE878FBA69F}"/>
              </a:ext>
            </a:extLst>
          </p:cNvPr>
          <p:cNvSpPr txBox="1"/>
          <p:nvPr/>
        </p:nvSpPr>
        <p:spPr>
          <a:xfrm>
            <a:off x="2868705" y="3123783"/>
            <a:ext cx="5567083" cy="1569660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>
              <a:tabLst>
                <a:tab pos="2152650" algn="l"/>
              </a:tabLst>
            </a:pPr>
            <a:r>
              <a:rPr lang="en-GB" sz="3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f(</a:t>
            </a:r>
            <a:r>
              <a:rPr lang="en-GB" sz="32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x:int</a:t>
            </a:r>
            <a:r>
              <a:rPr lang="en-GB" sz="3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 := x+1;</a:t>
            </a:r>
          </a:p>
          <a:p>
            <a:pPr>
              <a:tabLst>
                <a:tab pos="2152650" algn="l"/>
              </a:tabLst>
            </a:pPr>
            <a:endParaRPr lang="en-GB" sz="32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  <a:sym typeface="Symbol" panose="05050102010706020507" pitchFamily="18" charset="2"/>
            </a:endParaRPr>
          </a:p>
          <a:p>
            <a:pPr>
              <a:tabLst>
                <a:tab pos="2152650" algn="l"/>
              </a:tabLst>
            </a:pPr>
            <a:r>
              <a:rPr lang="en-GB" sz="3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f[7] + f[8]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8B54109D-0C2C-00B6-FC74-919D86A239F9}"/>
              </a:ext>
            </a:extLst>
          </p:cNvPr>
          <p:cNvSpPr/>
          <p:nvPr/>
        </p:nvSpPr>
        <p:spPr>
          <a:xfrm>
            <a:off x="5432611" y="5602355"/>
            <a:ext cx="2474259" cy="783193"/>
          </a:xfrm>
          <a:prstGeom prst="wedgeRoundRectCallout">
            <a:avLst>
              <a:gd name="adj1" fmla="val -62636"/>
              <a:gd name="adj2" fmla="val -172245"/>
              <a:gd name="adj3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Function call (square brackets)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C107ACA9-DDA2-8A15-1B3B-58CBC17C0D34}"/>
              </a:ext>
            </a:extLst>
          </p:cNvPr>
          <p:cNvSpPr/>
          <p:nvPr/>
        </p:nvSpPr>
        <p:spPr>
          <a:xfrm>
            <a:off x="7198659" y="4105131"/>
            <a:ext cx="2545975" cy="442674"/>
          </a:xfrm>
          <a:prstGeom prst="wedgeRoundRectCallout">
            <a:avLst>
              <a:gd name="adj1" fmla="val -62636"/>
              <a:gd name="adj2" fmla="val -172245"/>
              <a:gd name="adj3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“;” for sequencing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1379FF7F-EDC9-F293-DD96-75DE66CC0B85}"/>
              </a:ext>
            </a:extLst>
          </p:cNvPr>
          <p:cNvSpPr/>
          <p:nvPr/>
        </p:nvSpPr>
        <p:spPr>
          <a:xfrm>
            <a:off x="1461247" y="1594435"/>
            <a:ext cx="2545975" cy="783193"/>
          </a:xfrm>
          <a:prstGeom prst="wedgeRoundRectCallout">
            <a:avLst>
              <a:gd name="adj1" fmla="val 39125"/>
              <a:gd name="adj2" fmla="val 130908"/>
              <a:gd name="adj3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Typed function declaration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1830E058-54B8-B95F-AA21-8CA344883870}"/>
              </a:ext>
            </a:extLst>
          </p:cNvPr>
          <p:cNvSpPr/>
          <p:nvPr/>
        </p:nvSpPr>
        <p:spPr>
          <a:xfrm>
            <a:off x="7906870" y="1424176"/>
            <a:ext cx="3675529" cy="1804749"/>
          </a:xfrm>
          <a:prstGeom prst="wedgeRoundRectCallout">
            <a:avLst>
              <a:gd name="adj1" fmla="val -80924"/>
              <a:gd name="adj2" fmla="val 48143"/>
              <a:gd name="adj3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Despite the “:=“ notation, </a:t>
            </a:r>
            <a:br>
              <a:rPr lang="en-GB" sz="2000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f is not mutable! 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x:=e1; e2 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is like 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let x=e1 in e2</a:t>
            </a:r>
          </a:p>
        </p:txBody>
      </p:sp>
    </p:spTree>
    <p:extLst>
      <p:ext uri="{BB962C8B-B14F-4D97-AF65-F5344CB8AC3E}">
        <p14:creationId xmlns:p14="http://schemas.microsoft.com/office/powerpoint/2010/main" val="2242328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AEB5A-8A03-69D5-20A6-88CCB84D06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7FBA1-806E-FFF0-CF47-FB2520C06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 first sight, pretty conventional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3F8D3-30E7-CFEA-D9CE-EF4F68B6C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Of course, Verse has a lambda form too:</a:t>
            </a:r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  <a:p>
            <a:r>
              <a:rPr lang="en-GB" sz="3200" dirty="0"/>
              <a:t>All three do the same thing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B53BDC-1AC7-2B22-C06E-06CD04CEAA6E}"/>
              </a:ext>
            </a:extLst>
          </p:cNvPr>
          <p:cNvSpPr txBox="1"/>
          <p:nvPr/>
        </p:nvSpPr>
        <p:spPr>
          <a:xfrm>
            <a:off x="2052916" y="2774160"/>
            <a:ext cx="9357687" cy="1569660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>
              <a:tabLst>
                <a:tab pos="2152650" algn="l"/>
              </a:tabLst>
            </a:pPr>
            <a:r>
              <a:rPr lang="en-GB" sz="3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f1(</a:t>
            </a:r>
            <a:r>
              <a:rPr lang="en-GB" sz="32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x:int</a:t>
            </a:r>
            <a:r>
              <a:rPr lang="en-GB" sz="3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 := x+1;</a:t>
            </a:r>
          </a:p>
          <a:p>
            <a:pPr>
              <a:tabLst>
                <a:tab pos="2152650" algn="l"/>
              </a:tabLst>
            </a:pPr>
            <a:r>
              <a:rPr lang="en-GB" sz="3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f2 := </a:t>
            </a:r>
            <a:r>
              <a:rPr lang="en-GB" sz="3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function</a:t>
            </a:r>
            <a:r>
              <a:rPr lang="en-GB" sz="3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(</a:t>
            </a:r>
            <a:r>
              <a:rPr lang="en-GB" sz="32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x:int</a:t>
            </a:r>
            <a:r>
              <a:rPr lang="en-GB" sz="3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)&lt;succeeds&gt;{x+1}</a:t>
            </a:r>
          </a:p>
          <a:p>
            <a:pPr>
              <a:tabLst>
                <a:tab pos="2152650" algn="l"/>
              </a:tabLst>
            </a:pPr>
            <a:r>
              <a:rPr lang="en-GB" sz="3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f3 := (</a:t>
            </a:r>
            <a:r>
              <a:rPr lang="en-GB" sz="32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x:int</a:t>
            </a:r>
            <a:r>
              <a:rPr lang="en-GB" sz="3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 </a:t>
            </a:r>
            <a:r>
              <a:rPr lang="en-GB" sz="3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=&gt;</a:t>
            </a:r>
            <a:r>
              <a:rPr lang="en-GB" sz="3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 x+1</a:t>
            </a:r>
          </a:p>
        </p:txBody>
      </p:sp>
    </p:spTree>
    <p:extLst>
      <p:ext uri="{BB962C8B-B14F-4D97-AF65-F5344CB8AC3E}">
        <p14:creationId xmlns:p14="http://schemas.microsoft.com/office/powerpoint/2010/main" val="3455745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12225D-5D18-E49E-4449-410E55AF22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9B6AF-6DE8-CFB2-0056-ACFC033AB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Choice is part of the fabric</a:t>
            </a:r>
            <a:br>
              <a:rPr lang="en-GB" dirty="0"/>
            </a:br>
            <a:r>
              <a:rPr lang="en-GB" dirty="0"/>
              <a:t>of computation in Verse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D2376-A49C-D190-669E-810AE1ABF5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024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70DE2-B241-4DC7-0586-F022004E3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26A67-62BC-8C10-016B-B7B03292F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Choice and failure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52E1F-3A46-642C-7BBA-4C02DED3A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256607"/>
            <a:ext cx="10972800" cy="4709160"/>
          </a:xfrm>
        </p:spPr>
        <p:txBody>
          <a:bodyPr/>
          <a:lstStyle/>
          <a:p>
            <a:r>
              <a:rPr lang="en-GB" dirty="0"/>
              <a:t>An expression can</a:t>
            </a:r>
          </a:p>
          <a:p>
            <a:pPr lvl="1"/>
            <a:r>
              <a:rPr lang="en-GB" dirty="0"/>
              <a:t>fail, without a value</a:t>
            </a:r>
          </a:p>
          <a:p>
            <a:pPr lvl="1"/>
            <a:r>
              <a:rPr lang="en-GB" dirty="0"/>
              <a:t>succeed, returning a value</a:t>
            </a:r>
          </a:p>
          <a:p>
            <a:pPr lvl="1"/>
            <a:r>
              <a:rPr lang="en-GB" dirty="0"/>
              <a:t>iterate, returning several values</a:t>
            </a:r>
          </a:p>
          <a:p>
            <a:pPr lvl="1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C1A371-80DE-04C7-53BA-F404C8A9F0E2}"/>
              </a:ext>
            </a:extLst>
          </p:cNvPr>
          <p:cNvSpPr txBox="1"/>
          <p:nvPr/>
        </p:nvSpPr>
        <p:spPr>
          <a:xfrm>
            <a:off x="811305" y="3531319"/>
            <a:ext cx="10569389" cy="3108543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>
              <a:tabLst>
                <a:tab pos="2152650" algn="l"/>
              </a:tabLst>
            </a:pP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fail		# Fails</a:t>
            </a:r>
          </a:p>
          <a:p>
            <a:pPr>
              <a:tabLst>
                <a:tab pos="2152650" algn="l"/>
              </a:tabLst>
            </a:pP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5		# Succeeds, returning 5</a:t>
            </a:r>
          </a:p>
          <a:p>
            <a:pPr>
              <a:tabLst>
                <a:tab pos="2152650" algn="l"/>
              </a:tabLst>
            </a:pP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5 | 6		# Iterates, returning 5 then 6</a:t>
            </a:r>
          </a:p>
          <a:p>
            <a:pPr>
              <a:tabLst>
                <a:tab pos="2152650" algn="l"/>
              </a:tabLst>
            </a:pP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5 | fail		# Succeeds, returning 5</a:t>
            </a:r>
          </a:p>
          <a:p>
            <a:pPr>
              <a:tabLst>
                <a:tab pos="2152650" algn="l"/>
              </a:tabLst>
            </a:pP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fail| 5		# Succeeds, returning 5</a:t>
            </a:r>
          </a:p>
          <a:p>
            <a:pPr>
              <a:tabLst>
                <a:tab pos="2152650" algn="l"/>
              </a:tabLst>
            </a:pP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4..8		# Returns 4 then 5 … 8</a:t>
            </a:r>
          </a:p>
          <a:p>
            <a:pPr>
              <a:tabLst>
                <a:tab pos="2152650" algn="l"/>
              </a:tabLst>
            </a:pP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4|5|6|7|8		# Same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44CEF8B6-D28D-2C6E-0B57-77867E0850D9}"/>
              </a:ext>
            </a:extLst>
          </p:cNvPr>
          <p:cNvSpPr/>
          <p:nvPr/>
        </p:nvSpPr>
        <p:spPr>
          <a:xfrm>
            <a:off x="8059270" y="1917095"/>
            <a:ext cx="3675529" cy="1123712"/>
          </a:xfrm>
          <a:prstGeom prst="wedgeRoundRectCallout">
            <a:avLst>
              <a:gd name="adj1" fmla="val -21032"/>
              <a:gd name="adj2" fmla="val 174121"/>
              <a:gd name="adj3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Forward reference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Choice is NOT commutative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5 </a:t>
            </a:r>
            <a:r>
              <a:rPr lang="en-GB" sz="2000" dirty="0">
                <a:solidFill>
                  <a:srgbClr val="FF0000"/>
                </a:solidFill>
                <a:latin typeface="Comic Sans MS" pitchFamily="66" charset="0"/>
              </a:rPr>
              <a:t>and then </a:t>
            </a:r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101067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FDAD92-F631-3923-F327-78753C55E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8199-BE55-A239-5D68-675523D7C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Conditionals: no </a:t>
            </a:r>
            <a:r>
              <a:rPr lang="en-GB" dirty="0" err="1"/>
              <a:t>booleans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65AA9-51D6-10C3-F631-07063225D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47931"/>
            <a:ext cx="10972800" cy="5219820"/>
          </a:xfrm>
        </p:spPr>
        <p:txBody>
          <a:bodyPr>
            <a:normAutofit lnSpcReduction="10000"/>
          </a:bodyPr>
          <a:lstStyle/>
          <a:p>
            <a:endParaRPr lang="en-GB" dirty="0"/>
          </a:p>
          <a:p>
            <a:r>
              <a:rPr lang="en-GB" dirty="0"/>
              <a:t>Returns e1 if e </a:t>
            </a:r>
            <a:r>
              <a:rPr lang="en-GB" dirty="0">
                <a:solidFill>
                  <a:srgbClr val="FFC000"/>
                </a:solidFill>
              </a:rPr>
              <a:t>succeeds</a:t>
            </a:r>
          </a:p>
          <a:p>
            <a:pPr lvl="1"/>
            <a:r>
              <a:rPr lang="en-GB" dirty="0">
                <a:cs typeface="Courier New" panose="02070309020205020404" pitchFamily="49" charset="0"/>
              </a:rPr>
              <a:t>“Succeeds” = returns one or more values</a:t>
            </a:r>
          </a:p>
          <a:p>
            <a:r>
              <a:rPr lang="en-GB" dirty="0"/>
              <a:t>Returns e2 if e </a:t>
            </a:r>
            <a:r>
              <a:rPr lang="en-GB" dirty="0">
                <a:solidFill>
                  <a:srgbClr val="FFC000"/>
                </a:solidFill>
              </a:rPr>
              <a:t>fails</a:t>
            </a:r>
          </a:p>
          <a:p>
            <a:pPr lvl="1"/>
            <a:r>
              <a:rPr lang="en-GB" dirty="0">
                <a:cs typeface="Courier New" panose="02070309020205020404" pitchFamily="49" charset="0"/>
              </a:rPr>
              <a:t>“Fails” = returns zero values</a:t>
            </a:r>
          </a:p>
          <a:p>
            <a:pPr lvl="1"/>
            <a:endParaRPr lang="en-GB" dirty="0">
              <a:cs typeface="Courier New" panose="02070309020205020404" pitchFamily="49" charset="0"/>
            </a:endParaRPr>
          </a:p>
          <a:p>
            <a:pPr lvl="1"/>
            <a:endParaRPr lang="en-GB" dirty="0">
              <a:cs typeface="Courier New" panose="02070309020205020404" pitchFamily="49" charset="0"/>
            </a:endParaRPr>
          </a:p>
          <a:p>
            <a:r>
              <a:rPr lang="en-GB" dirty="0">
                <a:cs typeface="Courier New" panose="02070309020205020404" pitchFamily="49" charset="0"/>
              </a:rPr>
              <a:t>(x&gt;20) </a:t>
            </a:r>
            <a:r>
              <a:rPr lang="en-GB" dirty="0">
                <a:solidFill>
                  <a:srgbClr val="FFC000"/>
                </a:solidFill>
                <a:cs typeface="Courier New" panose="02070309020205020404" pitchFamily="49" charset="0"/>
              </a:rPr>
              <a:t>succeeds</a:t>
            </a:r>
            <a:r>
              <a:rPr lang="en-GB" dirty="0">
                <a:cs typeface="Courier New" panose="02070309020205020404" pitchFamily="49" charset="0"/>
              </a:rPr>
              <a:t> if x&gt;20, </a:t>
            </a:r>
            <a:r>
              <a:rPr lang="en-GB" dirty="0">
                <a:solidFill>
                  <a:srgbClr val="FFC000"/>
                </a:solidFill>
                <a:cs typeface="Courier New" panose="02070309020205020404" pitchFamily="49" charset="0"/>
              </a:rPr>
              <a:t>returning x</a:t>
            </a:r>
            <a:r>
              <a:rPr lang="en-GB" dirty="0">
                <a:cs typeface="Courier New" panose="02070309020205020404" pitchFamily="49" charset="0"/>
              </a:rPr>
              <a:t>, </a:t>
            </a:r>
            <a:br>
              <a:rPr lang="en-GB" dirty="0">
                <a:cs typeface="Courier New" panose="02070309020205020404" pitchFamily="49" charset="0"/>
              </a:rPr>
            </a:br>
            <a:r>
              <a:rPr lang="en-GB" dirty="0">
                <a:cs typeface="Courier New" panose="02070309020205020404" pitchFamily="49" charset="0"/>
              </a:rPr>
              <a:t>            </a:t>
            </a:r>
            <a:r>
              <a:rPr lang="en-GB" dirty="0">
                <a:solidFill>
                  <a:srgbClr val="FFC000"/>
                </a:solidFill>
                <a:cs typeface="Courier New" panose="02070309020205020404" pitchFamily="49" charset="0"/>
              </a:rPr>
              <a:t>fails</a:t>
            </a:r>
            <a:r>
              <a:rPr lang="en-GB" dirty="0">
                <a:cs typeface="Courier New" panose="02070309020205020404" pitchFamily="49" charset="0"/>
              </a:rPr>
              <a:t> if x&lt;=20</a:t>
            </a:r>
          </a:p>
          <a:p>
            <a:r>
              <a:rPr lang="en-GB" dirty="0">
                <a:cs typeface="Courier New" panose="02070309020205020404" pitchFamily="49" charset="0"/>
              </a:rPr>
              <a:t>No Boolean type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6BF222-30AD-68EE-BFC2-B05ED3208383}"/>
              </a:ext>
            </a:extLst>
          </p:cNvPr>
          <p:cNvSpPr txBox="1"/>
          <p:nvPr/>
        </p:nvSpPr>
        <p:spPr>
          <a:xfrm>
            <a:off x="790160" y="1285278"/>
            <a:ext cx="7502305" cy="523220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if(e){ e1 }else{ e2 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6DCC7D-9E70-9CB7-F057-3414FB88D1B7}"/>
              </a:ext>
            </a:extLst>
          </p:cNvPr>
          <p:cNvSpPr txBox="1"/>
          <p:nvPr/>
        </p:nvSpPr>
        <p:spPr>
          <a:xfrm>
            <a:off x="7394713" y="603127"/>
            <a:ext cx="4736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An old idea: [SNOBOL, Icon, 1979]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F0372D-DBD6-DC58-76FD-EE6B1D0F53F9}"/>
              </a:ext>
            </a:extLst>
          </p:cNvPr>
          <p:cNvSpPr txBox="1"/>
          <p:nvPr/>
        </p:nvSpPr>
        <p:spPr>
          <a:xfrm>
            <a:off x="790160" y="4083347"/>
            <a:ext cx="7502305" cy="523220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if(x&gt;20){ e1 }else{ e2 }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6E15881-8C01-3B2B-B2AE-BB16F08D21C3}"/>
              </a:ext>
            </a:extLst>
          </p:cNvPr>
          <p:cNvSpPr/>
          <p:nvPr/>
        </p:nvSpPr>
        <p:spPr>
          <a:xfrm>
            <a:off x="8688437" y="4185049"/>
            <a:ext cx="3241183" cy="2466915"/>
          </a:xfrm>
          <a:prstGeom prst="ellipse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Exercise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What does this do? </a:t>
            </a:r>
            <a:br>
              <a:rPr lang="en-GB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(0 &lt; x &lt; 20)</a:t>
            </a:r>
          </a:p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NB: ‘&lt;‘ is right associative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F7786E97-96BC-9A67-189D-ED424D914CE0}"/>
              </a:ext>
            </a:extLst>
          </p:cNvPr>
          <p:cNvSpPr/>
          <p:nvPr/>
        </p:nvSpPr>
        <p:spPr>
          <a:xfrm>
            <a:off x="5675682" y="3216883"/>
            <a:ext cx="6253938" cy="408623"/>
          </a:xfrm>
          <a:prstGeom prst="wedgeRoundRectCallout">
            <a:avLst>
              <a:gd name="adj1" fmla="val -58963"/>
              <a:gd name="adj2" fmla="val 42697"/>
              <a:gd name="adj3" fmla="val 16667"/>
            </a:avLst>
          </a:prstGeom>
          <a:solidFill>
            <a:srgbClr val="92D05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“Fails” is not a Bad Thing; it’s like False in Haskell or ML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C43E1C11-261D-1B04-5977-FD2362DD95C4}"/>
              </a:ext>
            </a:extLst>
          </p:cNvPr>
          <p:cNvSpPr/>
          <p:nvPr/>
        </p:nvSpPr>
        <p:spPr>
          <a:xfrm>
            <a:off x="4717071" y="5900355"/>
            <a:ext cx="3971366" cy="783193"/>
          </a:xfrm>
          <a:prstGeom prst="wedgeRoundRectCallout">
            <a:avLst>
              <a:gd name="adj1" fmla="val -34142"/>
              <a:gd name="adj2" fmla="val -140195"/>
              <a:gd name="adj3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Most predicates do this: they are partial identity functions</a:t>
            </a:r>
          </a:p>
        </p:txBody>
      </p:sp>
    </p:spTree>
    <p:extLst>
      <p:ext uri="{BB962C8B-B14F-4D97-AF65-F5344CB8AC3E}">
        <p14:creationId xmlns:p14="http://schemas.microsoft.com/office/powerpoint/2010/main" val="2220116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90D80-A039-41C3-9E85-15BD88E2D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Choice and sequencing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F532AA-79EE-8E09-22E5-78DED2791139}"/>
              </a:ext>
            </a:extLst>
          </p:cNvPr>
          <p:cNvSpPr txBox="1"/>
          <p:nvPr/>
        </p:nvSpPr>
        <p:spPr>
          <a:xfrm>
            <a:off x="706602" y="1657097"/>
            <a:ext cx="9506969" cy="954107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>
              <a:tabLst>
                <a:tab pos="2152650" algn="l"/>
              </a:tabLst>
            </a:pP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x:=(5|1); y:=(1|4); 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x+y</a:t>
            </a:r>
            <a:endParaRPr lang="en-GB" sz="28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  <a:sym typeface="Symbol" panose="05050102010706020507" pitchFamily="18" charset="2"/>
            </a:endParaRPr>
          </a:p>
          <a:p>
            <a:pPr>
              <a:tabLst>
                <a:tab pos="2152650" algn="l"/>
              </a:tabLst>
            </a:pP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	# Returns 6 then 9 then 2 then 5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2B479B16-232E-77F7-79F3-CD7924814206}"/>
              </a:ext>
            </a:extLst>
          </p:cNvPr>
          <p:cNvSpPr/>
          <p:nvPr/>
        </p:nvSpPr>
        <p:spPr>
          <a:xfrm>
            <a:off x="8134434" y="164458"/>
            <a:ext cx="3536635" cy="1464231"/>
          </a:xfrm>
          <a:prstGeom prst="wedgeRoundRectCallout">
            <a:avLst>
              <a:gd name="adj1" fmla="val -110980"/>
              <a:gd name="adj2" fmla="val 61868"/>
              <a:gd name="adj3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Sequencing takes Cartesian product.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Like list comprehensions in Haskell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DFEA71-3A87-AB66-FD5E-99BF4BC4F0C9}"/>
              </a:ext>
            </a:extLst>
          </p:cNvPr>
          <p:cNvSpPr txBox="1"/>
          <p:nvPr/>
        </p:nvSpPr>
        <p:spPr>
          <a:xfrm>
            <a:off x="706600" y="3215129"/>
            <a:ext cx="6691727" cy="954107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>
              <a:tabLst>
                <a:tab pos="2152650" algn="l"/>
              </a:tabLst>
            </a:pP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x:=(5|1); y:=(1|4); x&gt;2; 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x+y</a:t>
            </a:r>
            <a:endParaRPr lang="en-GB" sz="28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  <a:sym typeface="Symbol" panose="05050102010706020507" pitchFamily="18" charset="2"/>
            </a:endParaRPr>
          </a:p>
          <a:p>
            <a:pPr>
              <a:tabLst>
                <a:tab pos="2152650" algn="l"/>
              </a:tabLst>
            </a:pP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	# Returns 6 then 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E93670-909E-AC4E-67DB-21FA6F9F57B6}"/>
              </a:ext>
            </a:extLst>
          </p:cNvPr>
          <p:cNvSpPr txBox="1"/>
          <p:nvPr/>
        </p:nvSpPr>
        <p:spPr>
          <a:xfrm>
            <a:off x="706602" y="4700942"/>
            <a:ext cx="6630766" cy="954107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>
              <a:tabLst>
                <a:tab pos="2152650" algn="l"/>
              </a:tabLst>
            </a:pP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x:=(5|1); y:=(1|4); x=y; 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x+y</a:t>
            </a:r>
            <a:endParaRPr lang="en-GB" sz="28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  <a:sym typeface="Symbol" panose="05050102010706020507" pitchFamily="18" charset="2"/>
            </a:endParaRPr>
          </a:p>
          <a:p>
            <a:pPr>
              <a:tabLst>
                <a:tab pos="2152650" algn="l"/>
              </a:tabLst>
            </a:pP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	# Returns 2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1075A591-8774-AAD1-4690-FD1C6C7B64C7}"/>
              </a:ext>
            </a:extLst>
          </p:cNvPr>
          <p:cNvSpPr/>
          <p:nvPr/>
        </p:nvSpPr>
        <p:spPr>
          <a:xfrm>
            <a:off x="7662049" y="5404871"/>
            <a:ext cx="4133648" cy="1123712"/>
          </a:xfrm>
          <a:prstGeom prst="wedgeRoundRectCallout">
            <a:avLst>
              <a:gd name="adj1" fmla="val -93119"/>
              <a:gd name="adj2" fmla="val -70702"/>
              <a:gd name="adj3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Verse uses “=“ for equality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Fails when not equal.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Often called “unification”!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93A72390-0836-19CD-063A-E7FB4CF8A07B}"/>
              </a:ext>
            </a:extLst>
          </p:cNvPr>
          <p:cNvSpPr/>
          <p:nvPr/>
        </p:nvSpPr>
        <p:spPr>
          <a:xfrm>
            <a:off x="8324017" y="2611204"/>
            <a:ext cx="2951972" cy="783193"/>
          </a:xfrm>
          <a:prstGeom prst="wedgeRoundRectCallout">
            <a:avLst>
              <a:gd name="adj1" fmla="val -136339"/>
              <a:gd name="adj2" fmla="val 44614"/>
              <a:gd name="adj3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Filtering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x&gt;2 fails when x&lt;=2</a:t>
            </a:r>
          </a:p>
        </p:txBody>
      </p:sp>
    </p:spTree>
    <p:extLst>
      <p:ext uri="{BB962C8B-B14F-4D97-AF65-F5344CB8AC3E}">
        <p14:creationId xmlns:p14="http://schemas.microsoft.com/office/powerpoint/2010/main" val="1684185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930B472-546F-6B7B-BA6F-6833C48B1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Cute but useful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79EFFC8-CC3D-F582-0A72-7D8C5A654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FCB24A-9F8A-8B0C-4EAE-02DACF4A800B}"/>
              </a:ext>
            </a:extLst>
          </p:cNvPr>
          <p:cNvSpPr txBox="1"/>
          <p:nvPr/>
        </p:nvSpPr>
        <p:spPr>
          <a:xfrm>
            <a:off x="729200" y="1784042"/>
            <a:ext cx="7502305" cy="584775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if(x&gt;3 | x&lt;0){ e1 }else{ e2 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F5F1E8-9ACC-C8C8-BBA0-817DB1CC7D75}"/>
              </a:ext>
            </a:extLst>
          </p:cNvPr>
          <p:cNvSpPr txBox="1"/>
          <p:nvPr/>
        </p:nvSpPr>
        <p:spPr>
          <a:xfrm>
            <a:off x="826389" y="4046701"/>
            <a:ext cx="7929684" cy="584775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if(x&gt;3 ; x&lt;100){ e1 }else{ e2 }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2FA9FA2C-9E18-1F29-4378-B2955C4C7768}"/>
              </a:ext>
            </a:extLst>
          </p:cNvPr>
          <p:cNvSpPr/>
          <p:nvPr/>
        </p:nvSpPr>
        <p:spPr>
          <a:xfrm>
            <a:off x="3059085" y="5367348"/>
            <a:ext cx="3036915" cy="783193"/>
          </a:xfrm>
          <a:prstGeom prst="wedgeRoundRectCallout">
            <a:avLst>
              <a:gd name="adj1" fmla="val -66074"/>
              <a:gd name="adj2" fmla="val -144943"/>
              <a:gd name="adj3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Tuple: effect is conjunction (“and”)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6E9B5504-4075-0F39-6704-CFEF6E4C2E0A}"/>
              </a:ext>
            </a:extLst>
          </p:cNvPr>
          <p:cNvSpPr/>
          <p:nvPr/>
        </p:nvSpPr>
        <p:spPr>
          <a:xfrm>
            <a:off x="3059083" y="3006830"/>
            <a:ext cx="3036915" cy="783193"/>
          </a:xfrm>
          <a:prstGeom prst="wedgeRoundRectCallout">
            <a:avLst>
              <a:gd name="adj1" fmla="val -66074"/>
              <a:gd name="adj2" fmla="val -144943"/>
              <a:gd name="adj3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Choice: effect is disjunction (“or”)</a:t>
            </a:r>
          </a:p>
        </p:txBody>
      </p:sp>
    </p:spTree>
    <p:extLst>
      <p:ext uri="{BB962C8B-B14F-4D97-AF65-F5344CB8AC3E}">
        <p14:creationId xmlns:p14="http://schemas.microsoft.com/office/powerpoint/2010/main" val="84749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9941A-E37F-40BD-7C84-10D6B5DC9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Tuples / arrays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B348A6-4295-82BB-D342-6E5E270477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74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A7D82-AADB-F43A-1852-464D00EC1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Arrays (aka tuple)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24C909-EC9B-BB5F-AA19-6E9C8C22009D}"/>
              </a:ext>
            </a:extLst>
          </p:cNvPr>
          <p:cNvSpPr txBox="1"/>
          <p:nvPr/>
        </p:nvSpPr>
        <p:spPr>
          <a:xfrm>
            <a:off x="811305" y="1426603"/>
            <a:ext cx="10569389" cy="1815882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>
              <a:tabLst>
                <a:tab pos="2152650" algn="l"/>
              </a:tabLst>
            </a:pP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(4,2,7)			# An array of 3 elements</a:t>
            </a:r>
          </a:p>
          <a:p>
            <a:pPr>
              <a:tabLst>
                <a:tab pos="2152650" algn="l"/>
              </a:tabLst>
            </a:pPr>
            <a:endParaRPr lang="en-GB" sz="28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  <a:sym typeface="Symbol" panose="05050102010706020507" pitchFamily="18" charset="2"/>
            </a:endParaRPr>
          </a:p>
          <a:p>
            <a:pPr>
              <a:tabLst>
                <a:tab pos="2152650" algn="l"/>
              </a:tabLst>
            </a:pP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a := (4,2,7);	# Bind a to (4,2,7)</a:t>
            </a:r>
          </a:p>
          <a:p>
            <a:pPr>
              <a:tabLst>
                <a:tab pos="2152650" algn="l"/>
              </a:tabLst>
            </a:pP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a[0]			# Index into a, returning 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49FAC6-AE49-E8F6-B971-2BD9E8C6B64C}"/>
              </a:ext>
            </a:extLst>
          </p:cNvPr>
          <p:cNvSpPr txBox="1"/>
          <p:nvPr/>
        </p:nvSpPr>
        <p:spPr>
          <a:xfrm>
            <a:off x="811304" y="4335080"/>
            <a:ext cx="10569389" cy="1384995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>
              <a:tabLst>
                <a:tab pos="2152650" algn="l"/>
              </a:tabLst>
            </a:pP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(4,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(1|2),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7)	</a:t>
            </a:r>
          </a:p>
          <a:p>
            <a:pPr>
              <a:tabLst>
                <a:tab pos="2152650" algn="l"/>
              </a:tabLst>
            </a:pP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(4, 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fail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, 7)</a:t>
            </a:r>
          </a:p>
          <a:p>
            <a:pPr>
              <a:tabLst>
                <a:tab pos="2152650" algn="l"/>
              </a:tabLst>
            </a:pP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(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(5|4), (1|2), 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B3AB8-10BE-CE84-1356-0FE226F2D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551459"/>
            <a:ext cx="10972800" cy="2952235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GB" dirty="0"/>
              <a:t>Arrays and choice</a:t>
            </a:r>
            <a:endParaRPr lang="en-GB" dirty="0">
              <a:cs typeface="Courier New" panose="02070309020205020404" pitchFamily="49" charset="0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FA0684D4-BDD7-4AE4-E1EF-2AA876EEAD15}"/>
              </a:ext>
            </a:extLst>
          </p:cNvPr>
          <p:cNvSpPr/>
          <p:nvPr/>
        </p:nvSpPr>
        <p:spPr>
          <a:xfrm>
            <a:off x="7096010" y="115391"/>
            <a:ext cx="3675529" cy="919401"/>
          </a:xfrm>
          <a:prstGeom prst="wedgeRoundRectCallout">
            <a:avLst>
              <a:gd name="adj1" fmla="val -102313"/>
              <a:gd name="adj2" fmla="val 32357"/>
              <a:gd name="adj3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omic Sans MS" pitchFamily="66" charset="0"/>
              </a:rPr>
              <a:t>Arrays and tuples are the same thing in Verse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omic Sans MS" pitchFamily="66" charset="0"/>
              </a:rPr>
              <a:t>Literally no difference</a:t>
            </a:r>
          </a:p>
        </p:txBody>
      </p:sp>
    </p:spTree>
    <p:extLst>
      <p:ext uri="{BB962C8B-B14F-4D97-AF65-F5344CB8AC3E}">
        <p14:creationId xmlns:p14="http://schemas.microsoft.com/office/powerpoint/2010/main" val="2532528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41C1AA-0103-21DA-B77A-BEA771F0A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A81EA-4557-B8CB-25FB-83F71C230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Arrays and choice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214858-4197-4738-D27E-AD406D6CB491}"/>
              </a:ext>
            </a:extLst>
          </p:cNvPr>
          <p:cNvSpPr txBox="1"/>
          <p:nvPr/>
        </p:nvSpPr>
        <p:spPr>
          <a:xfrm>
            <a:off x="811305" y="1426603"/>
            <a:ext cx="10569389" cy="1815882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>
              <a:tabLst>
                <a:tab pos="2152650" algn="l"/>
              </a:tabLst>
            </a:pP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(4,2,7)			# An array of 3 elements</a:t>
            </a:r>
          </a:p>
          <a:p>
            <a:pPr>
              <a:tabLst>
                <a:tab pos="2152650" algn="l"/>
              </a:tabLst>
            </a:pPr>
            <a:endParaRPr lang="en-GB" sz="28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  <a:sym typeface="Symbol" panose="05050102010706020507" pitchFamily="18" charset="2"/>
            </a:endParaRPr>
          </a:p>
          <a:p>
            <a:pPr>
              <a:tabLst>
                <a:tab pos="2152650" algn="l"/>
              </a:tabLst>
            </a:pP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a := (4,2,7)		# Bind (4,2,7) to a</a:t>
            </a:r>
          </a:p>
          <a:p>
            <a:pPr>
              <a:tabLst>
                <a:tab pos="2152650" algn="l"/>
              </a:tabLst>
            </a:pP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a[0]			# Index into 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937665-44BA-7CE0-511A-C57ADA74D29D}"/>
              </a:ext>
            </a:extLst>
          </p:cNvPr>
          <p:cNvSpPr txBox="1"/>
          <p:nvPr/>
        </p:nvSpPr>
        <p:spPr>
          <a:xfrm>
            <a:off x="811304" y="3967527"/>
            <a:ext cx="10569389" cy="2246769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>
              <a:tabLst>
                <a:tab pos="2152650" algn="l"/>
              </a:tabLst>
            </a:pP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(4,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(1|2),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7)			# (4,1,7) | (4,2,7)</a:t>
            </a:r>
          </a:p>
          <a:p>
            <a:pPr>
              <a:tabLst>
                <a:tab pos="2152650" algn="l"/>
              </a:tabLst>
            </a:pP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(4, 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fail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, 7)			# fail</a:t>
            </a:r>
          </a:p>
          <a:p>
            <a:pPr>
              <a:tabLst>
                <a:tab pos="2152650" algn="l"/>
              </a:tabLst>
            </a:pP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(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(5|4), (1|2), 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7)		# (5,1,7) | (5,2,7) |</a:t>
            </a:r>
            <a:b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</a:b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				# (4,1,7) | (4,2,7)</a:t>
            </a:r>
          </a:p>
          <a:p>
            <a:pPr>
              <a:tabLst>
                <a:tab pos="2152650" algn="l"/>
              </a:tabLst>
            </a:pPr>
            <a:endParaRPr lang="en-GB" sz="28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  <a:sym typeface="Symbol" panose="05050102010706020507" pitchFamily="18" charset="2"/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DC29D088-C432-B702-62F5-C122F8EDAB5C}"/>
              </a:ext>
            </a:extLst>
          </p:cNvPr>
          <p:cNvSpPr/>
          <p:nvPr/>
        </p:nvSpPr>
        <p:spPr>
          <a:xfrm>
            <a:off x="9579194" y="3470212"/>
            <a:ext cx="2545975" cy="1464231"/>
          </a:xfrm>
          <a:prstGeom prst="wedgeRoundRectCallout">
            <a:avLst>
              <a:gd name="adj1" fmla="val -71778"/>
              <a:gd name="adj2" fmla="val 44257"/>
              <a:gd name="adj3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Just cartesian product, like list comprehensions in Haskell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1FC0FAA-E81A-4C86-6C95-99BC3FAE3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429000"/>
            <a:ext cx="10972800" cy="694765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GB" dirty="0"/>
              <a:t>Arrays and choice	</a:t>
            </a:r>
            <a:endParaRPr lang="en-GB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854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5DABA33D-C1E1-980D-0F5F-FADC34B1A1D5}"/>
              </a:ext>
            </a:extLst>
          </p:cNvPr>
          <p:cNvSpPr/>
          <p:nvPr/>
        </p:nvSpPr>
        <p:spPr>
          <a:xfrm>
            <a:off x="6329082" y="3094348"/>
            <a:ext cx="1546473" cy="822305"/>
          </a:xfrm>
          <a:prstGeom prst="ellipse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88CDBDD-7763-9178-5336-6981AFC4F2FA}"/>
              </a:ext>
            </a:extLst>
          </p:cNvPr>
          <p:cNvSpPr/>
          <p:nvPr/>
        </p:nvSpPr>
        <p:spPr>
          <a:xfrm>
            <a:off x="9350187" y="4372121"/>
            <a:ext cx="1546473" cy="822305"/>
          </a:xfrm>
          <a:prstGeom prst="ellipse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Comic Sans MS" pitchFamily="66" charset="0"/>
              </a:rPr>
              <a:t>C++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411E073-CBD4-8193-6244-560658433D61}"/>
              </a:ext>
            </a:extLst>
          </p:cNvPr>
          <p:cNvSpPr/>
          <p:nvPr/>
        </p:nvSpPr>
        <p:spPr>
          <a:xfrm>
            <a:off x="2339789" y="4573826"/>
            <a:ext cx="2303929" cy="822305"/>
          </a:xfrm>
          <a:prstGeom prst="ellipse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Comic Sans MS" pitchFamily="66" charset="0"/>
              </a:rPr>
              <a:t>Python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0F4249D-88FB-26D1-BE29-A42D2B096707}"/>
              </a:ext>
            </a:extLst>
          </p:cNvPr>
          <p:cNvSpPr/>
          <p:nvPr/>
        </p:nvSpPr>
        <p:spPr>
          <a:xfrm>
            <a:off x="1963270" y="1883511"/>
            <a:ext cx="2303929" cy="822305"/>
          </a:xfrm>
          <a:prstGeom prst="ellipse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Comic Sans MS" pitchFamily="66" charset="0"/>
              </a:rPr>
              <a:t>Java</a:t>
            </a:r>
          </a:p>
        </p:txBody>
      </p:sp>
      <p:sp>
        <p:nvSpPr>
          <p:cNvPr id="6" name="Title 9">
            <a:extLst>
              <a:ext uri="{FF2B5EF4-FFF2-40B4-BE49-F238E27FC236}">
                <a16:creationId xmlns:a16="http://schemas.microsoft.com/office/drawing/2014/main" id="{7396A06F-893E-90F2-CCE5-EDEDF4987431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GB" dirty="0"/>
              <a:t>The language-design universe</a:t>
            </a:r>
          </a:p>
        </p:txBody>
      </p:sp>
    </p:spTree>
    <p:extLst>
      <p:ext uri="{BB962C8B-B14F-4D97-AF65-F5344CB8AC3E}">
        <p14:creationId xmlns:p14="http://schemas.microsoft.com/office/powerpoint/2010/main" val="1273641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BD2F9-6A52-C62B-1F1E-0C0E60C37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Creating arrays: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dirty="0"/>
              <a:t> turns choice into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80A3D-BD94-AE29-ECDC-A81B43499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482360"/>
            <a:ext cx="10972800" cy="1875905"/>
          </a:xfrm>
        </p:spPr>
        <p:txBody>
          <a:bodyPr/>
          <a:lstStyle/>
          <a:p>
            <a:r>
              <a:rPr lang="en-GB" dirty="0"/>
              <a:t>‘for’ takes a choice of values and makes an array of all those values</a:t>
            </a:r>
          </a:p>
          <a:p>
            <a:r>
              <a:rPr lang="en-GB" dirty="0"/>
              <a:t>Always returns exactly one array</a:t>
            </a:r>
          </a:p>
          <a:p>
            <a:r>
              <a:rPr lang="en-GB" b="1" dirty="0">
                <a:solidFill>
                  <a:srgbClr val="FFC000"/>
                </a:solidFill>
              </a:rPr>
              <a:t>Consequence: choice is not commutative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12201E-5485-44D2-D547-455CC17257F2}"/>
              </a:ext>
            </a:extLst>
          </p:cNvPr>
          <p:cNvSpPr txBox="1"/>
          <p:nvPr/>
        </p:nvSpPr>
        <p:spPr>
          <a:xfrm>
            <a:off x="500932" y="1426603"/>
            <a:ext cx="11354463" cy="2246769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defTabSz="950913">
              <a:tabLst>
                <a:tab pos="2152650" algn="l"/>
              </a:tabLst>
            </a:pP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for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{4|2|7}				# The array (4,2,7)</a:t>
            </a:r>
          </a:p>
          <a:p>
            <a:pPr defTabSz="950913">
              <a:tabLst>
                <a:tab pos="2152650" algn="l"/>
              </a:tabLst>
            </a:pP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for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{1..10}				# The array (1,2,3,.., 10)</a:t>
            </a:r>
          </a:p>
          <a:p>
            <a:pPr defTabSz="950913">
              <a:tabLst>
                <a:tab pos="2152650" algn="l"/>
              </a:tabLst>
            </a:pP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for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{x:=1..10; x*x} 	# The array (1,4,9, .., 100)</a:t>
            </a:r>
          </a:p>
          <a:p>
            <a:pPr defTabSz="950913">
              <a:tabLst>
                <a:tab pos="2152650" algn="l"/>
              </a:tabLst>
            </a:pP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for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{x:=1..10; even[x]}	# The array (2,4,..10)</a:t>
            </a:r>
          </a:p>
          <a:p>
            <a:pPr defTabSz="950913">
              <a:tabLst>
                <a:tab pos="2152650" algn="l"/>
              </a:tabLst>
            </a:pP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for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{fail}				# The array ()</a:t>
            </a:r>
          </a:p>
        </p:txBody>
      </p:sp>
    </p:spTree>
    <p:extLst>
      <p:ext uri="{BB962C8B-B14F-4D97-AF65-F5344CB8AC3E}">
        <p14:creationId xmlns:p14="http://schemas.microsoft.com/office/powerpoint/2010/main" val="2940299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320A51-D43C-CFCE-C040-64D596828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6A9C8-91C7-5601-D07A-B2170A6D8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From choice to arrays and back: for and (:)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AC36B7-DA71-EC19-9BD7-BFF1B17127D3}"/>
              </a:ext>
            </a:extLst>
          </p:cNvPr>
          <p:cNvSpPr txBox="1"/>
          <p:nvPr/>
        </p:nvSpPr>
        <p:spPr>
          <a:xfrm>
            <a:off x="811305" y="1426603"/>
            <a:ext cx="10926266" cy="1384995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>
              <a:tabLst>
                <a:tab pos="2152650" algn="l"/>
              </a:tabLst>
            </a:pP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for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{4|2|7}			Succeeds returning array (4,2,7)</a:t>
            </a:r>
          </a:p>
          <a:p>
            <a:pPr>
              <a:tabLst>
                <a:tab pos="2152650" algn="l"/>
              </a:tabLst>
            </a:pPr>
            <a:endParaRPr lang="en-GB" sz="28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  <a:sym typeface="Symbol" panose="05050102010706020507" pitchFamily="18" charset="2"/>
            </a:endParaRPr>
          </a:p>
          <a:p>
            <a:pPr>
              <a:tabLst>
                <a:tab pos="2152650" algn="l"/>
              </a:tabLst>
            </a:pP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: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(4,2,7)			Behaves like 4|2|7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4C0B5B1-2A11-5E38-C020-5C4E18ED1137}"/>
              </a:ext>
            </a:extLst>
          </p:cNvPr>
          <p:cNvSpPr/>
          <p:nvPr/>
        </p:nvSpPr>
        <p:spPr>
          <a:xfrm>
            <a:off x="2286001" y="4438754"/>
            <a:ext cx="1891553" cy="822305"/>
          </a:xfrm>
          <a:prstGeom prst="ellipse">
            <a:avLst/>
          </a:prstGeom>
          <a:solidFill>
            <a:srgbClr val="66FFCC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Comic Sans MS" pitchFamily="66" charset="0"/>
              </a:rPr>
              <a:t>Tuple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D75016-1F80-A68B-AA05-A794E12A5FC6}"/>
              </a:ext>
            </a:extLst>
          </p:cNvPr>
          <p:cNvSpPr/>
          <p:nvPr/>
        </p:nvSpPr>
        <p:spPr>
          <a:xfrm>
            <a:off x="6651813" y="4454127"/>
            <a:ext cx="2142563" cy="822305"/>
          </a:xfrm>
          <a:prstGeom prst="ellipse">
            <a:avLst/>
          </a:prstGeom>
          <a:solidFill>
            <a:srgbClr val="66FFCC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Comic Sans MS" pitchFamily="66" charset="0"/>
              </a:rPr>
              <a:t>Choice</a:t>
            </a:r>
          </a:p>
        </p:txBody>
      </p: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998226F3-FB1A-EEAA-6127-BE9A876C3B9D}"/>
              </a:ext>
            </a:extLst>
          </p:cNvPr>
          <p:cNvCxnSpPr>
            <a:cxnSpLocks/>
            <a:stCxn id="7" idx="7"/>
            <a:endCxn id="8" idx="1"/>
          </p:cNvCxnSpPr>
          <p:nvPr/>
        </p:nvCxnSpPr>
        <p:spPr>
          <a:xfrm rot="16200000" flipH="1">
            <a:off x="5425376" y="3034343"/>
            <a:ext cx="15373" cy="3065042"/>
          </a:xfrm>
          <a:prstGeom prst="curvedConnector3">
            <a:avLst>
              <a:gd name="adj1" fmla="val -2270370"/>
            </a:avLst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803BE4C2-ED99-8AFA-975F-B4FCC8995560}"/>
              </a:ext>
            </a:extLst>
          </p:cNvPr>
          <p:cNvCxnSpPr>
            <a:cxnSpLocks/>
            <a:stCxn id="8" idx="3"/>
            <a:endCxn id="7" idx="5"/>
          </p:cNvCxnSpPr>
          <p:nvPr/>
        </p:nvCxnSpPr>
        <p:spPr>
          <a:xfrm rot="5400000" flipH="1">
            <a:off x="5425376" y="3615801"/>
            <a:ext cx="15373" cy="3065042"/>
          </a:xfrm>
          <a:prstGeom prst="curvedConnector3">
            <a:avLst>
              <a:gd name="adj1" fmla="val -2270370"/>
            </a:avLst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FC6B4E7-C94E-B464-610F-DD238DC8ED18}"/>
              </a:ext>
            </a:extLst>
          </p:cNvPr>
          <p:cNvSpPr txBox="1"/>
          <p:nvPr/>
        </p:nvSpPr>
        <p:spPr>
          <a:xfrm>
            <a:off x="4814046" y="5749507"/>
            <a:ext cx="105783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E3467C-2F8E-C572-63F4-77529711E662}"/>
              </a:ext>
            </a:extLst>
          </p:cNvPr>
          <p:cNvSpPr txBox="1"/>
          <p:nvPr/>
        </p:nvSpPr>
        <p:spPr>
          <a:xfrm>
            <a:off x="5215669" y="3400072"/>
            <a:ext cx="43478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4C224F2F-312A-B870-8C62-447EFBAC26AD}"/>
              </a:ext>
            </a:extLst>
          </p:cNvPr>
          <p:cNvSpPr/>
          <p:nvPr/>
        </p:nvSpPr>
        <p:spPr>
          <a:xfrm>
            <a:off x="8210080" y="3230426"/>
            <a:ext cx="2531896" cy="442674"/>
          </a:xfrm>
          <a:prstGeom prst="wedgeRoundRectCallout">
            <a:avLst>
              <a:gd name="adj1" fmla="val -150790"/>
              <a:gd name="adj2" fmla="val 62639"/>
              <a:gd name="adj3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Forward reference</a:t>
            </a:r>
          </a:p>
        </p:txBody>
      </p:sp>
    </p:spTree>
    <p:extLst>
      <p:ext uri="{BB962C8B-B14F-4D97-AF65-F5344CB8AC3E}">
        <p14:creationId xmlns:p14="http://schemas.microsoft.com/office/powerpoint/2010/main" val="2946031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7C0468-E071-E0FA-4733-1257A16D2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1BBB5-FCBD-C044-1A2D-C551F4B54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Creating arrays: for turns choice into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3D29B-26A3-ACA2-3249-7F413C4AD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708" y="1603443"/>
            <a:ext cx="10972800" cy="5138016"/>
          </a:xfrm>
        </p:spPr>
        <p:txBody>
          <a:bodyPr/>
          <a:lstStyle/>
          <a:p>
            <a:r>
              <a:rPr lang="en-GB" dirty="0"/>
              <a:t>Making new arrays from old ones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Here is a nicer way to say the same thing (forward reference)</a:t>
            </a:r>
          </a:p>
          <a:p>
            <a:pPr marL="137160" indent="0"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3F72E5-D857-6884-7A80-31BF092E7B24}"/>
              </a:ext>
            </a:extLst>
          </p:cNvPr>
          <p:cNvSpPr txBox="1"/>
          <p:nvPr/>
        </p:nvSpPr>
        <p:spPr>
          <a:xfrm>
            <a:off x="865093" y="2424546"/>
            <a:ext cx="10926266" cy="954107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>
              <a:tabLst>
                <a:tab pos="2152650" algn="l"/>
              </a:tabLst>
            </a:pP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for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{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:=0..Length[a]-1; a[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]+7}  # Add 7 to each</a:t>
            </a:r>
          </a:p>
          <a:p>
            <a:pPr>
              <a:tabLst>
                <a:tab pos="2152650" algn="l"/>
              </a:tabLst>
            </a:pP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						  # element of 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4C48F7-62F1-4D36-E599-A4F268ED0EB4}"/>
              </a:ext>
            </a:extLst>
          </p:cNvPr>
          <p:cNvSpPr txBox="1"/>
          <p:nvPr/>
        </p:nvSpPr>
        <p:spPr>
          <a:xfrm>
            <a:off x="2865018" y="5080593"/>
            <a:ext cx="4455724" cy="707886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>
              <a:tabLst>
                <a:tab pos="2152650" algn="l"/>
              </a:tabLst>
            </a:pPr>
            <a:r>
              <a:rPr lang="en-GB" sz="4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for</a:t>
            </a:r>
            <a:r>
              <a:rPr lang="en-GB" sz="4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{</a:t>
            </a:r>
            <a:r>
              <a:rPr lang="en-GB" sz="40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x:a</a:t>
            </a:r>
            <a:r>
              <a:rPr lang="en-GB" sz="4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; x+7}</a:t>
            </a:r>
          </a:p>
        </p:txBody>
      </p:sp>
    </p:spTree>
    <p:extLst>
      <p:ext uri="{BB962C8B-B14F-4D97-AF65-F5344CB8AC3E}">
        <p14:creationId xmlns:p14="http://schemas.microsoft.com/office/powerpoint/2010/main" val="4117732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C93C09-28FA-1152-AC82-434BF608A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1B8A7-582C-9245-65AB-4027D8EF6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Two-armed ‘for’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86BFD-DC28-35B7-8986-56F9AF72B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982" y="1268933"/>
            <a:ext cx="10972800" cy="3061019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endParaRPr lang="en-GB" dirty="0"/>
          </a:p>
          <a:p>
            <a:pPr marL="137160" indent="0">
              <a:buNone/>
            </a:pPr>
            <a:endParaRPr lang="en-GB" dirty="0"/>
          </a:p>
          <a:p>
            <a:pPr marL="137160" indent="0"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B804C-D50F-E1C4-6C81-C0D2733F1E46}"/>
              </a:ext>
            </a:extLst>
          </p:cNvPr>
          <p:cNvSpPr txBox="1"/>
          <p:nvPr/>
        </p:nvSpPr>
        <p:spPr>
          <a:xfrm>
            <a:off x="1752156" y="5095912"/>
            <a:ext cx="8555626" cy="1384995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>
              <a:tabLst>
                <a:tab pos="2152650" algn="l"/>
              </a:tabLst>
            </a:pP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for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(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:=1..3){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*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}   =  ( (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:=1; 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*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</a:t>
            </a:r>
          </a:p>
          <a:p>
            <a:pPr>
              <a:tabLst>
                <a:tab pos="2152650" algn="l"/>
              </a:tabLst>
            </a:pP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                       , (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:=2; 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*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</a:t>
            </a:r>
          </a:p>
          <a:p>
            <a:pPr>
              <a:tabLst>
                <a:tab pos="2152650" algn="l"/>
              </a:tabLst>
            </a:pP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                       , (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:=3; 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*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 )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CA9AF4AD-BDDD-F7A3-D770-59383C77CC79}"/>
              </a:ext>
            </a:extLst>
          </p:cNvPr>
          <p:cNvSpPr/>
          <p:nvPr/>
        </p:nvSpPr>
        <p:spPr>
          <a:xfrm>
            <a:off x="5570820" y="3265916"/>
            <a:ext cx="4121295" cy="919401"/>
          </a:xfrm>
          <a:prstGeom prst="wedgeRoundRectCallout">
            <a:avLst>
              <a:gd name="adj1" fmla="val -14013"/>
              <a:gd name="adj2" fmla="val -135725"/>
              <a:gd name="adj3" fmla="val 16667"/>
            </a:avLst>
          </a:prstGeom>
          <a:solidFill>
            <a:srgbClr val="66FFCC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Form the N-tuple from the value(s) of </a:t>
            </a:r>
            <a:r>
              <a:rPr lang="en-GB" sz="2400" b="1" dirty="0">
                <a:solidFill>
                  <a:srgbClr val="FF0000"/>
                </a:solidFill>
                <a:latin typeface="Comic Sans MS" pitchFamily="66" charset="0"/>
              </a:rPr>
              <a:t>range</a:t>
            </a:r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 e2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43A447-48E6-28FE-8456-F136EC2B67FF}"/>
              </a:ext>
            </a:extLst>
          </p:cNvPr>
          <p:cNvSpPr txBox="1"/>
          <p:nvPr/>
        </p:nvSpPr>
        <p:spPr>
          <a:xfrm>
            <a:off x="4166647" y="1783523"/>
            <a:ext cx="3858706" cy="707886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>
              <a:tabLst>
                <a:tab pos="2152650" algn="l"/>
              </a:tabLst>
            </a:pPr>
            <a:r>
              <a:rPr lang="en-GB" sz="4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for</a:t>
            </a:r>
            <a:r>
              <a:rPr lang="en-GB" sz="4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(e1){e2}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EDA8C6D7-01A9-DFED-CC73-49DD0CB15F0A}"/>
              </a:ext>
            </a:extLst>
          </p:cNvPr>
          <p:cNvSpPr/>
          <p:nvPr/>
        </p:nvSpPr>
        <p:spPr>
          <a:xfrm>
            <a:off x="8880175" y="502973"/>
            <a:ext cx="2531896" cy="783193"/>
          </a:xfrm>
          <a:prstGeom prst="wedgeRoundRectCallout">
            <a:avLst>
              <a:gd name="adj1" fmla="val -93722"/>
              <a:gd name="adj2" fmla="val 141480"/>
              <a:gd name="adj3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Variables bound in e1 scope over e2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2B2ABD35-54D7-5406-EFE2-25A9CE57744A}"/>
              </a:ext>
            </a:extLst>
          </p:cNvPr>
          <p:cNvSpPr/>
          <p:nvPr/>
        </p:nvSpPr>
        <p:spPr>
          <a:xfrm>
            <a:off x="313437" y="2857294"/>
            <a:ext cx="4171505" cy="1328023"/>
          </a:xfrm>
          <a:prstGeom prst="wedgeRoundRectCallout">
            <a:avLst>
              <a:gd name="adj1" fmla="val 75269"/>
              <a:gd name="adj2" fmla="val -84475"/>
              <a:gd name="adj3" fmla="val 16667"/>
            </a:avLst>
          </a:prstGeom>
          <a:solidFill>
            <a:srgbClr val="66FFCC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Iterate over the N (non-failing) choices in the </a:t>
            </a:r>
            <a:r>
              <a:rPr lang="en-GB" sz="2400" b="1" dirty="0">
                <a:solidFill>
                  <a:srgbClr val="FF0000"/>
                </a:solidFill>
                <a:latin typeface="Comic Sans MS" pitchFamily="66" charset="0"/>
              </a:rPr>
              <a:t>domain</a:t>
            </a:r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 e1</a:t>
            </a:r>
            <a:endParaRPr lang="en-GB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3025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6743D1-A70B-4158-7AF7-1BD1737C2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628C4-1C8D-CEF8-4DBF-99242450E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bother?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63126-990B-839F-64C3-1C0A1E194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982" y="1268933"/>
            <a:ext cx="10972800" cy="3061019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endParaRPr lang="en-GB" dirty="0"/>
          </a:p>
          <a:p>
            <a:pPr marL="137160" indent="0">
              <a:buNone/>
            </a:pPr>
            <a:endParaRPr lang="en-GB" dirty="0"/>
          </a:p>
          <a:p>
            <a:pPr marL="137160" indent="0"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222D79-660B-1FE3-67B7-752A156BF956}"/>
              </a:ext>
            </a:extLst>
          </p:cNvPr>
          <p:cNvSpPr txBox="1"/>
          <p:nvPr/>
        </p:nvSpPr>
        <p:spPr>
          <a:xfrm>
            <a:off x="1752156" y="5095912"/>
            <a:ext cx="7742736" cy="954107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>
              <a:tabLst>
                <a:tab pos="2152650" algn="l"/>
              </a:tabLst>
            </a:pP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for{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:=1..3; 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*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}   =   (1,4,9)</a:t>
            </a:r>
          </a:p>
          <a:p>
            <a:pPr>
              <a:tabLst>
                <a:tab pos="2152650" algn="l"/>
              </a:tabLst>
            </a:pP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for(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:=1..3){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*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}   =   (1,4,9)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BFCB269F-0E60-26E3-FD44-A8A7FB98CBE2}"/>
              </a:ext>
            </a:extLst>
          </p:cNvPr>
          <p:cNvSpPr/>
          <p:nvPr/>
        </p:nvSpPr>
        <p:spPr>
          <a:xfrm>
            <a:off x="358261" y="2930043"/>
            <a:ext cx="4171505" cy="783193"/>
          </a:xfrm>
          <a:prstGeom prst="wedgeRoundRectCallout">
            <a:avLst>
              <a:gd name="adj1" fmla="val 83220"/>
              <a:gd name="adj2" fmla="val -111477"/>
              <a:gd name="adj3" fmla="val 16667"/>
            </a:avLst>
          </a:prstGeom>
          <a:solidFill>
            <a:srgbClr val="66FFCC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Iterate over the N (non-failing) choices in the </a:t>
            </a:r>
            <a:r>
              <a:rPr lang="en-GB" sz="2000" b="1" dirty="0">
                <a:solidFill>
                  <a:srgbClr val="FF0000"/>
                </a:solidFill>
                <a:latin typeface="Comic Sans MS" pitchFamily="66" charset="0"/>
              </a:rPr>
              <a:t>domain</a:t>
            </a:r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 e1</a:t>
            </a:r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CAC36C37-D57D-1A26-8F7C-734A400DAA28}"/>
              </a:ext>
            </a:extLst>
          </p:cNvPr>
          <p:cNvSpPr/>
          <p:nvPr/>
        </p:nvSpPr>
        <p:spPr>
          <a:xfrm>
            <a:off x="5322422" y="3211427"/>
            <a:ext cx="4121295" cy="783193"/>
          </a:xfrm>
          <a:prstGeom prst="wedgeRoundRectCallout">
            <a:avLst>
              <a:gd name="adj1" fmla="val -9445"/>
              <a:gd name="adj2" fmla="val -149969"/>
              <a:gd name="adj3" fmla="val 16667"/>
            </a:avLst>
          </a:prstGeom>
          <a:solidFill>
            <a:srgbClr val="66FFCC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Form the N-tuple from the value(s) of </a:t>
            </a:r>
            <a:r>
              <a:rPr lang="en-GB" sz="2000" b="1" dirty="0">
                <a:solidFill>
                  <a:srgbClr val="FF0000"/>
                </a:solidFill>
                <a:latin typeface="Comic Sans MS" pitchFamily="66" charset="0"/>
              </a:rPr>
              <a:t>range</a:t>
            </a:r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 e2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6D1BA2-8C5C-6571-0D5F-617942950F04}"/>
              </a:ext>
            </a:extLst>
          </p:cNvPr>
          <p:cNvSpPr txBox="1"/>
          <p:nvPr/>
        </p:nvSpPr>
        <p:spPr>
          <a:xfrm>
            <a:off x="4166647" y="1783523"/>
            <a:ext cx="3858706" cy="707886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>
              <a:tabLst>
                <a:tab pos="2152650" algn="l"/>
              </a:tabLst>
            </a:pPr>
            <a:r>
              <a:rPr lang="en-GB" sz="4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for</a:t>
            </a:r>
            <a:r>
              <a:rPr lang="en-GB" sz="4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(e1){e2}</a:t>
            </a:r>
          </a:p>
        </p:txBody>
      </p:sp>
    </p:spTree>
    <p:extLst>
      <p:ext uri="{BB962C8B-B14F-4D97-AF65-F5344CB8AC3E}">
        <p14:creationId xmlns:p14="http://schemas.microsoft.com/office/powerpoint/2010/main" val="32852495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C62024-5517-82FE-1D39-C6AD46729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75ACB-025B-86D6-251E-3B17C26F1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e2 can fail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AAADE-181E-6E08-A2CA-F90E15F6A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708" y="1603443"/>
            <a:ext cx="10972800" cy="5138016"/>
          </a:xfrm>
        </p:spPr>
        <p:txBody>
          <a:bodyPr/>
          <a:lstStyle/>
          <a:p>
            <a:r>
              <a:rPr lang="en-GB" dirty="0"/>
              <a:t>How can we ask if every element of an array a is even?</a:t>
            </a:r>
            <a:br>
              <a:rPr lang="en-GB" dirty="0"/>
            </a:br>
            <a:r>
              <a:rPr lang="en-GB" dirty="0"/>
              <a:t>(In Haskell:   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all even a</a:t>
            </a:r>
            <a:r>
              <a:rPr lang="en-GB" dirty="0"/>
              <a:t>)</a:t>
            </a:r>
          </a:p>
          <a:p>
            <a:r>
              <a:rPr lang="en-GB" dirty="0"/>
              <a:t>Clumsy way: find all even elements and see if the array changes: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137160" indent="0">
              <a:buNone/>
            </a:pP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DAA551-EA08-D45F-8E33-2F9A8D112E5D}"/>
              </a:ext>
            </a:extLst>
          </p:cNvPr>
          <p:cNvSpPr txBox="1"/>
          <p:nvPr/>
        </p:nvSpPr>
        <p:spPr>
          <a:xfrm>
            <a:off x="820269" y="3361201"/>
            <a:ext cx="10926266" cy="1077218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>
              <a:tabLst>
                <a:tab pos="2152650" algn="l"/>
              </a:tabLst>
            </a:pPr>
            <a:r>
              <a:rPr lang="en-GB" sz="3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a:=(62,4,7,2)</a:t>
            </a:r>
          </a:p>
          <a:p>
            <a:pPr>
              <a:tabLst>
                <a:tab pos="2152650" algn="l"/>
              </a:tabLst>
            </a:pPr>
            <a:r>
              <a:rPr lang="en-GB" sz="3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for</a:t>
            </a:r>
            <a:r>
              <a:rPr lang="en-GB" sz="3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{</a:t>
            </a:r>
            <a:r>
              <a:rPr lang="en-GB" sz="32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x:a</a:t>
            </a:r>
            <a:r>
              <a:rPr lang="en-GB" sz="3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; even[x]} = a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E1CDA9DB-CD71-7D95-649F-435ADB084FFE}"/>
              </a:ext>
            </a:extLst>
          </p:cNvPr>
          <p:cNvSpPr/>
          <p:nvPr/>
        </p:nvSpPr>
        <p:spPr>
          <a:xfrm>
            <a:off x="1401745" y="5368602"/>
            <a:ext cx="3348115" cy="442674"/>
          </a:xfrm>
          <a:prstGeom prst="wedgeRoundRectCallout">
            <a:avLst>
              <a:gd name="adj1" fmla="val 17739"/>
              <a:gd name="adj2" fmla="val -236900"/>
              <a:gd name="adj3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LHS is (62,4,2)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EC140A15-393B-3220-23B5-45D07DBABC0D}"/>
              </a:ext>
            </a:extLst>
          </p:cNvPr>
          <p:cNvSpPr/>
          <p:nvPr/>
        </p:nvSpPr>
        <p:spPr>
          <a:xfrm>
            <a:off x="5608725" y="5353226"/>
            <a:ext cx="3348115" cy="442674"/>
          </a:xfrm>
          <a:prstGeom prst="wedgeRoundRectCallout">
            <a:avLst>
              <a:gd name="adj1" fmla="val -38968"/>
              <a:gd name="adj2" fmla="val -232169"/>
              <a:gd name="adj3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LHS is (62,4,7,2)</a:t>
            </a:r>
          </a:p>
        </p:txBody>
      </p:sp>
    </p:spTree>
    <p:extLst>
      <p:ext uri="{BB962C8B-B14F-4D97-AF65-F5344CB8AC3E}">
        <p14:creationId xmlns:p14="http://schemas.microsoft.com/office/powerpoint/2010/main" val="15974591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262ABA-7117-F689-D2DE-9D6163313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A0FD8-358B-CCCF-317A-ED7E7A092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e2 can fail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E3D50-85EC-0135-228E-75D48D8B9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708" y="1603443"/>
            <a:ext cx="10972800" cy="5138016"/>
          </a:xfrm>
        </p:spPr>
        <p:txBody>
          <a:bodyPr/>
          <a:lstStyle/>
          <a:p>
            <a:r>
              <a:rPr lang="en-GB" dirty="0"/>
              <a:t>How can we ask if every element of an array a is even?</a:t>
            </a:r>
            <a:br>
              <a:rPr lang="en-GB" dirty="0"/>
            </a:br>
            <a:r>
              <a:rPr lang="en-GB" dirty="0"/>
              <a:t>(In Haskell:   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all even a</a:t>
            </a:r>
            <a:r>
              <a:rPr lang="en-GB" dirty="0"/>
              <a:t>)</a:t>
            </a:r>
          </a:p>
          <a:p>
            <a:r>
              <a:rPr lang="en-GB" dirty="0"/>
              <a:t>Nicer, using  two-armed ‘for’</a:t>
            </a:r>
          </a:p>
          <a:p>
            <a:endParaRPr lang="en-GB" dirty="0"/>
          </a:p>
          <a:p>
            <a:pPr marL="137160" indent="0">
              <a:buNone/>
            </a:pP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965377-593B-0FD2-5C82-48EEDFEE740B}"/>
              </a:ext>
            </a:extLst>
          </p:cNvPr>
          <p:cNvSpPr txBox="1"/>
          <p:nvPr/>
        </p:nvSpPr>
        <p:spPr>
          <a:xfrm>
            <a:off x="664242" y="3303800"/>
            <a:ext cx="4042930" cy="954107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>
              <a:tabLst>
                <a:tab pos="2152650" algn="l"/>
              </a:tabLst>
            </a:pP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a:=(4,1,2)</a:t>
            </a:r>
          </a:p>
          <a:p>
            <a:pPr>
              <a:tabLst>
                <a:tab pos="2152650" algn="l"/>
              </a:tabLst>
            </a:pP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for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(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x:a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){even[x]}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3F4302F3-013A-7AFC-5B00-027047D5C1BD}"/>
                  </a:ext>
                </a:extLst>
              </p:cNvPr>
              <p:cNvSpPr/>
              <p:nvPr/>
            </p:nvSpPr>
            <p:spPr>
              <a:xfrm>
                <a:off x="2094453" y="5573101"/>
                <a:ext cx="5788905" cy="578882"/>
              </a:xfrm>
              <a:prstGeom prst="wedgeRoundRectCallout">
                <a:avLst>
                  <a:gd name="adj1" fmla="val -54490"/>
                  <a:gd name="adj2" fmla="val -267481"/>
                  <a:gd name="adj3" fmla="val 16667"/>
                </a:avLst>
              </a:prstGeom>
              <a:solidFill>
                <a:srgbClr val="FFFF0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schemeClr val="bg1"/>
                    </a:solidFill>
                    <a:latin typeface="Comic Sans MS" pitchFamily="66" charset="0"/>
                  </a:rPr>
                  <a:t>Like maths: 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m:rPr>
                        <m:sty m:val="p"/>
                      </m:rP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    </m:t>
                    </m:r>
                    <m:r>
                      <m:rPr>
                        <m:sty m:val="p"/>
                      </m:rP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even</m:t>
                    </m:r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GB" sz="2800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3F4302F3-013A-7AFC-5B00-027047D5C1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453" y="5573101"/>
                <a:ext cx="5788905" cy="578882"/>
              </a:xfrm>
              <a:prstGeom prst="wedgeRoundRectCallout">
                <a:avLst>
                  <a:gd name="adj1" fmla="val -54490"/>
                  <a:gd name="adj2" fmla="val -267481"/>
                  <a:gd name="adj3" fmla="val 16667"/>
                </a:avLst>
              </a:prstGeom>
              <a:blipFill>
                <a:blip r:embed="rId2"/>
                <a:stretch>
                  <a:fillRect b="-7237"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8693A533-6F76-5865-9A2C-1C6A97773E90}"/>
              </a:ext>
            </a:extLst>
          </p:cNvPr>
          <p:cNvSpPr/>
          <p:nvPr/>
        </p:nvSpPr>
        <p:spPr>
          <a:xfrm>
            <a:off x="8543445" y="2206764"/>
            <a:ext cx="3348115" cy="783193"/>
          </a:xfrm>
          <a:prstGeom prst="wedgeRoundRectCallout">
            <a:avLst>
              <a:gd name="adj1" fmla="val -27554"/>
              <a:gd name="adj2" fmla="val 104480"/>
              <a:gd name="adj3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If </a:t>
            </a:r>
            <a:r>
              <a:rPr lang="en-GB" sz="2000" b="1" dirty="0">
                <a:solidFill>
                  <a:srgbClr val="FF0000"/>
                </a:solidFill>
                <a:latin typeface="Comic Sans MS" pitchFamily="66" charset="0"/>
              </a:rPr>
              <a:t>any</a:t>
            </a:r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 of these fail, </a:t>
            </a:r>
            <a:br>
              <a:rPr lang="en-GB" sz="2000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the </a:t>
            </a:r>
            <a:r>
              <a:rPr lang="en-GB" sz="2000" b="1" dirty="0">
                <a:solidFill>
                  <a:srgbClr val="FF0000"/>
                </a:solidFill>
                <a:latin typeface="Comic Sans MS" pitchFamily="66" charset="0"/>
              </a:rPr>
              <a:t>entire</a:t>
            </a:r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 3-tuple fails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1F2E44-5D89-91C7-F17D-87045C317B90}"/>
              </a:ext>
            </a:extLst>
          </p:cNvPr>
          <p:cNvSpPr txBox="1"/>
          <p:nvPr/>
        </p:nvSpPr>
        <p:spPr>
          <a:xfrm>
            <a:off x="6375034" y="3389258"/>
            <a:ext cx="4796549" cy="1384995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>
              <a:tabLst>
                <a:tab pos="2152650" algn="l"/>
              </a:tabLst>
            </a:pP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= ( (x:=4; even[x])</a:t>
            </a:r>
          </a:p>
          <a:p>
            <a:pPr>
              <a:tabLst>
                <a:tab pos="2152650" algn="l"/>
              </a:tabLst>
            </a:pP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  , (x:=1; even[x])</a:t>
            </a:r>
          </a:p>
          <a:p>
            <a:pPr>
              <a:tabLst>
                <a:tab pos="2152650" algn="l"/>
              </a:tabLst>
            </a:pP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  , (x:=2; even[x] )</a:t>
            </a:r>
          </a:p>
        </p:txBody>
      </p:sp>
    </p:spTree>
    <p:extLst>
      <p:ext uri="{BB962C8B-B14F-4D97-AF65-F5344CB8AC3E}">
        <p14:creationId xmlns:p14="http://schemas.microsoft.com/office/powerpoint/2010/main" val="34714254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D6900B-ADEE-F670-A9AA-5FD5B23ED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1A513-B7BE-DFFA-68DC-B318DB454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e2 can fail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91251-A665-3309-FDA6-FE9E5F768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708" y="1603443"/>
            <a:ext cx="10972800" cy="5138016"/>
          </a:xfrm>
        </p:spPr>
        <p:txBody>
          <a:bodyPr/>
          <a:lstStyle/>
          <a:p>
            <a:r>
              <a:rPr lang="en-GB" dirty="0"/>
              <a:t>How can we ask if every </a:t>
            </a:r>
            <a:r>
              <a:rPr lang="en-GB" b="1" dirty="0">
                <a:solidFill>
                  <a:srgbClr val="FFC000"/>
                </a:solidFill>
              </a:rPr>
              <a:t>large</a:t>
            </a:r>
            <a:r>
              <a:rPr lang="en-GB" dirty="0"/>
              <a:t> element of an array a is even?</a:t>
            </a:r>
            <a:br>
              <a:rPr lang="en-GB" dirty="0"/>
            </a:br>
            <a:r>
              <a:rPr lang="en-GB" dirty="0"/>
              <a:t>(In Haskell:   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all (\x -&gt; x&lt;=100 || even x) a</a:t>
            </a:r>
            <a:endParaRPr lang="en-GB" dirty="0"/>
          </a:p>
          <a:p>
            <a:r>
              <a:rPr lang="en-GB" dirty="0"/>
              <a:t>The domain limits what we test in the range</a:t>
            </a:r>
          </a:p>
          <a:p>
            <a:endParaRPr lang="en-GB" dirty="0"/>
          </a:p>
          <a:p>
            <a:pPr marL="137160" indent="0">
              <a:buNone/>
            </a:pP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6A3E63-4C62-5D3E-5C10-A57BE9F55053}"/>
              </a:ext>
            </a:extLst>
          </p:cNvPr>
          <p:cNvSpPr txBox="1"/>
          <p:nvPr/>
        </p:nvSpPr>
        <p:spPr>
          <a:xfrm>
            <a:off x="1546835" y="3429000"/>
            <a:ext cx="5788905" cy="954107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>
              <a:tabLst>
                <a:tab pos="2152650" algn="l"/>
              </a:tabLst>
            </a:pP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a:=(4,1,2)</a:t>
            </a:r>
          </a:p>
          <a:p>
            <a:pPr>
              <a:tabLst>
                <a:tab pos="2152650" algn="l"/>
              </a:tabLst>
            </a:pP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for(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x:a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; 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x&gt;100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){even[x]}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9CCAAD4C-A17C-5FEF-8107-4EF6E04F3EDD}"/>
                  </a:ext>
                </a:extLst>
              </p:cNvPr>
              <p:cNvSpPr/>
              <p:nvPr/>
            </p:nvSpPr>
            <p:spPr>
              <a:xfrm>
                <a:off x="3382564" y="5629782"/>
                <a:ext cx="7296038" cy="578882"/>
              </a:xfrm>
              <a:prstGeom prst="wedgeRoundRectCallout">
                <a:avLst>
                  <a:gd name="adj1" fmla="val -54490"/>
                  <a:gd name="adj2" fmla="val -267481"/>
                  <a:gd name="adj3" fmla="val 16667"/>
                </a:avLst>
              </a:prstGeom>
              <a:solidFill>
                <a:srgbClr val="FFFF0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schemeClr val="bg1"/>
                    </a:solidFill>
                    <a:latin typeface="Comic Sans MS" pitchFamily="66" charset="0"/>
                  </a:rPr>
                  <a:t>Like maths: 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m:rPr>
                        <m:sty m:val="p"/>
                      </m:rP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m:rPr>
                        <m:sty m:val="p"/>
                      </m:rP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&gt;100.    </m:t>
                    </m:r>
                    <m:r>
                      <m:rPr>
                        <m:sty m:val="p"/>
                      </m:rP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even</m:t>
                    </m:r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GB" sz="2800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9CCAAD4C-A17C-5FEF-8107-4EF6E04F3E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2564" y="5629782"/>
                <a:ext cx="7296038" cy="578882"/>
              </a:xfrm>
              <a:prstGeom prst="wedgeRoundRectCallout">
                <a:avLst>
                  <a:gd name="adj1" fmla="val -54490"/>
                  <a:gd name="adj2" fmla="val -267481"/>
                  <a:gd name="adj3" fmla="val 16667"/>
                </a:avLst>
              </a:prstGeom>
              <a:blipFill>
                <a:blip r:embed="rId2"/>
                <a:stretch>
                  <a:fillRect b="-7641"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07248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C1968D-FAD6-A47F-575A-8EB497EBC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93C8D-04D0-A831-9B40-8C1A504F5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e2 can have choice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2B658-BE09-1BE7-F730-6D1085722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249" y="1417638"/>
            <a:ext cx="10972800" cy="3061019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GB" dirty="0"/>
              <a:t>Of course, this works if e2 has choice in it: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DA08F6-40FB-A883-02C1-E14243C5549C}"/>
              </a:ext>
            </a:extLst>
          </p:cNvPr>
          <p:cNvSpPr txBox="1"/>
          <p:nvPr/>
        </p:nvSpPr>
        <p:spPr>
          <a:xfrm>
            <a:off x="757516" y="2309037"/>
            <a:ext cx="10926266" cy="1384995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>
              <a:tabLst>
                <a:tab pos="2152650" algn="l"/>
              </a:tabLst>
            </a:pP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for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(1..3){0|1}  = ( (0|1), (0|1), (0|1) )</a:t>
            </a:r>
          </a:p>
          <a:p>
            <a:pPr>
              <a:tabLst>
                <a:tab pos="2152650" algn="l"/>
              </a:tabLst>
            </a:pP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		   = (0,0,0) | (0,0,1) | (0,1,0) </a:t>
            </a:r>
          </a:p>
          <a:p>
            <a:pPr>
              <a:tabLst>
                <a:tab pos="2152650" algn="l"/>
              </a:tabLst>
            </a:pP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		   | ... | (1,1,1) 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13F1F5D-6CCF-9953-15C7-2652A082074B}"/>
              </a:ext>
            </a:extLst>
          </p:cNvPr>
          <p:cNvSpPr/>
          <p:nvPr/>
        </p:nvSpPr>
        <p:spPr>
          <a:xfrm>
            <a:off x="1670979" y="4649632"/>
            <a:ext cx="3348115" cy="442674"/>
          </a:xfrm>
          <a:prstGeom prst="wedgeRoundRectCallout">
            <a:avLst>
              <a:gd name="adj1" fmla="val 71325"/>
              <a:gd name="adj2" fmla="val -217760"/>
              <a:gd name="adj3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All 3-bit binary numbers</a:t>
            </a:r>
          </a:p>
        </p:txBody>
      </p:sp>
    </p:spTree>
    <p:extLst>
      <p:ext uri="{BB962C8B-B14F-4D97-AF65-F5344CB8AC3E}">
        <p14:creationId xmlns:p14="http://schemas.microsoft.com/office/powerpoint/2010/main" val="39140496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E850A-E012-FB08-C346-E36A7A24C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Functions with </a:t>
            </a:r>
            <a:br>
              <a:rPr lang="en-GB" dirty="0"/>
            </a:br>
            <a:r>
              <a:rPr lang="en-GB" dirty="0"/>
              <a:t>finite domains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16F3B7-108E-2305-4F1A-D827C1796C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671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2C7DAA-2A3F-0865-DAF8-ED368462F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F1EB7DC-D8CC-8181-3598-05D7A988A8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18358" y="2354729"/>
            <a:ext cx="2521490" cy="1575931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184C10C-C06F-B5EA-C3D7-ECD0CEEC5A48}"/>
              </a:ext>
            </a:extLst>
          </p:cNvPr>
          <p:cNvSpPr/>
          <p:nvPr/>
        </p:nvSpPr>
        <p:spPr>
          <a:xfrm>
            <a:off x="1529704" y="1393114"/>
            <a:ext cx="878541" cy="519351"/>
          </a:xfrm>
          <a:prstGeom prst="ellipse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614B240-94BD-DE6C-A050-6E782C5525DF}"/>
              </a:ext>
            </a:extLst>
          </p:cNvPr>
          <p:cNvSpPr/>
          <p:nvPr/>
        </p:nvSpPr>
        <p:spPr>
          <a:xfrm>
            <a:off x="1601422" y="2287058"/>
            <a:ext cx="878541" cy="519351"/>
          </a:xfrm>
          <a:prstGeom prst="ellipse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C++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EB149D9-1867-504E-1D52-035A34D44600}"/>
              </a:ext>
            </a:extLst>
          </p:cNvPr>
          <p:cNvSpPr/>
          <p:nvPr/>
        </p:nvSpPr>
        <p:spPr>
          <a:xfrm>
            <a:off x="731846" y="2908149"/>
            <a:ext cx="1308847" cy="519351"/>
          </a:xfrm>
          <a:prstGeom prst="ellipse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Python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794973-7140-F64E-9E71-C8A305885F51}"/>
              </a:ext>
            </a:extLst>
          </p:cNvPr>
          <p:cNvSpPr/>
          <p:nvPr/>
        </p:nvSpPr>
        <p:spPr>
          <a:xfrm>
            <a:off x="412865" y="1835378"/>
            <a:ext cx="1308847" cy="519351"/>
          </a:xfrm>
          <a:prstGeom prst="ellipse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Java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D2EF2B6-910B-78AE-FE0E-0D5FB1276FEF}"/>
              </a:ext>
            </a:extLst>
          </p:cNvPr>
          <p:cNvSpPr/>
          <p:nvPr/>
        </p:nvSpPr>
        <p:spPr>
          <a:xfrm>
            <a:off x="8193743" y="4900114"/>
            <a:ext cx="1577788" cy="5193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Haskell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9A080E6-18DE-3643-86DA-124F5FC1704C}"/>
              </a:ext>
            </a:extLst>
          </p:cNvPr>
          <p:cNvSpPr/>
          <p:nvPr/>
        </p:nvSpPr>
        <p:spPr>
          <a:xfrm>
            <a:off x="6033247" y="4298877"/>
            <a:ext cx="1577788" cy="5193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 err="1">
                <a:solidFill>
                  <a:schemeClr val="bg1"/>
                </a:solidFill>
                <a:latin typeface="Comic Sans MS" pitchFamily="66" charset="0"/>
              </a:rPr>
              <a:t>OCaml</a:t>
            </a:r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2463B0F-EFA1-BF13-2632-DCE28E0424DA}"/>
              </a:ext>
            </a:extLst>
          </p:cNvPr>
          <p:cNvSpPr/>
          <p:nvPr/>
        </p:nvSpPr>
        <p:spPr>
          <a:xfrm>
            <a:off x="7826191" y="3675830"/>
            <a:ext cx="1577788" cy="5193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ML</a:t>
            </a:r>
          </a:p>
        </p:txBody>
      </p:sp>
      <p:sp>
        <p:nvSpPr>
          <p:cNvPr id="9" name="Title 9">
            <a:extLst>
              <a:ext uri="{FF2B5EF4-FFF2-40B4-BE49-F238E27FC236}">
                <a16:creationId xmlns:a16="http://schemas.microsoft.com/office/drawing/2014/main" id="{88702EBF-C75C-BD07-D652-B7381C49ED97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GB" dirty="0"/>
              <a:t>The language design universe: zoom out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BB86B4F-7E2B-84A1-B6A3-7FC495686FFB}"/>
              </a:ext>
            </a:extLst>
          </p:cNvPr>
          <p:cNvSpPr/>
          <p:nvPr/>
        </p:nvSpPr>
        <p:spPr>
          <a:xfrm>
            <a:off x="346363" y="1233323"/>
            <a:ext cx="2341418" cy="2626822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C6C75-3868-675B-2AD7-FBD6327EA341}"/>
              </a:ext>
            </a:extLst>
          </p:cNvPr>
          <p:cNvSpPr txBox="1"/>
          <p:nvPr/>
        </p:nvSpPr>
        <p:spPr>
          <a:xfrm>
            <a:off x="861336" y="3980920"/>
            <a:ext cx="1049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Earth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DC60A6-F56A-10BA-CA53-2AB36C870F7C}"/>
              </a:ext>
            </a:extLst>
          </p:cNvPr>
          <p:cNvSpPr txBox="1"/>
          <p:nvPr/>
        </p:nvSpPr>
        <p:spPr>
          <a:xfrm>
            <a:off x="6960722" y="5419465"/>
            <a:ext cx="1049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Mars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8288052-6B53-3764-AB03-4AB06EA46D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31846" y="4558552"/>
            <a:ext cx="1124697" cy="112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7135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1EB21-9B04-4669-F25B-00726AB05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63808-DEBD-44C6-963C-B3876EE6A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Arrays are finite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6AF3D-B75D-AC9D-4CD3-F1C584553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062590"/>
            <a:ext cx="10972800" cy="2342581"/>
          </a:xfrm>
        </p:spPr>
        <p:txBody>
          <a:bodyPr>
            <a:normAutofit lnSpcReduction="10000"/>
          </a:bodyPr>
          <a:lstStyle/>
          <a:p>
            <a:r>
              <a:rPr lang="en-GB" b="1" dirty="0">
                <a:solidFill>
                  <a:srgbClr val="FFC000"/>
                </a:solidFill>
              </a:rPr>
              <a:t>Idea: an array is a function with a finite domain</a:t>
            </a:r>
          </a:p>
          <a:p>
            <a:r>
              <a:rPr lang="en-GB" dirty="0"/>
              <a:t>Array indexing </a:t>
            </a:r>
            <a:r>
              <a:rPr lang="en-GB" b="1" dirty="0">
                <a:solidFill>
                  <a:srgbClr val="FFC000"/>
                </a:solidFill>
              </a:rPr>
              <a:t>is</a:t>
            </a:r>
            <a:r>
              <a:rPr lang="en-GB" dirty="0"/>
              <a:t> a function call; it is not overloaded notation</a:t>
            </a:r>
          </a:p>
          <a:p>
            <a:r>
              <a:rPr lang="en-GB" dirty="0"/>
              <a:t>(This is why function call is f[x] is written with square brackets.)</a:t>
            </a:r>
          </a:p>
          <a:p>
            <a:r>
              <a:rPr lang="en-GB" dirty="0"/>
              <a:t>If you call a (closed) function outside its domain, it fails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653B6F-A2D3-ADBC-D2C6-A56E7035A708}"/>
              </a:ext>
            </a:extLst>
          </p:cNvPr>
          <p:cNvSpPr txBox="1"/>
          <p:nvPr/>
        </p:nvSpPr>
        <p:spPr>
          <a:xfrm>
            <a:off x="811305" y="1426603"/>
            <a:ext cx="10569389" cy="2246769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>
              <a:tabLst>
                <a:tab pos="2152650" algn="l"/>
              </a:tabLst>
            </a:pP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(4,2,7)			# An array of 3 elements</a:t>
            </a:r>
          </a:p>
          <a:p>
            <a:pPr>
              <a:tabLst>
                <a:tab pos="2152650" algn="l"/>
              </a:tabLst>
            </a:pPr>
            <a:endParaRPr lang="en-GB" sz="28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  <a:sym typeface="Symbol" panose="05050102010706020507" pitchFamily="18" charset="2"/>
            </a:endParaRPr>
          </a:p>
          <a:p>
            <a:pPr>
              <a:tabLst>
                <a:tab pos="2152650" algn="l"/>
              </a:tabLst>
            </a:pP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a := (4,2,7)		# Bind (4,2,7) to a</a:t>
            </a:r>
          </a:p>
          <a:p>
            <a:pPr>
              <a:tabLst>
                <a:tab pos="2152650" algn="l"/>
              </a:tabLst>
            </a:pP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a[0]			# Index into a</a:t>
            </a:r>
          </a:p>
          <a:p>
            <a:pPr>
              <a:tabLst>
                <a:tab pos="2152650" algn="l"/>
              </a:tabLst>
            </a:pP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a[5]			# Fail – index out of range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75648C6C-DE33-AA03-89C3-7CF9F227DAA5}"/>
              </a:ext>
            </a:extLst>
          </p:cNvPr>
          <p:cNvSpPr/>
          <p:nvPr/>
        </p:nvSpPr>
        <p:spPr>
          <a:xfrm>
            <a:off x="9420911" y="2012217"/>
            <a:ext cx="2589605" cy="783193"/>
          </a:xfrm>
          <a:prstGeom prst="wedgeRoundRectCallout">
            <a:avLst>
              <a:gd name="adj1" fmla="val -119296"/>
              <a:gd name="adj2" fmla="val 72636"/>
              <a:gd name="adj3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`a’ is a function with domain {0,1,2}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E56AEF3B-E583-5E1E-C45D-DF3F63BDF055}"/>
              </a:ext>
            </a:extLst>
          </p:cNvPr>
          <p:cNvSpPr/>
          <p:nvPr/>
        </p:nvSpPr>
        <p:spPr>
          <a:xfrm>
            <a:off x="6904227" y="6362025"/>
            <a:ext cx="5033367" cy="442674"/>
          </a:xfrm>
          <a:prstGeom prst="wedgeRoundRectCallout">
            <a:avLst>
              <a:gd name="adj1" fmla="val -111644"/>
              <a:gd name="adj2" fmla="val -34243"/>
              <a:gd name="adj3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“Closed” is a forward reference</a:t>
            </a:r>
          </a:p>
        </p:txBody>
      </p:sp>
    </p:spTree>
    <p:extLst>
      <p:ext uri="{BB962C8B-B14F-4D97-AF65-F5344CB8AC3E}">
        <p14:creationId xmlns:p14="http://schemas.microsoft.com/office/powerpoint/2010/main" val="31696491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269B59-4774-DFE6-FF17-0783C3649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BF664-6DCD-D39A-8E86-5574FFCF8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Array bound checks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DE788-8309-B6CB-F6E5-CF4AEEF80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304" y="2123002"/>
            <a:ext cx="10972800" cy="2342581"/>
          </a:xfrm>
        </p:spPr>
        <p:txBody>
          <a:bodyPr/>
          <a:lstStyle/>
          <a:p>
            <a:r>
              <a:rPr lang="en-GB" dirty="0"/>
              <a:t>How can we </a:t>
            </a:r>
            <a:r>
              <a:rPr lang="en-GB" b="1" dirty="0"/>
              <a:t>test</a:t>
            </a:r>
            <a:r>
              <a:rPr lang="en-GB" dirty="0"/>
              <a:t> for out of bounds?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5BEA40-2A45-E05C-0219-9429EB44BD78}"/>
              </a:ext>
            </a:extLst>
          </p:cNvPr>
          <p:cNvSpPr txBox="1"/>
          <p:nvPr/>
        </p:nvSpPr>
        <p:spPr>
          <a:xfrm>
            <a:off x="811305" y="1426603"/>
            <a:ext cx="10569389" cy="461665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>
              <a:tabLst>
                <a:tab pos="2152650" algn="l"/>
              </a:tabLst>
            </a:pPr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a[5]			# Fail – index out of range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7BDA4A-D6BD-1617-BDFF-B1684022E202}"/>
              </a:ext>
            </a:extLst>
          </p:cNvPr>
          <p:cNvSpPr txBox="1"/>
          <p:nvPr/>
        </p:nvSpPr>
        <p:spPr>
          <a:xfrm>
            <a:off x="811304" y="2905780"/>
            <a:ext cx="10569389" cy="461665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>
              <a:tabLst>
                <a:tab pos="2152650" algn="l"/>
              </a:tabLst>
            </a:pPr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if(a[5]){“Yes”}else{“No”}		# Test out of bounds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D1C1688-6A20-A4E0-6E47-9D0B9F325041}"/>
              </a:ext>
            </a:extLst>
          </p:cNvPr>
          <p:cNvSpPr txBox="1">
            <a:spLocks/>
          </p:cNvSpPr>
          <p:nvPr/>
        </p:nvSpPr>
        <p:spPr>
          <a:xfrm>
            <a:off x="811304" y="3610426"/>
            <a:ext cx="10972800" cy="234258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ts val="18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Wingdings 2" pitchFamily="18" charset="2"/>
              <a:buChar char=""/>
              <a:defRPr kumimoji="0"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How can </a:t>
            </a:r>
            <a:r>
              <a:rPr lang="en-GB" b="1" dirty="0"/>
              <a:t>use</a:t>
            </a:r>
            <a:r>
              <a:rPr lang="en-GB" dirty="0"/>
              <a:t> the value?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5501E9-0FB7-8375-4E83-775EA4890D6A}"/>
              </a:ext>
            </a:extLst>
          </p:cNvPr>
          <p:cNvSpPr txBox="1"/>
          <p:nvPr/>
        </p:nvSpPr>
        <p:spPr>
          <a:xfrm>
            <a:off x="881408" y="4246899"/>
            <a:ext cx="10569389" cy="830997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>
              <a:tabLst>
                <a:tab pos="2152650" algn="l"/>
              </a:tabLst>
            </a:pPr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a := (5,2,99);</a:t>
            </a:r>
          </a:p>
          <a:p>
            <a:pPr>
              <a:tabLst>
                <a:tab pos="2152650" algn="l"/>
              </a:tabLst>
            </a:pPr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if(</a:t>
            </a:r>
            <a:r>
              <a:rPr lang="en-GB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x:=</a:t>
            </a:r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a[1]){</a:t>
            </a:r>
            <a:r>
              <a:rPr lang="en-GB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</a:t>
            </a:r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+1}else{0}		# Returns 3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ABE4189D-B103-037C-9708-07DFE03B58CE}"/>
              </a:ext>
            </a:extLst>
          </p:cNvPr>
          <p:cNvSpPr/>
          <p:nvPr/>
        </p:nvSpPr>
        <p:spPr>
          <a:xfrm>
            <a:off x="407897" y="5800169"/>
            <a:ext cx="2463319" cy="783193"/>
          </a:xfrm>
          <a:prstGeom prst="wedgeRoundRectCallout">
            <a:avLst>
              <a:gd name="adj1" fmla="val -3236"/>
              <a:gd name="adj2" fmla="val -151230"/>
              <a:gd name="adj3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x is bound in the predicate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4F0F8596-E0A8-BBAF-D784-BC0449F737C9}"/>
              </a:ext>
            </a:extLst>
          </p:cNvPr>
          <p:cNvSpPr/>
          <p:nvPr/>
        </p:nvSpPr>
        <p:spPr>
          <a:xfrm>
            <a:off x="3274623" y="5970428"/>
            <a:ext cx="2641545" cy="442674"/>
          </a:xfrm>
          <a:prstGeom prst="wedgeRoundRectCallout">
            <a:avLst>
              <a:gd name="adj1" fmla="val -39614"/>
              <a:gd name="adj2" fmla="val -277233"/>
              <a:gd name="adj3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x is in scope here...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971B9BF8-D9AE-9707-9D70-40C9FD87D7B1}"/>
              </a:ext>
            </a:extLst>
          </p:cNvPr>
          <p:cNvSpPr/>
          <p:nvPr/>
        </p:nvSpPr>
        <p:spPr>
          <a:xfrm>
            <a:off x="6237814" y="5970428"/>
            <a:ext cx="2179691" cy="442674"/>
          </a:xfrm>
          <a:prstGeom prst="wedgeRoundRectCallout">
            <a:avLst>
              <a:gd name="adj1" fmla="val -107638"/>
              <a:gd name="adj2" fmla="val -266905"/>
              <a:gd name="adj3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...but not here</a:t>
            </a:r>
          </a:p>
        </p:txBody>
      </p:sp>
    </p:spTree>
    <p:extLst>
      <p:ext uri="{BB962C8B-B14F-4D97-AF65-F5344CB8AC3E}">
        <p14:creationId xmlns:p14="http://schemas.microsoft.com/office/powerpoint/2010/main" val="2289656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F1F90C-7117-8C2F-A778-A4CFAEBC9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34ED6-F3DE-CD74-C90F-99E368ADD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Closed functions with </a:t>
            </a:r>
            <a:r>
              <a:rPr lang="en-GB" strike="sngStrike" dirty="0"/>
              <a:t>finite</a:t>
            </a:r>
            <a:r>
              <a:rPr lang="en-GB" dirty="0"/>
              <a:t> domains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BA541-A427-915D-BE39-3EAB56F3C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728" y="1378696"/>
            <a:ext cx="10972800" cy="2342581"/>
          </a:xfrm>
        </p:spPr>
        <p:txBody>
          <a:bodyPr/>
          <a:lstStyle/>
          <a:p>
            <a:r>
              <a:rPr lang="en-GB" dirty="0"/>
              <a:t>If you call </a:t>
            </a:r>
            <a:r>
              <a:rPr lang="en-GB" b="1" dirty="0">
                <a:solidFill>
                  <a:srgbClr val="FFC000"/>
                </a:solidFill>
              </a:rPr>
              <a:t>any</a:t>
            </a:r>
            <a:r>
              <a:rPr lang="en-GB" dirty="0"/>
              <a:t> (closed) function, even one with an infinite domain, outside its domain, it fails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FA46D4-E741-08B2-70C9-0843C63AB43F}"/>
              </a:ext>
            </a:extLst>
          </p:cNvPr>
          <p:cNvSpPr txBox="1"/>
          <p:nvPr/>
        </p:nvSpPr>
        <p:spPr>
          <a:xfrm>
            <a:off x="894139" y="2884175"/>
            <a:ext cx="10569389" cy="1938992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>
              <a:tabLst>
                <a:tab pos="2152650" algn="l"/>
              </a:tabLst>
            </a:pPr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a:=(4,2,7)		# An array of 3 elements</a:t>
            </a:r>
          </a:p>
          <a:p>
            <a:pPr>
              <a:tabLst>
                <a:tab pos="2152650" algn="l"/>
              </a:tabLst>
            </a:pPr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a[5]		# Fail – index out of range</a:t>
            </a:r>
          </a:p>
          <a:p>
            <a:pPr>
              <a:tabLst>
                <a:tab pos="2152650" algn="l"/>
              </a:tabLst>
            </a:pPr>
            <a:endParaRPr lang="en-GB" sz="24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  <a:sym typeface="Symbol" panose="05050102010706020507" pitchFamily="18" charset="2"/>
            </a:endParaRPr>
          </a:p>
          <a:p>
            <a:pPr>
              <a:tabLst>
                <a:tab pos="2152650" algn="l"/>
              </a:tabLst>
            </a:pPr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f(</a:t>
            </a:r>
            <a:r>
              <a:rPr lang="en-GB" sz="24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x:int</a:t>
            </a:r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):=x+1 	# A function whose domain is int</a:t>
            </a:r>
          </a:p>
          <a:p>
            <a:pPr>
              <a:tabLst>
                <a:tab pos="2152650" algn="l"/>
              </a:tabLst>
            </a:pPr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f[ “wombat” ]	# Fails – argument outside domain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5DA3297F-F0EF-22C8-0BF2-2E78C73AA118}"/>
              </a:ext>
            </a:extLst>
          </p:cNvPr>
          <p:cNvSpPr/>
          <p:nvPr/>
        </p:nvSpPr>
        <p:spPr>
          <a:xfrm>
            <a:off x="1665618" y="5479304"/>
            <a:ext cx="4017799" cy="442674"/>
          </a:xfrm>
          <a:prstGeom prst="wedgeRoundRectCallout">
            <a:avLst>
              <a:gd name="adj1" fmla="val -40305"/>
              <a:gd name="adj2" fmla="val -199992"/>
              <a:gd name="adj3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Not a type error</a:t>
            </a:r>
          </a:p>
        </p:txBody>
      </p:sp>
    </p:spTree>
    <p:extLst>
      <p:ext uri="{BB962C8B-B14F-4D97-AF65-F5344CB8AC3E}">
        <p14:creationId xmlns:p14="http://schemas.microsoft.com/office/powerpoint/2010/main" val="18207646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A53902-8FE3-C0E4-06D2-E547A6B7F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7F8F1-F154-2497-08B1-C1AF3C1A7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Functions with finite domains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93C46-5CB7-A3E4-9A03-C4F6EDA00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728" y="1378696"/>
            <a:ext cx="10972800" cy="2342581"/>
          </a:xfrm>
        </p:spPr>
        <p:txBody>
          <a:bodyPr/>
          <a:lstStyle/>
          <a:p>
            <a:r>
              <a:rPr lang="en-GB" b="1" dirty="0">
                <a:solidFill>
                  <a:srgbClr val="FFC000"/>
                </a:solidFill>
              </a:rPr>
              <a:t>An array is a function with a finite domain</a:t>
            </a:r>
          </a:p>
          <a:p>
            <a:r>
              <a:rPr lang="en-GB" dirty="0"/>
              <a:t>Array indexing is a function call; it is not overloaded notation</a:t>
            </a:r>
          </a:p>
          <a:p>
            <a:r>
              <a:rPr lang="en-GB" dirty="0"/>
              <a:t>If you call a (closed) function outside its domain, it fails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A70E8-95FE-6D55-73BF-66803AA04037}"/>
              </a:ext>
            </a:extLst>
          </p:cNvPr>
          <p:cNvSpPr txBox="1"/>
          <p:nvPr/>
        </p:nvSpPr>
        <p:spPr>
          <a:xfrm>
            <a:off x="728472" y="3639451"/>
            <a:ext cx="10569389" cy="2677656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>
              <a:tabLst>
                <a:tab pos="2152650" algn="l"/>
              </a:tabLst>
            </a:pPr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a:=(4,2,7)		# An array of 3 elements</a:t>
            </a:r>
          </a:p>
          <a:p>
            <a:pPr>
              <a:tabLst>
                <a:tab pos="2152650" algn="l"/>
              </a:tabLst>
            </a:pPr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a[5]		# Fail – index out of range</a:t>
            </a:r>
          </a:p>
          <a:p>
            <a:pPr>
              <a:tabLst>
                <a:tab pos="2152650" algn="l"/>
              </a:tabLst>
            </a:pPr>
            <a:r>
              <a:rPr lang="en-GB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a(</a:t>
            </a:r>
            <a:r>
              <a:rPr lang="en-GB" sz="24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		# Should not fail; verifier checks this</a:t>
            </a:r>
          </a:p>
          <a:p>
            <a:pPr>
              <a:tabLst>
                <a:tab pos="2152650" algn="l"/>
              </a:tabLst>
            </a:pPr>
            <a:endParaRPr lang="en-GB" sz="24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  <a:sym typeface="Symbol" panose="05050102010706020507" pitchFamily="18" charset="2"/>
            </a:endParaRPr>
          </a:p>
          <a:p>
            <a:pPr>
              <a:tabLst>
                <a:tab pos="2152650" algn="l"/>
              </a:tabLst>
            </a:pPr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f(</a:t>
            </a:r>
            <a:r>
              <a:rPr lang="en-GB" sz="24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x:int</a:t>
            </a:r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):=x+1 	# A function whose domain is int</a:t>
            </a:r>
          </a:p>
          <a:p>
            <a:pPr>
              <a:tabLst>
                <a:tab pos="2152650" algn="l"/>
              </a:tabLst>
            </a:pPr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f[ “wombat” ]	# Fails – argument outside domain</a:t>
            </a:r>
          </a:p>
          <a:p>
            <a:pPr>
              <a:tabLst>
                <a:tab pos="2152650" algn="l"/>
              </a:tabLst>
            </a:pPr>
            <a:r>
              <a:rPr lang="en-GB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f(</a:t>
            </a:r>
            <a:r>
              <a:rPr lang="en-GB" sz="24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		# Should not fail; verifier checks this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0A18FCF5-C7AE-768A-E314-1356565300DB}"/>
              </a:ext>
            </a:extLst>
          </p:cNvPr>
          <p:cNvSpPr/>
          <p:nvPr/>
        </p:nvSpPr>
        <p:spPr>
          <a:xfrm>
            <a:off x="7905977" y="668320"/>
            <a:ext cx="4017799" cy="1123712"/>
          </a:xfrm>
          <a:prstGeom prst="wedgeRoundRectCallout">
            <a:avLst>
              <a:gd name="adj1" fmla="val -97685"/>
              <a:gd name="adj2" fmla="val 285744"/>
              <a:gd name="adj3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Round </a:t>
            </a:r>
            <a:r>
              <a:rPr lang="en-GB" sz="2000" dirty="0" err="1">
                <a:solidFill>
                  <a:schemeClr val="bg1"/>
                </a:solidFill>
                <a:latin typeface="Comic Sans MS" pitchFamily="66" charset="0"/>
              </a:rPr>
              <a:t>parens</a:t>
            </a:r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: f(e) asks the verifier to check that f(e) cannot fail</a:t>
            </a:r>
          </a:p>
        </p:txBody>
      </p:sp>
    </p:spTree>
    <p:extLst>
      <p:ext uri="{BB962C8B-B14F-4D97-AF65-F5344CB8AC3E}">
        <p14:creationId xmlns:p14="http://schemas.microsoft.com/office/powerpoint/2010/main" val="11351566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696A9-9DF8-C354-8460-D8689C64F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Side note: the verifier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389AD-9B94-DC0E-01FA-5CB003C50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Verifier makes static checks on a Verse program</a:t>
            </a:r>
          </a:p>
          <a:p>
            <a:r>
              <a:rPr lang="en-GB" dirty="0"/>
              <a:t>Rejects “bad” programs</a:t>
            </a:r>
          </a:p>
          <a:p>
            <a:r>
              <a:rPr lang="en-GB" dirty="0"/>
              <a:t>Like any type system it may reject perfectly fine programs too</a:t>
            </a:r>
          </a:p>
          <a:p>
            <a:r>
              <a:rPr lang="en-GB" dirty="0"/>
              <a:t>“Bad” means</a:t>
            </a:r>
          </a:p>
          <a:p>
            <a:pPr lvl="1"/>
            <a:r>
              <a:rPr lang="en-GB" dirty="0"/>
              <a:t>Fails when should not:    a:=(4,1); a(7)</a:t>
            </a:r>
          </a:p>
          <a:p>
            <a:pPr lvl="1"/>
            <a:r>
              <a:rPr lang="en-GB" dirty="0"/>
              <a:t>Result has wrong type:   f(</a:t>
            </a:r>
            <a:r>
              <a:rPr lang="en-GB" dirty="0" err="1"/>
              <a:t>x:int</a:t>
            </a:r>
            <a:r>
              <a:rPr lang="en-GB" dirty="0"/>
              <a:t>):int := “wombat”</a:t>
            </a:r>
          </a:p>
          <a:p>
            <a:pPr lvl="1"/>
            <a:r>
              <a:rPr lang="en-GB" dirty="0"/>
              <a:t>Result has wrong effects:   f(</a:t>
            </a:r>
            <a:r>
              <a:rPr lang="en-GB" dirty="0" err="1"/>
              <a:t>x:int</a:t>
            </a:r>
            <a:r>
              <a:rPr lang="en-GB" dirty="0"/>
              <a:t>)&lt;succeeds&gt;:int := x&gt;3</a:t>
            </a:r>
          </a:p>
          <a:p>
            <a:pPr lvl="1"/>
            <a:r>
              <a:rPr lang="en-GB" dirty="0"/>
              <a:t>Gets stuck:  x:int;  x = x*x</a:t>
            </a:r>
          </a:p>
          <a:p>
            <a:r>
              <a:rPr lang="en-GB" dirty="0"/>
              <a:t>Undecidable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7866F6E3-B157-C88E-69F4-CC9AF396A4CC}"/>
              </a:ext>
            </a:extLst>
          </p:cNvPr>
          <p:cNvSpPr/>
          <p:nvPr/>
        </p:nvSpPr>
        <p:spPr>
          <a:xfrm>
            <a:off x="8977022" y="5526167"/>
            <a:ext cx="2795679" cy="783193"/>
          </a:xfrm>
          <a:prstGeom prst="wedgeRoundRectCallout">
            <a:avLst>
              <a:gd name="adj1" fmla="val -113328"/>
              <a:gd name="adj2" fmla="val -108170"/>
              <a:gd name="adj3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&lt;succeeds&gt; is a forward reference</a:t>
            </a:r>
          </a:p>
        </p:txBody>
      </p:sp>
    </p:spTree>
    <p:extLst>
      <p:ext uri="{BB962C8B-B14F-4D97-AF65-F5344CB8AC3E}">
        <p14:creationId xmlns:p14="http://schemas.microsoft.com/office/powerpoint/2010/main" val="20084782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F0E432-D704-D248-9828-5E7C9EFD3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BB161-FEF4-F201-6805-86D8D16A3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GB" dirty="0"/>
              <a:t>                     Finite functions can do narrowing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1369E-C391-8B66-694F-7BE85429F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820784"/>
            <a:ext cx="10972800" cy="3347899"/>
          </a:xfrm>
        </p:spPr>
        <p:txBody>
          <a:bodyPr/>
          <a:lstStyle/>
          <a:p>
            <a:r>
              <a:rPr lang="en-GB" dirty="0"/>
              <a:t>What values can </a:t>
            </a:r>
            <a:r>
              <a:rPr lang="en-GB" dirty="0" err="1"/>
              <a:t>i</a:t>
            </a:r>
            <a:r>
              <a:rPr lang="en-GB" dirty="0"/>
              <a:t> take?  Clearly just 0,1,2!</a:t>
            </a:r>
          </a:p>
          <a:p>
            <a:r>
              <a:rPr lang="en-GB" dirty="0"/>
              <a:t>So expand as[</a:t>
            </a:r>
            <a:r>
              <a:rPr lang="en-GB" dirty="0" err="1"/>
              <a:t>i</a:t>
            </a:r>
            <a:r>
              <a:rPr lang="en-GB" dirty="0"/>
              <a:t>] to those three choices</a:t>
            </a:r>
          </a:p>
          <a:p>
            <a:r>
              <a:rPr lang="en-GB" dirty="0"/>
              <a:t>This is called “narrowing” in the functional logic literature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3FCD98-C7F1-FB0A-6451-44B0414876A8}"/>
              </a:ext>
            </a:extLst>
          </p:cNvPr>
          <p:cNvSpPr txBox="1"/>
          <p:nvPr/>
        </p:nvSpPr>
        <p:spPr>
          <a:xfrm>
            <a:off x="456786" y="1790812"/>
            <a:ext cx="4812321" cy="954107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as:=(3,7,4);</a:t>
            </a:r>
          </a:p>
          <a:p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i:int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; as[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A28756-2493-9B1B-535A-9BA2E5AE53D5}"/>
              </a:ext>
            </a:extLst>
          </p:cNvPr>
          <p:cNvSpPr txBox="1"/>
          <p:nvPr/>
        </p:nvSpPr>
        <p:spPr>
          <a:xfrm>
            <a:off x="190667" y="4929603"/>
            <a:ext cx="3472475" cy="830997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as:=(3,7,4);</a:t>
            </a:r>
          </a:p>
          <a:p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i:int; as[</a:t>
            </a:r>
            <a:r>
              <a:rPr lang="en-GB" sz="24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] + 1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1AA547-D4D3-1C26-9995-E608BD0A52EC}"/>
              </a:ext>
            </a:extLst>
          </p:cNvPr>
          <p:cNvSpPr txBox="1"/>
          <p:nvPr/>
        </p:nvSpPr>
        <p:spPr>
          <a:xfrm>
            <a:off x="4335224" y="4929603"/>
            <a:ext cx="4483527" cy="1569660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as:=(3,7,4);</a:t>
            </a:r>
          </a:p>
          <a:p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i:int; ((</a:t>
            </a:r>
            <a:r>
              <a:rPr lang="en-GB" sz="24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=0</a:t>
            </a:r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; a[</a:t>
            </a:r>
            <a:r>
              <a:rPr lang="en-GB" sz="24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]+1) </a:t>
            </a:r>
            <a:r>
              <a:rPr lang="en-GB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|</a:t>
            </a:r>
            <a:b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</a:br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        (</a:t>
            </a:r>
            <a:r>
              <a:rPr lang="en-GB" sz="24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=1</a:t>
            </a:r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; a[</a:t>
            </a:r>
            <a:r>
              <a:rPr lang="en-GB" sz="24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]+1) </a:t>
            </a:r>
            <a:r>
              <a:rPr lang="en-GB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|</a:t>
            </a:r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 </a:t>
            </a:r>
          </a:p>
          <a:p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        (</a:t>
            </a:r>
            <a:r>
              <a:rPr lang="en-GB" sz="24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=2</a:t>
            </a:r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; a[</a:t>
            </a:r>
            <a:r>
              <a:rPr lang="en-GB" sz="24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]+1))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B2AA4E-EBBD-D2B5-89C9-8037FFCEEFE4}"/>
              </a:ext>
            </a:extLst>
          </p:cNvPr>
          <p:cNvSpPr txBox="1"/>
          <p:nvPr/>
        </p:nvSpPr>
        <p:spPr>
          <a:xfrm>
            <a:off x="3794347" y="5052713"/>
            <a:ext cx="409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=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F82FC8EE-A56F-3B5D-7C6D-7A7C4B8F3257}"/>
              </a:ext>
            </a:extLst>
          </p:cNvPr>
          <p:cNvSpPr/>
          <p:nvPr/>
        </p:nvSpPr>
        <p:spPr>
          <a:xfrm>
            <a:off x="559229" y="207145"/>
            <a:ext cx="3384617" cy="715089"/>
          </a:xfrm>
          <a:prstGeom prst="wedgeRoundRectCallout">
            <a:avLst>
              <a:gd name="adj1" fmla="val -28425"/>
              <a:gd name="adj2" fmla="val 161684"/>
              <a:gd name="adj3" fmla="val 16667"/>
            </a:avLst>
          </a:prstGeom>
          <a:solidFill>
            <a:srgbClr val="66FFCC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New: i:int brings </a:t>
            </a:r>
            <a:r>
              <a:rPr lang="en-GB" dirty="0" err="1">
                <a:solidFill>
                  <a:schemeClr val="bg1"/>
                </a:solidFill>
                <a:latin typeface="Comic Sans MS" pitchFamily="66" charset="0"/>
              </a:rPr>
              <a:t>i</a:t>
            </a:r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 into scope without giving it a value</a:t>
            </a:r>
            <a:endParaRPr lang="en-GB" sz="1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13064B5E-27C1-6D7A-DB74-7C0A3401E6DE}"/>
              </a:ext>
            </a:extLst>
          </p:cNvPr>
          <p:cNvSpPr/>
          <p:nvPr/>
        </p:nvSpPr>
        <p:spPr>
          <a:xfrm>
            <a:off x="8066690" y="1714946"/>
            <a:ext cx="4017799" cy="1464231"/>
          </a:xfrm>
          <a:prstGeom prst="wedgeRoundRectCallout">
            <a:avLst>
              <a:gd name="adj1" fmla="val -11477"/>
              <a:gd name="adj2" fmla="val -87903"/>
              <a:gd name="adj3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A term from functional logic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You can think of i:int as bringing a new existential variable into scope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2CD904-B801-EB34-2140-424A48AAF857}"/>
              </a:ext>
            </a:extLst>
          </p:cNvPr>
          <p:cNvSpPr txBox="1"/>
          <p:nvPr/>
        </p:nvSpPr>
        <p:spPr>
          <a:xfrm>
            <a:off x="8949956" y="5120033"/>
            <a:ext cx="409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3D2B71-7521-50B1-E3E6-F88988AFF4CB}"/>
              </a:ext>
            </a:extLst>
          </p:cNvPr>
          <p:cNvSpPr txBox="1"/>
          <p:nvPr/>
        </p:nvSpPr>
        <p:spPr>
          <a:xfrm>
            <a:off x="9624762" y="5181587"/>
            <a:ext cx="2046016" cy="461665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4 | 8 | 5</a:t>
            </a:r>
          </a:p>
        </p:txBody>
      </p:sp>
    </p:spTree>
    <p:extLst>
      <p:ext uri="{BB962C8B-B14F-4D97-AF65-F5344CB8AC3E}">
        <p14:creationId xmlns:p14="http://schemas.microsoft.com/office/powerpoint/2010/main" val="42378973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1894AF-E37D-57C6-5211-78D4A9FD6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96DA8-7735-2458-2D1A-2B922BCAC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Narrowing in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917B8-1A05-5519-AAB2-623FB0BD9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A2C65F-0FA4-EACA-3150-E3F9ABA5B69C}"/>
              </a:ext>
            </a:extLst>
          </p:cNvPr>
          <p:cNvSpPr txBox="1"/>
          <p:nvPr/>
        </p:nvSpPr>
        <p:spPr>
          <a:xfrm>
            <a:off x="682245" y="1776195"/>
            <a:ext cx="4812321" cy="954107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as:=(3,7,4);</a:t>
            </a: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i:int; </a:t>
            </a:r>
            <a:r>
              <a:rPr lang="en-GB" sz="2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&gt;0; 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as[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]+1 </a:t>
            </a:r>
            <a:endParaRPr lang="en-GB" sz="2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Symbol" panose="05050102010706020507" pitchFamily="18" charset="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3906DA-8287-A017-AB38-0BE5E4AEBFCA}"/>
              </a:ext>
            </a:extLst>
          </p:cNvPr>
          <p:cNvSpPr txBox="1"/>
          <p:nvPr/>
        </p:nvSpPr>
        <p:spPr>
          <a:xfrm>
            <a:off x="682245" y="3386093"/>
            <a:ext cx="2840183" cy="523220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= 8 | 5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47433738-E993-1393-43CF-FEFEFD0AE2B5}"/>
              </a:ext>
            </a:extLst>
          </p:cNvPr>
          <p:cNvSpPr/>
          <p:nvPr/>
        </p:nvSpPr>
        <p:spPr>
          <a:xfrm>
            <a:off x="4878217" y="3800083"/>
            <a:ext cx="4017799" cy="442674"/>
          </a:xfrm>
          <a:prstGeom prst="wedgeRoundRectCallout">
            <a:avLst>
              <a:gd name="adj1" fmla="val -107855"/>
              <a:gd name="adj2" fmla="val -303447"/>
              <a:gd name="adj3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This cuts out the choice </a:t>
            </a:r>
            <a:r>
              <a:rPr lang="en-GB" sz="2000" dirty="0" err="1">
                <a:solidFill>
                  <a:schemeClr val="bg1"/>
                </a:solidFill>
                <a:latin typeface="Comic Sans MS" pitchFamily="66" charset="0"/>
              </a:rPr>
              <a:t>i</a:t>
            </a:r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=0</a:t>
            </a:r>
          </a:p>
        </p:txBody>
      </p:sp>
    </p:spTree>
    <p:extLst>
      <p:ext uri="{BB962C8B-B14F-4D97-AF65-F5344CB8AC3E}">
        <p14:creationId xmlns:p14="http://schemas.microsoft.com/office/powerpoint/2010/main" val="3864364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3790F-F01E-2F9E-BB40-ABD8E28FC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DA3BE-181D-8DE8-B0A2-8F9B5D31A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Narrowing in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A7621-15AD-C367-C968-48C374380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DADFFC-41DF-BF24-BE40-F247DD88474D}"/>
              </a:ext>
            </a:extLst>
          </p:cNvPr>
          <p:cNvSpPr txBox="1"/>
          <p:nvPr/>
        </p:nvSpPr>
        <p:spPr>
          <a:xfrm>
            <a:off x="652232" y="2334214"/>
            <a:ext cx="5829873" cy="3108543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i:int; as[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]</a:t>
            </a:r>
          </a:p>
          <a:p>
            <a:endParaRPr lang="en-GB" sz="28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  <a:sym typeface="Symbol" panose="05050102010706020507" pitchFamily="18" charset="2"/>
            </a:endParaRP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= i:int;	(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=0; as[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])| 			(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=1; as[1] |</a:t>
            </a: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		(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=2; as[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])</a:t>
            </a:r>
          </a:p>
          <a:p>
            <a:endParaRPr lang="en-GB" sz="28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  <a:sym typeface="Symbol" panose="05050102010706020507" pitchFamily="18" charset="2"/>
            </a:endParaRP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= 3 | 7 | 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950F33-25EC-DE5E-4862-19C355E5B423}"/>
              </a:ext>
            </a:extLst>
          </p:cNvPr>
          <p:cNvSpPr txBox="1"/>
          <p:nvPr/>
        </p:nvSpPr>
        <p:spPr>
          <a:xfrm>
            <a:off x="7598733" y="2360538"/>
            <a:ext cx="3080289" cy="1384995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:as</a:t>
            </a:r>
          </a:p>
          <a:p>
            <a:endParaRPr lang="en-GB" sz="28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  <a:sym typeface="Symbol" panose="05050102010706020507" pitchFamily="18" charset="2"/>
            </a:endParaRP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= 3 | 7 | 4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D4CE1EE8-8C20-9631-FB1E-40EEC8DC2B64}"/>
              </a:ext>
            </a:extLst>
          </p:cNvPr>
          <p:cNvSpPr/>
          <p:nvPr/>
        </p:nvSpPr>
        <p:spPr>
          <a:xfrm>
            <a:off x="8945218" y="114023"/>
            <a:ext cx="2860976" cy="1464231"/>
          </a:xfrm>
          <a:prstGeom prst="wedgeRoundRectCallout">
            <a:avLst>
              <a:gd name="adj1" fmla="val -37879"/>
              <a:gd name="adj2" fmla="val 90048"/>
              <a:gd name="adj3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  <a:latin typeface="Comic Sans MS" pitchFamily="66" charset="0"/>
              </a:rPr>
              <a:t>:as </a:t>
            </a:r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is shorthand for</a:t>
            </a:r>
            <a:br>
              <a:rPr lang="en-GB" sz="2000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sz="2000" dirty="0">
                <a:solidFill>
                  <a:srgbClr val="FF0000"/>
                </a:solidFill>
                <a:latin typeface="Comic Sans MS" pitchFamily="66" charset="0"/>
              </a:rPr>
              <a:t>i:int; as[</a:t>
            </a:r>
            <a:r>
              <a:rPr lang="en-GB" sz="2000" dirty="0" err="1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GB" sz="2000" dirty="0">
                <a:solidFill>
                  <a:srgbClr val="FF0000"/>
                </a:solidFill>
                <a:latin typeface="Comic Sans MS" pitchFamily="66" charset="0"/>
              </a:rPr>
              <a:t>]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Enumerates the range of as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AABA2F-9BDC-E736-1835-FDD79338B376}"/>
              </a:ext>
            </a:extLst>
          </p:cNvPr>
          <p:cNvSpPr txBox="1"/>
          <p:nvPr/>
        </p:nvSpPr>
        <p:spPr>
          <a:xfrm>
            <a:off x="385806" y="584528"/>
            <a:ext cx="2860976" cy="523220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as:=(3,7,4)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A7F7DCE-DE7D-D2D2-19D7-87FA58615BB3}"/>
              </a:ext>
            </a:extLst>
          </p:cNvPr>
          <p:cNvSpPr/>
          <p:nvPr/>
        </p:nvSpPr>
        <p:spPr>
          <a:xfrm>
            <a:off x="3597181" y="105966"/>
            <a:ext cx="5017105" cy="442674"/>
          </a:xfrm>
          <a:prstGeom prst="wedgeRoundRectCallout">
            <a:avLst>
              <a:gd name="adj1" fmla="val 56736"/>
              <a:gd name="adj2" fmla="val 23589"/>
              <a:gd name="adj3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Forward reference: this is a slight lie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8A93DA7-2FA4-5509-DF1A-765A80B3C2F5}"/>
              </a:ext>
            </a:extLst>
          </p:cNvPr>
          <p:cNvSpPr/>
          <p:nvPr/>
        </p:nvSpPr>
        <p:spPr>
          <a:xfrm>
            <a:off x="7653132" y="5054856"/>
            <a:ext cx="1073421" cy="432792"/>
          </a:xfrm>
          <a:prstGeom prst="ellipse">
            <a:avLst/>
          </a:prstGeom>
          <a:solidFill>
            <a:srgbClr val="66FFCC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Comic Sans MS" pitchFamily="66" charset="0"/>
              </a:rPr>
              <a:t>Tuple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B0E6128-6F40-E059-2849-84E468DAC724}"/>
              </a:ext>
            </a:extLst>
          </p:cNvPr>
          <p:cNvSpPr/>
          <p:nvPr/>
        </p:nvSpPr>
        <p:spPr>
          <a:xfrm>
            <a:off x="10130648" y="5060870"/>
            <a:ext cx="1215864" cy="432792"/>
          </a:xfrm>
          <a:prstGeom prst="ellipse">
            <a:avLst/>
          </a:prstGeom>
          <a:solidFill>
            <a:srgbClr val="66FFCC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Comic Sans MS" pitchFamily="66" charset="0"/>
              </a:rPr>
              <a:t>Choice</a:t>
            </a:r>
          </a:p>
        </p:txBody>
      </p: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99DA0900-55B5-B74C-8622-D9AE5B2866B3}"/>
              </a:ext>
            </a:extLst>
          </p:cNvPr>
          <p:cNvCxnSpPr>
            <a:cxnSpLocks/>
            <a:stCxn id="11" idx="7"/>
            <a:endCxn id="12" idx="1"/>
          </p:cNvCxnSpPr>
          <p:nvPr/>
        </p:nvCxnSpPr>
        <p:spPr>
          <a:xfrm rot="16200000" flipH="1">
            <a:off x="9436023" y="4251568"/>
            <a:ext cx="6014" cy="1739353"/>
          </a:xfrm>
          <a:prstGeom prst="curvedConnector3">
            <a:avLst>
              <a:gd name="adj1" fmla="val -4855022"/>
            </a:avLst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550422EF-F9D4-55D8-9D4B-E1E25D0F5443}"/>
              </a:ext>
            </a:extLst>
          </p:cNvPr>
          <p:cNvCxnSpPr>
            <a:cxnSpLocks/>
            <a:stCxn id="12" idx="3"/>
            <a:endCxn id="11" idx="5"/>
          </p:cNvCxnSpPr>
          <p:nvPr/>
        </p:nvCxnSpPr>
        <p:spPr>
          <a:xfrm rot="5400000" flipH="1">
            <a:off x="9436024" y="4557598"/>
            <a:ext cx="6014" cy="1739353"/>
          </a:xfrm>
          <a:prstGeom prst="curvedConnector3">
            <a:avLst>
              <a:gd name="adj1" fmla="val -4855022"/>
            </a:avLst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A2E51D8-26BA-E6F4-146D-324DB8102319}"/>
              </a:ext>
            </a:extLst>
          </p:cNvPr>
          <p:cNvSpPr txBox="1"/>
          <p:nvPr/>
        </p:nvSpPr>
        <p:spPr>
          <a:xfrm>
            <a:off x="9138878" y="5827682"/>
            <a:ext cx="60030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ED41B8-44CA-714E-813D-C200E9AD8D92}"/>
              </a:ext>
            </a:extLst>
          </p:cNvPr>
          <p:cNvSpPr txBox="1"/>
          <p:nvPr/>
        </p:nvSpPr>
        <p:spPr>
          <a:xfrm>
            <a:off x="9315662" y="4411706"/>
            <a:ext cx="31601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8055682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400FA-6BA4-B001-D252-1E12E4DD0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 as </a:t>
            </a:r>
            <a:r>
              <a:rPr lang="en-GB" dirty="0" err="1"/>
              <a:t>forall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B99CB9-B2B9-2B16-D764-6CB56413B323}"/>
              </a:ext>
            </a:extLst>
          </p:cNvPr>
          <p:cNvSpPr txBox="1"/>
          <p:nvPr/>
        </p:nvSpPr>
        <p:spPr>
          <a:xfrm>
            <a:off x="609600" y="1600200"/>
            <a:ext cx="10926266" cy="523220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>
              <a:tabLst>
                <a:tab pos="2152650" algn="l"/>
              </a:tabLst>
            </a:pP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for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{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x:as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; x+7}  	# Add 7 to each element of a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EB70D63-85F0-F3A0-AF31-B11D059AEC9A}"/>
              </a:ext>
            </a:extLst>
          </p:cNvPr>
          <p:cNvSpPr/>
          <p:nvPr/>
        </p:nvSpPr>
        <p:spPr>
          <a:xfrm>
            <a:off x="1271545" y="3781217"/>
            <a:ext cx="7594316" cy="646986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GB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x:t		</a:t>
            </a:r>
            <a:r>
              <a:rPr lang="en-GB" sz="3200" dirty="0"/>
              <a:t>is short for 	</a:t>
            </a:r>
            <a:r>
              <a:rPr lang="en-GB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x := (:t)</a:t>
            </a:r>
            <a:endParaRPr lang="en-GB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C261EB-5B24-9C72-1BDE-0499A20E6084}"/>
              </a:ext>
            </a:extLst>
          </p:cNvPr>
          <p:cNvSpPr txBox="1"/>
          <p:nvPr/>
        </p:nvSpPr>
        <p:spPr>
          <a:xfrm>
            <a:off x="498281" y="4899992"/>
            <a:ext cx="4685969" cy="523220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>
              <a:tabLst>
                <a:tab pos="2152650" algn="l"/>
              </a:tabLst>
            </a:pP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for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{x := :as;  x+7}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501C5E69-1A28-0A9E-1DD0-B32D86864976}"/>
              </a:ext>
            </a:extLst>
          </p:cNvPr>
          <p:cNvSpPr/>
          <p:nvPr/>
        </p:nvSpPr>
        <p:spPr>
          <a:xfrm>
            <a:off x="681161" y="5963582"/>
            <a:ext cx="4017799" cy="442674"/>
          </a:xfrm>
          <a:prstGeom prst="wedgeRoundRectCallout">
            <a:avLst>
              <a:gd name="adj1" fmla="val 3397"/>
              <a:gd name="adj2" fmla="val -183920"/>
              <a:gd name="adj3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Choice of all the elements of 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C75A7F8-462C-7994-E272-755952D870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2299407"/>
                <a:ext cx="10972800" cy="4106849"/>
              </a:xfrm>
            </p:spPr>
            <p:txBody>
              <a:bodyPr/>
              <a:lstStyle/>
              <a:p>
                <a:r>
                  <a:rPr lang="en-GB" dirty="0"/>
                  <a:t>Reads like maths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𝑏𝑙𝑎h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dirty="0"/>
              </a:p>
              <a:p>
                <a:r>
                  <a:rPr lang="en-GB" dirty="0"/>
                  <a:t>But how does it work?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C75A7F8-462C-7994-E272-755952D870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2299407"/>
                <a:ext cx="10972800" cy="4106849"/>
              </a:xfrm>
              <a:blipFill>
                <a:blip r:embed="rId2"/>
                <a:stretch>
                  <a:fillRect t="-13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A2AC7ACC-084B-8029-7060-16BE70B4AC67}"/>
              </a:ext>
            </a:extLst>
          </p:cNvPr>
          <p:cNvSpPr/>
          <p:nvPr/>
        </p:nvSpPr>
        <p:spPr>
          <a:xfrm>
            <a:off x="5812523" y="5623063"/>
            <a:ext cx="4017799" cy="783193"/>
          </a:xfrm>
          <a:prstGeom prst="wedgeRoundRectCallout">
            <a:avLst>
              <a:gd name="adj1" fmla="val -67638"/>
              <a:gd name="adj2" fmla="val -217884"/>
              <a:gd name="adj3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Not a lie!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Simply syntactic sugar</a:t>
            </a:r>
          </a:p>
        </p:txBody>
      </p:sp>
    </p:spTree>
    <p:extLst>
      <p:ext uri="{BB962C8B-B14F-4D97-AF65-F5344CB8AC3E}">
        <p14:creationId xmlns:p14="http://schemas.microsoft.com/office/powerpoint/2010/main" val="15086133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3636DD-8DE6-D618-D945-DDC38663A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1F38B-07AA-D967-D63F-BFA6E8E7E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/>
              <a:t>Some functions on arrays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B4C5F-DBD3-F92B-DD5D-666460451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E89A7F-4EF3-A8D4-2B51-176F8AEF7BC7}"/>
              </a:ext>
            </a:extLst>
          </p:cNvPr>
          <p:cNvSpPr txBox="1"/>
          <p:nvPr/>
        </p:nvSpPr>
        <p:spPr>
          <a:xfrm>
            <a:off x="548225" y="2197307"/>
            <a:ext cx="11434391" cy="2308324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>
              <a:tabLst>
                <a:tab pos="2871788" algn="l"/>
                <a:tab pos="3495675" algn="l"/>
              </a:tabLst>
            </a:pPr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head(</a:t>
            </a:r>
            <a:r>
              <a:rPr lang="en-GB" sz="24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xs</a:t>
            </a:r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:[]int)&lt;decides&gt;	:= </a:t>
            </a:r>
            <a:r>
              <a:rPr lang="en-GB" sz="24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xs</a:t>
            </a:r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[0]</a:t>
            </a:r>
          </a:p>
          <a:p>
            <a:pPr>
              <a:tabLst>
                <a:tab pos="2871788" algn="l"/>
                <a:tab pos="3495675" algn="l"/>
              </a:tabLst>
            </a:pPr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tail(</a:t>
            </a:r>
            <a:r>
              <a:rPr lang="en-GB" sz="24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xs</a:t>
            </a:r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:[]int))&lt;decides&gt; := { </a:t>
            </a:r>
            <a:r>
              <a:rPr lang="en-GB" sz="24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xs</a:t>
            </a:r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[0]; for{</a:t>
            </a:r>
            <a:r>
              <a:rPr lang="en-GB" sz="24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i:int</a:t>
            </a:r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; </a:t>
            </a:r>
            <a:r>
              <a:rPr lang="en-GB" sz="24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&gt;0; </a:t>
            </a:r>
            <a:r>
              <a:rPr lang="en-GB" sz="24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xs</a:t>
            </a:r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[</a:t>
            </a:r>
            <a:r>
              <a:rPr lang="en-GB" sz="24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]} }</a:t>
            </a:r>
          </a:p>
          <a:p>
            <a:pPr>
              <a:tabLst>
                <a:tab pos="2871788" algn="l"/>
                <a:tab pos="3495675" algn="l"/>
              </a:tabLst>
            </a:pPr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cons(</a:t>
            </a:r>
            <a:r>
              <a:rPr lang="en-GB" sz="24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x:int,xs</a:t>
            </a:r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:[]int)		:= for{x | :</a:t>
            </a:r>
            <a:r>
              <a:rPr lang="en-GB" sz="24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xs</a:t>
            </a:r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 }</a:t>
            </a:r>
          </a:p>
          <a:p>
            <a:pPr>
              <a:tabLst>
                <a:tab pos="2871788" algn="l"/>
                <a:tab pos="3495675" algn="l"/>
              </a:tabLst>
            </a:pPr>
            <a:r>
              <a:rPr lang="en-GB" sz="24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snoc</a:t>
            </a:r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(</a:t>
            </a:r>
            <a:r>
              <a:rPr lang="en-GB" sz="24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xs</a:t>
            </a:r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:[]</a:t>
            </a:r>
            <a:r>
              <a:rPr lang="en-GB" sz="24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int,x:int</a:t>
            </a:r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		:= for{:</a:t>
            </a:r>
            <a:r>
              <a:rPr lang="en-GB" sz="24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xs</a:t>
            </a:r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 | x}</a:t>
            </a:r>
          </a:p>
          <a:p>
            <a:pPr>
              <a:tabLst>
                <a:tab pos="2871788" algn="l"/>
                <a:tab pos="3495675" algn="l"/>
              </a:tabLst>
            </a:pPr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append(</a:t>
            </a:r>
            <a:r>
              <a:rPr lang="en-GB" sz="24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xs&amp;ys</a:t>
            </a:r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:[]int)			:= for{:</a:t>
            </a:r>
            <a:r>
              <a:rPr lang="en-GB" sz="24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xs</a:t>
            </a:r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 | :</a:t>
            </a:r>
            <a:r>
              <a:rPr lang="en-GB" sz="24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ys</a:t>
            </a:r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}</a:t>
            </a:r>
          </a:p>
          <a:p>
            <a:pPr>
              <a:tabLst>
                <a:tab pos="2871788" algn="l"/>
                <a:tab pos="3495675" algn="l"/>
              </a:tabLst>
            </a:pPr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map(f(:int):</a:t>
            </a:r>
            <a:r>
              <a:rPr lang="en-GB" sz="24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int,xs</a:t>
            </a:r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:[]int):= for{f[:</a:t>
            </a:r>
            <a:r>
              <a:rPr lang="en-GB" sz="24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xs</a:t>
            </a:r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]}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F5C8F1C5-F393-9A47-D03D-431449F4AA25}"/>
              </a:ext>
            </a:extLst>
          </p:cNvPr>
          <p:cNvSpPr/>
          <p:nvPr/>
        </p:nvSpPr>
        <p:spPr>
          <a:xfrm>
            <a:off x="7811111" y="1754633"/>
            <a:ext cx="4171505" cy="442674"/>
          </a:xfrm>
          <a:prstGeom prst="wedgeRoundRectCallout">
            <a:avLst>
              <a:gd name="adj1" fmla="val -75478"/>
              <a:gd name="adj2" fmla="val 74523"/>
              <a:gd name="adj3" fmla="val 16667"/>
            </a:avLst>
          </a:prstGeom>
          <a:solidFill>
            <a:srgbClr val="66FFCC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Fails on empty tuple</a:t>
            </a:r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73D82724-D8E6-B50F-D3C6-AAA1D85775C5}"/>
              </a:ext>
            </a:extLst>
          </p:cNvPr>
          <p:cNvSpPr/>
          <p:nvPr/>
        </p:nvSpPr>
        <p:spPr>
          <a:xfrm>
            <a:off x="859491" y="274638"/>
            <a:ext cx="4017799" cy="783193"/>
          </a:xfrm>
          <a:prstGeom prst="wedgeRoundRectCallout">
            <a:avLst>
              <a:gd name="adj1" fmla="val -10456"/>
              <a:gd name="adj2" fmla="val 201716"/>
              <a:gd name="adj3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[]int  is the syntax of the type of arrays of </a:t>
            </a:r>
            <a:r>
              <a:rPr lang="en-GB" sz="2000" dirty="0" err="1">
                <a:solidFill>
                  <a:schemeClr val="bg1"/>
                </a:solidFill>
                <a:latin typeface="Comic Sans MS" pitchFamily="66" charset="0"/>
              </a:rPr>
              <a:t>ints</a:t>
            </a:r>
            <a:endParaRPr lang="en-GB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221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831734-8873-5BC1-DA7C-7DD5C0EA9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D4A03E7-8B7F-302F-3E83-C82B1FC13B02}"/>
              </a:ext>
            </a:extLst>
          </p:cNvPr>
          <p:cNvSpPr/>
          <p:nvPr/>
        </p:nvSpPr>
        <p:spPr>
          <a:xfrm>
            <a:off x="1623590" y="1650307"/>
            <a:ext cx="878541" cy="519351"/>
          </a:xfrm>
          <a:prstGeom prst="ellipse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DCD2BF6-1340-9E60-F7A9-D75B892BC96A}"/>
              </a:ext>
            </a:extLst>
          </p:cNvPr>
          <p:cNvSpPr/>
          <p:nvPr/>
        </p:nvSpPr>
        <p:spPr>
          <a:xfrm>
            <a:off x="1734751" y="2512402"/>
            <a:ext cx="878541" cy="519351"/>
          </a:xfrm>
          <a:prstGeom prst="ellipse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C++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D444057-3972-9F72-D60D-62639C947387}"/>
              </a:ext>
            </a:extLst>
          </p:cNvPr>
          <p:cNvSpPr/>
          <p:nvPr/>
        </p:nvSpPr>
        <p:spPr>
          <a:xfrm>
            <a:off x="754014" y="3065822"/>
            <a:ext cx="1308847" cy="519351"/>
          </a:xfrm>
          <a:prstGeom prst="ellipse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Python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5962DD0-4150-EE02-35D6-06246F86B2FF}"/>
              </a:ext>
            </a:extLst>
          </p:cNvPr>
          <p:cNvSpPr/>
          <p:nvPr/>
        </p:nvSpPr>
        <p:spPr>
          <a:xfrm>
            <a:off x="529244" y="2090230"/>
            <a:ext cx="1308847" cy="519351"/>
          </a:xfrm>
          <a:prstGeom prst="ellipse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Java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95D1710-CE84-D2CF-35E8-A79F70F777AC}"/>
              </a:ext>
            </a:extLst>
          </p:cNvPr>
          <p:cNvSpPr/>
          <p:nvPr/>
        </p:nvSpPr>
        <p:spPr>
          <a:xfrm>
            <a:off x="2824858" y="2102417"/>
            <a:ext cx="1577788" cy="5193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Haskell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173BAFD-B5AC-AF6E-4D15-E3B85A971F37}"/>
              </a:ext>
            </a:extLst>
          </p:cNvPr>
          <p:cNvSpPr/>
          <p:nvPr/>
        </p:nvSpPr>
        <p:spPr>
          <a:xfrm>
            <a:off x="2430412" y="3953328"/>
            <a:ext cx="1577788" cy="5193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 err="1">
                <a:solidFill>
                  <a:schemeClr val="bg1"/>
                </a:solidFill>
                <a:latin typeface="Comic Sans MS" pitchFamily="66" charset="0"/>
              </a:rPr>
              <a:t>OCaml</a:t>
            </a:r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8ECCA77-E63B-20C5-D647-AB165F8271F9}"/>
              </a:ext>
            </a:extLst>
          </p:cNvPr>
          <p:cNvSpPr/>
          <p:nvPr/>
        </p:nvSpPr>
        <p:spPr>
          <a:xfrm>
            <a:off x="3344816" y="3160253"/>
            <a:ext cx="1577788" cy="5193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ML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1235BFF-B0D2-A824-3229-F91B3714DB64}"/>
              </a:ext>
            </a:extLst>
          </p:cNvPr>
          <p:cNvSpPr/>
          <p:nvPr/>
        </p:nvSpPr>
        <p:spPr>
          <a:xfrm>
            <a:off x="9072277" y="4672946"/>
            <a:ext cx="2321861" cy="995422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Comic Sans MS" pitchFamily="66" charset="0"/>
              </a:rPr>
              <a:t>Verse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E334988-D367-CEBA-6D8D-28707BB61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language design universe: zoom out again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1EF7971-E793-C21B-FCA3-E1E1249C1C0D}"/>
              </a:ext>
            </a:extLst>
          </p:cNvPr>
          <p:cNvSpPr/>
          <p:nvPr/>
        </p:nvSpPr>
        <p:spPr>
          <a:xfrm>
            <a:off x="350113" y="1490747"/>
            <a:ext cx="4990407" cy="3514475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6FD521-C76B-7B15-9173-39A267DD5A9A}"/>
              </a:ext>
            </a:extLst>
          </p:cNvPr>
          <p:cNvSpPr txBox="1"/>
          <p:nvPr/>
        </p:nvSpPr>
        <p:spPr>
          <a:xfrm>
            <a:off x="1977197" y="5170657"/>
            <a:ext cx="1646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Solar system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32F3F2-A655-AF32-A2C4-9651FFFB5E2C}"/>
              </a:ext>
            </a:extLst>
          </p:cNvPr>
          <p:cNvSpPr txBox="1"/>
          <p:nvPr/>
        </p:nvSpPr>
        <p:spPr>
          <a:xfrm>
            <a:off x="9409941" y="5722684"/>
            <a:ext cx="1646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Alpha </a:t>
            </a:r>
            <a:r>
              <a:rPr lang="en-GB" dirty="0" err="1"/>
              <a:t>Centuri</a:t>
            </a:r>
            <a:endParaRPr lang="en-GB" dirty="0"/>
          </a:p>
        </p:txBody>
      </p:sp>
      <p:pic>
        <p:nvPicPr>
          <p:cNvPr id="15" name="Picture 14" descr="Illustration of galaxy in space">
            <a:extLst>
              <a:ext uri="{FF2B5EF4-FFF2-40B4-BE49-F238E27FC236}">
                <a16:creationId xmlns:a16="http://schemas.microsoft.com/office/drawing/2014/main" id="{FEC05EBB-BC19-5C56-1CAA-77353ABF83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499" y="1396213"/>
            <a:ext cx="4317238" cy="30659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B723C00-821B-2930-CD9A-37FE7AEF6E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452361" y="5207693"/>
            <a:ext cx="2321862" cy="130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627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AEC67-62BC-E762-9EA2-4504E1C03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It’s not just arrays that have finite domain!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5F877-4FC7-0814-76B3-C1118DA04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845627"/>
            <a:ext cx="10972800" cy="3510935"/>
          </a:xfrm>
        </p:spPr>
        <p:txBody>
          <a:bodyPr/>
          <a:lstStyle/>
          <a:p>
            <a:r>
              <a:rPr lang="en-GB" dirty="0"/>
              <a:t>Outside the domain, the function fails.</a:t>
            </a:r>
            <a:br>
              <a:rPr lang="en-GB" dirty="0"/>
            </a:br>
            <a:r>
              <a:rPr lang="en-GB" dirty="0"/>
              <a:t>Thus f2[7] fails</a:t>
            </a:r>
          </a:p>
          <a:p>
            <a:r>
              <a:rPr lang="en-GB" dirty="0"/>
              <a:t>And narrowing works too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340E66E-4EF3-FF8A-8C28-54EDDC9DBE52}"/>
                  </a:ext>
                </a:extLst>
              </p:cNvPr>
              <p:cNvSpPr txBox="1"/>
              <p:nvPr/>
            </p:nvSpPr>
            <p:spPr>
              <a:xfrm>
                <a:off x="331695" y="1518021"/>
                <a:ext cx="11734800" cy="1200329"/>
              </a:xfrm>
              <a:prstGeom prst="rect">
                <a:avLst/>
              </a:prstGeom>
              <a:solidFill>
                <a:schemeClr val="bg2">
                  <a:lumMod val="10000"/>
                  <a:lumOff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2152650" algn="l"/>
                  </a:tabLst>
                </a:pPr>
                <a:r>
                  <a:rPr lang="en-GB" sz="24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f1(1)&lt;closed&gt;        := 2 	# Maps </a:t>
                </a:r>
                <a14:m>
                  <m:oMath xmlns:m="http://schemas.openxmlformats.org/officeDocument/2006/math">
                    <m:r>
                      <a:rPr lang="en-GB" sz="2400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itchFamily="49" charset="0"/>
                        <a:sym typeface="Symbol" panose="05050102010706020507" pitchFamily="18" charset="2"/>
                      </a:rPr>
                      <m:t>1</m:t>
                    </m:r>
                    <m:r>
                      <a:rPr lang="en-GB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itchFamily="49" charset="0"/>
                        <a:sym typeface="Symbol" panose="05050102010706020507" pitchFamily="18" charset="2"/>
                      </a:rPr>
                      <m:t>↦2</m:t>
                    </m:r>
                  </m:oMath>
                </a14:m>
                <a:r>
                  <a:rPr lang="en-GB" sz="24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; fails on other </a:t>
                </a:r>
                <a:r>
                  <a:rPr lang="en-GB" sz="2400" b="1" dirty="0" err="1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args</a:t>
                </a:r>
                <a:endParaRPr lang="en-GB" sz="2400" b="1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  <a:sym typeface="Symbol" panose="05050102010706020507" pitchFamily="18" charset="2"/>
                </a:endParaRPr>
              </a:p>
              <a:p>
                <a:pPr>
                  <a:tabLst>
                    <a:tab pos="2152650" algn="l"/>
                  </a:tabLst>
                </a:pPr>
                <a:r>
                  <a:rPr lang="en-GB" sz="24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f2(1|2)&lt;closed&gt;      := 77 	# Maps </a:t>
                </a:r>
                <a14:m>
                  <m:oMath xmlns:m="http://schemas.openxmlformats.org/officeDocument/2006/math">
                    <m:r>
                      <a:rPr lang="en-GB" sz="24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itchFamily="49" charset="0"/>
                        <a:sym typeface="Symbol" panose="05050102010706020507" pitchFamily="18" charset="2"/>
                      </a:rPr>
                      <m:t>1</m:t>
                    </m:r>
                    <m:r>
                      <a:rPr lang="en-GB" sz="24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itchFamily="49" charset="0"/>
                        <a:sym typeface="Symbol" panose="05050102010706020507" pitchFamily="18" charset="2"/>
                      </a:rPr>
                      <m:t>↦</m:t>
                    </m:r>
                    <m:r>
                      <a:rPr lang="en-GB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itchFamily="49" charset="0"/>
                        <a:sym typeface="Symbol" panose="05050102010706020507" pitchFamily="18" charset="2"/>
                      </a:rPr>
                      <m:t>77, 2</m:t>
                    </m:r>
                    <m:r>
                      <a:rPr lang="en-GB" sz="24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itchFamily="49" charset="0"/>
                        <a:sym typeface="Symbol" panose="05050102010706020507" pitchFamily="18" charset="2"/>
                      </a:rPr>
                      <m:t>↦</m:t>
                    </m:r>
                    <m:r>
                      <a:rPr lang="en-GB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itchFamily="49" charset="0"/>
                        <a:sym typeface="Symbol" panose="05050102010706020507" pitchFamily="18" charset="2"/>
                      </a:rPr>
                      <m:t>77</m:t>
                    </m:r>
                  </m:oMath>
                </a14:m>
                <a:endParaRPr lang="en-GB" sz="2400" b="1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  <a:sym typeface="Symbol" panose="05050102010706020507" pitchFamily="18" charset="2"/>
                </a:endParaRPr>
              </a:p>
              <a:p>
                <a:pPr>
                  <a:tabLst>
                    <a:tab pos="2152650" algn="l"/>
                  </a:tabLst>
                </a:pPr>
                <a:r>
                  <a:rPr lang="en-GB" sz="24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f3(x := 1|2)&lt;closed&gt; := x+7 	# Maps </a:t>
                </a:r>
                <a14:m>
                  <m:oMath xmlns:m="http://schemas.openxmlformats.org/officeDocument/2006/math">
                    <m:r>
                      <a:rPr lang="en-GB" sz="24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itchFamily="49" charset="0"/>
                        <a:sym typeface="Symbol" panose="05050102010706020507" pitchFamily="18" charset="2"/>
                      </a:rPr>
                      <m:t>1</m:t>
                    </m:r>
                    <m:r>
                      <a:rPr lang="en-GB" sz="24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itchFamily="49" charset="0"/>
                        <a:sym typeface="Symbol" panose="05050102010706020507" pitchFamily="18" charset="2"/>
                      </a:rPr>
                      <m:t>↦</m:t>
                    </m:r>
                    <m:r>
                      <a:rPr lang="en-GB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itchFamily="49" charset="0"/>
                        <a:sym typeface="Symbol" panose="05050102010706020507" pitchFamily="18" charset="2"/>
                      </a:rPr>
                      <m:t>8</m:t>
                    </m:r>
                    <m:r>
                      <a:rPr lang="en-GB" sz="24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itchFamily="49" charset="0"/>
                        <a:sym typeface="Symbol" panose="05050102010706020507" pitchFamily="18" charset="2"/>
                      </a:rPr>
                      <m:t>, 2↦</m:t>
                    </m:r>
                    <m:r>
                      <a:rPr lang="en-GB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itchFamily="49" charset="0"/>
                        <a:sym typeface="Symbol" panose="05050102010706020507" pitchFamily="18" charset="2"/>
                      </a:rPr>
                      <m:t>9</m:t>
                    </m:r>
                  </m:oMath>
                </a14:m>
                <a:endParaRPr lang="en-GB" sz="2400" b="1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340E66E-4EF3-FF8A-8C28-54EDDC9DBE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95" y="1518021"/>
                <a:ext cx="11734800" cy="1200329"/>
              </a:xfrm>
              <a:prstGeom prst="rect">
                <a:avLst/>
              </a:prstGeom>
              <a:blipFill>
                <a:blip r:embed="rId2"/>
                <a:stretch>
                  <a:fillRect l="-779" t="-3553" b="-111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EA73A2A-93C4-58AA-EE01-CCF8B4EADE9D}"/>
              </a:ext>
            </a:extLst>
          </p:cNvPr>
          <p:cNvSpPr txBox="1"/>
          <p:nvPr/>
        </p:nvSpPr>
        <p:spPr>
          <a:xfrm>
            <a:off x="811305" y="4601095"/>
            <a:ext cx="8784353" cy="523220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>
              <a:tabLst>
                <a:tab pos="2152650" algn="l"/>
              </a:tabLst>
            </a:pP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for{ f2[ x:int ]; x }	# Returns (1,2)</a:t>
            </a:r>
          </a:p>
        </p:txBody>
      </p:sp>
    </p:spTree>
    <p:extLst>
      <p:ext uri="{BB962C8B-B14F-4D97-AF65-F5344CB8AC3E}">
        <p14:creationId xmlns:p14="http://schemas.microsoft.com/office/powerpoint/2010/main" val="4075351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6E7A55-51CE-590A-FB16-68C8C608B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364CD-EFB6-C5ED-913B-8E9897121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97162"/>
            <a:ext cx="10972800" cy="1143000"/>
          </a:xfrm>
        </p:spPr>
        <p:txBody>
          <a:bodyPr/>
          <a:lstStyle/>
          <a:p>
            <a:r>
              <a:rPr lang="en-GB" dirty="0"/>
              <a:t>Side note: Binding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D52E3-E1F6-CBB4-C5E3-AE0C750D7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855" y="3441122"/>
            <a:ext cx="10972800" cy="2440020"/>
          </a:xfrm>
        </p:spPr>
        <p:txBody>
          <a:bodyPr>
            <a:normAutofit/>
          </a:bodyPr>
          <a:lstStyle/>
          <a:p>
            <a:r>
              <a:rPr lang="en-GB" dirty="0"/>
              <a:t>In general, </a:t>
            </a:r>
          </a:p>
          <a:p>
            <a:pPr lvl="1"/>
            <a:r>
              <a:rPr lang="en-GB" b="1" dirty="0">
                <a:solidFill>
                  <a:srgbClr val="FFC000"/>
                </a:solidFill>
              </a:rPr>
              <a:t>(</a:t>
            </a:r>
            <a:r>
              <a:rPr lang="en-GB" b="1" dirty="0" err="1">
                <a:solidFill>
                  <a:srgbClr val="FFC000"/>
                </a:solidFill>
              </a:rPr>
              <a:t>x:e</a:t>
            </a:r>
            <a:r>
              <a:rPr lang="en-GB" b="1" dirty="0">
                <a:solidFill>
                  <a:srgbClr val="FFC000"/>
                </a:solidFill>
              </a:rPr>
              <a:t>) or (x:=e), and only those two, bring x into scope,</a:t>
            </a:r>
            <a:br>
              <a:rPr lang="en-GB" b="1" dirty="0">
                <a:solidFill>
                  <a:srgbClr val="FFC000"/>
                </a:solidFill>
              </a:rPr>
            </a:br>
            <a:r>
              <a:rPr lang="en-GB" b="1" dirty="0">
                <a:solidFill>
                  <a:srgbClr val="FFC000"/>
                </a:solidFill>
              </a:rPr>
              <a:t> throughout the current block</a:t>
            </a:r>
          </a:p>
          <a:p>
            <a:pPr lvl="1"/>
            <a:r>
              <a:rPr lang="en-GB" b="1" dirty="0">
                <a:solidFill>
                  <a:srgbClr val="FFC000"/>
                </a:solidFill>
              </a:rPr>
              <a:t>plain x is an occurrence of x</a:t>
            </a:r>
          </a:p>
          <a:p>
            <a:endParaRPr lang="en-GB" b="1" dirty="0">
              <a:solidFill>
                <a:srgbClr val="FFC000"/>
              </a:solidFill>
            </a:endParaRPr>
          </a:p>
          <a:p>
            <a:endParaRPr lang="en-GB" b="1" dirty="0">
              <a:solidFill>
                <a:srgbClr val="FFC000"/>
              </a:solidFill>
            </a:endParaRPr>
          </a:p>
          <a:p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C95D79-C6C3-7A4E-E1F2-B5A537F4F961}"/>
              </a:ext>
            </a:extLst>
          </p:cNvPr>
          <p:cNvSpPr txBox="1"/>
          <p:nvPr/>
        </p:nvSpPr>
        <p:spPr>
          <a:xfrm>
            <a:off x="2159936" y="1455814"/>
            <a:ext cx="8114220" cy="1938992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>
              <a:tabLst>
                <a:tab pos="2152650" algn="l"/>
              </a:tabLst>
            </a:pPr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x+1   # An occurrence of x</a:t>
            </a:r>
          </a:p>
          <a:p>
            <a:pPr>
              <a:tabLst>
                <a:tab pos="2152650" algn="l"/>
              </a:tabLst>
            </a:pPr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3=x   # An occurrence of x</a:t>
            </a:r>
          </a:p>
          <a:p>
            <a:pPr>
              <a:tabLst>
                <a:tab pos="2152650" algn="l"/>
              </a:tabLst>
            </a:pPr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x=3   # An occurrence of x</a:t>
            </a:r>
          </a:p>
          <a:p>
            <a:pPr>
              <a:tabLst>
                <a:tab pos="2152650" algn="l"/>
              </a:tabLst>
            </a:pPr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x:=3  # A binding of x, equal to 3</a:t>
            </a:r>
          </a:p>
          <a:p>
            <a:pPr>
              <a:tabLst>
                <a:tab pos="2152650" algn="l"/>
              </a:tabLst>
            </a:pPr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x:int # A binding of x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5234F12-ED8A-D4EB-3305-02E336BEEE7E}"/>
              </a:ext>
            </a:extLst>
          </p:cNvPr>
          <p:cNvSpPr txBox="1">
            <a:spLocks/>
          </p:cNvSpPr>
          <p:nvPr/>
        </p:nvSpPr>
        <p:spPr>
          <a:xfrm>
            <a:off x="573110" y="1239400"/>
            <a:ext cx="10972800" cy="190907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ts val="18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Wingdings 2" pitchFamily="18" charset="2"/>
              <a:buChar char=""/>
              <a:defRPr kumimoji="0"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3F453D3-00F6-999E-EC0A-EA951C2C6B43}"/>
              </a:ext>
            </a:extLst>
          </p:cNvPr>
          <p:cNvSpPr txBox="1">
            <a:spLocks/>
          </p:cNvSpPr>
          <p:nvPr/>
        </p:nvSpPr>
        <p:spPr>
          <a:xfrm>
            <a:off x="646090" y="4292320"/>
            <a:ext cx="10972800" cy="139751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ts val="18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Wingdings 2" pitchFamily="18" charset="2"/>
              <a:buChar char=""/>
              <a:defRPr kumimoji="0"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None/>
            </a:pP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5A74F1-08B2-1B93-5242-1F6AD7B8D397}"/>
              </a:ext>
            </a:extLst>
          </p:cNvPr>
          <p:cNvSpPr txBox="1"/>
          <p:nvPr/>
        </p:nvSpPr>
        <p:spPr>
          <a:xfrm>
            <a:off x="237367" y="5246327"/>
            <a:ext cx="5723888" cy="461665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>
              <a:tabLst>
                <a:tab pos="2152650" algn="l"/>
              </a:tabLst>
            </a:pPr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for{ y:=x+1; x:=3; (z | 2*y) }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A29E98-76CE-38FE-17C6-F50768D5E4D1}"/>
              </a:ext>
            </a:extLst>
          </p:cNvPr>
          <p:cNvSpPr txBox="1"/>
          <p:nvPr/>
        </p:nvSpPr>
        <p:spPr>
          <a:xfrm>
            <a:off x="4695291" y="6164720"/>
            <a:ext cx="656518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tabLst>
                <a:tab pos="2152650" algn="l"/>
              </a:tabLst>
            </a:pPr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for{ </a:t>
            </a:r>
            <a:r>
              <a:rPr lang="en-GB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x y. </a:t>
            </a:r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y=x+1; x=3; (z | 2*y) }  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CAC3B59C-4DE3-BFB0-F6B9-1BEDD44FBDBD}"/>
              </a:ext>
            </a:extLst>
          </p:cNvPr>
          <p:cNvSpPr/>
          <p:nvPr/>
        </p:nvSpPr>
        <p:spPr>
          <a:xfrm>
            <a:off x="1822670" y="6000636"/>
            <a:ext cx="2083033" cy="733663"/>
          </a:xfrm>
          <a:prstGeom prst="rightArrow">
            <a:avLst/>
          </a:prstGeom>
          <a:solidFill>
            <a:srgbClr val="00B0F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desugar</a:t>
            </a:r>
          </a:p>
        </p:txBody>
      </p:sp>
    </p:spTree>
    <p:extLst>
      <p:ext uri="{BB962C8B-B14F-4D97-AF65-F5344CB8AC3E}">
        <p14:creationId xmlns:p14="http://schemas.microsoft.com/office/powerpoint/2010/main" val="12920128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558D7-C6C9-21F6-1FD9-42FCD464D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1C4A8-3DBC-9FE6-56D6-355DAB06C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922493"/>
            <a:ext cx="10972800" cy="347651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In f1, the (</a:t>
            </a:r>
            <a:r>
              <a:rPr lang="en-GB" dirty="0" err="1"/>
              <a:t>x:int</a:t>
            </a:r>
            <a:r>
              <a:rPr lang="en-GB" dirty="0"/>
              <a:t>) </a:t>
            </a:r>
            <a:r>
              <a:rPr lang="en-GB" b="1" dirty="0">
                <a:solidFill>
                  <a:srgbClr val="FFC000"/>
                </a:solidFill>
              </a:rPr>
              <a:t>binds</a:t>
            </a:r>
            <a:r>
              <a:rPr lang="en-GB" dirty="0"/>
              <a:t> </a:t>
            </a:r>
            <a:r>
              <a:rPr lang="en-GB" dirty="0">
                <a:solidFill>
                  <a:srgbClr val="FFC000"/>
                </a:solidFill>
              </a:rPr>
              <a:t>x</a:t>
            </a:r>
            <a:r>
              <a:rPr lang="en-GB" dirty="0"/>
              <a:t>, shadowing the outer binding for x.</a:t>
            </a:r>
            <a:br>
              <a:rPr lang="en-GB" dirty="0"/>
            </a:br>
            <a:r>
              <a:rPr lang="en-GB" dirty="0"/>
              <a:t>f1 is the successor function</a:t>
            </a:r>
          </a:p>
          <a:p>
            <a:r>
              <a:rPr lang="en-GB" dirty="0"/>
              <a:t>In f2, the (x) is an </a:t>
            </a:r>
            <a:r>
              <a:rPr lang="en-GB" dirty="0">
                <a:solidFill>
                  <a:srgbClr val="FFC000"/>
                </a:solidFill>
              </a:rPr>
              <a:t>occurrence of x</a:t>
            </a:r>
            <a:r>
              <a:rPr lang="en-GB" dirty="0"/>
              <a:t>.</a:t>
            </a:r>
            <a:br>
              <a:rPr lang="en-GB" dirty="0"/>
            </a:br>
            <a:r>
              <a:rPr lang="en-GB" dirty="0"/>
              <a:t>f2 has domain {3} and returns 4.</a:t>
            </a:r>
          </a:p>
          <a:p>
            <a:r>
              <a:rPr lang="en-GB" dirty="0"/>
              <a:t>So “patterns” can contain a mixture of binding occurrences and bound occurrences</a:t>
            </a:r>
          </a:p>
          <a:p>
            <a:r>
              <a:rPr lang="en-GB" dirty="0"/>
              <a:t>The binding occurrences are signalled with “:”.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DBB4E6-34BA-5352-58ED-AA9B8B51299F}"/>
              </a:ext>
            </a:extLst>
          </p:cNvPr>
          <p:cNvSpPr txBox="1"/>
          <p:nvPr/>
        </p:nvSpPr>
        <p:spPr>
          <a:xfrm>
            <a:off x="2662519" y="1466944"/>
            <a:ext cx="6158752" cy="1077218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>
              <a:tabLst>
                <a:tab pos="2152650" algn="l"/>
              </a:tabLst>
            </a:pPr>
            <a:r>
              <a:rPr lang="en-GB" sz="32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</a:t>
            </a:r>
            <a:r>
              <a:rPr lang="en-GB" sz="3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:=3; f1(</a:t>
            </a:r>
            <a:r>
              <a:rPr lang="en-GB" sz="32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</a:t>
            </a:r>
            <a:r>
              <a:rPr lang="en-GB" sz="32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:int</a:t>
            </a:r>
            <a:r>
              <a:rPr lang="en-GB" sz="3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 := </a:t>
            </a:r>
            <a:r>
              <a:rPr lang="en-GB" sz="3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</a:t>
            </a:r>
            <a:r>
              <a:rPr lang="en-GB" sz="3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+1</a:t>
            </a:r>
          </a:p>
          <a:p>
            <a:pPr>
              <a:tabLst>
                <a:tab pos="2152650" algn="l"/>
              </a:tabLst>
            </a:pPr>
            <a:r>
              <a:rPr lang="en-GB" sz="32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</a:t>
            </a:r>
            <a:r>
              <a:rPr lang="en-GB" sz="3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:=3; f2(</a:t>
            </a:r>
            <a:r>
              <a:rPr lang="en-GB" sz="32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</a:t>
            </a:r>
            <a:r>
              <a:rPr lang="en-GB" sz="3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     := </a:t>
            </a:r>
            <a:r>
              <a:rPr lang="en-GB" sz="32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</a:t>
            </a:r>
            <a:r>
              <a:rPr lang="en-GB" sz="3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+1</a:t>
            </a:r>
          </a:p>
        </p:txBody>
      </p:sp>
    </p:spTree>
    <p:extLst>
      <p:ext uri="{BB962C8B-B14F-4D97-AF65-F5344CB8AC3E}">
        <p14:creationId xmlns:p14="http://schemas.microsoft.com/office/powerpoint/2010/main" val="41555343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87A1A3-B794-84B8-3540-9A3FE6FFE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are expressions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22B22E-DF33-EF8C-ACE8-1784A2237E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6196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AF685-02FB-46FA-9C0F-EA9D4B7AA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in Verse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928F2-E8E7-4414-BECB-E411AE7FC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709160"/>
          </a:xfrm>
        </p:spPr>
        <p:txBody>
          <a:bodyPr/>
          <a:lstStyle/>
          <a:p>
            <a:r>
              <a:rPr lang="en-GB" dirty="0"/>
              <a:t>In Verse, </a:t>
            </a:r>
            <a:r>
              <a:rPr lang="en-GB" b="1" dirty="0">
                <a:solidFill>
                  <a:srgbClr val="FFC000"/>
                </a:solidFill>
              </a:rPr>
              <a:t>a “type” is simply a (partial) function</a:t>
            </a:r>
          </a:p>
          <a:p>
            <a:pPr lvl="1"/>
            <a:r>
              <a:rPr lang="en-GB" dirty="0"/>
              <a:t>Function fails (returns zero values) on values outside (the domain of) that type</a:t>
            </a:r>
          </a:p>
          <a:p>
            <a:pPr lvl="1"/>
            <a:r>
              <a:rPr lang="en-GB" dirty="0"/>
              <a:t>E.g. The type </a:t>
            </a:r>
            <a:r>
              <a:rPr lang="en-GB" b="1" dirty="0">
                <a:latin typeface="Courier New" panose="02070309020205020404" pitchFamily="49" charset="0"/>
              </a:rPr>
              <a:t>int</a:t>
            </a:r>
            <a:r>
              <a:rPr lang="en-GB" dirty="0"/>
              <a:t> is a </a:t>
            </a:r>
            <a:r>
              <a:rPr lang="en-GB" dirty="0">
                <a:solidFill>
                  <a:srgbClr val="FFC000"/>
                </a:solidFill>
              </a:rPr>
              <a:t>function</a:t>
            </a:r>
            <a:r>
              <a:rPr lang="en-GB" dirty="0"/>
              <a:t> that fails on strings, floats;</a:t>
            </a:r>
            <a:br>
              <a:rPr lang="en-GB" dirty="0"/>
            </a:br>
            <a:r>
              <a:rPr lang="en-GB" dirty="0"/>
              <a:t>	       and is the identity function on integers.</a:t>
            </a:r>
          </a:p>
          <a:p>
            <a:pPr lvl="1"/>
            <a:r>
              <a:rPr lang="en-GB" dirty="0" err="1"/>
              <a:t>e.g</a:t>
            </a:r>
            <a:r>
              <a:rPr lang="en-GB" dirty="0"/>
              <a:t>    int[4] = 4, but int[“wombat”] fails</a:t>
            </a:r>
          </a:p>
          <a:p>
            <a:r>
              <a:rPr lang="en-GB" dirty="0"/>
              <a:t>A function applies its parameter </a:t>
            </a:r>
            <a:r>
              <a:rPr lang="en-GB" b="1" dirty="0"/>
              <a:t>type</a:t>
            </a:r>
            <a:r>
              <a:rPr lang="en-GB" dirty="0"/>
              <a:t> to its argument </a:t>
            </a:r>
            <a:r>
              <a:rPr lang="en-GB" b="1" dirty="0"/>
              <a:t>value</a:t>
            </a:r>
            <a:r>
              <a:rPr lang="en-GB" dirty="0"/>
              <a:t>:</a:t>
            </a:r>
          </a:p>
          <a:p>
            <a:endParaRPr lang="en-GB" dirty="0"/>
          </a:p>
          <a:p>
            <a:r>
              <a:rPr lang="en-GB" dirty="0"/>
              <a:t>A “type” is not necessarily an identity function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5D9FCF-E5E1-B7C4-358A-BFCCDE9B6B14}"/>
              </a:ext>
            </a:extLst>
          </p:cNvPr>
          <p:cNvSpPr txBox="1"/>
          <p:nvPr/>
        </p:nvSpPr>
        <p:spPr>
          <a:xfrm>
            <a:off x="1280834" y="4324280"/>
            <a:ext cx="2825827" cy="523220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(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x:int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 =&gt; 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AE95FF-1179-86A6-75D6-D9DA8795DA50}"/>
              </a:ext>
            </a:extLst>
          </p:cNvPr>
          <p:cNvSpPr txBox="1"/>
          <p:nvPr/>
        </p:nvSpPr>
        <p:spPr>
          <a:xfrm>
            <a:off x="6363212" y="4380250"/>
            <a:ext cx="421988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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. x:=int[i]; 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1C68CB-07BB-D206-8E22-2B3CCB2FFAD8}"/>
              </a:ext>
            </a:extLst>
          </p:cNvPr>
          <p:cNvSpPr txBox="1"/>
          <p:nvPr/>
        </p:nvSpPr>
        <p:spPr>
          <a:xfrm>
            <a:off x="4605052" y="4380250"/>
            <a:ext cx="2167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desugars to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67A2B7-FE4D-76FD-A485-412210378E4B}"/>
              </a:ext>
            </a:extLst>
          </p:cNvPr>
          <p:cNvSpPr txBox="1"/>
          <p:nvPr/>
        </p:nvSpPr>
        <p:spPr>
          <a:xfrm>
            <a:off x="1340860" y="5795652"/>
            <a:ext cx="2825827" cy="523220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(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x:abs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 =&gt; 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2DA299-F7AF-B299-8B8F-2DA96143CE2B}"/>
              </a:ext>
            </a:extLst>
          </p:cNvPr>
          <p:cNvSpPr txBox="1"/>
          <p:nvPr/>
        </p:nvSpPr>
        <p:spPr>
          <a:xfrm>
            <a:off x="6363212" y="5828595"/>
            <a:ext cx="421988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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. x:=abs[i]; 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850DEC-5FA2-6B31-52C7-E16BAB8FC31C}"/>
              </a:ext>
            </a:extLst>
          </p:cNvPr>
          <p:cNvSpPr txBox="1"/>
          <p:nvPr/>
        </p:nvSpPr>
        <p:spPr>
          <a:xfrm>
            <a:off x="4605052" y="5828595"/>
            <a:ext cx="2167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desugars to</a:t>
            </a:r>
          </a:p>
        </p:txBody>
      </p:sp>
    </p:spTree>
    <p:extLst>
      <p:ext uri="{BB962C8B-B14F-4D97-AF65-F5344CB8AC3E}">
        <p14:creationId xmlns:p14="http://schemas.microsoft.com/office/powerpoint/2010/main" val="1857134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AF685-02FB-46FA-9C0F-EA9D4B7AA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in Verse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928F2-E8E7-4414-BECB-E411AE7FC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709160"/>
          </a:xfrm>
        </p:spPr>
        <p:txBody>
          <a:bodyPr/>
          <a:lstStyle/>
          <a:p>
            <a:r>
              <a:rPr lang="en-GB" dirty="0"/>
              <a:t>It is easy to define your own “types”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A28C53-DED6-E1F2-0478-504055C316C6}"/>
              </a:ext>
            </a:extLst>
          </p:cNvPr>
          <p:cNvSpPr txBox="1"/>
          <p:nvPr/>
        </p:nvSpPr>
        <p:spPr>
          <a:xfrm>
            <a:off x="1515406" y="2442458"/>
            <a:ext cx="8016521" cy="1077218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nat</a:t>
            </a:r>
            <a:r>
              <a:rPr lang="en-GB" sz="3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(</a:t>
            </a:r>
            <a:r>
              <a:rPr lang="en-GB" sz="32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x:int</a:t>
            </a:r>
            <a:r>
              <a:rPr lang="en-GB" sz="3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)&lt;closed&gt;&lt;decides&gt;</a:t>
            </a:r>
          </a:p>
          <a:p>
            <a:r>
              <a:rPr lang="en-GB" sz="3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   := (x&gt;=0)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48B851A1-B5B9-9C3B-802C-BC15218AD9AE}"/>
              </a:ext>
            </a:extLst>
          </p:cNvPr>
          <p:cNvSpPr/>
          <p:nvPr/>
        </p:nvSpPr>
        <p:spPr>
          <a:xfrm>
            <a:off x="8392260" y="1090140"/>
            <a:ext cx="3625776" cy="1328023"/>
          </a:xfrm>
          <a:prstGeom prst="wedgeRoundRectCallout">
            <a:avLst>
              <a:gd name="adj1" fmla="val -84871"/>
              <a:gd name="adj2" fmla="val 55262"/>
              <a:gd name="adj3" fmla="val 16667"/>
            </a:avLst>
          </a:prstGeom>
          <a:solidFill>
            <a:srgbClr val="66FFCC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call to this function fails if the argument x is not a natural number</a:t>
            </a:r>
            <a:endParaRPr lang="en-GB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D2E78B-7C71-FB34-1BD4-0300DC5C66C0}"/>
              </a:ext>
            </a:extLst>
          </p:cNvPr>
          <p:cNvSpPr txBox="1"/>
          <p:nvPr/>
        </p:nvSpPr>
        <p:spPr>
          <a:xfrm>
            <a:off x="1567836" y="4170233"/>
            <a:ext cx="10058899" cy="584775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oneOrTwo</a:t>
            </a:r>
            <a:r>
              <a:rPr lang="en-GB" sz="3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(x:=1|2)&lt;closed&gt; := x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FE8ED125-3CEB-E42C-FD2A-5177945B8170}"/>
              </a:ext>
            </a:extLst>
          </p:cNvPr>
          <p:cNvSpPr/>
          <p:nvPr/>
        </p:nvSpPr>
        <p:spPr>
          <a:xfrm>
            <a:off x="2576104" y="5191750"/>
            <a:ext cx="3005574" cy="919401"/>
          </a:xfrm>
          <a:prstGeom prst="wedgeRoundRectCallout">
            <a:avLst>
              <a:gd name="adj1" fmla="val -42694"/>
              <a:gd name="adj2" fmla="val -98298"/>
              <a:gd name="adj3" fmla="val 16667"/>
            </a:avLst>
          </a:prstGeom>
          <a:solidFill>
            <a:srgbClr val="66FFCC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type that contains 1 or 2</a:t>
            </a:r>
            <a:endParaRPr lang="en-GB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4802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AF685-02FB-46FA-9C0F-EA9D4B7AA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in Verse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928F2-E8E7-4414-BECB-E411AE7FC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Types can easily be “dependent”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F15EDD-18DD-7B40-CFBB-88F7B92D5F8C}"/>
              </a:ext>
            </a:extLst>
          </p:cNvPr>
          <p:cNvSpPr txBox="1"/>
          <p:nvPr/>
        </p:nvSpPr>
        <p:spPr>
          <a:xfrm>
            <a:off x="1865159" y="2252990"/>
            <a:ext cx="7938060" cy="954107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grPair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(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p:int,q:int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)&lt;closed&gt;&lt;decides&gt;</a:t>
            </a: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   := p&gt;q; (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p,q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63E86C98-432C-FADB-DF45-A20334E61E56}"/>
                  </a:ext>
                </a:extLst>
              </p:cNvPr>
              <p:cNvSpPr/>
              <p:nvPr/>
            </p:nvSpPr>
            <p:spPr>
              <a:xfrm>
                <a:off x="1266126" y="4047129"/>
                <a:ext cx="6236851" cy="1123712"/>
              </a:xfrm>
              <a:prstGeom prst="wedgeRoundRectCallout">
                <a:avLst>
                  <a:gd name="adj1" fmla="val 5496"/>
                  <a:gd name="adj2" fmla="val -110795"/>
                  <a:gd name="adj3" fmla="val 16667"/>
                </a:avLst>
              </a:prstGeom>
              <a:solidFill>
                <a:srgbClr val="FFFF0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2000" b="1" dirty="0">
                    <a:solidFill>
                      <a:schemeClr val="bg1"/>
                    </a:solidFill>
                    <a:latin typeface="Comic Sans MS" pitchFamily="66" charset="0"/>
                  </a:rPr>
                  <a:t>Type</a:t>
                </a:r>
                <a:r>
                  <a:rPr lang="en-GB" sz="2000" dirty="0">
                    <a:solidFill>
                      <a:schemeClr val="bg1"/>
                    </a:solidFill>
                    <a:latin typeface="Comic Sans MS" pitchFamily="66" charset="0"/>
                  </a:rPr>
                  <a:t> of q depends on </a:t>
                </a:r>
                <a:r>
                  <a:rPr lang="en-GB" sz="2000" b="1" dirty="0">
                    <a:solidFill>
                      <a:schemeClr val="bg1"/>
                    </a:solidFill>
                    <a:latin typeface="Comic Sans MS" pitchFamily="66" charset="0"/>
                  </a:rPr>
                  <a:t>value</a:t>
                </a:r>
                <a:r>
                  <a:rPr lang="en-GB" sz="2000" dirty="0">
                    <a:solidFill>
                      <a:schemeClr val="bg1"/>
                    </a:solidFill>
                    <a:latin typeface="Comic Sans MS" pitchFamily="66" charset="0"/>
                  </a:rPr>
                  <a:t> of p,</a:t>
                </a:r>
              </a:p>
              <a:p>
                <a:pPr algn="ctr"/>
                <a:r>
                  <a:rPr lang="en-GB" sz="2000" dirty="0">
                    <a:solidFill>
                      <a:schemeClr val="bg1"/>
                    </a:solidFill>
                    <a:latin typeface="Comic Sans MS" pitchFamily="66" charset="0"/>
                  </a:rPr>
                  <a:t>namely q is drawn from all values less than p</a:t>
                </a:r>
              </a:p>
              <a:p>
                <a:pPr algn="ctr"/>
                <a:r>
                  <a:rPr lang="en-GB" sz="2000" dirty="0">
                    <a:solidFill>
                      <a:schemeClr val="bg1"/>
                    </a:solidFill>
                    <a:latin typeface="Comic Sans MS" pitchFamily="66" charset="0"/>
                  </a:rPr>
                  <a:t>In type theory, maybe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sty m:val="p"/>
                      </m:rPr>
                      <a:rPr lang="en-GB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Σp</m:t>
                    </m:r>
                    <m:r>
                      <a:rPr lang="en-GB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m:rPr>
                        <m:sty m:val="p"/>
                      </m:rPr>
                      <a:rPr lang="en-GB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fst</m:t>
                    </m:r>
                    <m:r>
                      <a:rPr lang="en-GB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GB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 &gt; </m:t>
                    </m:r>
                    <m:r>
                      <m:rPr>
                        <m:sty m:val="p"/>
                      </m:rPr>
                      <a:rPr lang="en-GB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snd</m:t>
                    </m:r>
                    <m:r>
                      <a:rPr lang="en-GB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GB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000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63E86C98-432C-FADB-DF45-A20334E61E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126" y="4047129"/>
                <a:ext cx="6236851" cy="1123712"/>
              </a:xfrm>
              <a:prstGeom prst="wedgeRoundRectCallout">
                <a:avLst>
                  <a:gd name="adj1" fmla="val 5496"/>
                  <a:gd name="adj2" fmla="val -110795"/>
                  <a:gd name="adj3" fmla="val 16667"/>
                </a:avLst>
              </a:prstGeom>
              <a:blipFill>
                <a:blip r:embed="rId2"/>
                <a:stretch>
                  <a:fillRect b="-2685"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60895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9CEDDD-3DF8-11B2-C420-49640D9EB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FD6EA-DB06-53B4-C894-F00E4DBF3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in Verse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BFFD3-0AB5-5D4E-ADE5-2FDEE9D8C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Functions can be polymorphic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17277C-E3DB-EEFE-133B-2D4051254D6D}"/>
              </a:ext>
            </a:extLst>
          </p:cNvPr>
          <p:cNvSpPr txBox="1"/>
          <p:nvPr/>
        </p:nvSpPr>
        <p:spPr>
          <a:xfrm>
            <a:off x="1356254" y="2411255"/>
            <a:ext cx="8552517" cy="523220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swap(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t:type,x:t,y:t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)&lt;closed&gt; := (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y,x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9DF41D53-FBA3-E517-8059-A9AD0075E2D6}"/>
              </a:ext>
            </a:extLst>
          </p:cNvPr>
          <p:cNvSpPr/>
          <p:nvPr/>
        </p:nvSpPr>
        <p:spPr>
          <a:xfrm>
            <a:off x="1356255" y="4247019"/>
            <a:ext cx="3994974" cy="919401"/>
          </a:xfrm>
          <a:prstGeom prst="wedgeRoundRectCallout">
            <a:avLst>
              <a:gd name="adj1" fmla="val -4956"/>
              <a:gd name="adj2" fmla="val -184861"/>
              <a:gd name="adj3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Succeeds on (partial) identity functions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F54B72-5E72-CA46-E916-DAEE4FA58DEE}"/>
              </a:ext>
            </a:extLst>
          </p:cNvPr>
          <p:cNvSpPr txBox="1"/>
          <p:nvPr/>
        </p:nvSpPr>
        <p:spPr>
          <a:xfrm>
            <a:off x="1508654" y="5786140"/>
            <a:ext cx="8552517" cy="523220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swap[int,3,7]</a:t>
            </a:r>
          </a:p>
        </p:txBody>
      </p:sp>
    </p:spTree>
    <p:extLst>
      <p:ext uri="{BB962C8B-B14F-4D97-AF65-F5344CB8AC3E}">
        <p14:creationId xmlns:p14="http://schemas.microsoft.com/office/powerpoint/2010/main" val="10973480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AE632-159F-7630-6B0A-FFDB13DEC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type{e} makes a new 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5FA71-62D1-2038-83DD-56A41AA80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613758"/>
            <a:ext cx="10972800" cy="3695601"/>
          </a:xfrm>
        </p:spPr>
        <p:txBody>
          <a:bodyPr/>
          <a:lstStyle/>
          <a:p>
            <a:r>
              <a:rPr lang="en-GB" dirty="0"/>
              <a:t>Precisely  equivalent to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In general, “type{t}” is just syntactic sugar: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83C440-6D33-42B8-51F0-FFFEDA21738F}"/>
              </a:ext>
            </a:extLst>
          </p:cNvPr>
          <p:cNvSpPr txBox="1"/>
          <p:nvPr/>
        </p:nvSpPr>
        <p:spPr>
          <a:xfrm>
            <a:off x="672353" y="1600200"/>
            <a:ext cx="10676965" cy="830997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oneOrTwo</a:t>
            </a:r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 := </a:t>
            </a:r>
            <a:r>
              <a:rPr lang="en-GB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type</a:t>
            </a:r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{1|2}    # The type containing 1 and 2</a:t>
            </a:r>
          </a:p>
          <a:p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f(</a:t>
            </a:r>
            <a:r>
              <a:rPr lang="en-GB" sz="24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x:oneOrTwo</a:t>
            </a:r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):= x+1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ADFC04-9F16-ED13-055D-F2EEA93B58EA}"/>
              </a:ext>
            </a:extLst>
          </p:cNvPr>
          <p:cNvSpPr txBox="1"/>
          <p:nvPr/>
        </p:nvSpPr>
        <p:spPr>
          <a:xfrm>
            <a:off x="824752" y="3412415"/>
            <a:ext cx="10676965" cy="830997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oneOrTwo</a:t>
            </a:r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(x := (1|2)) := x</a:t>
            </a:r>
          </a:p>
          <a:p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f(</a:t>
            </a:r>
            <a:r>
              <a:rPr lang="en-GB" sz="24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x:oneOrTwo</a:t>
            </a:r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):= x+1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C44712-13A2-EAFA-7C28-02E5BE641592}"/>
              </a:ext>
            </a:extLst>
          </p:cNvPr>
          <p:cNvSpPr txBox="1"/>
          <p:nvPr/>
        </p:nvSpPr>
        <p:spPr>
          <a:xfrm>
            <a:off x="757517" y="5439532"/>
            <a:ext cx="10676965" cy="461665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type</a:t>
            </a:r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{t}    means    function(x:=t)&lt;closed&gt;{x}</a:t>
            </a:r>
          </a:p>
        </p:txBody>
      </p:sp>
    </p:spTree>
    <p:extLst>
      <p:ext uri="{BB962C8B-B14F-4D97-AF65-F5344CB8AC3E}">
        <p14:creationId xmlns:p14="http://schemas.microsoft.com/office/powerpoint/2010/main" val="20655639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AF685-02FB-46FA-9C0F-EA9D4B7AA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in Verse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928F2-E8E7-4414-BECB-E411AE7FC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User defined type constructors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B1894C-7F67-9F5B-C79F-BB33795298ED}"/>
              </a:ext>
            </a:extLst>
          </p:cNvPr>
          <p:cNvSpPr txBox="1"/>
          <p:nvPr/>
        </p:nvSpPr>
        <p:spPr>
          <a:xfrm>
            <a:off x="679462" y="2407919"/>
            <a:ext cx="11409688" cy="954107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pair(t1:type, t2:type)(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x:any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)&lt;closed&gt;&lt;decides&gt;</a:t>
            </a: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  := { (x1,x2):= x; (t1[x1],t2[x2]) }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C16474-4C7A-46B9-EF68-492AC8EA0EA7}"/>
              </a:ext>
            </a:extLst>
          </p:cNvPr>
          <p:cNvSpPr txBox="1"/>
          <p:nvPr/>
        </p:nvSpPr>
        <p:spPr>
          <a:xfrm>
            <a:off x="733209" y="4942589"/>
            <a:ext cx="11113650" cy="954107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array(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t:type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)(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a:any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)&lt;closed&gt;&lt;decides&gt;</a:t>
            </a: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  := { 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isArray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[a]; for(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x:a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){t[x]} }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0F9ED567-3EA0-7F3D-E40B-298B9F428D84}"/>
              </a:ext>
            </a:extLst>
          </p:cNvPr>
          <p:cNvSpPr/>
          <p:nvPr/>
        </p:nvSpPr>
        <p:spPr>
          <a:xfrm>
            <a:off x="8855825" y="634445"/>
            <a:ext cx="2371899" cy="783193"/>
          </a:xfrm>
          <a:prstGeom prst="wedgeRoundRectCallout">
            <a:avLst>
              <a:gd name="adj1" fmla="val -193733"/>
              <a:gd name="adj2" fmla="val 174980"/>
              <a:gd name="adj3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Curried function definition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C191DF89-E00D-502E-802E-8613ED9C5E23}"/>
              </a:ext>
            </a:extLst>
          </p:cNvPr>
          <p:cNvSpPr/>
          <p:nvPr/>
        </p:nvSpPr>
        <p:spPr>
          <a:xfrm>
            <a:off x="6649055" y="3712940"/>
            <a:ext cx="4089441" cy="783193"/>
          </a:xfrm>
          <a:prstGeom prst="wedgeRoundRectCallout">
            <a:avLst>
              <a:gd name="adj1" fmla="val -50191"/>
              <a:gd name="adj2" fmla="val -110942"/>
              <a:gd name="adj3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omic Sans MS" pitchFamily="66" charset="0"/>
              </a:rPr>
              <a:t>Entire</a:t>
            </a:r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 function fails if </a:t>
            </a:r>
            <a:r>
              <a:rPr lang="en-GB" sz="2000" b="1" dirty="0">
                <a:solidFill>
                  <a:schemeClr val="bg1"/>
                </a:solidFill>
                <a:latin typeface="Comic Sans MS" pitchFamily="66" charset="0"/>
              </a:rPr>
              <a:t>either</a:t>
            </a:r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 t1[x1] </a:t>
            </a:r>
            <a:r>
              <a:rPr lang="en-GB" sz="2000" b="1" dirty="0">
                <a:solidFill>
                  <a:schemeClr val="bg1"/>
                </a:solidFill>
                <a:latin typeface="Comic Sans MS" pitchFamily="66" charset="0"/>
              </a:rPr>
              <a:t>or</a:t>
            </a:r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 t2[x2] fails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436D9BA5-23B7-07AC-B60D-D3E0961B84CA}"/>
              </a:ext>
            </a:extLst>
          </p:cNvPr>
          <p:cNvSpPr/>
          <p:nvPr/>
        </p:nvSpPr>
        <p:spPr>
          <a:xfrm>
            <a:off x="6550974" y="6088023"/>
            <a:ext cx="4089441" cy="442674"/>
          </a:xfrm>
          <a:prstGeom prst="wedgeRoundRectCallout">
            <a:avLst>
              <a:gd name="adj1" fmla="val -50191"/>
              <a:gd name="adj2" fmla="val -110942"/>
              <a:gd name="adj3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Two-armed ‘for’ is critical</a:t>
            </a:r>
          </a:p>
        </p:txBody>
      </p:sp>
    </p:spTree>
    <p:extLst>
      <p:ext uri="{BB962C8B-B14F-4D97-AF65-F5344CB8AC3E}">
        <p14:creationId xmlns:p14="http://schemas.microsoft.com/office/powerpoint/2010/main" val="3524049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glasses, wearing, headdress&#10;&#10;Description automatically generated">
            <a:extLst>
              <a:ext uri="{FF2B5EF4-FFF2-40B4-BE49-F238E27FC236}">
                <a16:creationId xmlns:a16="http://schemas.microsoft.com/office/drawing/2014/main" id="{9820A0BE-F8A7-78B4-D4FB-0C4D4E739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62" y="993152"/>
            <a:ext cx="4524603" cy="47907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452FA96-E17E-22E0-4545-00D81F219075}"/>
              </a:ext>
            </a:extLst>
          </p:cNvPr>
          <p:cNvSpPr txBox="1"/>
          <p:nvPr/>
        </p:nvSpPr>
        <p:spPr>
          <a:xfrm>
            <a:off x="1741297" y="5932662"/>
            <a:ext cx="1763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Tim Sweeney</a:t>
            </a:r>
          </a:p>
          <a:p>
            <a:r>
              <a:rPr lang="en-GB" dirty="0"/>
              <a:t>Starship Captain</a:t>
            </a:r>
          </a:p>
        </p:txBody>
      </p: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75CF4F32-5D32-284D-0950-3EBBE043956E}"/>
              </a:ext>
            </a:extLst>
          </p:cNvPr>
          <p:cNvSpPr/>
          <p:nvPr/>
        </p:nvSpPr>
        <p:spPr>
          <a:xfrm>
            <a:off x="5786825" y="2247621"/>
            <a:ext cx="4095111" cy="609064"/>
          </a:xfrm>
          <a:prstGeom prst="cloudCallout">
            <a:avLst>
              <a:gd name="adj1" fmla="val -27350"/>
              <a:gd name="adj2" fmla="val -183146"/>
            </a:avLst>
          </a:prstGeom>
          <a:solidFill>
            <a:srgbClr val="CCECFF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Functional logic</a:t>
            </a:r>
          </a:p>
        </p:txBody>
      </p:sp>
      <p:sp>
        <p:nvSpPr>
          <p:cNvPr id="15" name="Thought Bubble: Cloud 14">
            <a:extLst>
              <a:ext uri="{FF2B5EF4-FFF2-40B4-BE49-F238E27FC236}">
                <a16:creationId xmlns:a16="http://schemas.microsoft.com/office/drawing/2014/main" id="{490EAB5F-FE4A-791B-5185-D5B23497A25F}"/>
              </a:ext>
            </a:extLst>
          </p:cNvPr>
          <p:cNvSpPr/>
          <p:nvPr/>
        </p:nvSpPr>
        <p:spPr>
          <a:xfrm>
            <a:off x="5677448" y="3273493"/>
            <a:ext cx="3085918" cy="609064"/>
          </a:xfrm>
          <a:prstGeom prst="cloudCallout">
            <a:avLst>
              <a:gd name="adj1" fmla="val 5021"/>
              <a:gd name="adj2" fmla="val -99101"/>
            </a:avLst>
          </a:prstGeom>
          <a:solidFill>
            <a:srgbClr val="CCECFF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Types</a:t>
            </a:r>
          </a:p>
        </p:txBody>
      </p:sp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id="{83727B18-8388-BA4A-F17B-D767C9526F7C}"/>
              </a:ext>
            </a:extLst>
          </p:cNvPr>
          <p:cNvSpPr/>
          <p:nvPr/>
        </p:nvSpPr>
        <p:spPr>
          <a:xfrm>
            <a:off x="5584840" y="4416492"/>
            <a:ext cx="2561633" cy="562213"/>
          </a:xfrm>
          <a:prstGeom prst="cloudCallout">
            <a:avLst>
              <a:gd name="adj1" fmla="val -19124"/>
              <a:gd name="adj2" fmla="val -129870"/>
            </a:avLst>
          </a:prstGeom>
          <a:solidFill>
            <a:srgbClr val="CCECFF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Transactions</a:t>
            </a:r>
            <a:endParaRPr lang="en-GB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F264E9F2-BF84-01DA-BEB4-238A73F65180}"/>
              </a:ext>
            </a:extLst>
          </p:cNvPr>
          <p:cNvSpPr/>
          <p:nvPr/>
        </p:nvSpPr>
        <p:spPr>
          <a:xfrm>
            <a:off x="5786824" y="5681471"/>
            <a:ext cx="2814661" cy="562213"/>
          </a:xfrm>
          <a:prstGeom prst="cloudCallout">
            <a:avLst>
              <a:gd name="adj1" fmla="val 4808"/>
              <a:gd name="adj2" fmla="val -136874"/>
            </a:avLst>
          </a:prstGeom>
          <a:solidFill>
            <a:srgbClr val="CCECFF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Verification</a:t>
            </a:r>
            <a:endParaRPr lang="en-GB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hought Bubble: Cloud 17">
            <a:extLst>
              <a:ext uri="{FF2B5EF4-FFF2-40B4-BE49-F238E27FC236}">
                <a16:creationId xmlns:a16="http://schemas.microsoft.com/office/drawing/2014/main" id="{BC375B56-C98C-E437-FDC5-23F125D41F2B}"/>
              </a:ext>
            </a:extLst>
          </p:cNvPr>
          <p:cNvSpPr/>
          <p:nvPr/>
        </p:nvSpPr>
        <p:spPr>
          <a:xfrm>
            <a:off x="9185564" y="5470640"/>
            <a:ext cx="2391731" cy="983873"/>
          </a:xfrm>
          <a:prstGeom prst="cloudCallout">
            <a:avLst>
              <a:gd name="adj1" fmla="val -55924"/>
              <a:gd name="adj2" fmla="val -137319"/>
            </a:avLst>
          </a:prstGeom>
          <a:solidFill>
            <a:srgbClr val="CCECFF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Classes, objects</a:t>
            </a:r>
            <a:endParaRPr lang="en-GB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id="{736447F6-C39D-8E84-1E62-D6DFE938620C}"/>
              </a:ext>
            </a:extLst>
          </p:cNvPr>
          <p:cNvSpPr/>
          <p:nvPr/>
        </p:nvSpPr>
        <p:spPr>
          <a:xfrm>
            <a:off x="9570574" y="2783983"/>
            <a:ext cx="2391730" cy="562213"/>
          </a:xfrm>
          <a:prstGeom prst="cloudCallout">
            <a:avLst>
              <a:gd name="adj1" fmla="val -19124"/>
              <a:gd name="adj2" fmla="val -129870"/>
            </a:avLst>
          </a:prstGeom>
          <a:solidFill>
            <a:srgbClr val="CCECFF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Concurrency</a:t>
            </a:r>
            <a:endParaRPr lang="en-GB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hought Bubble: Cloud 19">
            <a:extLst>
              <a:ext uri="{FF2B5EF4-FFF2-40B4-BE49-F238E27FC236}">
                <a16:creationId xmlns:a16="http://schemas.microsoft.com/office/drawing/2014/main" id="{CD14EFA4-FE91-AD05-7BC9-B58613BA6251}"/>
              </a:ext>
            </a:extLst>
          </p:cNvPr>
          <p:cNvSpPr/>
          <p:nvPr/>
        </p:nvSpPr>
        <p:spPr>
          <a:xfrm>
            <a:off x="9579323" y="4208621"/>
            <a:ext cx="2391731" cy="562213"/>
          </a:xfrm>
          <a:prstGeom prst="cloudCallout">
            <a:avLst>
              <a:gd name="adj1" fmla="val -55924"/>
              <a:gd name="adj2" fmla="val -137319"/>
            </a:avLst>
          </a:prstGeom>
          <a:solidFill>
            <a:srgbClr val="CCECFF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Mutable state</a:t>
            </a:r>
            <a:endParaRPr lang="en-GB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hought Bubble: Cloud 20">
            <a:extLst>
              <a:ext uri="{FF2B5EF4-FFF2-40B4-BE49-F238E27FC236}">
                <a16:creationId xmlns:a16="http://schemas.microsoft.com/office/drawing/2014/main" id="{DB02E52F-93D2-EBD2-9AA1-95D5BC391A74}"/>
              </a:ext>
            </a:extLst>
          </p:cNvPr>
          <p:cNvSpPr/>
          <p:nvPr/>
        </p:nvSpPr>
        <p:spPr>
          <a:xfrm>
            <a:off x="9653154" y="1206397"/>
            <a:ext cx="2391731" cy="562213"/>
          </a:xfrm>
          <a:prstGeom prst="cloudCallout">
            <a:avLst>
              <a:gd name="adj1" fmla="val -90680"/>
              <a:gd name="adj2" fmla="val 6758"/>
            </a:avLst>
          </a:prstGeom>
          <a:solidFill>
            <a:srgbClr val="CCECFF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 system</a:t>
            </a:r>
            <a:endParaRPr lang="en-GB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79E13643-24ED-4AD8-D673-9A123750DEA1}"/>
              </a:ext>
            </a:extLst>
          </p:cNvPr>
          <p:cNvSpPr/>
          <p:nvPr/>
        </p:nvSpPr>
        <p:spPr>
          <a:xfrm>
            <a:off x="5919537" y="183196"/>
            <a:ext cx="4095111" cy="1405533"/>
          </a:xfrm>
          <a:prstGeom prst="cloudCallout">
            <a:avLst>
              <a:gd name="adj1" fmla="val -96047"/>
              <a:gd name="adj2" fmla="val 83356"/>
            </a:avLst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Verse</a:t>
            </a:r>
          </a:p>
        </p:txBody>
      </p:sp>
    </p:spTree>
    <p:extLst>
      <p:ext uri="{BB962C8B-B14F-4D97-AF65-F5344CB8AC3E}">
        <p14:creationId xmlns:p14="http://schemas.microsoft.com/office/powerpoint/2010/main" val="8552687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C120A-6EC5-456E-0F77-6720AD2E2C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CFD33-45D2-B074-E6EF-10C68DE11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Functors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F15B35-3898-F9EA-C19D-E8D50CB21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448" y="1308947"/>
            <a:ext cx="9597224" cy="3127336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C878AEC-6F30-3698-55D1-44030283D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304" y="5789275"/>
            <a:ext cx="10972800" cy="470916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6611D3-8E8F-E036-E3AA-7798B58C4B49}"/>
              </a:ext>
            </a:extLst>
          </p:cNvPr>
          <p:cNvSpPr/>
          <p:nvPr/>
        </p:nvSpPr>
        <p:spPr>
          <a:xfrm>
            <a:off x="2267448" y="3468291"/>
            <a:ext cx="6995822" cy="967992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D7FE68-429C-FDC8-06CE-9AA3504D3D6A}"/>
              </a:ext>
            </a:extLst>
          </p:cNvPr>
          <p:cNvSpPr txBox="1"/>
          <p:nvPr/>
        </p:nvSpPr>
        <p:spPr>
          <a:xfrm>
            <a:off x="331304" y="4943903"/>
            <a:ext cx="11409688" cy="1384995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instance Functor Array where</a:t>
            </a: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   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fmap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 f a = 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listArray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 (bounds a) (map f (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elems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 a))</a:t>
            </a: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-- (Array, 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fmap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 @Array) is a functor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E17FA1-14AC-5670-0233-E84B3E0DCD78}"/>
              </a:ext>
            </a:extLst>
          </p:cNvPr>
          <p:cNvSpPr txBox="1"/>
          <p:nvPr/>
        </p:nvSpPr>
        <p:spPr>
          <a:xfrm>
            <a:off x="8970394" y="774366"/>
            <a:ext cx="2496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Wikipedia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F5C3E5-8F7F-34D9-FC6B-C743DFE52D8E}"/>
              </a:ext>
            </a:extLst>
          </p:cNvPr>
          <p:cNvSpPr txBox="1"/>
          <p:nvPr/>
        </p:nvSpPr>
        <p:spPr>
          <a:xfrm>
            <a:off x="7722040" y="1248299"/>
            <a:ext cx="2496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In Haskell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25E1C98C-BE37-4024-F699-ACF39A812276}"/>
              </a:ext>
            </a:extLst>
          </p:cNvPr>
          <p:cNvSpPr/>
          <p:nvPr/>
        </p:nvSpPr>
        <p:spPr>
          <a:xfrm>
            <a:off x="165952" y="172751"/>
            <a:ext cx="4787711" cy="919401"/>
          </a:xfrm>
          <a:prstGeom prst="wedgeRoundRectCallout">
            <a:avLst>
              <a:gd name="adj1" fmla="val -4290"/>
              <a:gd name="adj2" fmla="val 118393"/>
              <a:gd name="adj3" fmla="val 16667"/>
            </a:avLst>
          </a:prstGeom>
          <a:solidFill>
            <a:srgbClr val="66FFCC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uses of “F”</a:t>
            </a:r>
            <a:b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on objects, one on morphisms</a:t>
            </a:r>
          </a:p>
        </p:txBody>
      </p:sp>
    </p:spTree>
    <p:extLst>
      <p:ext uri="{BB962C8B-B14F-4D97-AF65-F5344CB8AC3E}">
        <p14:creationId xmlns:p14="http://schemas.microsoft.com/office/powerpoint/2010/main" val="41084410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605218-980F-FFE3-EC13-1AA324D281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D87A9-C104-2CA5-0A0F-D291C8127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Functors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D898CE-F12C-5C3F-4789-FCA0C972C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448" y="1308947"/>
            <a:ext cx="9597224" cy="3127336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6FCEC10-8910-1960-C802-32C0DC6BA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256" y="4612539"/>
            <a:ext cx="10972800" cy="2204922"/>
          </a:xfrm>
        </p:spPr>
        <p:txBody>
          <a:bodyPr>
            <a:normAutofit lnSpcReduction="10000"/>
          </a:bodyPr>
          <a:lstStyle/>
          <a:p>
            <a:r>
              <a:rPr lang="en-GB" dirty="0"/>
              <a:t>In Verse, </a:t>
            </a:r>
            <a:r>
              <a:rPr lang="en-GB" b="1" dirty="0">
                <a:solidFill>
                  <a:srgbClr val="FFC000"/>
                </a:solidFill>
              </a:rPr>
              <a:t>the type constructor ‘array’ and the mapping function are the same thing.</a:t>
            </a:r>
          </a:p>
          <a:p>
            <a:r>
              <a:rPr lang="en-GB" dirty="0"/>
              <a:t>Not “two uses of F”.  Just one F that does both jobs!</a:t>
            </a:r>
          </a:p>
          <a:p>
            <a:r>
              <a:rPr lang="en-GB" dirty="0"/>
              <a:t>Same for pairs where we get a bi-functor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E38C09-9752-42C8-3F21-642CBC1E7AB9}"/>
              </a:ext>
            </a:extLst>
          </p:cNvPr>
          <p:cNvSpPr/>
          <p:nvPr/>
        </p:nvSpPr>
        <p:spPr>
          <a:xfrm>
            <a:off x="2267448" y="3468291"/>
            <a:ext cx="6995822" cy="967992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C94C5CEC-A8C9-67C5-1E68-2DBB100EC1EB}"/>
              </a:ext>
            </a:extLst>
          </p:cNvPr>
          <p:cNvSpPr/>
          <p:nvPr/>
        </p:nvSpPr>
        <p:spPr>
          <a:xfrm>
            <a:off x="165952" y="172751"/>
            <a:ext cx="4787711" cy="919401"/>
          </a:xfrm>
          <a:prstGeom prst="wedgeRoundRectCallout">
            <a:avLst>
              <a:gd name="adj1" fmla="val -4290"/>
              <a:gd name="adj2" fmla="val 118393"/>
              <a:gd name="adj3" fmla="val 16667"/>
            </a:avLst>
          </a:prstGeom>
          <a:solidFill>
            <a:srgbClr val="66FFCC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uses of “F”</a:t>
            </a:r>
            <a:b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on objects, one on morphisms</a:t>
            </a:r>
          </a:p>
        </p:txBody>
      </p:sp>
    </p:spTree>
    <p:extLst>
      <p:ext uri="{BB962C8B-B14F-4D97-AF65-F5344CB8AC3E}">
        <p14:creationId xmlns:p14="http://schemas.microsoft.com/office/powerpoint/2010/main" val="30208053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6E453-64CD-9A27-1EF1-12F22DBE9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Patterns are expressions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F2363B-A467-1A8C-3B4C-0E8D3591A6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8227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6A696-CE19-1D5B-49A7-FC7E43FCD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Another Big Idea in Verse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E0719-FC5F-8E95-AE21-18C1B38C0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44534"/>
            <a:ext cx="10972800" cy="4709160"/>
          </a:xfrm>
        </p:spPr>
        <p:txBody>
          <a:bodyPr>
            <a:normAutofit/>
          </a:bodyPr>
          <a:lstStyle/>
          <a:p>
            <a:r>
              <a:rPr lang="en-GB" sz="3200" i="1" dirty="0"/>
              <a:t>The same Verse term can describe</a:t>
            </a:r>
          </a:p>
          <a:p>
            <a:pPr lvl="1"/>
            <a:r>
              <a:rPr lang="en-GB" sz="2800" b="1" i="1" dirty="0"/>
              <a:t>An ordinary expression.</a:t>
            </a:r>
          </a:p>
          <a:p>
            <a:pPr lvl="1"/>
            <a:r>
              <a:rPr lang="en-GB" sz="2800" b="1" i="1" dirty="0"/>
              <a:t>A type.</a:t>
            </a:r>
          </a:p>
          <a:p>
            <a:pPr lvl="1"/>
            <a:r>
              <a:rPr lang="en-GB" sz="2800" b="1" i="1" dirty="0"/>
              <a:t>A pattern</a:t>
            </a:r>
            <a:r>
              <a:rPr lang="en-GB" sz="2800" b="0" i="1" dirty="0"/>
              <a:t>.   Not \</a:t>
            </a:r>
            <a:r>
              <a:rPr lang="en-GB" sz="2800" b="0" i="1" dirty="0" err="1"/>
              <a:t>x.expr</a:t>
            </a:r>
            <a:r>
              <a:rPr lang="en-GB" sz="2800" b="0" i="1" dirty="0"/>
              <a:t>,  nor \</a:t>
            </a:r>
            <a:r>
              <a:rPr lang="en-GB" sz="2800" b="0" i="1" dirty="0" err="1"/>
              <a:t>pat.expr</a:t>
            </a:r>
            <a:r>
              <a:rPr lang="en-GB" sz="2800" b="0" i="1" dirty="0"/>
              <a:t>, just</a:t>
            </a:r>
            <a:br>
              <a:rPr lang="en-GB" sz="2800" b="0" i="1" dirty="0"/>
            </a:br>
            <a:r>
              <a:rPr lang="en-GB" sz="2800" b="0" i="1" dirty="0"/>
              <a:t>		</a:t>
            </a:r>
            <a:r>
              <a:rPr lang="en-GB" sz="4000" b="1" i="1" dirty="0">
                <a:solidFill>
                  <a:srgbClr val="FFC000"/>
                </a:solidFill>
              </a:rPr>
              <a:t> function(expr){expr}</a:t>
            </a:r>
          </a:p>
          <a:p>
            <a:r>
              <a:rPr lang="en-GB" sz="3200" b="1" dirty="0"/>
              <a:t>One semantics </a:t>
            </a:r>
            <a:r>
              <a:rPr lang="en-GB" sz="3200" dirty="0"/>
              <a:t>for expressions, types, and patterns.</a:t>
            </a:r>
          </a:p>
          <a:p>
            <a:r>
              <a:rPr lang="en-GB" sz="3200" b="0" dirty="0"/>
              <a:t>Far-reaching consequences</a:t>
            </a:r>
          </a:p>
          <a:p>
            <a:pPr marL="585216" lvl="1" indent="0">
              <a:buNone/>
            </a:pPr>
            <a:endParaRPr lang="en-GB" sz="2800" i="1" dirty="0"/>
          </a:p>
        </p:txBody>
      </p:sp>
    </p:spTree>
    <p:extLst>
      <p:ext uri="{BB962C8B-B14F-4D97-AF65-F5344CB8AC3E}">
        <p14:creationId xmlns:p14="http://schemas.microsoft.com/office/powerpoint/2010/main" val="12847007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68CC7C-0B5A-0F07-5D00-A4136E483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9161C-4BA4-DEFB-E2AA-3F6E823F5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Patterns and expressions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CAAE5-0C21-0F17-0CDB-2467B4487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84271"/>
            <a:ext cx="11170024" cy="487957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GB" dirty="0"/>
              <a:t>Typically</a:t>
            </a:r>
          </a:p>
          <a:p>
            <a:r>
              <a:rPr lang="en-GB" b="0" dirty="0"/>
              <a:t>An </a:t>
            </a:r>
            <a:r>
              <a:rPr lang="en-GB" b="1" dirty="0"/>
              <a:t>expression</a:t>
            </a:r>
            <a:r>
              <a:rPr lang="en-GB" dirty="0"/>
              <a:t>, given the values of its free variables, returns a value</a:t>
            </a:r>
          </a:p>
          <a:p>
            <a:r>
              <a:rPr lang="en-GB" b="0" dirty="0"/>
              <a:t>A </a:t>
            </a:r>
            <a:r>
              <a:rPr lang="en-GB" b="1" dirty="0"/>
              <a:t>pattern</a:t>
            </a:r>
            <a:r>
              <a:rPr lang="en-GB" b="0" dirty="0"/>
              <a:t>, given an </a:t>
            </a:r>
            <a:r>
              <a:rPr lang="en-GB" dirty="0"/>
              <a:t>input argument to match, may fail, </a:t>
            </a:r>
            <a:br>
              <a:rPr lang="en-GB" dirty="0"/>
            </a:br>
            <a:r>
              <a:rPr lang="en-GB" dirty="0"/>
              <a:t>or may return a set of bindings</a:t>
            </a:r>
          </a:p>
          <a:p>
            <a:pPr marL="137160" indent="0">
              <a:buNone/>
            </a:pPr>
            <a:endParaRPr lang="en-GB" dirty="0"/>
          </a:p>
          <a:p>
            <a:pPr marL="137160" indent="0">
              <a:buNone/>
            </a:pPr>
            <a:r>
              <a:rPr lang="en-GB" sz="4000" dirty="0"/>
              <a:t>The big question: how do we “match” an argument against an expression, creating bindings?</a:t>
            </a:r>
          </a:p>
        </p:txBody>
      </p:sp>
    </p:spTree>
    <p:extLst>
      <p:ext uri="{BB962C8B-B14F-4D97-AF65-F5344CB8AC3E}">
        <p14:creationId xmlns:p14="http://schemas.microsoft.com/office/powerpoint/2010/main" val="38782792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4567E0-8333-C3A5-724E-DA5808507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3CE55-E22C-5CB2-9757-36F415357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Patterns and expressions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47F5F-1497-59EA-5681-A78FEB2A3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7"/>
            <a:ext cx="11170024" cy="4646203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GB" dirty="0"/>
              <a:t>The big question: how do we “match” an argument against an expression?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AFDF41-4870-3D25-73E4-465CB81BB39C}"/>
              </a:ext>
            </a:extLst>
          </p:cNvPr>
          <p:cNvSpPr txBox="1"/>
          <p:nvPr/>
        </p:nvSpPr>
        <p:spPr>
          <a:xfrm>
            <a:off x="1128004" y="2490535"/>
            <a:ext cx="9401695" cy="584775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function(e1){e2}   =   </a:t>
            </a:r>
            <a:r>
              <a:rPr lang="en-GB" sz="32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3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. </a:t>
            </a:r>
            <a:r>
              <a:rPr lang="en-GB" sz="32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3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~&gt;e1</a:t>
            </a:r>
            <a:r>
              <a:rPr lang="en-GB" sz="3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; e2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469DAEE7-8975-9CEB-17EA-1D43A60CCDA6}"/>
              </a:ext>
            </a:extLst>
          </p:cNvPr>
          <p:cNvSpPr/>
          <p:nvPr/>
        </p:nvSpPr>
        <p:spPr>
          <a:xfrm>
            <a:off x="412377" y="4602665"/>
            <a:ext cx="5185579" cy="919401"/>
          </a:xfrm>
          <a:prstGeom prst="wedgeRoundRectCallout">
            <a:avLst>
              <a:gd name="adj1" fmla="val 91930"/>
              <a:gd name="adj2" fmla="val -215371"/>
              <a:gd name="adj3" fmla="val 16667"/>
            </a:avLst>
          </a:prstGeom>
          <a:solidFill>
            <a:srgbClr val="66FFCC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language construct </a:t>
            </a:r>
            <a:r>
              <a:rPr lang="en-GB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x~&gt;e</a:t>
            </a: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matches x against the “pattern” e</a:t>
            </a:r>
            <a:endParaRPr lang="en-GB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99D2DC9F-89D7-2382-08FB-8CD01651255C}"/>
              </a:ext>
            </a:extLst>
          </p:cNvPr>
          <p:cNvSpPr/>
          <p:nvPr/>
        </p:nvSpPr>
        <p:spPr>
          <a:xfrm>
            <a:off x="6499834" y="4602665"/>
            <a:ext cx="5185579" cy="1328023"/>
          </a:xfrm>
          <a:prstGeom prst="wedgeRoundRectCallout">
            <a:avLst>
              <a:gd name="adj1" fmla="val -22420"/>
              <a:gd name="adj2" fmla="val -157505"/>
              <a:gd name="adj3" fmla="val 16667"/>
            </a:avLst>
          </a:prstGeom>
          <a:solidFill>
            <a:srgbClr val="66FFCC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Neither 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</a:t>
            </a:r>
            <a:r>
              <a:rPr lang="en-GB" sz="24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x.e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  </a:t>
            </a:r>
            <a:r>
              <a:rPr lang="en-GB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x~&gt;e </a:t>
            </a: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part of the source language, but they are very useful as an intermediate</a:t>
            </a:r>
            <a:endParaRPr lang="en-GB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9902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EF51E4-9E30-E3B6-75DF-F264678E0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20BE0033-E74C-DA80-7F78-4909280225B1}"/>
              </a:ext>
            </a:extLst>
          </p:cNvPr>
          <p:cNvSpPr/>
          <p:nvPr/>
        </p:nvSpPr>
        <p:spPr>
          <a:xfrm>
            <a:off x="2791868" y="3969848"/>
            <a:ext cx="4323827" cy="341687"/>
          </a:xfrm>
          <a:prstGeom prst="wedgeRoundRectCallout">
            <a:avLst>
              <a:gd name="adj1" fmla="val 86038"/>
              <a:gd name="adj2" fmla="val 351522"/>
              <a:gd name="adj3" fmla="val 16667"/>
            </a:avLst>
          </a:prstGeom>
          <a:solidFill>
            <a:srgbClr val="66FFCC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D02745-7640-1B48-B690-94A31D99A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Patterns and expressions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7BD46-11DF-C68F-30E1-708F145BE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7"/>
            <a:ext cx="11170024" cy="4646203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GB" dirty="0"/>
              <a:t>The big question: how do we “match” an argument against an expression?</a:t>
            </a:r>
          </a:p>
          <a:p>
            <a:pPr marL="137160" indent="0">
              <a:buNone/>
            </a:pPr>
            <a:endParaRPr lang="en-GB" dirty="0"/>
          </a:p>
          <a:p>
            <a:pPr marL="137160" indent="0">
              <a:buNone/>
            </a:pPr>
            <a:endParaRPr lang="en-GB" dirty="0"/>
          </a:p>
          <a:p>
            <a:pPr marL="137160" indent="0">
              <a:buNone/>
            </a:pPr>
            <a:endParaRPr lang="en-GB" dirty="0"/>
          </a:p>
          <a:p>
            <a:pPr marL="137160" indent="0">
              <a:buNone/>
            </a:pPr>
            <a:endParaRPr lang="en-GB" dirty="0"/>
          </a:p>
          <a:p>
            <a:pPr marL="137160" indent="0">
              <a:buNone/>
            </a:pPr>
            <a:r>
              <a:rPr lang="en-GB" dirty="0"/>
              <a:t>Example: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EA8DB6-7872-E9E7-DF80-9B81BEAD8FA5}"/>
              </a:ext>
            </a:extLst>
          </p:cNvPr>
          <p:cNvSpPr txBox="1"/>
          <p:nvPr/>
        </p:nvSpPr>
        <p:spPr>
          <a:xfrm>
            <a:off x="1128004" y="2490535"/>
            <a:ext cx="9401695" cy="584775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function(e1){e2}   =   </a:t>
            </a:r>
            <a:r>
              <a:rPr lang="en-GB" sz="32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3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. </a:t>
            </a:r>
            <a:r>
              <a:rPr lang="en-GB" sz="32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3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~&gt;e1</a:t>
            </a:r>
            <a:r>
              <a:rPr lang="en-GB" sz="3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; e2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6EC84D-AE80-CC7A-482F-99D6E47CE6F9}"/>
              </a:ext>
            </a:extLst>
          </p:cNvPr>
          <p:cNvSpPr txBox="1"/>
          <p:nvPr/>
        </p:nvSpPr>
        <p:spPr>
          <a:xfrm>
            <a:off x="860473" y="5328615"/>
            <a:ext cx="10668278" cy="523220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function(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x:int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){x+1}   =   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. 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~&gt;(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x:int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); x+1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CFC1CE15-EFA7-C643-09B5-FC987378F7C3}"/>
              </a:ext>
            </a:extLst>
          </p:cNvPr>
          <p:cNvSpPr/>
          <p:nvPr/>
        </p:nvSpPr>
        <p:spPr>
          <a:xfrm>
            <a:off x="2639468" y="3579085"/>
            <a:ext cx="5185579" cy="919401"/>
          </a:xfrm>
          <a:prstGeom prst="wedgeRoundRectCallout">
            <a:avLst>
              <a:gd name="adj1" fmla="val 62327"/>
              <a:gd name="adj2" fmla="val -107476"/>
              <a:gd name="adj3" fmla="val 16667"/>
            </a:avLst>
          </a:prstGeom>
          <a:solidFill>
            <a:srgbClr val="66FFCC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Bindings in the pattern (aka domain) e1 scope over the body (aka range) e2</a:t>
            </a:r>
            <a:endParaRPr lang="en-GB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8696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714240-3335-671B-30F8-6EE413371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4982E-905B-B47E-3720-DB7B19AA9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does matching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7F4F0-E0D8-A7EF-0400-0D6A4ABEC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7"/>
            <a:ext cx="11170024" cy="4646203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GB" dirty="0"/>
              <a:t>The big question: how do we “match” an argument against an expression?</a:t>
            </a:r>
          </a:p>
          <a:p>
            <a:pPr marL="137160" indent="0">
              <a:buNone/>
            </a:pPr>
            <a:endParaRPr lang="en-GB" dirty="0"/>
          </a:p>
          <a:p>
            <a:pPr marL="137160" indent="0">
              <a:buNone/>
            </a:pPr>
            <a:endParaRPr lang="en-GB" dirty="0"/>
          </a:p>
          <a:p>
            <a:pPr marL="137160" indent="0">
              <a:buNone/>
            </a:pPr>
            <a:endParaRPr lang="en-GB" dirty="0"/>
          </a:p>
          <a:p>
            <a:pPr marL="137160" indent="0">
              <a:buNone/>
            </a:pP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914026-34C2-0B05-6F3A-90B9BC96BEBC}"/>
              </a:ext>
            </a:extLst>
          </p:cNvPr>
          <p:cNvSpPr txBox="1"/>
          <p:nvPr/>
        </p:nvSpPr>
        <p:spPr>
          <a:xfrm>
            <a:off x="860473" y="2127073"/>
            <a:ext cx="2741709" cy="523220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~&gt;(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x:int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7AB9FA4-CB3B-0599-E780-7CD1D909E143}"/>
              </a:ext>
            </a:extLst>
          </p:cNvPr>
          <p:cNvSpPr/>
          <p:nvPr/>
        </p:nvSpPr>
        <p:spPr>
          <a:xfrm>
            <a:off x="5905227" y="2769133"/>
            <a:ext cx="5677173" cy="51077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x:t		</a:t>
            </a:r>
            <a:r>
              <a:rPr lang="en-GB" sz="2400" dirty="0"/>
              <a:t>is short for 	</a:t>
            </a:r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x := (:t)</a:t>
            </a:r>
            <a:endParaRPr lang="en-GB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2977C5-4391-2B87-70DF-6677D6BCAC3D}"/>
              </a:ext>
            </a:extLst>
          </p:cNvPr>
          <p:cNvSpPr txBox="1"/>
          <p:nvPr/>
        </p:nvSpPr>
        <p:spPr>
          <a:xfrm>
            <a:off x="968539" y="3620061"/>
            <a:ext cx="7272145" cy="523220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~&gt;(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x:int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 =  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 ~&gt; (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 := (:int)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0B9CBAA-376C-D622-3C02-89B2A5843D02}"/>
              </a:ext>
            </a:extLst>
          </p:cNvPr>
          <p:cNvSpPr/>
          <p:nvPr/>
        </p:nvSpPr>
        <p:spPr>
          <a:xfrm>
            <a:off x="5959644" y="4392356"/>
            <a:ext cx="5677173" cy="51077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GB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~&gt; (x:=t)  =  x := (</a:t>
            </a:r>
            <a:r>
              <a:rPr lang="en-GB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~&gt;t)</a:t>
            </a:r>
            <a:endParaRPr lang="en-GB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645A6C-4CBA-33A3-D52E-849187100615}"/>
              </a:ext>
            </a:extLst>
          </p:cNvPr>
          <p:cNvSpPr txBox="1"/>
          <p:nvPr/>
        </p:nvSpPr>
        <p:spPr>
          <a:xfrm>
            <a:off x="1007332" y="5232609"/>
            <a:ext cx="10668278" cy="954107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~&gt;(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x:int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 =  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 ~&gt; (x := (:int))</a:t>
            </a: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		  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=  x := (</a:t>
            </a:r>
            <a:r>
              <a:rPr lang="en-GB" sz="2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 ~&gt; :int)</a:t>
            </a:r>
          </a:p>
        </p:txBody>
      </p:sp>
    </p:spTree>
    <p:extLst>
      <p:ext uri="{BB962C8B-B14F-4D97-AF65-F5344CB8AC3E}">
        <p14:creationId xmlns:p14="http://schemas.microsoft.com/office/powerpoint/2010/main" val="10994326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452A28-1133-891B-6D9A-15297CD14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FE575-9380-3C9E-607B-9D52A4C96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does matching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EC562-F187-0DCD-C45F-1CEDC8958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7"/>
            <a:ext cx="11170024" cy="4646203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GB" dirty="0"/>
              <a:t>The big question: how do we “match” an argument against an expression?</a:t>
            </a:r>
          </a:p>
          <a:p>
            <a:pPr marL="137160" indent="0">
              <a:buNone/>
            </a:pPr>
            <a:endParaRPr lang="en-GB" dirty="0"/>
          </a:p>
          <a:p>
            <a:pPr marL="137160" indent="0">
              <a:buNone/>
            </a:pPr>
            <a:endParaRPr lang="en-GB" dirty="0"/>
          </a:p>
          <a:p>
            <a:pPr marL="137160" indent="0">
              <a:buNone/>
            </a:pPr>
            <a:endParaRPr lang="en-GB" dirty="0"/>
          </a:p>
          <a:p>
            <a:pPr marL="137160" indent="0">
              <a:buNone/>
            </a:pPr>
            <a:endParaRPr lang="en-GB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30341F6-68DE-F933-DCF7-4D2B4317E2E8}"/>
              </a:ext>
            </a:extLst>
          </p:cNvPr>
          <p:cNvSpPr/>
          <p:nvPr/>
        </p:nvSpPr>
        <p:spPr>
          <a:xfrm>
            <a:off x="5939666" y="3173611"/>
            <a:ext cx="5677173" cy="51077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GB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~&gt;(:t)  =   t[</a:t>
            </a:r>
            <a:r>
              <a:rPr lang="en-GB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en-GB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E8DDBB-94E8-D140-0AB1-AE7DF0978CF3}"/>
              </a:ext>
            </a:extLst>
          </p:cNvPr>
          <p:cNvSpPr txBox="1"/>
          <p:nvPr/>
        </p:nvSpPr>
        <p:spPr>
          <a:xfrm>
            <a:off x="860473" y="2054190"/>
            <a:ext cx="10668278" cy="954107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~&gt;(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x:int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 =  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 ~&gt; (x := (:int))</a:t>
            </a: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		  = x := (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 ~&gt; :int)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82ED0B-8327-9F18-9C3B-47950A078CA0}"/>
              </a:ext>
            </a:extLst>
          </p:cNvPr>
          <p:cNvSpPr txBox="1"/>
          <p:nvPr/>
        </p:nvSpPr>
        <p:spPr>
          <a:xfrm>
            <a:off x="948561" y="3996597"/>
            <a:ext cx="10668278" cy="1384995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~&gt;(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x:int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 =  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 ~&gt; (x := (:int))</a:t>
            </a: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		  = x := (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 ~&gt; :int)</a:t>
            </a: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		  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= x := int[</a:t>
            </a:r>
            <a:r>
              <a:rPr lang="en-GB" sz="2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]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AE426591-104B-D157-7625-AA8002E5B877}"/>
              </a:ext>
            </a:extLst>
          </p:cNvPr>
          <p:cNvSpPr/>
          <p:nvPr/>
        </p:nvSpPr>
        <p:spPr>
          <a:xfrm>
            <a:off x="7865403" y="4672689"/>
            <a:ext cx="3223775" cy="1191816"/>
          </a:xfrm>
          <a:prstGeom prst="wedgeRoundRectCallout">
            <a:avLst>
              <a:gd name="adj1" fmla="val -50442"/>
              <a:gd name="adj2" fmla="val -135840"/>
              <a:gd name="adj3" fmla="val 16667"/>
            </a:avLst>
          </a:prstGeom>
          <a:solidFill>
            <a:srgbClr val="66FFCC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magic colon in action</a:t>
            </a:r>
            <a:endParaRPr lang="en-GB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03998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36E58-C466-5210-C305-88F9DE0B0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matching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C0170-F23B-93F3-629B-969C01981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1C8AA0-B1AB-36C5-E438-335717B2AC6F}"/>
              </a:ext>
            </a:extLst>
          </p:cNvPr>
          <p:cNvSpPr txBox="1"/>
          <p:nvPr/>
        </p:nvSpPr>
        <p:spPr>
          <a:xfrm>
            <a:off x="683134" y="1600200"/>
            <a:ext cx="6305099" cy="1384995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function(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x:int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){x+1} </a:t>
            </a: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  =  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. 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~&gt;(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x:int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); x+1</a:t>
            </a: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  =  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. x := int[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]; x+1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C6DD54D2-1A8B-D601-88D6-6AC6B1C3CC3A}"/>
              </a:ext>
            </a:extLst>
          </p:cNvPr>
          <p:cNvSpPr/>
          <p:nvPr/>
        </p:nvSpPr>
        <p:spPr>
          <a:xfrm>
            <a:off x="8242247" y="1270013"/>
            <a:ext cx="3223775" cy="1191816"/>
          </a:xfrm>
          <a:prstGeom prst="wedgeRoundRectCallout">
            <a:avLst>
              <a:gd name="adj1" fmla="val -114391"/>
              <a:gd name="adj2" fmla="val 78520"/>
              <a:gd name="adj3" fmla="val 16667"/>
            </a:avLst>
          </a:prstGeom>
          <a:solidFill>
            <a:srgbClr val="66FFCC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just what we wanted</a:t>
            </a:r>
            <a:endParaRPr lang="en-GB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804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glasses, wearing, headdress&#10;&#10;Description automatically generated">
            <a:extLst>
              <a:ext uri="{FF2B5EF4-FFF2-40B4-BE49-F238E27FC236}">
                <a16:creationId xmlns:a16="http://schemas.microsoft.com/office/drawing/2014/main" id="{9820A0BE-F8A7-78B4-D4FB-0C4D4E739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62" y="993152"/>
            <a:ext cx="4524603" cy="4790756"/>
          </a:xfrm>
          <a:prstGeom prst="rect">
            <a:avLst/>
          </a:prstGeom>
        </p:spPr>
      </p:pic>
      <p:pic>
        <p:nvPicPr>
          <p:cNvPr id="9" name="Picture 8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0AD1F11E-DF8A-07FB-0C2E-B874B28CAC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65"/>
          <a:stretch/>
        </p:blipFill>
        <p:spPr>
          <a:xfrm>
            <a:off x="5882344" y="1651695"/>
            <a:ext cx="4543425" cy="3198212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7FE71BB7-CF73-8926-72E3-F57C9F1261FF}"/>
              </a:ext>
            </a:extLst>
          </p:cNvPr>
          <p:cNvSpPr/>
          <p:nvPr/>
        </p:nvSpPr>
        <p:spPr>
          <a:xfrm>
            <a:off x="8662737" y="5783908"/>
            <a:ext cx="2016930" cy="646986"/>
          </a:xfrm>
          <a:prstGeom prst="wedgeRoundRectCallout">
            <a:avLst>
              <a:gd name="adj1" fmla="val -78106"/>
              <a:gd name="adj2" fmla="val -129230"/>
              <a:gd name="adj3" fmla="val 16667"/>
            </a:avLst>
          </a:prstGeom>
          <a:solidFill>
            <a:srgbClr val="CCECFF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Verse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2696846-4B9D-2119-6D59-868B0A2765B5}"/>
              </a:ext>
            </a:extLst>
          </p:cNvPr>
          <p:cNvSpPr/>
          <p:nvPr/>
        </p:nvSpPr>
        <p:spPr>
          <a:xfrm>
            <a:off x="3771353" y="577516"/>
            <a:ext cx="4431996" cy="5779533"/>
          </a:xfrm>
          <a:custGeom>
            <a:avLst/>
            <a:gdLst>
              <a:gd name="connsiteX0" fmla="*/ 0 w 4431996"/>
              <a:gd name="connsiteY0" fmla="*/ 800647 h 5779533"/>
              <a:gd name="connsiteX1" fmla="*/ 21876 w 4431996"/>
              <a:gd name="connsiteY1" fmla="*/ 787521 h 5779533"/>
              <a:gd name="connsiteX2" fmla="*/ 48126 w 4431996"/>
              <a:gd name="connsiteY2" fmla="*/ 752520 h 5779533"/>
              <a:gd name="connsiteX3" fmla="*/ 91878 w 4431996"/>
              <a:gd name="connsiteY3" fmla="*/ 651893 h 5779533"/>
              <a:gd name="connsiteX4" fmla="*/ 109378 w 4431996"/>
              <a:gd name="connsiteY4" fmla="*/ 599391 h 5779533"/>
              <a:gd name="connsiteX5" fmla="*/ 161880 w 4431996"/>
              <a:gd name="connsiteY5" fmla="*/ 490013 h 5779533"/>
              <a:gd name="connsiteX6" fmla="*/ 363135 w 4431996"/>
              <a:gd name="connsiteY6" fmla="*/ 227506 h 5779533"/>
              <a:gd name="connsiteX7" fmla="*/ 516264 w 4431996"/>
              <a:gd name="connsiteY7" fmla="*/ 87502 h 5779533"/>
              <a:gd name="connsiteX8" fmla="*/ 564391 w 4431996"/>
              <a:gd name="connsiteY8" fmla="*/ 56876 h 5779533"/>
              <a:gd name="connsiteX9" fmla="*/ 651893 w 4431996"/>
              <a:gd name="connsiteY9" fmla="*/ 17500 h 5779533"/>
              <a:gd name="connsiteX10" fmla="*/ 673769 w 4431996"/>
              <a:gd name="connsiteY10" fmla="*/ 13125 h 5779533"/>
              <a:gd name="connsiteX11" fmla="*/ 761271 w 4431996"/>
              <a:gd name="connsiteY11" fmla="*/ 0 h 5779533"/>
              <a:gd name="connsiteX12" fmla="*/ 936276 w 4431996"/>
              <a:gd name="connsiteY12" fmla="*/ 8750 h 5779533"/>
              <a:gd name="connsiteX13" fmla="*/ 1172532 w 4431996"/>
              <a:gd name="connsiteY13" fmla="*/ 43751 h 5779533"/>
              <a:gd name="connsiteX14" fmla="*/ 1417539 w 4431996"/>
              <a:gd name="connsiteY14" fmla="*/ 105003 h 5779533"/>
              <a:gd name="connsiteX15" fmla="*/ 1627545 w 4431996"/>
              <a:gd name="connsiteY15" fmla="*/ 196880 h 5779533"/>
              <a:gd name="connsiteX16" fmla="*/ 1701922 w 4431996"/>
              <a:gd name="connsiteY16" fmla="*/ 266882 h 5779533"/>
              <a:gd name="connsiteX17" fmla="*/ 1824425 w 4431996"/>
              <a:gd name="connsiteY17" fmla="*/ 441887 h 5779533"/>
              <a:gd name="connsiteX18" fmla="*/ 1863801 w 4431996"/>
              <a:gd name="connsiteY18" fmla="*/ 511889 h 5779533"/>
              <a:gd name="connsiteX19" fmla="*/ 1894427 w 4431996"/>
              <a:gd name="connsiteY19" fmla="*/ 595016 h 5779533"/>
              <a:gd name="connsiteX20" fmla="*/ 1911927 w 4431996"/>
              <a:gd name="connsiteY20" fmla="*/ 647517 h 5779533"/>
              <a:gd name="connsiteX21" fmla="*/ 1929428 w 4431996"/>
              <a:gd name="connsiteY21" fmla="*/ 726270 h 5779533"/>
              <a:gd name="connsiteX22" fmla="*/ 1925053 w 4431996"/>
              <a:gd name="connsiteY22" fmla="*/ 796272 h 5779533"/>
              <a:gd name="connsiteX23" fmla="*/ 1894427 w 4431996"/>
              <a:gd name="connsiteY23" fmla="*/ 892524 h 5779533"/>
              <a:gd name="connsiteX24" fmla="*/ 1876926 w 4431996"/>
              <a:gd name="connsiteY24" fmla="*/ 1006277 h 5779533"/>
              <a:gd name="connsiteX25" fmla="*/ 1863801 w 4431996"/>
              <a:gd name="connsiteY25" fmla="*/ 1190032 h 5779533"/>
              <a:gd name="connsiteX26" fmla="*/ 1846301 w 4431996"/>
              <a:gd name="connsiteY26" fmla="*/ 1303785 h 5779533"/>
              <a:gd name="connsiteX27" fmla="*/ 1841925 w 4431996"/>
              <a:gd name="connsiteY27" fmla="*/ 1356287 h 5779533"/>
              <a:gd name="connsiteX28" fmla="*/ 1837550 w 4431996"/>
              <a:gd name="connsiteY28" fmla="*/ 1435039 h 5779533"/>
              <a:gd name="connsiteX29" fmla="*/ 1828800 w 4431996"/>
              <a:gd name="connsiteY29" fmla="*/ 1496291 h 5779533"/>
              <a:gd name="connsiteX30" fmla="*/ 1824425 w 4431996"/>
              <a:gd name="connsiteY30" fmla="*/ 2025680 h 5779533"/>
              <a:gd name="connsiteX31" fmla="*/ 1841925 w 4431996"/>
              <a:gd name="connsiteY31" fmla="*/ 4331368 h 5779533"/>
              <a:gd name="connsiteX32" fmla="*/ 1898802 w 4431996"/>
              <a:gd name="connsiteY32" fmla="*/ 4760130 h 5779533"/>
              <a:gd name="connsiteX33" fmla="*/ 1938178 w 4431996"/>
              <a:gd name="connsiteY33" fmla="*/ 5005137 h 5779533"/>
              <a:gd name="connsiteX34" fmla="*/ 2065057 w 4431996"/>
              <a:gd name="connsiteY34" fmla="*/ 5416398 h 5779533"/>
              <a:gd name="connsiteX35" fmla="*/ 2117558 w 4431996"/>
              <a:gd name="connsiteY35" fmla="*/ 5495150 h 5779533"/>
              <a:gd name="connsiteX36" fmla="*/ 2349439 w 4431996"/>
              <a:gd name="connsiteY36" fmla="*/ 5683280 h 5779533"/>
              <a:gd name="connsiteX37" fmla="*/ 2485068 w 4431996"/>
              <a:gd name="connsiteY37" fmla="*/ 5748907 h 5779533"/>
              <a:gd name="connsiteX38" fmla="*/ 2760701 w 4431996"/>
              <a:gd name="connsiteY38" fmla="*/ 5779533 h 5779533"/>
              <a:gd name="connsiteX39" fmla="*/ 2909455 w 4431996"/>
              <a:gd name="connsiteY39" fmla="*/ 5770783 h 5779533"/>
              <a:gd name="connsiteX40" fmla="*/ 3045083 w 4431996"/>
              <a:gd name="connsiteY40" fmla="*/ 5753282 h 5779533"/>
              <a:gd name="connsiteX41" fmla="*/ 3158836 w 4431996"/>
              <a:gd name="connsiteY41" fmla="*/ 5740157 h 5779533"/>
              <a:gd name="connsiteX42" fmla="*/ 3408218 w 4431996"/>
              <a:gd name="connsiteY42" fmla="*/ 5670155 h 5779533"/>
              <a:gd name="connsiteX43" fmla="*/ 3587598 w 4431996"/>
              <a:gd name="connsiteY43" fmla="*/ 5600153 h 5779533"/>
              <a:gd name="connsiteX44" fmla="*/ 3679476 w 4431996"/>
              <a:gd name="connsiteY44" fmla="*/ 5547651 h 5779533"/>
              <a:gd name="connsiteX45" fmla="*/ 3736352 w 4431996"/>
              <a:gd name="connsiteY45" fmla="*/ 5508275 h 5779533"/>
              <a:gd name="connsiteX46" fmla="*/ 3832605 w 4431996"/>
              <a:gd name="connsiteY46" fmla="*/ 5416398 h 5779533"/>
              <a:gd name="connsiteX47" fmla="*/ 3858856 w 4431996"/>
              <a:gd name="connsiteY47" fmla="*/ 5390147 h 5779533"/>
              <a:gd name="connsiteX48" fmla="*/ 3889481 w 4431996"/>
              <a:gd name="connsiteY48" fmla="*/ 5350771 h 5779533"/>
              <a:gd name="connsiteX49" fmla="*/ 3941983 w 4431996"/>
              <a:gd name="connsiteY49" fmla="*/ 5298270 h 5779533"/>
              <a:gd name="connsiteX50" fmla="*/ 3985734 w 4431996"/>
              <a:gd name="connsiteY50" fmla="*/ 5228268 h 5779533"/>
              <a:gd name="connsiteX51" fmla="*/ 4064486 w 4431996"/>
              <a:gd name="connsiteY51" fmla="*/ 5114515 h 5779533"/>
              <a:gd name="connsiteX52" fmla="*/ 4095112 w 4431996"/>
              <a:gd name="connsiteY52" fmla="*/ 5048888 h 5779533"/>
              <a:gd name="connsiteX53" fmla="*/ 4130113 w 4431996"/>
              <a:gd name="connsiteY53" fmla="*/ 4987636 h 5779533"/>
              <a:gd name="connsiteX54" fmla="*/ 4165114 w 4431996"/>
              <a:gd name="connsiteY54" fmla="*/ 4913259 h 5779533"/>
              <a:gd name="connsiteX55" fmla="*/ 4213240 w 4431996"/>
              <a:gd name="connsiteY55" fmla="*/ 4834507 h 5779533"/>
              <a:gd name="connsiteX56" fmla="*/ 4256991 w 4431996"/>
              <a:gd name="connsiteY56" fmla="*/ 4773255 h 5779533"/>
              <a:gd name="connsiteX57" fmla="*/ 4274492 w 4431996"/>
              <a:gd name="connsiteY57" fmla="*/ 4738254 h 5779533"/>
              <a:gd name="connsiteX58" fmla="*/ 4326993 w 4431996"/>
              <a:gd name="connsiteY58" fmla="*/ 4650752 h 5779533"/>
              <a:gd name="connsiteX59" fmla="*/ 4340119 w 4431996"/>
              <a:gd name="connsiteY59" fmla="*/ 4611376 h 5779533"/>
              <a:gd name="connsiteX60" fmla="*/ 4348869 w 4431996"/>
              <a:gd name="connsiteY60" fmla="*/ 4593875 h 5779533"/>
              <a:gd name="connsiteX61" fmla="*/ 4357619 w 4431996"/>
              <a:gd name="connsiteY61" fmla="*/ 4506373 h 5779533"/>
              <a:gd name="connsiteX62" fmla="*/ 4361994 w 4431996"/>
              <a:gd name="connsiteY62" fmla="*/ 4471372 h 5779533"/>
              <a:gd name="connsiteX63" fmla="*/ 4370745 w 4431996"/>
              <a:gd name="connsiteY63" fmla="*/ 4458247 h 5779533"/>
              <a:gd name="connsiteX64" fmla="*/ 4392620 w 4431996"/>
              <a:gd name="connsiteY64" fmla="*/ 4410120 h 5779533"/>
              <a:gd name="connsiteX65" fmla="*/ 4396995 w 4431996"/>
              <a:gd name="connsiteY65" fmla="*/ 4383870 h 5779533"/>
              <a:gd name="connsiteX66" fmla="*/ 4405746 w 4431996"/>
              <a:gd name="connsiteY66" fmla="*/ 4348869 h 5779533"/>
              <a:gd name="connsiteX67" fmla="*/ 4410121 w 4431996"/>
              <a:gd name="connsiteY67" fmla="*/ 4313868 h 5779533"/>
              <a:gd name="connsiteX68" fmla="*/ 4414496 w 4431996"/>
              <a:gd name="connsiteY68" fmla="*/ 4300742 h 5779533"/>
              <a:gd name="connsiteX69" fmla="*/ 4431996 w 4431996"/>
              <a:gd name="connsiteY69" fmla="*/ 4300742 h 5779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4431996" h="5779533">
                <a:moveTo>
                  <a:pt x="0" y="800647"/>
                </a:moveTo>
                <a:cubicBezTo>
                  <a:pt x="7292" y="796272"/>
                  <a:pt x="15863" y="793534"/>
                  <a:pt x="21876" y="787521"/>
                </a:cubicBezTo>
                <a:cubicBezTo>
                  <a:pt x="32188" y="777209"/>
                  <a:pt x="40521" y="764964"/>
                  <a:pt x="48126" y="752520"/>
                </a:cubicBezTo>
                <a:cubicBezTo>
                  <a:pt x="65756" y="723671"/>
                  <a:pt x="80755" y="682789"/>
                  <a:pt x="91878" y="651893"/>
                </a:cubicBezTo>
                <a:cubicBezTo>
                  <a:pt x="98126" y="634536"/>
                  <a:pt x="102056" y="616323"/>
                  <a:pt x="109378" y="599391"/>
                </a:cubicBezTo>
                <a:cubicBezTo>
                  <a:pt x="125430" y="562271"/>
                  <a:pt x="140685" y="524456"/>
                  <a:pt x="161880" y="490013"/>
                </a:cubicBezTo>
                <a:cubicBezTo>
                  <a:pt x="233191" y="374132"/>
                  <a:pt x="251954" y="329158"/>
                  <a:pt x="363135" y="227506"/>
                </a:cubicBezTo>
                <a:cubicBezTo>
                  <a:pt x="414178" y="180838"/>
                  <a:pt x="457915" y="124633"/>
                  <a:pt x="516264" y="87502"/>
                </a:cubicBezTo>
                <a:cubicBezTo>
                  <a:pt x="532306" y="77293"/>
                  <a:pt x="547881" y="66310"/>
                  <a:pt x="564391" y="56876"/>
                </a:cubicBezTo>
                <a:cubicBezTo>
                  <a:pt x="587729" y="43540"/>
                  <a:pt x="626201" y="26064"/>
                  <a:pt x="651893" y="17500"/>
                </a:cubicBezTo>
                <a:cubicBezTo>
                  <a:pt x="658948" y="15148"/>
                  <a:pt x="666424" y="14285"/>
                  <a:pt x="673769" y="13125"/>
                </a:cubicBezTo>
                <a:cubicBezTo>
                  <a:pt x="863881" y="-16892"/>
                  <a:pt x="663027" y="16373"/>
                  <a:pt x="761271" y="0"/>
                </a:cubicBezTo>
                <a:cubicBezTo>
                  <a:pt x="819606" y="2917"/>
                  <a:pt x="878025" y="4467"/>
                  <a:pt x="936276" y="8750"/>
                </a:cubicBezTo>
                <a:cubicBezTo>
                  <a:pt x="1022165" y="15065"/>
                  <a:pt x="1088972" y="24389"/>
                  <a:pt x="1172532" y="43751"/>
                </a:cubicBezTo>
                <a:cubicBezTo>
                  <a:pt x="1254542" y="62753"/>
                  <a:pt x="1340415" y="71261"/>
                  <a:pt x="1417539" y="105003"/>
                </a:cubicBezTo>
                <a:lnTo>
                  <a:pt x="1627545" y="196880"/>
                </a:lnTo>
                <a:cubicBezTo>
                  <a:pt x="1652337" y="220214"/>
                  <a:pt x="1678949" y="241755"/>
                  <a:pt x="1701922" y="266882"/>
                </a:cubicBezTo>
                <a:cubicBezTo>
                  <a:pt x="1755651" y="325648"/>
                  <a:pt x="1783876" y="373691"/>
                  <a:pt x="1824425" y="441887"/>
                </a:cubicBezTo>
                <a:cubicBezTo>
                  <a:pt x="1838108" y="464899"/>
                  <a:pt x="1852670" y="487540"/>
                  <a:pt x="1863801" y="511889"/>
                </a:cubicBezTo>
                <a:cubicBezTo>
                  <a:pt x="1876078" y="538746"/>
                  <a:pt x="1884552" y="567186"/>
                  <a:pt x="1894427" y="595016"/>
                </a:cubicBezTo>
                <a:cubicBezTo>
                  <a:pt x="1900596" y="612401"/>
                  <a:pt x="1906953" y="629753"/>
                  <a:pt x="1911927" y="647517"/>
                </a:cubicBezTo>
                <a:cubicBezTo>
                  <a:pt x="1918836" y="672191"/>
                  <a:pt x="1924253" y="700391"/>
                  <a:pt x="1929428" y="726270"/>
                </a:cubicBezTo>
                <a:cubicBezTo>
                  <a:pt x="1927970" y="749604"/>
                  <a:pt x="1928479" y="773145"/>
                  <a:pt x="1925053" y="796272"/>
                </a:cubicBezTo>
                <a:cubicBezTo>
                  <a:pt x="1921017" y="823517"/>
                  <a:pt x="1903668" y="867112"/>
                  <a:pt x="1894427" y="892524"/>
                </a:cubicBezTo>
                <a:cubicBezTo>
                  <a:pt x="1888593" y="930442"/>
                  <a:pt x="1878842" y="967961"/>
                  <a:pt x="1876926" y="1006277"/>
                </a:cubicBezTo>
                <a:cubicBezTo>
                  <a:pt x="1869146" y="1161883"/>
                  <a:pt x="1877177" y="1025063"/>
                  <a:pt x="1863801" y="1190032"/>
                </a:cubicBezTo>
                <a:cubicBezTo>
                  <a:pt x="1856633" y="1278434"/>
                  <a:pt x="1866474" y="1229817"/>
                  <a:pt x="1846301" y="1303785"/>
                </a:cubicBezTo>
                <a:cubicBezTo>
                  <a:pt x="1844842" y="1321286"/>
                  <a:pt x="1843093" y="1338765"/>
                  <a:pt x="1841925" y="1356287"/>
                </a:cubicBezTo>
                <a:cubicBezTo>
                  <a:pt x="1840176" y="1382520"/>
                  <a:pt x="1840004" y="1408863"/>
                  <a:pt x="1837550" y="1435039"/>
                </a:cubicBezTo>
                <a:cubicBezTo>
                  <a:pt x="1835625" y="1455574"/>
                  <a:pt x="1831717" y="1475874"/>
                  <a:pt x="1828800" y="1496291"/>
                </a:cubicBezTo>
                <a:cubicBezTo>
                  <a:pt x="1827342" y="1672754"/>
                  <a:pt x="1823608" y="1849213"/>
                  <a:pt x="1824425" y="2025680"/>
                </a:cubicBezTo>
                <a:cubicBezTo>
                  <a:pt x="1827983" y="2794257"/>
                  <a:pt x="1829770" y="3562879"/>
                  <a:pt x="1841925" y="4331368"/>
                </a:cubicBezTo>
                <a:cubicBezTo>
                  <a:pt x="1842699" y="4380304"/>
                  <a:pt x="1896343" y="4743931"/>
                  <a:pt x="1898802" y="4760130"/>
                </a:cubicBezTo>
                <a:cubicBezTo>
                  <a:pt x="1911215" y="4841910"/>
                  <a:pt x="1921249" y="4924171"/>
                  <a:pt x="1938178" y="5005137"/>
                </a:cubicBezTo>
                <a:cubicBezTo>
                  <a:pt x="1963846" y="5127897"/>
                  <a:pt x="2010088" y="5298315"/>
                  <a:pt x="2065057" y="5416398"/>
                </a:cubicBezTo>
                <a:cubicBezTo>
                  <a:pt x="2078372" y="5445000"/>
                  <a:pt x="2096262" y="5471873"/>
                  <a:pt x="2117558" y="5495150"/>
                </a:cubicBezTo>
                <a:cubicBezTo>
                  <a:pt x="2194300" y="5579030"/>
                  <a:pt x="2254192" y="5631163"/>
                  <a:pt x="2349439" y="5683280"/>
                </a:cubicBezTo>
                <a:cubicBezTo>
                  <a:pt x="2393499" y="5707388"/>
                  <a:pt x="2437579" y="5732558"/>
                  <a:pt x="2485068" y="5748907"/>
                </a:cubicBezTo>
                <a:cubicBezTo>
                  <a:pt x="2581532" y="5782116"/>
                  <a:pt x="2660218" y="5776488"/>
                  <a:pt x="2760701" y="5779533"/>
                </a:cubicBezTo>
                <a:cubicBezTo>
                  <a:pt x="2810286" y="5776616"/>
                  <a:pt x="2859995" y="5775349"/>
                  <a:pt x="2909455" y="5770783"/>
                </a:cubicBezTo>
                <a:cubicBezTo>
                  <a:pt x="2954846" y="5766593"/>
                  <a:pt x="2999839" y="5758838"/>
                  <a:pt x="3045083" y="5753282"/>
                </a:cubicBezTo>
                <a:lnTo>
                  <a:pt x="3158836" y="5740157"/>
                </a:lnTo>
                <a:cubicBezTo>
                  <a:pt x="3271190" y="5713037"/>
                  <a:pt x="3299718" y="5709467"/>
                  <a:pt x="3408218" y="5670155"/>
                </a:cubicBezTo>
                <a:cubicBezTo>
                  <a:pt x="3468564" y="5648290"/>
                  <a:pt x="3531870" y="5631998"/>
                  <a:pt x="3587598" y="5600153"/>
                </a:cubicBezTo>
                <a:cubicBezTo>
                  <a:pt x="3618224" y="5582652"/>
                  <a:pt x="3649465" y="5566187"/>
                  <a:pt x="3679476" y="5547651"/>
                </a:cubicBezTo>
                <a:cubicBezTo>
                  <a:pt x="3699094" y="5535534"/>
                  <a:pt x="3718010" y="5522250"/>
                  <a:pt x="3736352" y="5508275"/>
                </a:cubicBezTo>
                <a:cubicBezTo>
                  <a:pt x="3766141" y="5485579"/>
                  <a:pt x="3810573" y="5438430"/>
                  <a:pt x="3832605" y="5416398"/>
                </a:cubicBezTo>
                <a:cubicBezTo>
                  <a:pt x="3841355" y="5407648"/>
                  <a:pt x="3851259" y="5399915"/>
                  <a:pt x="3858856" y="5390147"/>
                </a:cubicBezTo>
                <a:cubicBezTo>
                  <a:pt x="3869064" y="5377022"/>
                  <a:pt x="3878325" y="5363101"/>
                  <a:pt x="3889481" y="5350771"/>
                </a:cubicBezTo>
                <a:cubicBezTo>
                  <a:pt x="3906086" y="5332418"/>
                  <a:pt x="3929704" y="5319759"/>
                  <a:pt x="3941983" y="5298270"/>
                </a:cubicBezTo>
                <a:cubicBezTo>
                  <a:pt x="3959795" y="5267098"/>
                  <a:pt x="3963043" y="5259784"/>
                  <a:pt x="3985734" y="5228268"/>
                </a:cubicBezTo>
                <a:cubicBezTo>
                  <a:pt x="4021003" y="5179283"/>
                  <a:pt x="4039228" y="5163089"/>
                  <a:pt x="4064486" y="5114515"/>
                </a:cubicBezTo>
                <a:cubicBezTo>
                  <a:pt x="4075623" y="5093097"/>
                  <a:pt x="4084021" y="5070330"/>
                  <a:pt x="4095112" y="5048888"/>
                </a:cubicBezTo>
                <a:cubicBezTo>
                  <a:pt x="4105916" y="5028001"/>
                  <a:pt x="4119328" y="5008533"/>
                  <a:pt x="4130113" y="4987636"/>
                </a:cubicBezTo>
                <a:cubicBezTo>
                  <a:pt x="4142680" y="4963287"/>
                  <a:pt x="4152042" y="4937340"/>
                  <a:pt x="4165114" y="4913259"/>
                </a:cubicBezTo>
                <a:cubicBezTo>
                  <a:pt x="4179791" y="4886222"/>
                  <a:pt x="4193545" y="4858141"/>
                  <a:pt x="4213240" y="4834507"/>
                </a:cubicBezTo>
                <a:cubicBezTo>
                  <a:pt x="4236815" y="4806217"/>
                  <a:pt x="4237665" y="4807612"/>
                  <a:pt x="4256991" y="4773255"/>
                </a:cubicBezTo>
                <a:cubicBezTo>
                  <a:pt x="4263386" y="4761886"/>
                  <a:pt x="4267856" y="4749484"/>
                  <a:pt x="4274492" y="4738254"/>
                </a:cubicBezTo>
                <a:cubicBezTo>
                  <a:pt x="4307762" y="4681951"/>
                  <a:pt x="4307607" y="4693401"/>
                  <a:pt x="4326993" y="4650752"/>
                </a:cubicBezTo>
                <a:cubicBezTo>
                  <a:pt x="4354351" y="4590564"/>
                  <a:pt x="4321303" y="4661553"/>
                  <a:pt x="4340119" y="4611376"/>
                </a:cubicBezTo>
                <a:cubicBezTo>
                  <a:pt x="4342409" y="4605269"/>
                  <a:pt x="4345952" y="4599709"/>
                  <a:pt x="4348869" y="4593875"/>
                </a:cubicBezTo>
                <a:cubicBezTo>
                  <a:pt x="4358252" y="4453133"/>
                  <a:pt x="4347414" y="4572709"/>
                  <a:pt x="4357619" y="4506373"/>
                </a:cubicBezTo>
                <a:cubicBezTo>
                  <a:pt x="4359407" y="4494752"/>
                  <a:pt x="4358900" y="4482715"/>
                  <a:pt x="4361994" y="4471372"/>
                </a:cubicBezTo>
                <a:cubicBezTo>
                  <a:pt x="4363378" y="4466299"/>
                  <a:pt x="4368191" y="4462844"/>
                  <a:pt x="4370745" y="4458247"/>
                </a:cubicBezTo>
                <a:cubicBezTo>
                  <a:pt x="4382627" y="4436860"/>
                  <a:pt x="4384054" y="4431536"/>
                  <a:pt x="4392620" y="4410120"/>
                </a:cubicBezTo>
                <a:cubicBezTo>
                  <a:pt x="4394078" y="4401370"/>
                  <a:pt x="4395071" y="4392529"/>
                  <a:pt x="4396995" y="4383870"/>
                </a:cubicBezTo>
                <a:cubicBezTo>
                  <a:pt x="4406309" y="4341954"/>
                  <a:pt x="4396292" y="4410312"/>
                  <a:pt x="4405746" y="4348869"/>
                </a:cubicBezTo>
                <a:cubicBezTo>
                  <a:pt x="4407534" y="4337248"/>
                  <a:pt x="4408018" y="4325436"/>
                  <a:pt x="4410121" y="4313868"/>
                </a:cubicBezTo>
                <a:cubicBezTo>
                  <a:pt x="4410946" y="4309330"/>
                  <a:pt x="4410541" y="4303115"/>
                  <a:pt x="4414496" y="4300742"/>
                </a:cubicBezTo>
                <a:cubicBezTo>
                  <a:pt x="4419498" y="4297741"/>
                  <a:pt x="4426163" y="4300742"/>
                  <a:pt x="4431996" y="4300742"/>
                </a:cubicBezTo>
              </a:path>
            </a:pathLst>
          </a:cu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8AD0C821-16A7-05DA-1CB2-5120E3C3BE15}"/>
              </a:ext>
            </a:extLst>
          </p:cNvPr>
          <p:cNvSpPr/>
          <p:nvPr/>
        </p:nvSpPr>
        <p:spPr>
          <a:xfrm>
            <a:off x="7973501" y="323672"/>
            <a:ext cx="3943654" cy="1328023"/>
          </a:xfrm>
          <a:prstGeom prst="wedgeRoundRectCallout">
            <a:avLst>
              <a:gd name="adj1" fmla="val -37507"/>
              <a:gd name="adj2" fmla="val 74878"/>
              <a:gd name="adj3" fmla="val 16667"/>
            </a:avLst>
          </a:prstGeom>
          <a:solidFill>
            <a:srgbClr val="92D05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MaxVerse</a:t>
            </a: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collaborators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Simon PJ, Lennart </a:t>
            </a:r>
            <a:r>
              <a:rPr lang="en-GB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Augustsson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Koen Claessen, Ranjit </a:t>
            </a:r>
            <a:r>
              <a:rPr lang="en-GB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Jhala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Stephanie </a:t>
            </a:r>
            <a:r>
              <a:rPr lang="en-GB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Weirich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Guy Steele...</a:t>
            </a:r>
          </a:p>
        </p:txBody>
      </p:sp>
    </p:spTree>
    <p:extLst>
      <p:ext uri="{BB962C8B-B14F-4D97-AF65-F5344CB8AC3E}">
        <p14:creationId xmlns:p14="http://schemas.microsoft.com/office/powerpoint/2010/main" val="127985269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DD7ED4-11AA-2808-52D8-4C739F63E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7A088-CB71-57B3-2CAB-3B885871C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matching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33F8F-BFA6-0504-8007-25F0CB7C3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02057A-9CC0-5500-9A45-E880A7E384FA}"/>
              </a:ext>
            </a:extLst>
          </p:cNvPr>
          <p:cNvSpPr txBox="1"/>
          <p:nvPr/>
        </p:nvSpPr>
        <p:spPr>
          <a:xfrm>
            <a:off x="683134" y="1600200"/>
            <a:ext cx="6305099" cy="1384995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function(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x:int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){x+1} </a:t>
            </a: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  =  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. 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~&gt;(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x:int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); x+1</a:t>
            </a: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  =  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. x := int[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]; x+1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94F7AE29-4348-D565-8C8C-1F97883A540C}"/>
              </a:ext>
            </a:extLst>
          </p:cNvPr>
          <p:cNvSpPr/>
          <p:nvPr/>
        </p:nvSpPr>
        <p:spPr>
          <a:xfrm>
            <a:off x="8242247" y="1270013"/>
            <a:ext cx="3223775" cy="1191816"/>
          </a:xfrm>
          <a:prstGeom prst="wedgeRoundRectCallout">
            <a:avLst>
              <a:gd name="adj1" fmla="val -114391"/>
              <a:gd name="adj2" fmla="val 78520"/>
              <a:gd name="adj3" fmla="val 16667"/>
            </a:avLst>
          </a:prstGeom>
          <a:solidFill>
            <a:srgbClr val="66FFCC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just what we wanted</a:t>
            </a:r>
            <a:endParaRPr lang="en-GB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E57A94-AFD5-93A7-34D1-A15605C2820F}"/>
              </a:ext>
            </a:extLst>
          </p:cNvPr>
          <p:cNvSpPr txBox="1"/>
          <p:nvPr/>
        </p:nvSpPr>
        <p:spPr>
          <a:xfrm>
            <a:off x="683133" y="3954780"/>
            <a:ext cx="6305099" cy="1384995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function(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x:</a:t>
            </a:r>
            <a:r>
              <a:rPr lang="en-GB" sz="2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abs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){x+1} </a:t>
            </a: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  =  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. 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~&gt;(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x:</a:t>
            </a:r>
            <a:r>
              <a:rPr lang="en-GB" sz="2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abs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); x+1</a:t>
            </a: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  =  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. x := 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abs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[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]; x+1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E2BF9902-D703-6464-E7B8-BBFCB68CDCB3}"/>
              </a:ext>
            </a:extLst>
          </p:cNvPr>
          <p:cNvSpPr/>
          <p:nvPr/>
        </p:nvSpPr>
        <p:spPr>
          <a:xfrm>
            <a:off x="7620000" y="3886676"/>
            <a:ext cx="4294094" cy="1328023"/>
          </a:xfrm>
          <a:prstGeom prst="wedgeRoundRectCallout">
            <a:avLst>
              <a:gd name="adj1" fmla="val -103436"/>
              <a:gd name="adj2" fmla="val -32331"/>
              <a:gd name="adj3" fmla="val 16667"/>
            </a:avLst>
          </a:prstGeom>
          <a:solidFill>
            <a:srgbClr val="66FFCC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‘abs’ is a (partial) idempotent function, but not identity.</a:t>
            </a:r>
          </a:p>
          <a:p>
            <a:pPr algn="ctr"/>
            <a:r>
              <a:rPr lang="en-GB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Works just fine!</a:t>
            </a:r>
            <a:endParaRPr lang="en-GB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730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EC69F-0504-2907-6B2F-DDD2064EB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CA294-F62C-F0A1-B737-D440A2171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matching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136EA-BAE1-A45B-652E-903AD0C03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E58E13-2C41-650A-BBB1-56A39F2114AD}"/>
              </a:ext>
            </a:extLst>
          </p:cNvPr>
          <p:cNvSpPr txBox="1"/>
          <p:nvPr/>
        </p:nvSpPr>
        <p:spPr>
          <a:xfrm>
            <a:off x="609600" y="1589565"/>
            <a:ext cx="6305099" cy="1815882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function(x:=3){x+1} </a:t>
            </a: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  =  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. 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~&gt;(x:=3); x+1</a:t>
            </a: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  =  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. x := </a:t>
            </a:r>
            <a:r>
              <a:rPr lang="en-GB" sz="2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~&gt;3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; x+1</a:t>
            </a: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  =  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. x := </a:t>
            </a:r>
            <a:r>
              <a:rPr lang="en-GB" sz="2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=3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; x+1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3A57F3E-CEC1-D75A-238C-5BBA85F5B6C9}"/>
              </a:ext>
            </a:extLst>
          </p:cNvPr>
          <p:cNvSpPr/>
          <p:nvPr/>
        </p:nvSpPr>
        <p:spPr>
          <a:xfrm>
            <a:off x="7508001" y="2174013"/>
            <a:ext cx="3836101" cy="646986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GB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~&gt;k  =   </a:t>
            </a:r>
            <a:r>
              <a:rPr lang="en-GB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=k</a:t>
            </a:r>
            <a:endParaRPr lang="en-GB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422C2703-5BAC-D870-67F8-78334A74EEE6}"/>
                  </a:ext>
                </a:extLst>
              </p:cNvPr>
              <p:cNvSpPr/>
              <p:nvPr/>
            </p:nvSpPr>
            <p:spPr>
              <a:xfrm>
                <a:off x="2168377" y="4110347"/>
                <a:ext cx="5113572" cy="646986"/>
              </a:xfrm>
              <a:prstGeom prst="wedgeRoundRectCallout">
                <a:avLst>
                  <a:gd name="adj1" fmla="val -12116"/>
                  <a:gd name="adj2" fmla="val -157608"/>
                  <a:gd name="adj3" fmla="val 16667"/>
                </a:avLst>
              </a:prstGeom>
              <a:solidFill>
                <a:srgbClr val="66FFCC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32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Fails when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i</m:t>
                    </m:r>
                    <m:r>
                      <a:rPr lang="en-GB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≠ 3</m:t>
                    </m:r>
                  </m:oMath>
                </a14:m>
                <a:r>
                  <a:rPr lang="en-GB" sz="28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as it should</a:t>
                </a:r>
              </a:p>
            </p:txBody>
          </p:sp>
        </mc:Choice>
        <mc:Fallback xmlns="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422C2703-5BAC-D870-67F8-78334A74EE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377" y="4110347"/>
                <a:ext cx="5113572" cy="646986"/>
              </a:xfrm>
              <a:prstGeom prst="wedgeRoundRectCallout">
                <a:avLst>
                  <a:gd name="adj1" fmla="val -12116"/>
                  <a:gd name="adj2" fmla="val -157608"/>
                  <a:gd name="adj3" fmla="val 16667"/>
                </a:avLst>
              </a:prstGeom>
              <a:blipFill>
                <a:blip r:embed="rId2"/>
                <a:stretch>
                  <a:fillRect b="-12556"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561053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DC8F4-C59D-BCBE-C427-FAD93A2BF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6D2DD-D0BC-C889-E112-46887B83E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Matching tuples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6EC79-4B8D-9DCF-5D74-7F1F6AE63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357CC1-7B0D-2A19-49B7-531947BB01C7}"/>
              </a:ext>
            </a:extLst>
          </p:cNvPr>
          <p:cNvSpPr txBox="1"/>
          <p:nvPr/>
        </p:nvSpPr>
        <p:spPr>
          <a:xfrm>
            <a:off x="609600" y="1589565"/>
            <a:ext cx="9820102" cy="1815882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function(3,x:int){x+1} </a:t>
            </a: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  =  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. 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~&gt;(3,x:int); x+1</a:t>
            </a: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  =  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.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jk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. 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=(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j,k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); j~&gt;3; k~&gt;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x:int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; x+1</a:t>
            </a: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  =  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.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jk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. 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=(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j,k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); j=3; x:=int[k]; x+1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FBBCCEA-D907-6686-FA83-858FE03752D6}"/>
              </a:ext>
            </a:extLst>
          </p:cNvPr>
          <p:cNvSpPr/>
          <p:nvPr/>
        </p:nvSpPr>
        <p:spPr>
          <a:xfrm>
            <a:off x="515390" y="4227195"/>
            <a:ext cx="11211098" cy="646986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GB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~&gt;(e1,e2)  =  </a:t>
            </a:r>
            <a:r>
              <a:rPr lang="en-GB" sz="3200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</a:t>
            </a:r>
            <a:r>
              <a:rPr lang="en-GB" sz="3200" b="1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jk</a:t>
            </a:r>
            <a:r>
              <a:rPr lang="en-GB" sz="3200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.</a:t>
            </a:r>
            <a:r>
              <a:rPr lang="en-GB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=(</a:t>
            </a:r>
            <a:r>
              <a:rPr lang="en-GB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j,k</a:t>
            </a:r>
            <a:r>
              <a:rPr lang="en-GB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 j~&gt;e1; k~&gt;e2 </a:t>
            </a:r>
            <a:endParaRPr lang="en-GB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29373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F4AAE1-D22D-41AD-F3A7-9BE4CC699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6405A-FE5F-85F4-92CE-E3BF30048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Matching on “non-value” expressions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2B8ED-E166-67A2-561F-532EBD5F9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B4C415-C6ED-5398-12C8-A4B745A4EEE2}"/>
              </a:ext>
            </a:extLst>
          </p:cNvPr>
          <p:cNvSpPr txBox="1"/>
          <p:nvPr/>
        </p:nvSpPr>
        <p:spPr>
          <a:xfrm>
            <a:off x="609600" y="1589565"/>
            <a:ext cx="6305099" cy="2246769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function(x:=(3|4)){x+1} </a:t>
            </a: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=  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. x := </a:t>
            </a:r>
            <a:r>
              <a:rPr lang="en-GB" sz="2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~&gt;(3|4)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; x+1</a:t>
            </a: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=  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. x := 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(</a:t>
            </a:r>
            <a:r>
              <a:rPr lang="en-GB" sz="2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~&gt;3)|(</a:t>
            </a:r>
            <a:r>
              <a:rPr lang="en-GB" sz="2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~&gt;4);</a:t>
            </a:r>
            <a:b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</a:b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       x+1</a:t>
            </a: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=  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. x := (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=3)|(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=4); x+1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D4D5EB9-C908-38BF-DD13-7DD352F70105}"/>
              </a:ext>
            </a:extLst>
          </p:cNvPr>
          <p:cNvSpPr/>
          <p:nvPr/>
        </p:nvSpPr>
        <p:spPr>
          <a:xfrm>
            <a:off x="7331825" y="1597516"/>
            <a:ext cx="4250575" cy="919401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GB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~&gt;(e1|e2)</a:t>
            </a:r>
          </a:p>
          <a:p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= (</a:t>
            </a:r>
            <a:r>
              <a:rPr lang="en-GB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~&gt;e1) | (</a:t>
            </a:r>
            <a:r>
              <a:rPr lang="en-GB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~&gt;e2) </a:t>
            </a:r>
            <a:endParaRPr lang="en-GB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1976B35-0E30-18C0-DAE3-E0120B14B0BA}"/>
              </a:ext>
            </a:extLst>
          </p:cNvPr>
          <p:cNvSpPr/>
          <p:nvPr/>
        </p:nvSpPr>
        <p:spPr>
          <a:xfrm>
            <a:off x="2063082" y="4292361"/>
            <a:ext cx="7939899" cy="1191816"/>
          </a:xfrm>
          <a:prstGeom prst="wedgeRoundRectCallout">
            <a:avLst>
              <a:gd name="adj1" fmla="val -32636"/>
              <a:gd name="adj2" fmla="val -93904"/>
              <a:gd name="adj3" fmla="val 16667"/>
            </a:avLst>
          </a:prstGeom>
          <a:solidFill>
            <a:srgbClr val="66FFCC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will automatically do narrowing at the call site, as it should</a:t>
            </a:r>
            <a:endParaRPr lang="en-GB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38278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D154B-6E23-761F-B52E-9D927EF92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216B8-D6F6-238A-E4B7-B17C37065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dirty="0"/>
              <a:t>Matching on “non-values”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03A3FE-0A3E-B6AD-E95E-60366C47039C}"/>
              </a:ext>
            </a:extLst>
          </p:cNvPr>
          <p:cNvSpPr txBox="1"/>
          <p:nvPr/>
        </p:nvSpPr>
        <p:spPr>
          <a:xfrm>
            <a:off x="609600" y="2292459"/>
            <a:ext cx="8041341" cy="2554545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function(x&gt;7; x:int){x+1} </a:t>
            </a:r>
          </a:p>
          <a:p>
            <a:pPr>
              <a:spcBef>
                <a:spcPts val="600"/>
              </a:spcBef>
            </a:pP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≡  function(x&gt;7; x:int){x+1}</a:t>
            </a:r>
          </a:p>
          <a:p>
            <a:pPr>
              <a:spcBef>
                <a:spcPts val="600"/>
              </a:spcBef>
            </a:pP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≡  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. 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~&gt;(x&gt;7; x:int); x+1</a:t>
            </a:r>
          </a:p>
          <a:p>
            <a:pPr>
              <a:spcBef>
                <a:spcPts val="600"/>
              </a:spcBef>
            </a:pP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≡  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.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j.j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~&gt;(x&gt;7); 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~&gt;(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x:int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); x+1</a:t>
            </a:r>
          </a:p>
          <a:p>
            <a:pPr>
              <a:spcBef>
                <a:spcPts val="600"/>
              </a:spcBef>
            </a:pP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≡  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.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j.j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=(x&gt;7); x:=int[i]; x+1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462F89C-BFD0-7946-AC99-90AD154E5648}"/>
              </a:ext>
            </a:extLst>
          </p:cNvPr>
          <p:cNvSpPr/>
          <p:nvPr/>
        </p:nvSpPr>
        <p:spPr>
          <a:xfrm>
            <a:off x="7490093" y="354454"/>
            <a:ext cx="4583084" cy="919401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GB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~&gt;(e1;e2)</a:t>
            </a:r>
          </a:p>
          <a:p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= </a:t>
            </a:r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</a:t>
            </a:r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j.(j~&gt;e1); (</a:t>
            </a:r>
            <a:r>
              <a:rPr lang="en-GB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~&gt;e2) </a:t>
            </a:r>
            <a:endParaRPr lang="en-GB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EBC79B3-FDA7-911B-B94B-55DA7DDA3CF8}"/>
              </a:ext>
            </a:extLst>
          </p:cNvPr>
          <p:cNvSpPr/>
          <p:nvPr/>
        </p:nvSpPr>
        <p:spPr>
          <a:xfrm>
            <a:off x="7490093" y="1417638"/>
            <a:ext cx="4583084" cy="51077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GB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~&gt;f[x]  =  </a:t>
            </a:r>
            <a:r>
              <a:rPr lang="en-GB" sz="2400" b="1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</a:t>
            </a:r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=f[x]</a:t>
            </a:r>
            <a:endParaRPr lang="en-GB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B43F7A07-D541-140C-48F9-8C53FBA52DAD}"/>
              </a:ext>
            </a:extLst>
          </p:cNvPr>
          <p:cNvSpPr/>
          <p:nvPr/>
        </p:nvSpPr>
        <p:spPr>
          <a:xfrm>
            <a:off x="1238654" y="5844936"/>
            <a:ext cx="7939899" cy="646986"/>
          </a:xfrm>
          <a:prstGeom prst="wedgeRoundRectCallout">
            <a:avLst>
              <a:gd name="adj1" fmla="val -26145"/>
              <a:gd name="adj2" fmla="val -182130"/>
              <a:gd name="adj3" fmla="val 16667"/>
            </a:avLst>
          </a:prstGeom>
          <a:solidFill>
            <a:srgbClr val="66FFCC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Domain is </a:t>
            </a:r>
            <a:r>
              <a:rPr lang="en-GB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ints</a:t>
            </a:r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that are &gt;7</a:t>
            </a:r>
            <a:endParaRPr lang="en-GB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41967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E5DABE-4C8C-4C07-1FC0-556CEB569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09E3F-A7B8-2577-B0AE-10DB927D0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‘where’: a convenience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62D4E-9D28-2C2B-4E8C-67C935FE1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A2FB60-1BE2-A321-4F85-A5175F4C8E65}"/>
              </a:ext>
            </a:extLst>
          </p:cNvPr>
          <p:cNvSpPr txBox="1"/>
          <p:nvPr/>
        </p:nvSpPr>
        <p:spPr>
          <a:xfrm>
            <a:off x="609600" y="1589565"/>
            <a:ext cx="6628015" cy="523220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function(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x:int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 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where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 x&gt;7){x+1}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A5EE8B3-26C8-6F77-6F53-4EAFC56749C8}"/>
              </a:ext>
            </a:extLst>
          </p:cNvPr>
          <p:cNvSpPr/>
          <p:nvPr/>
        </p:nvSpPr>
        <p:spPr>
          <a:xfrm>
            <a:off x="7409411" y="1534146"/>
            <a:ext cx="4583084" cy="919401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GB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~&gt;(e1 where e2)</a:t>
            </a:r>
          </a:p>
          <a:p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= </a:t>
            </a:r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</a:t>
            </a:r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j.(</a:t>
            </a:r>
            <a:r>
              <a:rPr lang="en-GB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~&gt;e1); (j~&gt;e2) </a:t>
            </a:r>
            <a:endParaRPr lang="en-GB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05A09D-A745-7949-C3A2-C8C13FEEB1F7}"/>
              </a:ext>
            </a:extLst>
          </p:cNvPr>
          <p:cNvSpPr txBox="1"/>
          <p:nvPr/>
        </p:nvSpPr>
        <p:spPr>
          <a:xfrm>
            <a:off x="609599" y="3343550"/>
            <a:ext cx="8611986" cy="523220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function(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x:int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, y:int where x&gt;y){x+1} </a:t>
            </a:r>
          </a:p>
        </p:txBody>
      </p:sp>
    </p:spTree>
    <p:extLst>
      <p:ext uri="{BB962C8B-B14F-4D97-AF65-F5344CB8AC3E}">
        <p14:creationId xmlns:p14="http://schemas.microsoft.com/office/powerpoint/2010/main" val="429353381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48288-478F-62EE-059C-77AC7EF07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dirty="0"/>
              <a:t> and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14EEE-542A-F70D-20C2-0136D5DC7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EF08E7-A3A9-881E-A68D-B4BB3452D746}"/>
              </a:ext>
            </a:extLst>
          </p:cNvPr>
          <p:cNvSpPr txBox="1"/>
          <p:nvPr/>
        </p:nvSpPr>
        <p:spPr>
          <a:xfrm>
            <a:off x="609600" y="1589565"/>
            <a:ext cx="8218516" cy="523220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function(if(x&gt;7){:int}{:float}){…}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095E42-52E1-2677-058E-42164E0977FF}"/>
              </a:ext>
            </a:extLst>
          </p:cNvPr>
          <p:cNvSpPr txBox="1"/>
          <p:nvPr/>
        </p:nvSpPr>
        <p:spPr>
          <a:xfrm>
            <a:off x="609600" y="3742562"/>
            <a:ext cx="8218516" cy="523220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function( for(1..3){:int}){…}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15CD50-804C-A571-CAFA-4DBFAB8851F1}"/>
              </a:ext>
            </a:extLst>
          </p:cNvPr>
          <p:cNvSpPr txBox="1"/>
          <p:nvPr/>
        </p:nvSpPr>
        <p:spPr>
          <a:xfrm>
            <a:off x="609600" y="5461475"/>
            <a:ext cx="8218516" cy="523220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function(:int, :int, :int){…} 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D7B8FBBE-F2EA-6C8C-423A-EDE082633104}"/>
              </a:ext>
            </a:extLst>
          </p:cNvPr>
          <p:cNvSpPr/>
          <p:nvPr/>
        </p:nvSpPr>
        <p:spPr>
          <a:xfrm>
            <a:off x="609600" y="2435115"/>
            <a:ext cx="6023957" cy="646986"/>
          </a:xfrm>
          <a:prstGeom prst="wedgeRoundRectCallout">
            <a:avLst>
              <a:gd name="adj1" fmla="val 5496"/>
              <a:gd name="adj2" fmla="val -110795"/>
              <a:gd name="adj3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Comic Sans MS" pitchFamily="66" charset="0"/>
              </a:rPr>
              <a:t>Conditionals in the domain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957790B8-88BE-F817-E0DF-C9388CD2D6D2}"/>
              </a:ext>
            </a:extLst>
          </p:cNvPr>
          <p:cNvSpPr/>
          <p:nvPr/>
        </p:nvSpPr>
        <p:spPr>
          <a:xfrm>
            <a:off x="609599" y="4540135"/>
            <a:ext cx="1839885" cy="646986"/>
          </a:xfrm>
          <a:prstGeom prst="wedgeRoundRectCallout">
            <a:avLst>
              <a:gd name="adj1" fmla="val 93749"/>
              <a:gd name="adj2" fmla="val -112507"/>
              <a:gd name="adj3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Comic Sans MS" pitchFamily="66" charset="0"/>
              </a:rPr>
              <a:t>This…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09E0FD52-DF16-056A-2DCB-B06B089B1439}"/>
              </a:ext>
            </a:extLst>
          </p:cNvPr>
          <p:cNvSpPr/>
          <p:nvPr/>
        </p:nvSpPr>
        <p:spPr>
          <a:xfrm>
            <a:off x="3485802" y="4540135"/>
            <a:ext cx="5342314" cy="646986"/>
          </a:xfrm>
          <a:prstGeom prst="wedgeRoundRectCallout">
            <a:avLst>
              <a:gd name="adj1" fmla="val -47537"/>
              <a:gd name="adj2" fmla="val 96493"/>
              <a:gd name="adj3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Comic Sans MS" pitchFamily="66" charset="0"/>
              </a:rPr>
              <a:t>…behaves likes this</a:t>
            </a:r>
          </a:p>
        </p:txBody>
      </p:sp>
    </p:spTree>
    <p:extLst>
      <p:ext uri="{BB962C8B-B14F-4D97-AF65-F5344CB8AC3E}">
        <p14:creationId xmlns:p14="http://schemas.microsoft.com/office/powerpoint/2010/main" val="291295215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13C79-4B9B-B3DE-A85C-985DBB9C8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big deal: functions!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FFFF0-9449-9736-7DAF-059118AE4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288976"/>
            <a:ext cx="10972800" cy="3020383"/>
          </a:xfrm>
        </p:spPr>
        <p:txBody>
          <a:bodyPr/>
          <a:lstStyle/>
          <a:p>
            <a:r>
              <a:rPr lang="en-GB" dirty="0"/>
              <a:t>Presumably the domain of f is (only) the function that maps 1=&gt;3.</a:t>
            </a:r>
          </a:p>
          <a:p>
            <a:r>
              <a:rPr lang="en-GB" dirty="0"/>
              <a:t>But do we really want to match on functions??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32DC60-39F2-DB40-2BA1-0B5881DC9F4A}"/>
              </a:ext>
            </a:extLst>
          </p:cNvPr>
          <p:cNvSpPr txBox="1"/>
          <p:nvPr/>
        </p:nvSpPr>
        <p:spPr>
          <a:xfrm>
            <a:off x="609600" y="1589565"/>
            <a:ext cx="10076329" cy="523220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f( function(1){3} ) := 7 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48296C26-1E34-59EA-C0FE-E1079EE79F9C}"/>
              </a:ext>
            </a:extLst>
          </p:cNvPr>
          <p:cNvSpPr/>
          <p:nvPr/>
        </p:nvSpPr>
        <p:spPr>
          <a:xfrm>
            <a:off x="1068000" y="2377388"/>
            <a:ext cx="5754141" cy="646986"/>
          </a:xfrm>
          <a:prstGeom prst="wedgeRoundRectCallout">
            <a:avLst>
              <a:gd name="adj1" fmla="val -32636"/>
              <a:gd name="adj2" fmla="val -93904"/>
              <a:gd name="adj3" fmla="val 16667"/>
            </a:avLst>
          </a:prstGeom>
          <a:solidFill>
            <a:srgbClr val="66FFCC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“pattern” that is a function!!!</a:t>
            </a:r>
            <a:endParaRPr lang="en-GB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15247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A21475-E45C-05D6-B3AE-51059DEC7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53B1C-93A7-1F4D-F04E-ACDFD8741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big deal: functions!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28466A0-C21E-0DF0-5459-EF484F3EB99A}"/>
              </a:ext>
            </a:extLst>
          </p:cNvPr>
          <p:cNvSpPr/>
          <p:nvPr/>
        </p:nvSpPr>
        <p:spPr>
          <a:xfrm>
            <a:off x="1266691" y="3660814"/>
            <a:ext cx="8972542" cy="919401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x:t	      </a:t>
            </a:r>
            <a:r>
              <a:rPr lang="en-GB" sz="2400" dirty="0"/>
              <a:t>is short for     </a:t>
            </a:r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x := (:t)</a:t>
            </a:r>
            <a:endParaRPr lang="en-GB" sz="2400" b="1" dirty="0">
              <a:solidFill>
                <a:schemeClr val="bg1"/>
              </a:solidFill>
              <a:latin typeface="Comic Sans MS" pitchFamily="66" charset="0"/>
              <a:cs typeface="Courier New" panose="02070309020205020404" pitchFamily="49" charset="0"/>
            </a:endParaRPr>
          </a:p>
          <a:p>
            <a:r>
              <a:rPr lang="en-GB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f(at):=</a:t>
            </a:r>
            <a:r>
              <a:rPr lang="en-GB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bt</a:t>
            </a:r>
            <a:r>
              <a:rPr lang="en-GB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400" dirty="0"/>
              <a:t>is short for     </a:t>
            </a:r>
            <a:r>
              <a:rPr lang="en-GB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 := function(at){</a:t>
            </a:r>
            <a:r>
              <a:rPr lang="en-GB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bt</a:t>
            </a:r>
            <a:r>
              <a:rPr lang="en-GB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545A1B-AE49-EF0E-FB34-A25D65D59EC0}"/>
              </a:ext>
            </a:extLst>
          </p:cNvPr>
          <p:cNvSpPr txBox="1"/>
          <p:nvPr/>
        </p:nvSpPr>
        <p:spPr>
          <a:xfrm>
            <a:off x="701037" y="1389995"/>
            <a:ext cx="10590415" cy="523220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 := function( g(:int):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nat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 ){g[2]}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52FDD0DF-6F0F-5736-3DEC-358984B895B2}"/>
              </a:ext>
            </a:extLst>
          </p:cNvPr>
          <p:cNvSpPr/>
          <p:nvPr/>
        </p:nvSpPr>
        <p:spPr>
          <a:xfrm>
            <a:off x="701037" y="2362700"/>
            <a:ext cx="7382185" cy="919401"/>
          </a:xfrm>
          <a:prstGeom prst="wedgeRoundRectCallout">
            <a:avLst>
              <a:gd name="adj1" fmla="val 5496"/>
              <a:gd name="adj2" fmla="val -110795"/>
              <a:gd name="adj3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Wow! This is a pattern that somehow constrains the argument to f to (int-&gt;</a:t>
            </a:r>
            <a:r>
              <a:rPr lang="en-GB" sz="2400" dirty="0" err="1">
                <a:solidFill>
                  <a:schemeClr val="bg1"/>
                </a:solidFill>
                <a:latin typeface="Comic Sans MS" pitchFamily="66" charset="0"/>
              </a:rPr>
              <a:t>nat</a:t>
            </a:r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) function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58CA20-1321-A03A-38CB-6739BA72780C}"/>
              </a:ext>
            </a:extLst>
          </p:cNvPr>
          <p:cNvSpPr txBox="1"/>
          <p:nvPr/>
        </p:nvSpPr>
        <p:spPr>
          <a:xfrm>
            <a:off x="547315" y="5029700"/>
            <a:ext cx="10590415" cy="523220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 := function( g := 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function(:int){:</a:t>
            </a:r>
            <a:r>
              <a:rPr lang="en-GB" sz="2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nat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} 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){g[2]}</a:t>
            </a:r>
          </a:p>
        </p:txBody>
      </p:sp>
    </p:spTree>
    <p:extLst>
      <p:ext uri="{BB962C8B-B14F-4D97-AF65-F5344CB8AC3E}">
        <p14:creationId xmlns:p14="http://schemas.microsoft.com/office/powerpoint/2010/main" val="422041301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F3BEF-10A9-A7B9-CCD0-C365AAA6C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44B0F-6A71-F398-3145-F7DBAF5E4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function “patterns” behave?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CC83AA-4DB8-F7A8-F901-9ABD64404EBF}"/>
              </a:ext>
            </a:extLst>
          </p:cNvPr>
          <p:cNvSpPr txBox="1"/>
          <p:nvPr/>
        </p:nvSpPr>
        <p:spPr>
          <a:xfrm>
            <a:off x="609599" y="3335850"/>
            <a:ext cx="10590415" cy="523220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 := function( g := 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function(:int){:</a:t>
            </a:r>
            <a:r>
              <a:rPr lang="en-GB" sz="2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nat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} 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){g[2]}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786008-2DB1-3435-1E22-68B5C133C8B9}"/>
              </a:ext>
            </a:extLst>
          </p:cNvPr>
          <p:cNvSpPr txBox="1"/>
          <p:nvPr/>
        </p:nvSpPr>
        <p:spPr>
          <a:xfrm>
            <a:off x="609599" y="2486385"/>
            <a:ext cx="10590415" cy="523220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 := function( x := 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:abs 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){x+2}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A7D0902B-F4D8-0254-C81C-ACA4B245D8C7}"/>
              </a:ext>
            </a:extLst>
          </p:cNvPr>
          <p:cNvSpPr/>
          <p:nvPr/>
        </p:nvSpPr>
        <p:spPr>
          <a:xfrm>
            <a:off x="1154261" y="1236922"/>
            <a:ext cx="7382185" cy="919401"/>
          </a:xfrm>
          <a:prstGeom prst="wedgeRoundRectCallout">
            <a:avLst>
              <a:gd name="adj1" fmla="val 8728"/>
              <a:gd name="adj2" fmla="val 95555"/>
              <a:gd name="adj3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Applies ‘abs’ to the argument, possibly failing, and transforming the argument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AD47CF70-E271-01CA-B01D-68E82D7070C9}"/>
              </a:ext>
            </a:extLst>
          </p:cNvPr>
          <p:cNvSpPr/>
          <p:nvPr/>
        </p:nvSpPr>
        <p:spPr>
          <a:xfrm>
            <a:off x="1993607" y="4957066"/>
            <a:ext cx="7382185" cy="1328023"/>
          </a:xfrm>
          <a:prstGeom prst="wedgeRoundRectCallout">
            <a:avLst>
              <a:gd name="adj1" fmla="val 1727"/>
              <a:gd name="adj2" fmla="val -131897"/>
              <a:gd name="adj3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Somehow applies ‘function(:int){:</a:t>
            </a:r>
            <a:r>
              <a:rPr lang="en-GB" sz="2400" dirty="0" err="1">
                <a:solidFill>
                  <a:schemeClr val="bg1"/>
                </a:solidFill>
                <a:latin typeface="Comic Sans MS" pitchFamily="66" charset="0"/>
              </a:rPr>
              <a:t>nat</a:t>
            </a:r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}’ to the argument, possibly failing, and</a:t>
            </a:r>
            <a:br>
              <a:rPr lang="en-GB" sz="2400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transforming the argument</a:t>
            </a:r>
          </a:p>
        </p:txBody>
      </p:sp>
    </p:spTree>
    <p:extLst>
      <p:ext uri="{BB962C8B-B14F-4D97-AF65-F5344CB8AC3E}">
        <p14:creationId xmlns:p14="http://schemas.microsoft.com/office/powerpoint/2010/main" val="4169108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glasses, wearing, headdress&#10;&#10;Description automatically generated">
            <a:extLst>
              <a:ext uri="{FF2B5EF4-FFF2-40B4-BE49-F238E27FC236}">
                <a16:creationId xmlns:a16="http://schemas.microsoft.com/office/drawing/2014/main" id="{9820A0BE-F8A7-78B4-D4FB-0C4D4E739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62" y="993152"/>
            <a:ext cx="4524603" cy="4790756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7FE71BB7-CF73-8926-72E3-F57C9F1261FF}"/>
              </a:ext>
            </a:extLst>
          </p:cNvPr>
          <p:cNvSpPr/>
          <p:nvPr/>
        </p:nvSpPr>
        <p:spPr>
          <a:xfrm>
            <a:off x="8662737" y="5783908"/>
            <a:ext cx="2016930" cy="646986"/>
          </a:xfrm>
          <a:prstGeom prst="wedgeRoundRectCallout">
            <a:avLst>
              <a:gd name="adj1" fmla="val -71809"/>
              <a:gd name="adj2" fmla="val -203822"/>
              <a:gd name="adj3" fmla="val 16667"/>
            </a:avLst>
          </a:prstGeom>
          <a:solidFill>
            <a:srgbClr val="CCECFF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Verse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2696846-4B9D-2119-6D59-868B0A2765B5}"/>
              </a:ext>
            </a:extLst>
          </p:cNvPr>
          <p:cNvSpPr/>
          <p:nvPr/>
        </p:nvSpPr>
        <p:spPr>
          <a:xfrm>
            <a:off x="3771353" y="577516"/>
            <a:ext cx="4431996" cy="5779533"/>
          </a:xfrm>
          <a:custGeom>
            <a:avLst/>
            <a:gdLst>
              <a:gd name="connsiteX0" fmla="*/ 0 w 4431996"/>
              <a:gd name="connsiteY0" fmla="*/ 800647 h 5779533"/>
              <a:gd name="connsiteX1" fmla="*/ 21876 w 4431996"/>
              <a:gd name="connsiteY1" fmla="*/ 787521 h 5779533"/>
              <a:gd name="connsiteX2" fmla="*/ 48126 w 4431996"/>
              <a:gd name="connsiteY2" fmla="*/ 752520 h 5779533"/>
              <a:gd name="connsiteX3" fmla="*/ 91878 w 4431996"/>
              <a:gd name="connsiteY3" fmla="*/ 651893 h 5779533"/>
              <a:gd name="connsiteX4" fmla="*/ 109378 w 4431996"/>
              <a:gd name="connsiteY4" fmla="*/ 599391 h 5779533"/>
              <a:gd name="connsiteX5" fmla="*/ 161880 w 4431996"/>
              <a:gd name="connsiteY5" fmla="*/ 490013 h 5779533"/>
              <a:gd name="connsiteX6" fmla="*/ 363135 w 4431996"/>
              <a:gd name="connsiteY6" fmla="*/ 227506 h 5779533"/>
              <a:gd name="connsiteX7" fmla="*/ 516264 w 4431996"/>
              <a:gd name="connsiteY7" fmla="*/ 87502 h 5779533"/>
              <a:gd name="connsiteX8" fmla="*/ 564391 w 4431996"/>
              <a:gd name="connsiteY8" fmla="*/ 56876 h 5779533"/>
              <a:gd name="connsiteX9" fmla="*/ 651893 w 4431996"/>
              <a:gd name="connsiteY9" fmla="*/ 17500 h 5779533"/>
              <a:gd name="connsiteX10" fmla="*/ 673769 w 4431996"/>
              <a:gd name="connsiteY10" fmla="*/ 13125 h 5779533"/>
              <a:gd name="connsiteX11" fmla="*/ 761271 w 4431996"/>
              <a:gd name="connsiteY11" fmla="*/ 0 h 5779533"/>
              <a:gd name="connsiteX12" fmla="*/ 936276 w 4431996"/>
              <a:gd name="connsiteY12" fmla="*/ 8750 h 5779533"/>
              <a:gd name="connsiteX13" fmla="*/ 1172532 w 4431996"/>
              <a:gd name="connsiteY13" fmla="*/ 43751 h 5779533"/>
              <a:gd name="connsiteX14" fmla="*/ 1417539 w 4431996"/>
              <a:gd name="connsiteY14" fmla="*/ 105003 h 5779533"/>
              <a:gd name="connsiteX15" fmla="*/ 1627545 w 4431996"/>
              <a:gd name="connsiteY15" fmla="*/ 196880 h 5779533"/>
              <a:gd name="connsiteX16" fmla="*/ 1701922 w 4431996"/>
              <a:gd name="connsiteY16" fmla="*/ 266882 h 5779533"/>
              <a:gd name="connsiteX17" fmla="*/ 1824425 w 4431996"/>
              <a:gd name="connsiteY17" fmla="*/ 441887 h 5779533"/>
              <a:gd name="connsiteX18" fmla="*/ 1863801 w 4431996"/>
              <a:gd name="connsiteY18" fmla="*/ 511889 h 5779533"/>
              <a:gd name="connsiteX19" fmla="*/ 1894427 w 4431996"/>
              <a:gd name="connsiteY19" fmla="*/ 595016 h 5779533"/>
              <a:gd name="connsiteX20" fmla="*/ 1911927 w 4431996"/>
              <a:gd name="connsiteY20" fmla="*/ 647517 h 5779533"/>
              <a:gd name="connsiteX21" fmla="*/ 1929428 w 4431996"/>
              <a:gd name="connsiteY21" fmla="*/ 726270 h 5779533"/>
              <a:gd name="connsiteX22" fmla="*/ 1925053 w 4431996"/>
              <a:gd name="connsiteY22" fmla="*/ 796272 h 5779533"/>
              <a:gd name="connsiteX23" fmla="*/ 1894427 w 4431996"/>
              <a:gd name="connsiteY23" fmla="*/ 892524 h 5779533"/>
              <a:gd name="connsiteX24" fmla="*/ 1876926 w 4431996"/>
              <a:gd name="connsiteY24" fmla="*/ 1006277 h 5779533"/>
              <a:gd name="connsiteX25" fmla="*/ 1863801 w 4431996"/>
              <a:gd name="connsiteY25" fmla="*/ 1190032 h 5779533"/>
              <a:gd name="connsiteX26" fmla="*/ 1846301 w 4431996"/>
              <a:gd name="connsiteY26" fmla="*/ 1303785 h 5779533"/>
              <a:gd name="connsiteX27" fmla="*/ 1841925 w 4431996"/>
              <a:gd name="connsiteY27" fmla="*/ 1356287 h 5779533"/>
              <a:gd name="connsiteX28" fmla="*/ 1837550 w 4431996"/>
              <a:gd name="connsiteY28" fmla="*/ 1435039 h 5779533"/>
              <a:gd name="connsiteX29" fmla="*/ 1828800 w 4431996"/>
              <a:gd name="connsiteY29" fmla="*/ 1496291 h 5779533"/>
              <a:gd name="connsiteX30" fmla="*/ 1824425 w 4431996"/>
              <a:gd name="connsiteY30" fmla="*/ 2025680 h 5779533"/>
              <a:gd name="connsiteX31" fmla="*/ 1841925 w 4431996"/>
              <a:gd name="connsiteY31" fmla="*/ 4331368 h 5779533"/>
              <a:gd name="connsiteX32" fmla="*/ 1898802 w 4431996"/>
              <a:gd name="connsiteY32" fmla="*/ 4760130 h 5779533"/>
              <a:gd name="connsiteX33" fmla="*/ 1938178 w 4431996"/>
              <a:gd name="connsiteY33" fmla="*/ 5005137 h 5779533"/>
              <a:gd name="connsiteX34" fmla="*/ 2065057 w 4431996"/>
              <a:gd name="connsiteY34" fmla="*/ 5416398 h 5779533"/>
              <a:gd name="connsiteX35" fmla="*/ 2117558 w 4431996"/>
              <a:gd name="connsiteY35" fmla="*/ 5495150 h 5779533"/>
              <a:gd name="connsiteX36" fmla="*/ 2349439 w 4431996"/>
              <a:gd name="connsiteY36" fmla="*/ 5683280 h 5779533"/>
              <a:gd name="connsiteX37" fmla="*/ 2485068 w 4431996"/>
              <a:gd name="connsiteY37" fmla="*/ 5748907 h 5779533"/>
              <a:gd name="connsiteX38" fmla="*/ 2760701 w 4431996"/>
              <a:gd name="connsiteY38" fmla="*/ 5779533 h 5779533"/>
              <a:gd name="connsiteX39" fmla="*/ 2909455 w 4431996"/>
              <a:gd name="connsiteY39" fmla="*/ 5770783 h 5779533"/>
              <a:gd name="connsiteX40" fmla="*/ 3045083 w 4431996"/>
              <a:gd name="connsiteY40" fmla="*/ 5753282 h 5779533"/>
              <a:gd name="connsiteX41" fmla="*/ 3158836 w 4431996"/>
              <a:gd name="connsiteY41" fmla="*/ 5740157 h 5779533"/>
              <a:gd name="connsiteX42" fmla="*/ 3408218 w 4431996"/>
              <a:gd name="connsiteY42" fmla="*/ 5670155 h 5779533"/>
              <a:gd name="connsiteX43" fmla="*/ 3587598 w 4431996"/>
              <a:gd name="connsiteY43" fmla="*/ 5600153 h 5779533"/>
              <a:gd name="connsiteX44" fmla="*/ 3679476 w 4431996"/>
              <a:gd name="connsiteY44" fmla="*/ 5547651 h 5779533"/>
              <a:gd name="connsiteX45" fmla="*/ 3736352 w 4431996"/>
              <a:gd name="connsiteY45" fmla="*/ 5508275 h 5779533"/>
              <a:gd name="connsiteX46" fmla="*/ 3832605 w 4431996"/>
              <a:gd name="connsiteY46" fmla="*/ 5416398 h 5779533"/>
              <a:gd name="connsiteX47" fmla="*/ 3858856 w 4431996"/>
              <a:gd name="connsiteY47" fmla="*/ 5390147 h 5779533"/>
              <a:gd name="connsiteX48" fmla="*/ 3889481 w 4431996"/>
              <a:gd name="connsiteY48" fmla="*/ 5350771 h 5779533"/>
              <a:gd name="connsiteX49" fmla="*/ 3941983 w 4431996"/>
              <a:gd name="connsiteY49" fmla="*/ 5298270 h 5779533"/>
              <a:gd name="connsiteX50" fmla="*/ 3985734 w 4431996"/>
              <a:gd name="connsiteY50" fmla="*/ 5228268 h 5779533"/>
              <a:gd name="connsiteX51" fmla="*/ 4064486 w 4431996"/>
              <a:gd name="connsiteY51" fmla="*/ 5114515 h 5779533"/>
              <a:gd name="connsiteX52" fmla="*/ 4095112 w 4431996"/>
              <a:gd name="connsiteY52" fmla="*/ 5048888 h 5779533"/>
              <a:gd name="connsiteX53" fmla="*/ 4130113 w 4431996"/>
              <a:gd name="connsiteY53" fmla="*/ 4987636 h 5779533"/>
              <a:gd name="connsiteX54" fmla="*/ 4165114 w 4431996"/>
              <a:gd name="connsiteY54" fmla="*/ 4913259 h 5779533"/>
              <a:gd name="connsiteX55" fmla="*/ 4213240 w 4431996"/>
              <a:gd name="connsiteY55" fmla="*/ 4834507 h 5779533"/>
              <a:gd name="connsiteX56" fmla="*/ 4256991 w 4431996"/>
              <a:gd name="connsiteY56" fmla="*/ 4773255 h 5779533"/>
              <a:gd name="connsiteX57" fmla="*/ 4274492 w 4431996"/>
              <a:gd name="connsiteY57" fmla="*/ 4738254 h 5779533"/>
              <a:gd name="connsiteX58" fmla="*/ 4326993 w 4431996"/>
              <a:gd name="connsiteY58" fmla="*/ 4650752 h 5779533"/>
              <a:gd name="connsiteX59" fmla="*/ 4340119 w 4431996"/>
              <a:gd name="connsiteY59" fmla="*/ 4611376 h 5779533"/>
              <a:gd name="connsiteX60" fmla="*/ 4348869 w 4431996"/>
              <a:gd name="connsiteY60" fmla="*/ 4593875 h 5779533"/>
              <a:gd name="connsiteX61" fmla="*/ 4357619 w 4431996"/>
              <a:gd name="connsiteY61" fmla="*/ 4506373 h 5779533"/>
              <a:gd name="connsiteX62" fmla="*/ 4361994 w 4431996"/>
              <a:gd name="connsiteY62" fmla="*/ 4471372 h 5779533"/>
              <a:gd name="connsiteX63" fmla="*/ 4370745 w 4431996"/>
              <a:gd name="connsiteY63" fmla="*/ 4458247 h 5779533"/>
              <a:gd name="connsiteX64" fmla="*/ 4392620 w 4431996"/>
              <a:gd name="connsiteY64" fmla="*/ 4410120 h 5779533"/>
              <a:gd name="connsiteX65" fmla="*/ 4396995 w 4431996"/>
              <a:gd name="connsiteY65" fmla="*/ 4383870 h 5779533"/>
              <a:gd name="connsiteX66" fmla="*/ 4405746 w 4431996"/>
              <a:gd name="connsiteY66" fmla="*/ 4348869 h 5779533"/>
              <a:gd name="connsiteX67" fmla="*/ 4410121 w 4431996"/>
              <a:gd name="connsiteY67" fmla="*/ 4313868 h 5779533"/>
              <a:gd name="connsiteX68" fmla="*/ 4414496 w 4431996"/>
              <a:gd name="connsiteY68" fmla="*/ 4300742 h 5779533"/>
              <a:gd name="connsiteX69" fmla="*/ 4431996 w 4431996"/>
              <a:gd name="connsiteY69" fmla="*/ 4300742 h 5779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4431996" h="5779533">
                <a:moveTo>
                  <a:pt x="0" y="800647"/>
                </a:moveTo>
                <a:cubicBezTo>
                  <a:pt x="7292" y="796272"/>
                  <a:pt x="15863" y="793534"/>
                  <a:pt x="21876" y="787521"/>
                </a:cubicBezTo>
                <a:cubicBezTo>
                  <a:pt x="32188" y="777209"/>
                  <a:pt x="40521" y="764964"/>
                  <a:pt x="48126" y="752520"/>
                </a:cubicBezTo>
                <a:cubicBezTo>
                  <a:pt x="65756" y="723671"/>
                  <a:pt x="80755" y="682789"/>
                  <a:pt x="91878" y="651893"/>
                </a:cubicBezTo>
                <a:cubicBezTo>
                  <a:pt x="98126" y="634536"/>
                  <a:pt x="102056" y="616323"/>
                  <a:pt x="109378" y="599391"/>
                </a:cubicBezTo>
                <a:cubicBezTo>
                  <a:pt x="125430" y="562271"/>
                  <a:pt x="140685" y="524456"/>
                  <a:pt x="161880" y="490013"/>
                </a:cubicBezTo>
                <a:cubicBezTo>
                  <a:pt x="233191" y="374132"/>
                  <a:pt x="251954" y="329158"/>
                  <a:pt x="363135" y="227506"/>
                </a:cubicBezTo>
                <a:cubicBezTo>
                  <a:pt x="414178" y="180838"/>
                  <a:pt x="457915" y="124633"/>
                  <a:pt x="516264" y="87502"/>
                </a:cubicBezTo>
                <a:cubicBezTo>
                  <a:pt x="532306" y="77293"/>
                  <a:pt x="547881" y="66310"/>
                  <a:pt x="564391" y="56876"/>
                </a:cubicBezTo>
                <a:cubicBezTo>
                  <a:pt x="587729" y="43540"/>
                  <a:pt x="626201" y="26064"/>
                  <a:pt x="651893" y="17500"/>
                </a:cubicBezTo>
                <a:cubicBezTo>
                  <a:pt x="658948" y="15148"/>
                  <a:pt x="666424" y="14285"/>
                  <a:pt x="673769" y="13125"/>
                </a:cubicBezTo>
                <a:cubicBezTo>
                  <a:pt x="863881" y="-16892"/>
                  <a:pt x="663027" y="16373"/>
                  <a:pt x="761271" y="0"/>
                </a:cubicBezTo>
                <a:cubicBezTo>
                  <a:pt x="819606" y="2917"/>
                  <a:pt x="878025" y="4467"/>
                  <a:pt x="936276" y="8750"/>
                </a:cubicBezTo>
                <a:cubicBezTo>
                  <a:pt x="1022165" y="15065"/>
                  <a:pt x="1088972" y="24389"/>
                  <a:pt x="1172532" y="43751"/>
                </a:cubicBezTo>
                <a:cubicBezTo>
                  <a:pt x="1254542" y="62753"/>
                  <a:pt x="1340415" y="71261"/>
                  <a:pt x="1417539" y="105003"/>
                </a:cubicBezTo>
                <a:lnTo>
                  <a:pt x="1627545" y="196880"/>
                </a:lnTo>
                <a:cubicBezTo>
                  <a:pt x="1652337" y="220214"/>
                  <a:pt x="1678949" y="241755"/>
                  <a:pt x="1701922" y="266882"/>
                </a:cubicBezTo>
                <a:cubicBezTo>
                  <a:pt x="1755651" y="325648"/>
                  <a:pt x="1783876" y="373691"/>
                  <a:pt x="1824425" y="441887"/>
                </a:cubicBezTo>
                <a:cubicBezTo>
                  <a:pt x="1838108" y="464899"/>
                  <a:pt x="1852670" y="487540"/>
                  <a:pt x="1863801" y="511889"/>
                </a:cubicBezTo>
                <a:cubicBezTo>
                  <a:pt x="1876078" y="538746"/>
                  <a:pt x="1884552" y="567186"/>
                  <a:pt x="1894427" y="595016"/>
                </a:cubicBezTo>
                <a:cubicBezTo>
                  <a:pt x="1900596" y="612401"/>
                  <a:pt x="1906953" y="629753"/>
                  <a:pt x="1911927" y="647517"/>
                </a:cubicBezTo>
                <a:cubicBezTo>
                  <a:pt x="1918836" y="672191"/>
                  <a:pt x="1924253" y="700391"/>
                  <a:pt x="1929428" y="726270"/>
                </a:cubicBezTo>
                <a:cubicBezTo>
                  <a:pt x="1927970" y="749604"/>
                  <a:pt x="1928479" y="773145"/>
                  <a:pt x="1925053" y="796272"/>
                </a:cubicBezTo>
                <a:cubicBezTo>
                  <a:pt x="1921017" y="823517"/>
                  <a:pt x="1903668" y="867112"/>
                  <a:pt x="1894427" y="892524"/>
                </a:cubicBezTo>
                <a:cubicBezTo>
                  <a:pt x="1888593" y="930442"/>
                  <a:pt x="1878842" y="967961"/>
                  <a:pt x="1876926" y="1006277"/>
                </a:cubicBezTo>
                <a:cubicBezTo>
                  <a:pt x="1869146" y="1161883"/>
                  <a:pt x="1877177" y="1025063"/>
                  <a:pt x="1863801" y="1190032"/>
                </a:cubicBezTo>
                <a:cubicBezTo>
                  <a:pt x="1856633" y="1278434"/>
                  <a:pt x="1866474" y="1229817"/>
                  <a:pt x="1846301" y="1303785"/>
                </a:cubicBezTo>
                <a:cubicBezTo>
                  <a:pt x="1844842" y="1321286"/>
                  <a:pt x="1843093" y="1338765"/>
                  <a:pt x="1841925" y="1356287"/>
                </a:cubicBezTo>
                <a:cubicBezTo>
                  <a:pt x="1840176" y="1382520"/>
                  <a:pt x="1840004" y="1408863"/>
                  <a:pt x="1837550" y="1435039"/>
                </a:cubicBezTo>
                <a:cubicBezTo>
                  <a:pt x="1835625" y="1455574"/>
                  <a:pt x="1831717" y="1475874"/>
                  <a:pt x="1828800" y="1496291"/>
                </a:cubicBezTo>
                <a:cubicBezTo>
                  <a:pt x="1827342" y="1672754"/>
                  <a:pt x="1823608" y="1849213"/>
                  <a:pt x="1824425" y="2025680"/>
                </a:cubicBezTo>
                <a:cubicBezTo>
                  <a:pt x="1827983" y="2794257"/>
                  <a:pt x="1829770" y="3562879"/>
                  <a:pt x="1841925" y="4331368"/>
                </a:cubicBezTo>
                <a:cubicBezTo>
                  <a:pt x="1842699" y="4380304"/>
                  <a:pt x="1896343" y="4743931"/>
                  <a:pt x="1898802" y="4760130"/>
                </a:cubicBezTo>
                <a:cubicBezTo>
                  <a:pt x="1911215" y="4841910"/>
                  <a:pt x="1921249" y="4924171"/>
                  <a:pt x="1938178" y="5005137"/>
                </a:cubicBezTo>
                <a:cubicBezTo>
                  <a:pt x="1963846" y="5127897"/>
                  <a:pt x="2010088" y="5298315"/>
                  <a:pt x="2065057" y="5416398"/>
                </a:cubicBezTo>
                <a:cubicBezTo>
                  <a:pt x="2078372" y="5445000"/>
                  <a:pt x="2096262" y="5471873"/>
                  <a:pt x="2117558" y="5495150"/>
                </a:cubicBezTo>
                <a:cubicBezTo>
                  <a:pt x="2194300" y="5579030"/>
                  <a:pt x="2254192" y="5631163"/>
                  <a:pt x="2349439" y="5683280"/>
                </a:cubicBezTo>
                <a:cubicBezTo>
                  <a:pt x="2393499" y="5707388"/>
                  <a:pt x="2437579" y="5732558"/>
                  <a:pt x="2485068" y="5748907"/>
                </a:cubicBezTo>
                <a:cubicBezTo>
                  <a:pt x="2581532" y="5782116"/>
                  <a:pt x="2660218" y="5776488"/>
                  <a:pt x="2760701" y="5779533"/>
                </a:cubicBezTo>
                <a:cubicBezTo>
                  <a:pt x="2810286" y="5776616"/>
                  <a:pt x="2859995" y="5775349"/>
                  <a:pt x="2909455" y="5770783"/>
                </a:cubicBezTo>
                <a:cubicBezTo>
                  <a:pt x="2954846" y="5766593"/>
                  <a:pt x="2999839" y="5758838"/>
                  <a:pt x="3045083" y="5753282"/>
                </a:cubicBezTo>
                <a:lnTo>
                  <a:pt x="3158836" y="5740157"/>
                </a:lnTo>
                <a:cubicBezTo>
                  <a:pt x="3271190" y="5713037"/>
                  <a:pt x="3299718" y="5709467"/>
                  <a:pt x="3408218" y="5670155"/>
                </a:cubicBezTo>
                <a:cubicBezTo>
                  <a:pt x="3468564" y="5648290"/>
                  <a:pt x="3531870" y="5631998"/>
                  <a:pt x="3587598" y="5600153"/>
                </a:cubicBezTo>
                <a:cubicBezTo>
                  <a:pt x="3618224" y="5582652"/>
                  <a:pt x="3649465" y="5566187"/>
                  <a:pt x="3679476" y="5547651"/>
                </a:cubicBezTo>
                <a:cubicBezTo>
                  <a:pt x="3699094" y="5535534"/>
                  <a:pt x="3718010" y="5522250"/>
                  <a:pt x="3736352" y="5508275"/>
                </a:cubicBezTo>
                <a:cubicBezTo>
                  <a:pt x="3766141" y="5485579"/>
                  <a:pt x="3810573" y="5438430"/>
                  <a:pt x="3832605" y="5416398"/>
                </a:cubicBezTo>
                <a:cubicBezTo>
                  <a:pt x="3841355" y="5407648"/>
                  <a:pt x="3851259" y="5399915"/>
                  <a:pt x="3858856" y="5390147"/>
                </a:cubicBezTo>
                <a:cubicBezTo>
                  <a:pt x="3869064" y="5377022"/>
                  <a:pt x="3878325" y="5363101"/>
                  <a:pt x="3889481" y="5350771"/>
                </a:cubicBezTo>
                <a:cubicBezTo>
                  <a:pt x="3906086" y="5332418"/>
                  <a:pt x="3929704" y="5319759"/>
                  <a:pt x="3941983" y="5298270"/>
                </a:cubicBezTo>
                <a:cubicBezTo>
                  <a:pt x="3959795" y="5267098"/>
                  <a:pt x="3963043" y="5259784"/>
                  <a:pt x="3985734" y="5228268"/>
                </a:cubicBezTo>
                <a:cubicBezTo>
                  <a:pt x="4021003" y="5179283"/>
                  <a:pt x="4039228" y="5163089"/>
                  <a:pt x="4064486" y="5114515"/>
                </a:cubicBezTo>
                <a:cubicBezTo>
                  <a:pt x="4075623" y="5093097"/>
                  <a:pt x="4084021" y="5070330"/>
                  <a:pt x="4095112" y="5048888"/>
                </a:cubicBezTo>
                <a:cubicBezTo>
                  <a:pt x="4105916" y="5028001"/>
                  <a:pt x="4119328" y="5008533"/>
                  <a:pt x="4130113" y="4987636"/>
                </a:cubicBezTo>
                <a:cubicBezTo>
                  <a:pt x="4142680" y="4963287"/>
                  <a:pt x="4152042" y="4937340"/>
                  <a:pt x="4165114" y="4913259"/>
                </a:cubicBezTo>
                <a:cubicBezTo>
                  <a:pt x="4179791" y="4886222"/>
                  <a:pt x="4193545" y="4858141"/>
                  <a:pt x="4213240" y="4834507"/>
                </a:cubicBezTo>
                <a:cubicBezTo>
                  <a:pt x="4236815" y="4806217"/>
                  <a:pt x="4237665" y="4807612"/>
                  <a:pt x="4256991" y="4773255"/>
                </a:cubicBezTo>
                <a:cubicBezTo>
                  <a:pt x="4263386" y="4761886"/>
                  <a:pt x="4267856" y="4749484"/>
                  <a:pt x="4274492" y="4738254"/>
                </a:cubicBezTo>
                <a:cubicBezTo>
                  <a:pt x="4307762" y="4681951"/>
                  <a:pt x="4307607" y="4693401"/>
                  <a:pt x="4326993" y="4650752"/>
                </a:cubicBezTo>
                <a:cubicBezTo>
                  <a:pt x="4354351" y="4590564"/>
                  <a:pt x="4321303" y="4661553"/>
                  <a:pt x="4340119" y="4611376"/>
                </a:cubicBezTo>
                <a:cubicBezTo>
                  <a:pt x="4342409" y="4605269"/>
                  <a:pt x="4345952" y="4599709"/>
                  <a:pt x="4348869" y="4593875"/>
                </a:cubicBezTo>
                <a:cubicBezTo>
                  <a:pt x="4358252" y="4453133"/>
                  <a:pt x="4347414" y="4572709"/>
                  <a:pt x="4357619" y="4506373"/>
                </a:cubicBezTo>
                <a:cubicBezTo>
                  <a:pt x="4359407" y="4494752"/>
                  <a:pt x="4358900" y="4482715"/>
                  <a:pt x="4361994" y="4471372"/>
                </a:cubicBezTo>
                <a:cubicBezTo>
                  <a:pt x="4363378" y="4466299"/>
                  <a:pt x="4368191" y="4462844"/>
                  <a:pt x="4370745" y="4458247"/>
                </a:cubicBezTo>
                <a:cubicBezTo>
                  <a:pt x="4382627" y="4436860"/>
                  <a:pt x="4384054" y="4431536"/>
                  <a:pt x="4392620" y="4410120"/>
                </a:cubicBezTo>
                <a:cubicBezTo>
                  <a:pt x="4394078" y="4401370"/>
                  <a:pt x="4395071" y="4392529"/>
                  <a:pt x="4396995" y="4383870"/>
                </a:cubicBezTo>
                <a:cubicBezTo>
                  <a:pt x="4406309" y="4341954"/>
                  <a:pt x="4396292" y="4410312"/>
                  <a:pt x="4405746" y="4348869"/>
                </a:cubicBezTo>
                <a:cubicBezTo>
                  <a:pt x="4407534" y="4337248"/>
                  <a:pt x="4408018" y="4325436"/>
                  <a:pt x="4410121" y="4313868"/>
                </a:cubicBezTo>
                <a:cubicBezTo>
                  <a:pt x="4410946" y="4309330"/>
                  <a:pt x="4410541" y="4303115"/>
                  <a:pt x="4414496" y="4300742"/>
                </a:cubicBezTo>
                <a:cubicBezTo>
                  <a:pt x="4419498" y="4297741"/>
                  <a:pt x="4426163" y="4300742"/>
                  <a:pt x="4431996" y="4300742"/>
                </a:cubicBezTo>
              </a:path>
            </a:pathLst>
          </a:cu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A picture containing food, person, indoor, dish&#10;&#10;Description automatically generated">
            <a:extLst>
              <a:ext uri="{FF2B5EF4-FFF2-40B4-BE49-F238E27FC236}">
                <a16:creationId xmlns:a16="http://schemas.microsoft.com/office/drawing/2014/main" id="{A56BF62C-D4EB-0AB1-6534-226879DDC2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0" r="17846"/>
          <a:stretch/>
        </p:blipFill>
        <p:spPr>
          <a:xfrm>
            <a:off x="6193519" y="748768"/>
            <a:ext cx="4626154" cy="419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1111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E22B3E-9464-9E37-006B-B82A414909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78B96-75EF-EE60-B97A-BC30E93B0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big deal: functions!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B0CC25-A4AF-8FBD-26F5-24EB5F00693B}"/>
              </a:ext>
            </a:extLst>
          </p:cNvPr>
          <p:cNvSpPr txBox="1"/>
          <p:nvPr/>
        </p:nvSpPr>
        <p:spPr>
          <a:xfrm>
            <a:off x="744773" y="1417638"/>
            <a:ext cx="10590415" cy="1384995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function(g:= function(:int){: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nat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} ){g[2]}</a:t>
            </a: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≡ gg. gg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 ~&gt; 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(g:= function(:int){: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nat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} ); g[2]</a:t>
            </a: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≡ gg. g := gg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 ~&gt; 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function(:int){: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nat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}; g[2]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6F32598A-815B-21C5-E57B-27FB5327B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773" y="3287197"/>
            <a:ext cx="10972800" cy="1316872"/>
          </a:xfrm>
        </p:spPr>
        <p:txBody>
          <a:bodyPr/>
          <a:lstStyle/>
          <a:p>
            <a:r>
              <a:rPr lang="en-GB" dirty="0"/>
              <a:t>Now what?  What is 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(gg ~&gt; function(at){</a:t>
            </a:r>
            <a:r>
              <a:rPr lang="en-GB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bt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})</a:t>
            </a:r>
            <a:r>
              <a:rPr lang="en-GB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58608975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C6BB4F-8745-4868-E7EA-8FD1B8467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F5E0A-0008-FE07-AF14-C2989A70E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big deal: functions!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814469-9708-28F6-C4F7-52860339E745}"/>
              </a:ext>
            </a:extLst>
          </p:cNvPr>
          <p:cNvSpPr txBox="1"/>
          <p:nvPr/>
        </p:nvSpPr>
        <p:spPr>
          <a:xfrm>
            <a:off x="744773" y="1417638"/>
            <a:ext cx="10590415" cy="1384995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function(g:= function(:int){: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nat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} ){g[2]}</a:t>
            </a: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≡ gg. gg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 ~&gt; 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(g:= function(:int){: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nat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} ); g[2]</a:t>
            </a: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≡ gg. g := gg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 ~&gt; 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function(:int){: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nat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}; g[2]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973D2A-1CFA-E74A-D796-FB85DD5FE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132814"/>
            <a:ext cx="10972800" cy="3176546"/>
          </a:xfrm>
        </p:spPr>
        <p:txBody>
          <a:bodyPr/>
          <a:lstStyle/>
          <a:p>
            <a:r>
              <a:rPr lang="en-GB" dirty="0"/>
              <a:t>It has to be this: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86E885-CE23-4D80-C559-88F5321A5C52}"/>
              </a:ext>
            </a:extLst>
          </p:cNvPr>
          <p:cNvSpPr txBox="1"/>
          <p:nvPr/>
        </p:nvSpPr>
        <p:spPr>
          <a:xfrm>
            <a:off x="744772" y="3859153"/>
            <a:ext cx="10590415" cy="523220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≡ gg. g := 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\</a:t>
            </a:r>
            <a:r>
              <a:rPr lang="en-GB" sz="2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. p := int[</a:t>
            </a:r>
            <a:r>
              <a:rPr lang="en-GB" sz="2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]; q = gg[p]; </a:t>
            </a:r>
            <a:r>
              <a:rPr lang="en-GB" sz="2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nat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[q]</a:t>
            </a:r>
            <a:endParaRPr lang="en-GB" sz="28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  <a:sym typeface="Symbol" panose="05050102010706020507" pitchFamily="18" charset="2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A9A13031-91D9-EF0E-0D44-1C39FA9888FA}"/>
              </a:ext>
            </a:extLst>
          </p:cNvPr>
          <p:cNvSpPr/>
          <p:nvPr/>
        </p:nvSpPr>
        <p:spPr>
          <a:xfrm>
            <a:off x="1543274" y="5052196"/>
            <a:ext cx="9337966" cy="919401"/>
          </a:xfrm>
          <a:prstGeom prst="wedgeRoundRectCallout">
            <a:avLst>
              <a:gd name="adj1" fmla="val 5496"/>
              <a:gd name="adj2" fmla="val -110795"/>
              <a:gd name="adj3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Standard Findler/</a:t>
            </a:r>
            <a:r>
              <a:rPr lang="en-GB" sz="2400" dirty="0" err="1">
                <a:solidFill>
                  <a:schemeClr val="bg1"/>
                </a:solidFill>
                <a:latin typeface="Comic Sans MS" pitchFamily="66" charset="0"/>
              </a:rPr>
              <a:t>Felleisen</a:t>
            </a:r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 wrapping for Scheme contracts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c.f. gradual types</a:t>
            </a:r>
          </a:p>
        </p:txBody>
      </p:sp>
    </p:spTree>
    <p:extLst>
      <p:ext uri="{BB962C8B-B14F-4D97-AF65-F5344CB8AC3E}">
        <p14:creationId xmlns:p14="http://schemas.microsoft.com/office/powerpoint/2010/main" val="379241850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95FFE9-617D-572D-1233-E98659A6A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F81DB-05CE-627E-2516-AA3F42193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But wait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46BA2F-927D-A34E-BFED-9296A20B1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132814"/>
            <a:ext cx="10972800" cy="3176546"/>
          </a:xfrm>
        </p:spPr>
        <p:txBody>
          <a:bodyPr/>
          <a:lstStyle/>
          <a:p>
            <a:r>
              <a:rPr lang="en-GB" dirty="0"/>
              <a:t>Where does that lambda fail if ‘gg’ is not an (int-&gt;</a:t>
            </a:r>
            <a:r>
              <a:rPr lang="en-GB" dirty="0" err="1"/>
              <a:t>nat</a:t>
            </a:r>
            <a:r>
              <a:rPr lang="en-GB" dirty="0"/>
              <a:t>) function?</a:t>
            </a:r>
          </a:p>
          <a:p>
            <a:r>
              <a:rPr lang="en-GB" dirty="0"/>
              <a:t>The above transforms correctly, but </a:t>
            </a:r>
            <a:r>
              <a:rPr lang="en-GB" dirty="0">
                <a:solidFill>
                  <a:srgbClr val="FFC000"/>
                </a:solidFill>
              </a:rPr>
              <a:t>fails only later </a:t>
            </a:r>
            <a:r>
              <a:rPr lang="en-GB" dirty="0"/>
              <a:t>when ‘g’ is called.  (Hence all the gradual types stuff about blame.)</a:t>
            </a:r>
          </a:p>
          <a:p>
            <a:r>
              <a:rPr lang="en-GB" dirty="0"/>
              <a:t>Answer, just like f(e), the verifier makes a static check, and  (conservatively) rejects the program if the check is not guaranteed to succeed, because the runtime cannot test it.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FB6F01-F1B6-447B-F6B2-4E5ED022FC47}"/>
              </a:ext>
            </a:extLst>
          </p:cNvPr>
          <p:cNvSpPr txBox="1"/>
          <p:nvPr/>
        </p:nvSpPr>
        <p:spPr>
          <a:xfrm>
            <a:off x="800792" y="1420408"/>
            <a:ext cx="10590415" cy="523220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≡ gg. g := 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\</a:t>
            </a:r>
            <a:r>
              <a:rPr lang="en-GB" sz="2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. p := int[</a:t>
            </a:r>
            <a:r>
              <a:rPr lang="en-GB" sz="2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]; q = gg[p]; </a:t>
            </a:r>
            <a:r>
              <a:rPr lang="en-GB" sz="2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nat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[q]</a:t>
            </a:r>
            <a:endParaRPr lang="en-GB" sz="28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2681943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3A21CB-B21C-1E8F-4A8E-502504B5DB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42D20-5E05-039A-FC7B-E6DFE0F95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But wait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377F2D-4392-FC28-62C8-A79694A41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132814"/>
            <a:ext cx="10972800" cy="3176546"/>
          </a:xfrm>
        </p:spPr>
        <p:txBody>
          <a:bodyPr/>
          <a:lstStyle/>
          <a:p>
            <a:r>
              <a:rPr lang="en-GB" dirty="0"/>
              <a:t>Call f1[“wombat”] passes verification, but fails at runtime</a:t>
            </a:r>
          </a:p>
          <a:p>
            <a:r>
              <a:rPr lang="en-GB" dirty="0"/>
              <a:t>Call f2[f1] </a:t>
            </a:r>
            <a:r>
              <a:rPr lang="en-GB" i="1"/>
              <a:t>should</a:t>
            </a:r>
            <a:r>
              <a:rPr lang="en-GB"/>
              <a:t> likewise pass </a:t>
            </a:r>
            <a:r>
              <a:rPr lang="en-GB" dirty="0"/>
              <a:t>verification and fail at runtime, </a:t>
            </a:r>
            <a:br>
              <a:rPr lang="en-GB" dirty="0"/>
            </a:br>
            <a:r>
              <a:rPr lang="en-GB" dirty="0"/>
              <a:t>but the runtime can’t do that.</a:t>
            </a:r>
          </a:p>
          <a:p>
            <a:r>
              <a:rPr lang="en-GB" dirty="0"/>
              <a:t>So call f2[f1] is rejected by the verifier.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E7A6C7-35EF-57B7-3418-3F7F72C02D01}"/>
              </a:ext>
            </a:extLst>
          </p:cNvPr>
          <p:cNvSpPr txBox="1"/>
          <p:nvPr/>
        </p:nvSpPr>
        <p:spPr>
          <a:xfrm>
            <a:off x="800792" y="1420408"/>
            <a:ext cx="10590415" cy="954107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f1(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x:int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):int:=x+1;   	f1[“wombat”]</a:t>
            </a: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f2(g(:int):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nat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)):=g[3];	f2[f1]</a:t>
            </a:r>
          </a:p>
        </p:txBody>
      </p:sp>
    </p:spTree>
    <p:extLst>
      <p:ext uri="{BB962C8B-B14F-4D97-AF65-F5344CB8AC3E}">
        <p14:creationId xmlns:p14="http://schemas.microsoft.com/office/powerpoint/2010/main" val="247254123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F4EDC4-603C-8CBF-47FD-ED622B06C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Wrapping up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1D8869-8FE4-7335-385C-9FB74F86B0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61893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5569A-095F-9360-868E-51DF7122B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parts of the elephant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65B2D-F77D-47E2-F417-36822E428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 operational semantics via term-rewriting (like lambda calculus)</a:t>
            </a:r>
          </a:p>
          <a:p>
            <a:r>
              <a:rPr lang="en-GB" dirty="0"/>
              <a:t>A rather unusual set-based denotational semantics</a:t>
            </a:r>
          </a:p>
          <a:p>
            <a:r>
              <a:rPr lang="en-GB" dirty="0"/>
              <a:t>Effects &lt;decides&gt;, &lt;succeeds&gt;, &lt;fails&gt;; and I/O etc.</a:t>
            </a:r>
          </a:p>
          <a:p>
            <a:r>
              <a:rPr lang="en-GB" dirty="0"/>
              <a:t>“Open functions” and overloading</a:t>
            </a:r>
          </a:p>
          <a:p>
            <a:r>
              <a:rPr lang="en-GB" dirty="0"/>
              <a:t>Classes and structs</a:t>
            </a:r>
          </a:p>
          <a:p>
            <a:r>
              <a:rPr lang="en-GB" dirty="0"/>
              <a:t>Transactional memory</a:t>
            </a:r>
          </a:p>
        </p:txBody>
      </p:sp>
    </p:spTree>
    <p:extLst>
      <p:ext uri="{BB962C8B-B14F-4D97-AF65-F5344CB8AC3E}">
        <p14:creationId xmlns:p14="http://schemas.microsoft.com/office/powerpoint/2010/main" val="76661719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0F07-8565-3B8E-3499-E58A04CD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Verse occupies a </a:t>
            </a:r>
            <a:br>
              <a:rPr lang="en-GB" dirty="0"/>
            </a:br>
            <a:r>
              <a:rPr lang="en-GB" dirty="0"/>
              <a:t>very unusual part of the design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34171-70EF-E7DC-B2E5-D83AD19E3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3382"/>
            <a:ext cx="10972800" cy="4535978"/>
          </a:xfrm>
        </p:spPr>
        <p:txBody>
          <a:bodyPr>
            <a:normAutofit/>
          </a:bodyPr>
          <a:lstStyle/>
          <a:p>
            <a:r>
              <a:rPr lang="en-GB" dirty="0"/>
              <a:t>We are actually doing all this crazy stuff</a:t>
            </a:r>
          </a:p>
          <a:p>
            <a:r>
              <a:rPr lang="en-GB" dirty="0"/>
              <a:t>Functions with explicit domain and range</a:t>
            </a:r>
          </a:p>
          <a:p>
            <a:r>
              <a:rPr lang="en-GB" dirty="0"/>
              <a:t>Terms and types are the same thing.</a:t>
            </a:r>
          </a:p>
          <a:p>
            <a:pPr lvl="1"/>
            <a:r>
              <a:rPr lang="en-GB" dirty="0"/>
              <a:t>With a necessarily-conservative verifier (= type checker)</a:t>
            </a:r>
          </a:p>
          <a:p>
            <a:r>
              <a:rPr lang="en-GB" dirty="0"/>
              <a:t>Patterns and expressions are the same thing.</a:t>
            </a:r>
          </a:p>
          <a:p>
            <a:r>
              <a:rPr lang="en-GB" dirty="0"/>
              <a:t>Functional logic – but only a </a:t>
            </a:r>
            <a:r>
              <a:rPr lang="en-GB"/>
              <a:t>sprinkling.</a:t>
            </a:r>
            <a:endParaRPr lang="en-GB" dirty="0"/>
          </a:p>
          <a:p>
            <a:pPr marL="137160" indent="0">
              <a:buNone/>
            </a:pPr>
            <a:r>
              <a:rPr lang="en-GB" dirty="0"/>
              <a:t>Intriguing, unusual, very challenging to figure out, but very cool</a:t>
            </a:r>
          </a:p>
        </p:txBody>
      </p:sp>
    </p:spTree>
    <p:extLst>
      <p:ext uri="{BB962C8B-B14F-4D97-AF65-F5344CB8AC3E}">
        <p14:creationId xmlns:p14="http://schemas.microsoft.com/office/powerpoint/2010/main" val="365608531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54311-006A-F2B5-96B5-89790423D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Prototype REPL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1A784-422D-B4DC-5A39-7B59A7624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471650"/>
            <a:ext cx="10972800" cy="383770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537CBF5-1748-1C6D-0309-270BC258597B}"/>
              </a:ext>
            </a:extLst>
          </p:cNvPr>
          <p:cNvSpPr/>
          <p:nvPr/>
        </p:nvSpPr>
        <p:spPr>
          <a:xfrm>
            <a:off x="670560" y="1462944"/>
            <a:ext cx="10972800" cy="715089"/>
          </a:xfrm>
          <a:prstGeom prst="roundRect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Comic Sans MS" pitchFamily="66" charset="0"/>
              </a:rPr>
              <a:t>https://github.com/augustss/verse-semantics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2C5633-9DC7-9AF5-3D82-63406091B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848" y="2471650"/>
            <a:ext cx="5853306" cy="410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21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B73F23-70CF-61CA-4475-AE1B27083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111" y="0"/>
            <a:ext cx="92077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552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EE1448-51DF-467F-8634-C4D866E4C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Galactic view</a:t>
            </a:r>
            <a:endParaRPr lang="en-GB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ACB5D7-8C99-4FDF-A928-EEDD3FE52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Verse is a </a:t>
            </a:r>
            <a:r>
              <a:rPr lang="en-GB" dirty="0">
                <a:solidFill>
                  <a:srgbClr val="FFC000"/>
                </a:solidFill>
              </a:rPr>
              <a:t>declarative language</a:t>
            </a:r>
            <a:r>
              <a:rPr lang="en-GB" dirty="0"/>
              <a:t>: a variable names a single value, not a cell whose value changes over time.</a:t>
            </a:r>
          </a:p>
          <a:p>
            <a:r>
              <a:rPr lang="en-GB" dirty="0"/>
              <a:t>Verse unifies </a:t>
            </a:r>
            <a:r>
              <a:rPr lang="en-GB" dirty="0">
                <a:solidFill>
                  <a:srgbClr val="FFC000"/>
                </a:solidFill>
              </a:rPr>
              <a:t>expressions</a:t>
            </a:r>
            <a:r>
              <a:rPr lang="en-GB" dirty="0"/>
              <a:t> and </a:t>
            </a:r>
            <a:r>
              <a:rPr lang="en-GB" dirty="0">
                <a:solidFill>
                  <a:srgbClr val="FFC000"/>
                </a:solidFill>
              </a:rPr>
              <a:t>patterns</a:t>
            </a:r>
            <a:r>
              <a:rPr lang="en-GB" dirty="0"/>
              <a:t>.</a:t>
            </a:r>
          </a:p>
          <a:p>
            <a:r>
              <a:rPr lang="en-GB" dirty="0"/>
              <a:t>Verse is a </a:t>
            </a:r>
            <a:r>
              <a:rPr lang="en-GB" dirty="0">
                <a:solidFill>
                  <a:srgbClr val="FFC000"/>
                </a:solidFill>
              </a:rPr>
              <a:t>functional logic language </a:t>
            </a:r>
            <a:r>
              <a:rPr lang="en-GB" dirty="0"/>
              <a:t>(like Curry or Mercury).</a:t>
            </a:r>
          </a:p>
          <a:p>
            <a:r>
              <a:rPr lang="en-GB" dirty="0"/>
              <a:t>Verse has an unusual static type system that unifies </a:t>
            </a:r>
            <a:r>
              <a:rPr lang="en-GB" dirty="0">
                <a:solidFill>
                  <a:srgbClr val="FFC000"/>
                </a:solidFill>
              </a:rPr>
              <a:t>types</a:t>
            </a:r>
            <a:r>
              <a:rPr lang="en-GB" dirty="0"/>
              <a:t> and </a:t>
            </a:r>
            <a:r>
              <a:rPr lang="en-GB" dirty="0">
                <a:solidFill>
                  <a:srgbClr val="FFC000"/>
                </a:solidFill>
              </a:rPr>
              <a:t>expressions</a:t>
            </a:r>
            <a:r>
              <a:rPr lang="en-GB" dirty="0"/>
              <a:t>.</a:t>
            </a:r>
          </a:p>
          <a:p>
            <a:r>
              <a:rPr lang="en-GB" dirty="0"/>
              <a:t>Verse is </a:t>
            </a:r>
            <a:r>
              <a:rPr lang="en-GB" dirty="0">
                <a:solidFill>
                  <a:srgbClr val="FFC000"/>
                </a:solidFill>
              </a:rPr>
              <a:t>lenient </a:t>
            </a:r>
            <a:r>
              <a:rPr lang="en-GB" dirty="0"/>
              <a:t>but not strict: </a:t>
            </a:r>
          </a:p>
          <a:p>
            <a:pPr lvl="1"/>
            <a:r>
              <a:rPr lang="en-GB" dirty="0"/>
              <a:t>Like strict: everything gets evaluated in the end </a:t>
            </a:r>
          </a:p>
          <a:p>
            <a:pPr lvl="1"/>
            <a:r>
              <a:rPr lang="en-GB" dirty="0"/>
              <a:t>Like lazy: functions can be called before the argument has a value</a:t>
            </a:r>
          </a:p>
          <a:p>
            <a:r>
              <a:rPr lang="en-GB" dirty="0"/>
              <a:t>Verse has an </a:t>
            </a:r>
            <a:r>
              <a:rPr lang="en-GB" dirty="0">
                <a:solidFill>
                  <a:srgbClr val="FFC000"/>
                </a:solidFill>
              </a:rPr>
              <a:t>effect system, </a:t>
            </a:r>
            <a:r>
              <a:rPr lang="en-GB" dirty="0"/>
              <a:t>rather than using monads.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5604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1">
      <a:dk1>
        <a:sysClr val="windowText" lastClr="000000"/>
      </a:dk1>
      <a:lt1>
        <a:sysClr val="window" lastClr="FFFFFF"/>
      </a:lt1>
      <a:dk2>
        <a:srgbClr val="002060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FFC000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>
        <a:ln w="9525">
          <a:solidFill>
            <a:schemeClr val="bg1"/>
          </a:solidFill>
        </a:ln>
      </a:spPr>
      <a:bodyPr wrap="square" rtlCol="0" anchor="ctr">
        <a:spAutoFit/>
      </a:bodyPr>
      <a:lstStyle>
        <a:defPPr algn="ctr">
          <a:defRPr dirty="0" smtClean="0">
            <a:solidFill>
              <a:schemeClr val="bg1"/>
            </a:solidFill>
            <a:latin typeface="Comic Sans MS" pitchFamily="66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86831</TotalTime>
  <Words>5423</Words>
  <Application>Microsoft Office PowerPoint</Application>
  <PresentationFormat>Widescreen</PresentationFormat>
  <Paragraphs>608</Paragraphs>
  <Slides>77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7" baseType="lpstr">
      <vt:lpstr>Book Antiqua</vt:lpstr>
      <vt:lpstr>Calibri</vt:lpstr>
      <vt:lpstr>Calibri Light</vt:lpstr>
      <vt:lpstr>Cambria Math</vt:lpstr>
      <vt:lpstr>Comic Sans MS</vt:lpstr>
      <vt:lpstr>Courier New</vt:lpstr>
      <vt:lpstr>Wingdings</vt:lpstr>
      <vt:lpstr>Wingdings 2</vt:lpstr>
      <vt:lpstr>Wingdings 3</vt:lpstr>
      <vt:lpstr>Apex</vt:lpstr>
      <vt:lpstr>PowerPoint Presentation</vt:lpstr>
      <vt:lpstr>PowerPoint Presentation</vt:lpstr>
      <vt:lpstr>PowerPoint Presentation</vt:lpstr>
      <vt:lpstr>The language design universe: zoom out again</vt:lpstr>
      <vt:lpstr>PowerPoint Presentation</vt:lpstr>
      <vt:lpstr>PowerPoint Presentation</vt:lpstr>
      <vt:lpstr>PowerPoint Presentation</vt:lpstr>
      <vt:lpstr>PowerPoint Presentation</vt:lpstr>
      <vt:lpstr>Galactic view</vt:lpstr>
      <vt:lpstr>At first sight, pretty conventional</vt:lpstr>
      <vt:lpstr>At first sight, pretty conventional</vt:lpstr>
      <vt:lpstr>Choice is part of the fabric of computation in Verse</vt:lpstr>
      <vt:lpstr>Choice and failure</vt:lpstr>
      <vt:lpstr>Conditionals: no booleans</vt:lpstr>
      <vt:lpstr>Choice and sequencing</vt:lpstr>
      <vt:lpstr>Cute but useful</vt:lpstr>
      <vt:lpstr>Tuples / arrays</vt:lpstr>
      <vt:lpstr>Arrays (aka tuple)</vt:lpstr>
      <vt:lpstr>Arrays and choice</vt:lpstr>
      <vt:lpstr>Creating arrays: for turns choice into data</vt:lpstr>
      <vt:lpstr>From choice to arrays and back: for and (:)</vt:lpstr>
      <vt:lpstr>Creating arrays: for turns choice into data</vt:lpstr>
      <vt:lpstr>Two-armed ‘for’</vt:lpstr>
      <vt:lpstr>Why bother?</vt:lpstr>
      <vt:lpstr>e2 can fail</vt:lpstr>
      <vt:lpstr>e2 can fail</vt:lpstr>
      <vt:lpstr>e2 can fail</vt:lpstr>
      <vt:lpstr>e2 can have choice</vt:lpstr>
      <vt:lpstr>Functions with  finite domains</vt:lpstr>
      <vt:lpstr>Arrays are finite functions</vt:lpstr>
      <vt:lpstr>Array bound checks</vt:lpstr>
      <vt:lpstr>Closed functions with finite domains</vt:lpstr>
      <vt:lpstr>Functions with finite domains</vt:lpstr>
      <vt:lpstr>Side note: the verifier</vt:lpstr>
      <vt:lpstr>                     Finite functions can do narrowing</vt:lpstr>
      <vt:lpstr>Narrowing in action</vt:lpstr>
      <vt:lpstr>Narrowing in action</vt:lpstr>
      <vt:lpstr>for as forall</vt:lpstr>
      <vt:lpstr>Some functions on arrays</vt:lpstr>
      <vt:lpstr>It’s not just arrays that have finite domain!</vt:lpstr>
      <vt:lpstr>Side note: Binding</vt:lpstr>
      <vt:lpstr>Binding</vt:lpstr>
      <vt:lpstr>Types are expressions</vt:lpstr>
      <vt:lpstr>Types in Verse</vt:lpstr>
      <vt:lpstr>Types in Verse</vt:lpstr>
      <vt:lpstr>Types in Verse</vt:lpstr>
      <vt:lpstr>Types in Verse</vt:lpstr>
      <vt:lpstr>type{e} makes a new type</vt:lpstr>
      <vt:lpstr>Types in Verse</vt:lpstr>
      <vt:lpstr>Functors</vt:lpstr>
      <vt:lpstr>Functors</vt:lpstr>
      <vt:lpstr>Patterns are expressions</vt:lpstr>
      <vt:lpstr>Another Big Idea in Verse</vt:lpstr>
      <vt:lpstr>Patterns and expressions</vt:lpstr>
      <vt:lpstr>Patterns and expressions</vt:lpstr>
      <vt:lpstr>Patterns and expressions</vt:lpstr>
      <vt:lpstr>How does matching work?</vt:lpstr>
      <vt:lpstr>How does matching work?</vt:lpstr>
      <vt:lpstr>More matching</vt:lpstr>
      <vt:lpstr>More matching</vt:lpstr>
      <vt:lpstr>More matching</vt:lpstr>
      <vt:lpstr>Matching tuples</vt:lpstr>
      <vt:lpstr>Matching on “non-value” expressions</vt:lpstr>
      <vt:lpstr>Matching on “non-values”</vt:lpstr>
      <vt:lpstr>‘where’: a convenience</vt:lpstr>
      <vt:lpstr>if and for</vt:lpstr>
      <vt:lpstr>The big deal: functions!</vt:lpstr>
      <vt:lpstr>The big deal: functions!</vt:lpstr>
      <vt:lpstr>How do function “patterns” behave?</vt:lpstr>
      <vt:lpstr>The big deal: functions!</vt:lpstr>
      <vt:lpstr>The big deal: functions!</vt:lpstr>
      <vt:lpstr>But wait</vt:lpstr>
      <vt:lpstr>But wait</vt:lpstr>
      <vt:lpstr>Wrapping up</vt:lpstr>
      <vt:lpstr>Other parts of the elephant</vt:lpstr>
      <vt:lpstr>Verse occupies a  very unusual part of the design space</vt:lpstr>
      <vt:lpstr>Prototype REPL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taste of Haskell</dc:title>
  <dc:creator>Simon Peyton Jones</dc:creator>
  <cp:lastModifiedBy>Simon Peyton Jones</cp:lastModifiedBy>
  <cp:revision>1704</cp:revision>
  <dcterms:created xsi:type="dcterms:W3CDTF">2007-06-26T16:41:16Z</dcterms:created>
  <dcterms:modified xsi:type="dcterms:W3CDTF">2026-06-30T14:39:18Z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simonpj@microsoft.com</vt:lpwstr>
  </property>
  <property fmtid="{D5CDD505-2E9C-101B-9397-08002B2CF9AE}" pid="5" name="MSIP_Label_f42aa342-8706-4288-bd11-ebb85995028c_SetDate">
    <vt:lpwstr>2019-08-22T06:29:51.3705482Z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bd2797f9-cbc6-47e0-a3d5-31e37e60ef58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