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sldIdLst>
    <p:sldId id="556" r:id="rId5"/>
    <p:sldId id="642" r:id="rId6"/>
    <p:sldId id="648" r:id="rId7"/>
    <p:sldId id="557" r:id="rId8"/>
    <p:sldId id="653" r:id="rId9"/>
    <p:sldId id="643" r:id="rId10"/>
    <p:sldId id="655" r:id="rId11"/>
    <p:sldId id="662" r:id="rId12"/>
    <p:sldId id="644" r:id="rId13"/>
    <p:sldId id="645" r:id="rId14"/>
    <p:sldId id="647" r:id="rId15"/>
    <p:sldId id="649" r:id="rId16"/>
    <p:sldId id="656" r:id="rId17"/>
    <p:sldId id="650" r:id="rId18"/>
    <p:sldId id="658" r:id="rId19"/>
    <p:sldId id="646" r:id="rId20"/>
    <p:sldId id="651" r:id="rId21"/>
    <p:sldId id="660" r:id="rId22"/>
    <p:sldId id="663" r:id="rId23"/>
    <p:sldId id="659" r:id="rId24"/>
    <p:sldId id="657" r:id="rId25"/>
    <p:sldId id="652" r:id="rId26"/>
    <p:sldId id="661" r:id="rId27"/>
    <p:sldId id="654" r:id="rId28"/>
    <p:sldId id="600" r:id="rId29"/>
    <p:sldId id="577" r:id="rId30"/>
    <p:sldId id="575" r:id="rId31"/>
    <p:sldId id="570" r:id="rId32"/>
    <p:sldId id="559" r:id="rId33"/>
    <p:sldId id="558" r:id="rId34"/>
    <p:sldId id="564" r:id="rId35"/>
    <p:sldId id="565" r:id="rId36"/>
    <p:sldId id="566" r:id="rId37"/>
    <p:sldId id="568" r:id="rId38"/>
    <p:sldId id="569" r:id="rId39"/>
    <p:sldId id="567" r:id="rId40"/>
    <p:sldId id="599" r:id="rId41"/>
    <p:sldId id="572" r:id="rId42"/>
    <p:sldId id="574" r:id="rId43"/>
    <p:sldId id="573" r:id="rId44"/>
    <p:sldId id="591" r:id="rId45"/>
    <p:sldId id="578" r:id="rId46"/>
    <p:sldId id="579" r:id="rId47"/>
    <p:sldId id="580" r:id="rId48"/>
    <p:sldId id="585" r:id="rId49"/>
    <p:sldId id="594" r:id="rId50"/>
    <p:sldId id="586" r:id="rId51"/>
    <p:sldId id="587" r:id="rId52"/>
    <p:sldId id="588" r:id="rId53"/>
    <p:sldId id="592" r:id="rId54"/>
    <p:sldId id="593" r:id="rId55"/>
    <p:sldId id="58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F70266-E3EF-4E5E-968A-47AF574D9ADB}">
          <p14:sldIdLst>
            <p14:sldId id="556"/>
            <p14:sldId id="642"/>
            <p14:sldId id="648"/>
            <p14:sldId id="557"/>
            <p14:sldId id="653"/>
            <p14:sldId id="643"/>
            <p14:sldId id="655"/>
            <p14:sldId id="662"/>
            <p14:sldId id="644"/>
            <p14:sldId id="645"/>
            <p14:sldId id="647"/>
            <p14:sldId id="649"/>
            <p14:sldId id="656"/>
            <p14:sldId id="650"/>
            <p14:sldId id="658"/>
            <p14:sldId id="646"/>
            <p14:sldId id="651"/>
            <p14:sldId id="660"/>
            <p14:sldId id="663"/>
            <p14:sldId id="659"/>
            <p14:sldId id="657"/>
            <p14:sldId id="652"/>
            <p14:sldId id="661"/>
            <p14:sldId id="654"/>
            <p14:sldId id="600"/>
            <p14:sldId id="577"/>
            <p14:sldId id="575"/>
            <p14:sldId id="570"/>
            <p14:sldId id="559"/>
            <p14:sldId id="558"/>
            <p14:sldId id="564"/>
            <p14:sldId id="565"/>
            <p14:sldId id="566"/>
            <p14:sldId id="568"/>
            <p14:sldId id="569"/>
            <p14:sldId id="567"/>
            <p14:sldId id="599"/>
            <p14:sldId id="572"/>
            <p14:sldId id="574"/>
            <p14:sldId id="573"/>
            <p14:sldId id="591"/>
            <p14:sldId id="578"/>
            <p14:sldId id="579"/>
            <p14:sldId id="580"/>
            <p14:sldId id="585"/>
            <p14:sldId id="594"/>
            <p14:sldId id="586"/>
            <p14:sldId id="587"/>
            <p14:sldId id="588"/>
            <p14:sldId id="592"/>
            <p14:sldId id="593"/>
            <p14:sldId id="581"/>
          </p14:sldIdLst>
        </p14:section>
        <p14:section name="Untitled Section" id="{6F6901B6-06C1-477E-90CB-1D457C220D9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8000"/>
    <a:srgbClr val="CCECFF"/>
    <a:srgbClr val="66FFCC"/>
    <a:srgbClr val="66FF33"/>
    <a:srgbClr val="00CC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3026" autoAdjust="0"/>
  </p:normalViewPr>
  <p:slideViewPr>
    <p:cSldViewPr snapToGrid="0">
      <p:cViewPr varScale="1">
        <p:scale>
          <a:sx n="115" d="100"/>
          <a:sy n="115" d="100"/>
        </p:scale>
        <p:origin x="80" y="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4A3B-F841-444A-84F0-0B5E6FFAEA53}" type="datetimeFigureOut">
              <a:rPr lang="en-US" smtClean="0"/>
              <a:pPr/>
              <a:t>6/27/2026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8F3C-3F3A-49BB-86F7-17301BD567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98C92-94E0-C9D8-49F9-CCBD9108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29272-E280-E446-58C1-6E29B252F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0E5AB-6E85-55C1-D8E9-58453D2C0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10C68-5480-BB36-09F6-A0CADEDB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8F3C-3F3A-49BB-86F7-17301BD5672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0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8F3C-3F3A-49BB-86F7-17301BD5672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A5E2F-93DF-C7B0-D345-4692282A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B34BD-60AF-3202-648C-44B061F50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34B2-44B9-D0B3-0BAA-B2F9E9907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87D52-3365-1438-531B-44B4EF096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8F3C-3F3A-49BB-86F7-17301BD5672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3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DEA37-F7FD-322F-053C-502CCDBAF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F3046-F01F-A328-C1EF-241375A72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20902-7D3E-46AE-C298-15E477DA8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0A10F-6F6C-856F-D160-57C63EC85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8F3C-3F3A-49BB-86F7-17301BD5672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1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F4DA-531F-CE4C-3BDE-16CE3EF8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9BEF7-67D8-8DB5-EBDD-3F4B953CB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45F8A-4963-3F71-EF24-F62389A6E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BC7BB-914D-7F35-01CE-636DBDC05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8F3C-3F3A-49BB-86F7-17301BD5672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2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rtnite - Epic Games">
            <a:extLst>
              <a:ext uri="{FF2B5EF4-FFF2-40B4-BE49-F238E27FC236}">
                <a16:creationId xmlns:a16="http://schemas.microsoft.com/office/drawing/2014/main" id="{D3B7AA76-E8F5-8C1E-58B8-CA78525E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44" y="0"/>
            <a:ext cx="12264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97BF048-384E-5C7A-A554-B1E0EC22F681}"/>
              </a:ext>
            </a:extLst>
          </p:cNvPr>
          <p:cNvSpPr txBox="1">
            <a:spLocks/>
          </p:cNvSpPr>
          <p:nvPr/>
        </p:nvSpPr>
        <p:spPr>
          <a:xfrm>
            <a:off x="1821722" y="5267263"/>
            <a:ext cx="8351746" cy="1062099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Lennart Augustsson, Koen Claessen, Simon Peyton Jones, Tim Sweeney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Epic Games 2026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175E36-4504-74B2-BE6F-CB1FA722864D}"/>
              </a:ext>
            </a:extLst>
          </p:cNvPr>
          <p:cNvSpPr txBox="1">
            <a:spLocks/>
          </p:cNvSpPr>
          <p:nvPr/>
        </p:nvSpPr>
        <p:spPr>
          <a:xfrm>
            <a:off x="751997" y="2748743"/>
            <a:ext cx="10809926" cy="2105890"/>
          </a:xfrm>
          <a:prstGeom prst="rect">
            <a:avLst/>
          </a:prstGeom>
          <a:solidFill>
            <a:srgbClr val="CCECFF"/>
          </a:solidFill>
          <a:effectLst/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Towards a</a:t>
            </a:r>
            <a:br>
              <a:rPr lang="en-GB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denotational semantics for Verse</a:t>
            </a:r>
          </a:p>
        </p:txBody>
      </p:sp>
    </p:spTree>
    <p:extLst>
      <p:ext uri="{BB962C8B-B14F-4D97-AF65-F5344CB8AC3E}">
        <p14:creationId xmlns:p14="http://schemas.microsoft.com/office/powerpoint/2010/main" val="7941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97F6-D979-02B4-E05B-C344C5EBA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BCE4-3F5C-D71D-37CF-7545F08E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alternative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0E7-48BE-64B0-62EE-DE96E589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11" y="2095771"/>
            <a:ext cx="5383033" cy="4667416"/>
          </a:xfrm>
        </p:spPr>
        <p:txBody>
          <a:bodyPr>
            <a:normAutofit/>
          </a:bodyPr>
          <a:lstStyle/>
          <a:p>
            <a:r>
              <a:rPr lang="en-GB" dirty="0"/>
              <a:t>Still STLC; only semantics differs</a:t>
            </a:r>
          </a:p>
          <a:p>
            <a:r>
              <a:rPr lang="en-GB" dirty="0"/>
              <a:t>LHS: syntax</a:t>
            </a:r>
            <a:br>
              <a:rPr lang="en-GB" dirty="0"/>
            </a:br>
            <a:r>
              <a:rPr lang="en-GB" dirty="0"/>
              <a:t>RHS: </a:t>
            </a:r>
            <a:r>
              <a:rPr lang="en-GB" dirty="0">
                <a:solidFill>
                  <a:srgbClr val="FFC000"/>
                </a:solidFill>
              </a:rPr>
              <a:t>ZF set theory (only)</a:t>
            </a:r>
          </a:p>
          <a:p>
            <a:r>
              <a:rPr lang="en-GB" dirty="0"/>
              <a:t>Semantics does not depend on well-typed-ness</a:t>
            </a:r>
          </a:p>
          <a:p>
            <a:r>
              <a:rPr lang="en-GB" dirty="0"/>
              <a:t>Indeed there is no type system.</a:t>
            </a: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E37F9-CA85-FBFF-CEF6-89D0B1C9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3" y="1502796"/>
            <a:ext cx="6452505" cy="496554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2D97D9-1F94-71F8-F8A9-A4062D1B510F}"/>
              </a:ext>
            </a:extLst>
          </p:cNvPr>
          <p:cNvSpPr/>
          <p:nvPr/>
        </p:nvSpPr>
        <p:spPr>
          <a:xfrm>
            <a:off x="337908" y="556018"/>
            <a:ext cx="1975922" cy="442674"/>
          </a:xfrm>
          <a:prstGeom prst="wedgeRoundRectCallout">
            <a:avLst>
              <a:gd name="adj1" fmla="val -765"/>
              <a:gd name="adj2" fmla="val 15398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Still STLC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4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DC39A-D6D7-1974-65AB-10D6C358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168C878-85C6-1022-8E55-5B162BA59664}"/>
              </a:ext>
            </a:extLst>
          </p:cNvPr>
          <p:cNvSpPr/>
          <p:nvPr/>
        </p:nvSpPr>
        <p:spPr>
          <a:xfrm>
            <a:off x="8220337" y="2938325"/>
            <a:ext cx="3007387" cy="783193"/>
          </a:xfrm>
          <a:prstGeom prst="wedgeRoundRectCallout">
            <a:avLst>
              <a:gd name="adj1" fmla="val -51501"/>
              <a:gd name="adj2" fmla="val 14581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Functions are often 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infinite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sets of pairs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80AF9-FEA1-3C4C-9FE6-B5F5B74D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0FAD-3ADE-2CCD-6DFD-66416952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24" y="3919675"/>
            <a:ext cx="10638846" cy="266368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Denotation of a type T[t] is an (infinite)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 of values that inhabit that type</a:t>
            </a:r>
          </a:p>
          <a:p>
            <a:r>
              <a:rPr lang="en-GB" dirty="0"/>
              <a:t>Set theory: a function is just 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 of pairs. </a:t>
            </a:r>
            <a:r>
              <a:rPr lang="en-GB" dirty="0" err="1"/>
              <a:t>E.g</a:t>
            </a:r>
            <a:r>
              <a:rPr lang="en-GB" dirty="0"/>
              <a:t>  {(0,1), (1,2), (2,3), …} is successor.</a:t>
            </a:r>
          </a:p>
          <a:p>
            <a:r>
              <a:rPr lang="en-GB" dirty="0"/>
              <a:t>Given domain (a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) and 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 of pairs, PI returns all the functions (</a:t>
            </a:r>
            <a:r>
              <a:rPr lang="en-GB" b="1" dirty="0">
                <a:solidFill>
                  <a:srgbClr val="FFC000"/>
                </a:solidFill>
              </a:rPr>
              <a:t>sets</a:t>
            </a:r>
            <a:r>
              <a:rPr lang="en-GB" dirty="0"/>
              <a:t> of pairs)</a:t>
            </a:r>
          </a:p>
          <a:p>
            <a:r>
              <a:rPr lang="en-GB" dirty="0"/>
              <a:t>PI: If the inputs are </a:t>
            </a:r>
            <a:r>
              <a:rPr lang="en-GB" b="1" dirty="0">
                <a:solidFill>
                  <a:srgbClr val="FFC000"/>
                </a:solidFill>
              </a:rPr>
              <a:t>sets</a:t>
            </a:r>
            <a:r>
              <a:rPr lang="en-GB" dirty="0"/>
              <a:t>, the output is 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.</a:t>
            </a:r>
          </a:p>
          <a:p>
            <a:r>
              <a:rPr lang="en-GB" dirty="0"/>
              <a:t>Z = {0,1,2…} = { {},  {{}},  {{}, {{}}}, …}   (!)</a:t>
            </a: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694F9-68B1-4FEF-83F4-163C3856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715"/>
          <a:stretch>
            <a:fillRect/>
          </a:stretch>
        </p:blipFill>
        <p:spPr>
          <a:xfrm>
            <a:off x="202735" y="274637"/>
            <a:ext cx="7479237" cy="332730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A5C1F-AC2F-E1FF-8E1A-4FC0393350BF}"/>
              </a:ext>
            </a:extLst>
          </p:cNvPr>
          <p:cNvSpPr/>
          <p:nvPr/>
        </p:nvSpPr>
        <p:spPr>
          <a:xfrm>
            <a:off x="5144586" y="188119"/>
            <a:ext cx="4552747" cy="578882"/>
          </a:xfrm>
          <a:prstGeom prst="wedgeRoundRectCallout">
            <a:avLst>
              <a:gd name="adj1" fmla="val -51501"/>
              <a:gd name="adj2" fmla="val 14581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PI :: Set -&gt; Set -&gt; Set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66C53-51F9-7B7F-AD70-B6A8EE29F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92C3-AFD6-29CB-BDEA-D4F412E8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67921-5A25-6FDC-18A0-D0C69320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3649212"/>
            <a:ext cx="11290851" cy="2934150"/>
          </a:xfrm>
        </p:spPr>
        <p:txBody>
          <a:bodyPr>
            <a:normAutofit/>
          </a:bodyPr>
          <a:lstStyle/>
          <a:p>
            <a:r>
              <a:rPr lang="en-GB" dirty="0"/>
              <a:t>Denotation of a term is 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 of values; always </a:t>
            </a:r>
            <a:r>
              <a:rPr lang="en-GB" b="1" dirty="0">
                <a:solidFill>
                  <a:srgbClr val="FFC000"/>
                </a:solidFill>
              </a:rPr>
              <a:t>empty</a:t>
            </a:r>
            <a:r>
              <a:rPr lang="en-GB" dirty="0"/>
              <a:t> or </a:t>
            </a:r>
            <a:r>
              <a:rPr lang="en-GB" dirty="0">
                <a:solidFill>
                  <a:srgbClr val="FFC000"/>
                </a:solidFill>
              </a:rPr>
              <a:t>singleton</a:t>
            </a:r>
            <a:r>
              <a:rPr lang="en-GB" dirty="0"/>
              <a:t>.</a:t>
            </a:r>
          </a:p>
          <a:p>
            <a:r>
              <a:rPr lang="en-GB" dirty="0"/>
              <a:t>Every term (ill-typed or not) has a denotation, maybe {}</a:t>
            </a:r>
          </a:p>
          <a:p>
            <a:r>
              <a:rPr lang="en-GB" dirty="0"/>
              <a:t>Empty-set means “ill typed term”; e.g.  (3 4).</a:t>
            </a:r>
          </a:p>
          <a:p>
            <a:r>
              <a:rPr lang="en-GB" dirty="0"/>
              <a:t>But not vice versa: some “ill typed terms” have non-empty denotations</a:t>
            </a:r>
          </a:p>
          <a:p>
            <a:pPr lvl="1"/>
            <a:r>
              <a:rPr lang="en-GB" dirty="0"/>
              <a:t>(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(</a:t>
            </a:r>
            <a:r>
              <a:rPr lang="en-GB" dirty="0" err="1"/>
              <a:t>y:int</a:t>
            </a:r>
            <a:r>
              <a:rPr lang="en-GB" dirty="0"/>
              <a:t>).</a:t>
            </a:r>
            <a:r>
              <a:rPr lang="en-GB" dirty="0" err="1"/>
              <a:t>ifzero</a:t>
            </a:r>
            <a:r>
              <a:rPr lang="en-GB" dirty="0"/>
              <a:t> y 3 (9 5))   denotes {f} where f={(0,3)}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4DA37-0A3D-68CE-D290-B2A0B91D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5" y="532837"/>
            <a:ext cx="9328176" cy="2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1DBE3-5BE7-16FD-C0AD-7239383F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3518-966F-F70C-4AC7-3DD181D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EA53-9263-606F-3A59-FEDB8CA57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3649212"/>
            <a:ext cx="11290851" cy="2934150"/>
          </a:xfrm>
        </p:spPr>
        <p:txBody>
          <a:bodyPr>
            <a:normAutofit/>
          </a:bodyPr>
          <a:lstStyle/>
          <a:p>
            <a:r>
              <a:rPr lang="en-GB" dirty="0"/>
              <a:t>What makes this work?  How do we avoid the cardinality problem?</a:t>
            </a:r>
          </a:p>
          <a:p>
            <a:r>
              <a:rPr lang="en-GB" dirty="0"/>
              <a:t>Key point:  the type on a lambda binders limits the values that the binder can take on.  That is what keeps us in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.</a:t>
            </a:r>
          </a:p>
          <a:p>
            <a:r>
              <a:rPr lang="en-GB" dirty="0"/>
              <a:t>But no type system!   Lambda binders have a type, but THAT IS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3E6EA-F30F-4777-93F8-0CD6C911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5" y="532837"/>
            <a:ext cx="9328176" cy="2858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EF0F15E4-0B49-2A60-7444-A606A17176A4}"/>
                  </a:ext>
                </a:extLst>
              </p:cNvPr>
              <p:cNvSpPr/>
              <p:nvPr/>
            </p:nvSpPr>
            <p:spPr>
              <a:xfrm>
                <a:off x="5569528" y="532837"/>
                <a:ext cx="4176152" cy="783193"/>
              </a:xfrm>
              <a:prstGeom prst="wedgeRoundRectCallout">
                <a:avLst>
                  <a:gd name="adj1" fmla="val -36372"/>
                  <a:gd name="adj2" fmla="val 132133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This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 is the key bit</a:t>
                </a: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omic Sans MS" pitchFamily="66" charset="0"/>
                  </a:rPr>
                  <a:t>Lambdas have a limited domain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EF0F15E4-0B49-2A60-7444-A606A1717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8" y="532837"/>
                <a:ext cx="4176152" cy="783193"/>
              </a:xfrm>
              <a:prstGeom prst="wedgeRoundRectCallout">
                <a:avLst>
                  <a:gd name="adj1" fmla="val -36372"/>
                  <a:gd name="adj2" fmla="val 13213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31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24CF3-6334-406B-AFE7-B200186F8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222C-72F1-1794-3AE7-29E9C1D5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42BEE-4F92-D633-DFE9-B135E323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2849078"/>
            <a:ext cx="11290851" cy="344626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Surprisingly simple.</a:t>
            </a:r>
          </a:p>
          <a:p>
            <a:r>
              <a:rPr lang="en-GB" dirty="0"/>
              <a:t>Remarkably: does not threaten the set-based semantics.</a:t>
            </a:r>
          </a:p>
          <a:p>
            <a:r>
              <a:rPr lang="en-GB" dirty="0"/>
              <a:t>Non-termination yields empty set.</a:t>
            </a:r>
          </a:p>
          <a:p>
            <a:r>
              <a:rPr lang="en-GB" dirty="0"/>
              <a:t>Does not find the </a:t>
            </a:r>
            <a:r>
              <a:rPr lang="en-GB" b="1" dirty="0"/>
              <a:t>least</a:t>
            </a:r>
            <a:r>
              <a:rPr lang="en-GB" dirty="0"/>
              <a:t> fixpoint, rather all fixpoints.</a:t>
            </a:r>
          </a:p>
          <a:p>
            <a:endParaRPr lang="en-GB" dirty="0"/>
          </a:p>
          <a:p>
            <a:pPr marL="137160" indent="0">
              <a:buNone/>
            </a:pPr>
            <a:r>
              <a:rPr lang="en-GB" dirty="0"/>
              <a:t>BUT: STLC is still nowhere near expressive enough!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FCE95-0A8B-CD4C-6826-B95EDBF6A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07" y="1509421"/>
            <a:ext cx="10039149" cy="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8A093-AE77-9716-BBE2-AF90A0C57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8069-C1BA-FA87-E7D8-1C7A6532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Verse: </a:t>
            </a:r>
            <a:r>
              <a:rPr lang="en-GB" dirty="0" err="1"/>
              <a:t>Timbda</a:t>
            </a:r>
            <a:r>
              <a:rPr lang="en-GB" dirty="0"/>
              <a:t>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CE26-5D5A-73CC-7C00-2BAAD20E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102" y="1323892"/>
            <a:ext cx="5002035" cy="4709160"/>
          </a:xfrm>
        </p:spPr>
        <p:txBody>
          <a:bodyPr>
            <a:normAutofit/>
          </a:bodyPr>
          <a:lstStyle/>
          <a:p>
            <a:r>
              <a:rPr lang="en-GB" dirty="0"/>
              <a:t>Terms and types are same thing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STLC: 		</a:t>
            </a:r>
            <a:r>
              <a:rPr lang="en-GB" dirty="0"/>
              <a:t>(x : t).      e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>
                <a:sym typeface="Symbol" panose="05050102010706020507" pitchFamily="18" charset="2"/>
              </a:rPr>
              <a:t>Timbda-0:  	</a:t>
            </a:r>
            <a:r>
              <a:rPr lang="en-GB" dirty="0"/>
              <a:t>(x := e</a:t>
            </a:r>
            <a:r>
              <a:rPr lang="en-GB" baseline="-25000" dirty="0"/>
              <a:t>1</a:t>
            </a:r>
            <a:r>
              <a:rPr lang="en-GB" dirty="0"/>
              <a:t>). e</a:t>
            </a:r>
            <a:r>
              <a:rPr lang="en-GB" baseline="-25000" dirty="0"/>
              <a:t>2</a:t>
            </a:r>
          </a:p>
          <a:p>
            <a:pPr lvl="1"/>
            <a:endParaRPr lang="en-GB" baseline="-25000" dirty="0"/>
          </a:p>
          <a:p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(x := :int). x+1</a:t>
            </a:r>
            <a:br>
              <a:rPr lang="en-GB" dirty="0"/>
            </a:br>
            <a:r>
              <a:rPr lang="en-GB" dirty="0"/>
              <a:t>Just like Verse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9D96B-72FF-8F9B-678C-A9DE7FBCA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3" y="1224832"/>
            <a:ext cx="6159817" cy="27306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3999A-1D9D-D367-9EC4-1D01E4A6DC8B}"/>
              </a:ext>
            </a:extLst>
          </p:cNvPr>
          <p:cNvSpPr txBox="1">
            <a:spLocks/>
          </p:cNvSpPr>
          <p:nvPr/>
        </p:nvSpPr>
        <p:spPr>
          <a:xfrm>
            <a:off x="263236" y="4355268"/>
            <a:ext cx="5982393" cy="25082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Unlike (say) the lambda cube, there is still only one lambda!</a:t>
            </a:r>
          </a:p>
          <a:p>
            <a:pPr lvl="1"/>
            <a:r>
              <a:rPr lang="en-GB" dirty="0"/>
              <a:t>Builds (dependent) function types</a:t>
            </a:r>
          </a:p>
          <a:p>
            <a:pPr lvl="1"/>
            <a:r>
              <a:rPr lang="en-GB" dirty="0"/>
              <a:t>Builds ordinary functions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0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3B95-FDDA-82EA-2E1E-368712B2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Verse: </a:t>
            </a:r>
            <a:r>
              <a:rPr lang="en-GB" dirty="0" err="1"/>
              <a:t>Timbda</a:t>
            </a:r>
            <a:r>
              <a:rPr lang="en-GB" dirty="0"/>
              <a:t>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1992-54FA-5903-6D4A-3AE99ED2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292" y="1323892"/>
            <a:ext cx="4427912" cy="470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An expression denotes 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 of values, like STLC</a:t>
            </a:r>
          </a:p>
          <a:p>
            <a:r>
              <a:rPr lang="en-GB" dirty="0"/>
              <a:t>We need 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 of results to express a type</a:t>
            </a:r>
            <a:br>
              <a:rPr lang="en-GB" dirty="0"/>
            </a:b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(x := (3|4|5)). e</a:t>
            </a:r>
          </a:p>
          <a:p>
            <a:r>
              <a:rPr lang="en-GB" dirty="0"/>
              <a:t>So now the set is definitely NOT always a singleton or empty!  It may have many (</a:t>
            </a:r>
            <a:r>
              <a:rPr lang="en-GB" dirty="0" err="1"/>
              <a:t>incl</a:t>
            </a:r>
            <a:r>
              <a:rPr lang="en-GB" dirty="0"/>
              <a:t> </a:t>
            </a:r>
            <a:r>
              <a:rPr lang="en-GB" dirty="0" err="1"/>
              <a:t>infinte</a:t>
            </a:r>
            <a:r>
              <a:rPr lang="en-GB" dirty="0"/>
              <a:t>) </a:t>
            </a:r>
            <a:r>
              <a:rPr lang="en-GB" dirty="0" err="1"/>
              <a:t>elts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215F0-5F20-A8F2-3565-AE32726F3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3" y="1296678"/>
            <a:ext cx="7048695" cy="39015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4814A1-D6B9-5544-E2FB-BF34D7068D7F}"/>
              </a:ext>
            </a:extLst>
          </p:cNvPr>
          <p:cNvSpPr txBox="1">
            <a:spLocks/>
          </p:cNvSpPr>
          <p:nvPr/>
        </p:nvSpPr>
        <p:spPr>
          <a:xfrm>
            <a:off x="332980" y="5508555"/>
            <a:ext cx="7218459" cy="14234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3C825D-FE68-9A5A-89F7-C8390B962542}"/>
              </a:ext>
            </a:extLst>
          </p:cNvPr>
          <p:cNvSpPr/>
          <p:nvPr/>
        </p:nvSpPr>
        <p:spPr>
          <a:xfrm>
            <a:off x="5355218" y="1659774"/>
            <a:ext cx="2054193" cy="783193"/>
          </a:xfrm>
          <a:prstGeom prst="wedgeRoundRectCallout">
            <a:avLst>
              <a:gd name="adj1" fmla="val -115918"/>
              <a:gd name="adj2" fmla="val 64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Still just ZF set theory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4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FAC6-E6CE-88D4-82AF-88D60DB01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0A61-635F-31DA-E998-49319911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Verse: </a:t>
            </a:r>
            <a:r>
              <a:rPr lang="en-GB" dirty="0" err="1"/>
              <a:t>Timbda</a:t>
            </a:r>
            <a:r>
              <a:rPr lang="en-GB" dirty="0"/>
              <a:t> 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D87197-727D-1055-839C-A441A37C5E77}"/>
              </a:ext>
            </a:extLst>
          </p:cNvPr>
          <p:cNvSpPr txBox="1">
            <a:spLocks/>
          </p:cNvSpPr>
          <p:nvPr/>
        </p:nvSpPr>
        <p:spPr>
          <a:xfrm>
            <a:off x="361126" y="4452730"/>
            <a:ext cx="6008536" cy="21306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A6B0F-72E5-3C96-1D8B-181E2331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66" y="1235717"/>
            <a:ext cx="9812332" cy="5431259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11B405-2228-A7D4-B2D8-0745B74A6F26}"/>
              </a:ext>
            </a:extLst>
          </p:cNvPr>
          <p:cNvSpPr/>
          <p:nvPr/>
        </p:nvSpPr>
        <p:spPr>
          <a:xfrm>
            <a:off x="7605197" y="1854117"/>
            <a:ext cx="2298034" cy="783193"/>
          </a:xfrm>
          <a:prstGeom prst="wedgeRoundRectCallout">
            <a:avLst>
              <a:gd name="adj1" fmla="val -133016"/>
              <a:gd name="adj2" fmla="val 16562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 function is set of pairs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9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AF610-5C0E-B246-60BD-43656197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2" y="2600282"/>
            <a:ext cx="11989416" cy="16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1386-9696-EEAE-0A93-04FD80DDD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9AC4-AB9C-782D-0FFE-49FC764A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Verse: </a:t>
            </a:r>
            <a:r>
              <a:rPr lang="en-GB" dirty="0" err="1"/>
              <a:t>Timbda</a:t>
            </a:r>
            <a:r>
              <a:rPr lang="en-GB" dirty="0"/>
              <a:t>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AFD9-DE15-C27B-CD3C-D6604B1E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164" y="1296678"/>
            <a:ext cx="6008536" cy="4213129"/>
          </a:xfrm>
        </p:spPr>
        <p:txBody>
          <a:bodyPr>
            <a:normAutofit/>
          </a:bodyPr>
          <a:lstStyle/>
          <a:p>
            <a:r>
              <a:rPr lang="en-GB" dirty="0"/>
              <a:t>Remarkably simple – even simpler than STLC (just E, no T)!</a:t>
            </a:r>
          </a:p>
          <a:p>
            <a:r>
              <a:rPr lang="en-GB" dirty="0"/>
              <a:t>Still just ZF set theory.  No problems with cardinality.</a:t>
            </a:r>
          </a:p>
          <a:p>
            <a:r>
              <a:rPr lang="en-GB" dirty="0"/>
              <a:t>No type system: every term has a denotation.</a:t>
            </a:r>
          </a:p>
          <a:p>
            <a:r>
              <a:rPr lang="en-GB" dirty="0"/>
              <a:t>“Ill typed” terms simply denote the empty set, e.g. (3 4)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7B6091-A9DC-063A-78BE-B07162F17101}"/>
              </a:ext>
            </a:extLst>
          </p:cNvPr>
          <p:cNvSpPr txBox="1">
            <a:spLocks/>
          </p:cNvSpPr>
          <p:nvPr/>
        </p:nvSpPr>
        <p:spPr>
          <a:xfrm>
            <a:off x="361126" y="4452730"/>
            <a:ext cx="6008536" cy="21306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561E8-721A-C0CF-58C5-714A43D0A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4" y="1296678"/>
            <a:ext cx="5760300" cy="31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11E073-CBD4-8193-6244-560658433D61}"/>
              </a:ext>
            </a:extLst>
          </p:cNvPr>
          <p:cNvSpPr/>
          <p:nvPr/>
        </p:nvSpPr>
        <p:spPr>
          <a:xfrm>
            <a:off x="4677512" y="4502765"/>
            <a:ext cx="3202894" cy="11685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Denotational semantics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F4249D-88FB-26D1-BE29-A42D2B096707}"/>
              </a:ext>
            </a:extLst>
          </p:cNvPr>
          <p:cNvSpPr/>
          <p:nvPr/>
        </p:nvSpPr>
        <p:spPr>
          <a:xfrm>
            <a:off x="3370651" y="1290786"/>
            <a:ext cx="5773349" cy="1514773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Programmer’s eye view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396A06F-893E-90F2-CCE5-EDEDF498743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sz="6000" dirty="0"/>
              <a:t>Figuring out Verse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6ABD33-EB1B-036E-3279-CDE37C5D7747}"/>
              </a:ext>
            </a:extLst>
          </p:cNvPr>
          <p:cNvSpPr/>
          <p:nvPr/>
        </p:nvSpPr>
        <p:spPr>
          <a:xfrm>
            <a:off x="335280" y="4496122"/>
            <a:ext cx="3688080" cy="11685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Operational semantics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48AB02-9763-F5E1-ABCA-8A26645B4CA3}"/>
              </a:ext>
            </a:extLst>
          </p:cNvPr>
          <p:cNvSpPr/>
          <p:nvPr/>
        </p:nvSpPr>
        <p:spPr>
          <a:xfrm>
            <a:off x="8534558" y="4559982"/>
            <a:ext cx="3202894" cy="104081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Verification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4935D1-FFD2-01CE-2B4C-CF8852AA55E6}"/>
              </a:ext>
            </a:extLst>
          </p:cNvPr>
          <p:cNvCxnSpPr>
            <a:stCxn id="5" idx="3"/>
            <a:endCxn id="7" idx="0"/>
          </p:cNvCxnSpPr>
          <p:nvPr/>
        </p:nvCxnSpPr>
        <p:spPr>
          <a:xfrm flipH="1">
            <a:off x="2179320" y="2583726"/>
            <a:ext cx="2036818" cy="19123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59A5A5-8844-D15C-1CF3-EB6BEB700754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>
            <a:off x="6257326" y="2805559"/>
            <a:ext cx="21633" cy="16972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41EC40-DC4B-1C84-0448-8CC326835FD4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8298513" y="2583726"/>
            <a:ext cx="1837492" cy="19762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4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2299-041A-B159-618A-EFBB5AB9D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2D8B-AA4F-DBA5-6826-F4AA14D6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Lambda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FBC949-86FD-25FF-460D-51AF1A3B3AD7}"/>
              </a:ext>
            </a:extLst>
          </p:cNvPr>
          <p:cNvSpPr txBox="1">
            <a:spLocks/>
          </p:cNvSpPr>
          <p:nvPr/>
        </p:nvSpPr>
        <p:spPr>
          <a:xfrm>
            <a:off x="361126" y="4452730"/>
            <a:ext cx="6008536" cy="21306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60A14-E0E6-2B69-D434-57A3D53B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26" y="289070"/>
            <a:ext cx="7275986" cy="40273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57349A-451E-8678-1674-4DABD96F14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999" y="4466054"/>
                <a:ext cx="9055088" cy="1596138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548640" indent="-411480" algn="l" rtl="0" eaLnBrk="1" latinLnBrk="0" hangingPunct="1">
                  <a:spcBef>
                    <a:spcPts val="1800"/>
                  </a:spcBef>
                  <a:spcAft>
                    <a:spcPts val="0"/>
                  </a:spcAft>
                  <a:buClr>
                    <a:srgbClr val="FFFF00"/>
                  </a:buClr>
                  <a:buSzPct val="100000"/>
                  <a:buFont typeface="Wingdings 2" pitchFamily="18" charset="2"/>
                  <a:buChar char=""/>
                  <a:defRPr kumimoji="0"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Remarkably: only one lambda!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:=(: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).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+1]     = {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𝑠𝑢𝑐𝑐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)).  (: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𝑓𝑢𝑛𝑐𝑡𝑖𝑜𝑛𝑠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57349A-451E-8678-1674-4DABD96F1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99" y="4466054"/>
                <a:ext cx="9055088" cy="1596138"/>
              </a:xfrm>
              <a:prstGeom prst="rect">
                <a:avLst/>
              </a:prstGeom>
              <a:blipFill>
                <a:blip r:embed="rId4"/>
                <a:stretch>
                  <a:fillRect t="-5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C6742A-4FCE-4965-37D3-A227F67C038A}"/>
              </a:ext>
            </a:extLst>
          </p:cNvPr>
          <p:cNvSpPr txBox="1"/>
          <p:nvPr/>
        </p:nvSpPr>
        <p:spPr>
          <a:xfrm>
            <a:off x="822066" y="6154053"/>
            <a:ext cx="9129161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 g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function(:int){:int}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g[3]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8CD9A6-3BEA-5A81-518A-9A09CD2A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112" y="1260833"/>
            <a:ext cx="4516582" cy="4213129"/>
          </a:xfrm>
        </p:spPr>
        <p:txBody>
          <a:bodyPr>
            <a:norm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(</a:t>
            </a:r>
            <a:r>
              <a:rPr lang="en-GB" dirty="0" err="1"/>
              <a:t>x:int</a:t>
            </a:r>
            <a:r>
              <a:rPr lang="en-GB" dirty="0"/>
              <a:t>). &lt;some set of int&gt; </a:t>
            </a:r>
          </a:p>
          <a:p>
            <a:r>
              <a:rPr lang="en-GB" dirty="0"/>
              <a:t>Usually</a:t>
            </a:r>
          </a:p>
          <a:p>
            <a:pPr lvl="1"/>
            <a:r>
              <a:rPr lang="en-GB" b="1" dirty="0">
                <a:solidFill>
                  <a:srgbClr val="FFC000"/>
                </a:solidFill>
              </a:rPr>
              <a:t>one</a:t>
            </a:r>
            <a:r>
              <a:rPr lang="en-GB" dirty="0"/>
              <a:t> function, that takes</a:t>
            </a:r>
            <a:br>
              <a:rPr lang="en-GB" dirty="0"/>
            </a:br>
            <a:r>
              <a:rPr lang="en-GB" dirty="0"/>
              <a:t>and int and returns a set</a:t>
            </a:r>
          </a:p>
          <a:p>
            <a:r>
              <a:rPr lang="en-GB" dirty="0"/>
              <a:t>In T0 and Verse</a:t>
            </a:r>
          </a:p>
          <a:p>
            <a:pPr lvl="1"/>
            <a:r>
              <a:rPr lang="en-GB" dirty="0"/>
              <a:t>A </a:t>
            </a:r>
            <a:r>
              <a:rPr lang="en-GB" b="1" dirty="0">
                <a:solidFill>
                  <a:srgbClr val="FFC000"/>
                </a:solidFill>
              </a:rPr>
              <a:t>set</a:t>
            </a:r>
            <a:r>
              <a:rPr lang="en-GB" dirty="0"/>
              <a:t> of functions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466A3AD-6D99-8E01-110A-82FE9254279D}"/>
              </a:ext>
            </a:extLst>
          </p:cNvPr>
          <p:cNvSpPr/>
          <p:nvPr/>
        </p:nvSpPr>
        <p:spPr>
          <a:xfrm>
            <a:off x="9951227" y="4854524"/>
            <a:ext cx="2033712" cy="510778"/>
          </a:xfrm>
          <a:prstGeom prst="wedgeRoundRectCallout">
            <a:avLst>
              <a:gd name="adj1" fmla="val -98996"/>
              <a:gd name="adj2" fmla="val 840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Type-like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4E30390-F262-BA77-C282-CE2FB887029C}"/>
              </a:ext>
            </a:extLst>
          </p:cNvPr>
          <p:cNvSpPr/>
          <p:nvPr/>
        </p:nvSpPr>
        <p:spPr>
          <a:xfrm>
            <a:off x="6785609" y="4599135"/>
            <a:ext cx="2033712" cy="510778"/>
          </a:xfrm>
          <a:prstGeom prst="wedgeRoundRectCallout">
            <a:avLst>
              <a:gd name="adj1" fmla="val -103628"/>
              <a:gd name="adj2" fmla="val 655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Term-like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1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A113DA-3A01-4362-8158-E02E8700A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1" y="1717702"/>
            <a:ext cx="6965365" cy="301688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FDCB6BC-1BF7-F138-A584-9DE7113A085C}"/>
              </a:ext>
            </a:extLst>
          </p:cNvPr>
          <p:cNvSpPr/>
          <p:nvPr/>
        </p:nvSpPr>
        <p:spPr>
          <a:xfrm>
            <a:off x="8282384" y="3933535"/>
            <a:ext cx="2651624" cy="442674"/>
          </a:xfrm>
          <a:prstGeom prst="wedgeRoundRectCallout">
            <a:avLst>
              <a:gd name="adj1" fmla="val -131969"/>
              <a:gd name="adj2" fmla="val -3061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D480A-298C-E38E-2CAB-C45903F1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Timbda-0 is super expressive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FDD5-5A3B-E7BC-5918-F214082E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442" y="1783080"/>
            <a:ext cx="4405024" cy="4709160"/>
          </a:xfrm>
        </p:spPr>
        <p:txBody>
          <a:bodyPr/>
          <a:lstStyle/>
          <a:p>
            <a:r>
              <a:rPr lang="en-GB" dirty="0" err="1"/>
              <a:t>E.g</a:t>
            </a:r>
            <a:r>
              <a:rPr lang="en-GB" dirty="0"/>
              <a:t> we can translate any STLC term into Timbda-0</a:t>
            </a:r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383979B-F668-1BF3-90F1-7FA75021454B}"/>
              </a:ext>
            </a:extLst>
          </p:cNvPr>
          <p:cNvSpPr/>
          <p:nvPr/>
        </p:nvSpPr>
        <p:spPr>
          <a:xfrm>
            <a:off x="8129983" y="3270357"/>
            <a:ext cx="3550483" cy="1464231"/>
          </a:xfrm>
          <a:prstGeom prst="wedgeRoundRectCallout">
            <a:avLst>
              <a:gd name="adj1" fmla="val -88063"/>
              <a:gd name="adj2" fmla="val 3164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You can see very clearly how the same lambda is used for function “types” and for function “terms”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8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FD51-C41D-FC62-D1BA-D722D9C8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CB22D-B4E7-783F-BBCC-C36AE19C7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280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Can we embed the </a:t>
                </a:r>
                <a:r>
                  <a:rPr lang="en-GB" b="1" dirty="0"/>
                  <a:t>untyped</a:t>
                </a:r>
                <a:r>
                  <a:rPr lang="en-GB" dirty="0"/>
                  <a:t> lambda calculus?</a:t>
                </a:r>
                <a:br>
                  <a:rPr lang="en-GB" dirty="0"/>
                </a:br>
                <a:r>
                  <a:rPr lang="en-GB" dirty="0"/>
                  <a:t>Surely not!  But why not?</a:t>
                </a:r>
              </a:p>
              <a:p>
                <a:r>
                  <a:rPr lang="en-GB" dirty="0"/>
                  <a:t>We would need a new constant ‘any’ so that we could write</a:t>
                </a:r>
                <a:br>
                  <a:rPr lang="en-GB" dirty="0"/>
                </a:br>
                <a:r>
                  <a:rPr lang="en-GB" dirty="0"/>
                  <a:t>       TE[ </a:t>
                </a:r>
                <a:r>
                  <a:rPr lang="en-GB" dirty="0">
                    <a:sym typeface="Symbol" panose="05050102010706020507" pitchFamily="18" charset="2"/>
                  </a:rPr>
                  <a:t> </a:t>
                </a:r>
                <a:r>
                  <a:rPr lang="en-GB" dirty="0" err="1"/>
                  <a:t>x.e</a:t>
                </a:r>
                <a:r>
                  <a:rPr lang="en-GB" dirty="0"/>
                  <a:t> ]   =    </a:t>
                </a:r>
                <a:r>
                  <a:rPr lang="en-GB" dirty="0">
                    <a:sym typeface="Symbol" panose="05050102010706020507" pitchFamily="18" charset="2"/>
                  </a:rPr>
                  <a:t></a:t>
                </a:r>
                <a:r>
                  <a:rPr lang="en-GB" dirty="0"/>
                  <a:t>(x := :any). e ?</a:t>
                </a:r>
              </a:p>
              <a:p>
                <a:r>
                  <a:rPr lang="en-GB" dirty="0"/>
                  <a:t>But what is the denotation of ‘any’?</a:t>
                </a:r>
              </a:p>
              <a:p>
                <a:r>
                  <a:rPr lang="en-GB" dirty="0"/>
                  <a:t>Maybe </a:t>
                </a:r>
              </a:p>
              <a:p>
                <a:pPr lvl="1"/>
                <a:r>
                  <a:rPr lang="en-GB" sz="3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𝐸𝑥𝑝𝑟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∈ℇ[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3400" b="0" dirty="0"/>
              </a:p>
              <a:p>
                <a:pPr lvl="1"/>
                <a:r>
                  <a:rPr lang="en-GB" sz="3400" b="0" dirty="0"/>
                  <a:t> </a:t>
                </a:r>
                <a14:m>
                  <m:oMath xmlns:m="http://schemas.openxmlformats.org/officeDocument/2006/math">
                    <m:r>
                      <a:rPr lang="en-GB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d>
                      <m:dPr>
                        <m:begChr m:val="["/>
                        <m:endChr m:val="]"/>
                        <m:ctrlPr>
                          <a:rPr lang="en-GB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𝑎𝑛𝑦</m:t>
                        </m:r>
                      </m:e>
                    </m:d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{{ (</m:t>
                        </m:r>
                        <m:r>
                          <m:rPr>
                            <m:sty m:val="p"/>
                          </m:rPr>
                          <a:rPr lang="en-GB" sz="3400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3400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) | </m:t>
                        </m:r>
                        <m:r>
                          <m:rPr>
                            <m:sty m:val="p"/>
                          </m:rPr>
                          <a:rPr lang="en-GB" sz="3400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3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GB" sz="3400" b="0" dirty="0"/>
              </a:p>
              <a:p>
                <a:r>
                  <a:rPr lang="en-GB" dirty="0"/>
                  <a:t>Leads to a kind of stratified-universe semantics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CB22D-B4E7-783F-BBCC-C36AE19C7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28062"/>
              </a:xfrm>
              <a:blipFill>
                <a:blip r:embed="rId2"/>
                <a:stretch>
                  <a:fillRect t="-2104" b="-1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00FCC15-EC41-A893-88F1-7C4CFAF1F10A}"/>
              </a:ext>
            </a:extLst>
          </p:cNvPr>
          <p:cNvSpPr/>
          <p:nvPr/>
        </p:nvSpPr>
        <p:spPr>
          <a:xfrm>
            <a:off x="7415088" y="3188830"/>
            <a:ext cx="4012141" cy="1328023"/>
          </a:xfrm>
          <a:prstGeom prst="wedgeRoundRectCallout">
            <a:avLst>
              <a:gd name="adj1" fmla="val -103140"/>
              <a:gd name="adj2" fmla="val 7277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All expressions not mentioning any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This is an enumerable set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9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1BBD-DBF3-3C85-DB59-111C00CF7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8858-E289-A675-ABB5-338752DD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Lots more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E7C9-862D-0DD3-32DF-81B50157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Operational semantics</a:t>
            </a:r>
          </a:p>
          <a:p>
            <a:pPr lvl="1"/>
            <a:r>
              <a:rPr lang="en-GB" dirty="0"/>
              <a:t>Untyped lambda calculus has a simple operational semantics (rewriting)</a:t>
            </a:r>
          </a:p>
          <a:p>
            <a:pPr lvl="1"/>
            <a:r>
              <a:rPr lang="en-GB" dirty="0"/>
              <a:t>But (embarrassingly) </a:t>
            </a:r>
            <a:r>
              <a:rPr lang="en-GB" b="1" dirty="0"/>
              <a:t>Timbda-0 does not</a:t>
            </a:r>
            <a:r>
              <a:rPr lang="en-GB" dirty="0"/>
              <a:t>.  </a:t>
            </a:r>
          </a:p>
          <a:p>
            <a:pPr lvl="1"/>
            <a:r>
              <a:rPr lang="en-GB" dirty="0"/>
              <a:t>We know what to do: Timbda-1, Timbda-2…</a:t>
            </a:r>
          </a:p>
          <a:p>
            <a:r>
              <a:rPr lang="en-GB" dirty="0"/>
              <a:t>Exploring relational semantics and </a:t>
            </a:r>
            <a:r>
              <a:rPr lang="en-GB" dirty="0" err="1"/>
              <a:t>parameteric</a:t>
            </a:r>
            <a:r>
              <a:rPr lang="en-GB" dirty="0"/>
              <a:t> polymorphism.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53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6D3C-48DA-1ED8-F99C-CA4B53C7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2</a:t>
            </a:r>
            <a:br>
              <a:rPr lang="en-GB" dirty="0"/>
            </a:br>
            <a:r>
              <a:rPr lang="en-GB" dirty="0"/>
              <a:t>Patterns vs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52E59-C381-14B1-5A55-6FE7E8CAD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4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60F62-4323-90B3-9AA9-AB850891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72E7-1EAF-2B2C-5A9E-E4778BBB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Big Idea in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3B40-DEF2-7300-F7C1-0870E5477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534"/>
            <a:ext cx="10972800" cy="4709160"/>
          </a:xfrm>
        </p:spPr>
        <p:txBody>
          <a:bodyPr>
            <a:normAutofit/>
          </a:bodyPr>
          <a:lstStyle/>
          <a:p>
            <a:r>
              <a:rPr lang="en-GB" i="1" dirty="0"/>
              <a:t>The same Verse term can describe</a:t>
            </a:r>
          </a:p>
          <a:p>
            <a:pPr lvl="1"/>
            <a:r>
              <a:rPr lang="en-GB" b="0" i="1" dirty="0"/>
              <a:t>An ordinary expression.</a:t>
            </a:r>
          </a:p>
          <a:p>
            <a:pPr lvl="1"/>
            <a:r>
              <a:rPr lang="en-GB" i="1" dirty="0"/>
              <a:t>A type.</a:t>
            </a:r>
          </a:p>
          <a:p>
            <a:pPr lvl="1"/>
            <a:r>
              <a:rPr lang="en-GB" b="0" i="1" dirty="0"/>
              <a:t>A pattern.   Not \</a:t>
            </a:r>
            <a:r>
              <a:rPr lang="en-GB" b="0" i="1" dirty="0" err="1"/>
              <a:t>x.expr</a:t>
            </a:r>
            <a:r>
              <a:rPr lang="en-GB" b="0" i="1" dirty="0"/>
              <a:t>,  nor \</a:t>
            </a:r>
            <a:r>
              <a:rPr lang="en-GB" b="0" i="1" dirty="0" err="1"/>
              <a:t>pat.expr</a:t>
            </a:r>
            <a:r>
              <a:rPr lang="en-GB" b="0" i="1" dirty="0"/>
              <a:t>, just</a:t>
            </a:r>
            <a:br>
              <a:rPr lang="en-GB" b="0" i="1" dirty="0"/>
            </a:br>
            <a:r>
              <a:rPr lang="en-GB" b="0" i="1" dirty="0"/>
              <a:t>		</a:t>
            </a:r>
            <a:r>
              <a:rPr lang="en-GB" b="1" i="1" dirty="0">
                <a:solidFill>
                  <a:srgbClr val="FFC000"/>
                </a:solidFill>
              </a:rPr>
              <a:t> fun(expr){expr}</a:t>
            </a:r>
          </a:p>
          <a:p>
            <a:r>
              <a:rPr lang="en-GB" b="1" dirty="0"/>
              <a:t>One semantics </a:t>
            </a:r>
            <a:r>
              <a:rPr lang="en-GB" dirty="0"/>
              <a:t>for expressions, types, and patterns.</a:t>
            </a:r>
          </a:p>
          <a:p>
            <a:r>
              <a:rPr lang="en-GB" b="0" dirty="0"/>
              <a:t>Far-reaching consequences</a:t>
            </a:r>
          </a:p>
          <a:p>
            <a:pPr marL="585216" lvl="1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7083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567E0-8333-C3A5-724E-DA580850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CE55-E22C-5CB2-9757-36F41535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and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47F5F-1497-59EA-5681-A78FEB2A3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74124"/>
                <a:ext cx="10972800" cy="4879570"/>
              </a:xfrm>
            </p:spPr>
            <p:txBody>
              <a:bodyPr>
                <a:normAutofit fontScale="92500" lnSpcReduction="20000"/>
              </a:bodyPr>
              <a:lstStyle/>
              <a:p>
                <a:pPr marL="137160" indent="0">
                  <a:buNone/>
                </a:pPr>
                <a:r>
                  <a:rPr lang="en-GB" dirty="0"/>
                  <a:t>Typically</a:t>
                </a:r>
              </a:p>
              <a:p>
                <a:r>
                  <a:rPr lang="en-GB" b="0" dirty="0"/>
                  <a:t>An </a:t>
                </a:r>
                <a:r>
                  <a:rPr lang="en-GB" b="1" dirty="0"/>
                  <a:t>expression</a:t>
                </a:r>
                <a:r>
                  <a:rPr lang="en-GB" dirty="0"/>
                  <a:t>, given the values of its free variables, returns a value</a:t>
                </a:r>
              </a:p>
              <a:p>
                <a:r>
                  <a:rPr lang="en-GB" b="0" dirty="0"/>
                  <a:t>A </a:t>
                </a:r>
                <a:r>
                  <a:rPr lang="en-GB" b="1" dirty="0"/>
                  <a:t>pattern</a:t>
                </a:r>
                <a:r>
                  <a:rPr lang="en-GB" b="0" dirty="0"/>
                  <a:t>, given an </a:t>
                </a:r>
                <a:r>
                  <a:rPr lang="en-GB" dirty="0"/>
                  <a:t>input argument to match, may fail, </a:t>
                </a:r>
                <a:br>
                  <a:rPr lang="en-GB" dirty="0"/>
                </a:br>
                <a:r>
                  <a:rPr lang="en-GB" dirty="0"/>
                  <a:t>or may return a set of bindings</a:t>
                </a:r>
              </a:p>
              <a:p>
                <a:pPr marL="137160" indent="0">
                  <a:buNone/>
                </a:pPr>
                <a:r>
                  <a:rPr lang="en-GB" dirty="0"/>
                  <a:t>So the denotation of </a:t>
                </a:r>
                <a:r>
                  <a:rPr lang="en-GB" i="1" dirty="0"/>
                  <a:t>every</a:t>
                </a:r>
                <a:r>
                  <a:rPr lang="en-GB" dirty="0"/>
                  <a:t> Verse expression must do </a:t>
                </a:r>
                <a:r>
                  <a:rPr lang="en-GB" i="1" dirty="0"/>
                  <a:t>all</a:t>
                </a:r>
                <a:r>
                  <a:rPr lang="en-GB" dirty="0"/>
                  <a:t> of these things:</a:t>
                </a:r>
              </a:p>
              <a:p>
                <a:pPr lvl="2"/>
                <a:r>
                  <a:rPr lang="en-GB" dirty="0"/>
                  <a:t>Take an input value</a:t>
                </a:r>
              </a:p>
              <a:p>
                <a:pPr lvl="2"/>
                <a:r>
                  <a:rPr lang="en-GB" dirty="0"/>
                  <a:t>Fail or succeed</a:t>
                </a:r>
              </a:p>
              <a:p>
                <a:pPr lvl="2"/>
                <a:r>
                  <a:rPr lang="en-GB" dirty="0"/>
                  <a:t>Return an output value</a:t>
                </a:r>
              </a:p>
              <a:p>
                <a:pPr lvl="2"/>
                <a:r>
                  <a:rPr lang="en-GB" dirty="0"/>
                  <a:t>Return a bunch of bindings</a:t>
                </a:r>
              </a:p>
              <a:p>
                <a:pPr marL="137160" indent="0">
                  <a:buNone/>
                </a:pPr>
                <a:r>
                  <a:rPr lang="en-GB" b="0" dirty="0"/>
                  <a:t>Denotational semantics must be compositional: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𝑓𝑢𝑛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….</m:t>
                      </m:r>
                    </m:oMath>
                  </m:oMathPara>
                </a14:m>
                <a:endParaRPr lang="en-GB" b="0" dirty="0"/>
              </a:p>
              <a:p>
                <a:pPr marL="137160" indent="0">
                  <a:buNone/>
                </a:pPr>
                <a:endParaRPr lang="en-GB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47F5F-1497-59EA-5681-A78FEB2A3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74124"/>
                <a:ext cx="10972800" cy="4879570"/>
              </a:xfrm>
              <a:blipFill>
                <a:blip r:embed="rId2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99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A59CDD-B1C9-206F-8256-28BB7133D1AF}"/>
              </a:ext>
            </a:extLst>
          </p:cNvPr>
          <p:cNvSpPr txBox="1"/>
          <p:nvPr/>
        </p:nvSpPr>
        <p:spPr>
          <a:xfrm>
            <a:off x="7248696" y="616673"/>
            <a:ext cx="4705005" cy="255454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 colon rule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dirty="0"/>
              <a:t>x:e   or   x:=e   </a:t>
            </a:r>
          </a:p>
          <a:p>
            <a:pPr algn="ctr"/>
            <a:r>
              <a:rPr lang="en-GB" sz="2000" dirty="0"/>
              <a:t>brings x into scope in the enclosing block; nothing else does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In fact</a:t>
            </a:r>
          </a:p>
          <a:p>
            <a:pPr algn="ctr"/>
            <a:r>
              <a:rPr lang="en-GB" sz="2000" dirty="0"/>
              <a:t>x:e     means    x := (:e)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714A1-EDDC-A185-EDF3-AA23C74A2250}"/>
              </a:ext>
            </a:extLst>
          </p:cNvPr>
          <p:cNvSpPr txBox="1"/>
          <p:nvPr/>
        </p:nvSpPr>
        <p:spPr>
          <a:xfrm>
            <a:off x="7038112" y="3944537"/>
            <a:ext cx="4915592" cy="224676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Scoping rules</a:t>
            </a:r>
          </a:p>
          <a:p>
            <a:pPr algn="ctr"/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fun</a:t>
            </a:r>
            <a:r>
              <a:rPr lang="en-GB" sz="2000" dirty="0"/>
              <a:t>(b1){b2}   variables bound in e1 scope over b2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if</a:t>
            </a:r>
            <a:r>
              <a:rPr lang="en-GB" sz="2000" dirty="0"/>
              <a:t>(b1)</a:t>
            </a:r>
            <a:r>
              <a:rPr lang="en-GB" sz="2000" b="1" dirty="0"/>
              <a:t>then</a:t>
            </a:r>
            <a:r>
              <a:rPr lang="en-GB" sz="2000" dirty="0"/>
              <a:t>{b2}</a:t>
            </a:r>
            <a:r>
              <a:rPr lang="en-GB" sz="2000" b="1" dirty="0"/>
              <a:t>else</a:t>
            </a:r>
            <a:r>
              <a:rPr lang="en-GB" sz="2000" dirty="0"/>
              <a:t>{b3}  variables bound in b1 scope over b2 but not b3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9926F-D84C-CAF9-831F-04C3B7B8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71"/>
          <a:stretch>
            <a:fillRect/>
          </a:stretch>
        </p:blipFill>
        <p:spPr>
          <a:xfrm>
            <a:off x="559724" y="563328"/>
            <a:ext cx="6120678" cy="57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1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14179-52AC-13E8-1BC8-81B837C4C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C4C1-AFF8-5522-FB06-40FAFCB4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conventional way (expression oriented)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91D5E-C1B8-6E10-31FD-1B8F2F363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831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b="0" dirty="0"/>
                  <a:t>Domains:</a:t>
                </a:r>
                <a:br>
                  <a:rPr lang="en-GB" b="0" i="1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𝐸𝑛𝑣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𝐼𝑑𝑒𝑛𝑡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↪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</m:oMath>
                </a14:m>
                <a:br>
                  <a:rPr lang="en-GB" b="0" i="1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i="1" dirty="0"/>
              </a:p>
              <a:p>
                <a:r>
                  <a:rPr lang="en-GB" dirty="0"/>
                  <a:t>Denotations: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𝐸𝑛𝑣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𝑉𝑎𝑙</m:t>
                    </m:r>
                  </m:oMath>
                </a14:m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…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Each variable is brought into scope with a known value, e.g.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Not a good fit with the “pattern” part</a:t>
                </a:r>
              </a:p>
              <a:p>
                <a:pPr lvl="1"/>
                <a:r>
                  <a:rPr lang="en-GB" dirty="0"/>
                  <a:t>How does it “take an input argument”, or</a:t>
                </a:r>
              </a:p>
              <a:p>
                <a:pPr lvl="1"/>
                <a:r>
                  <a:rPr lang="en-GB" dirty="0"/>
                  <a:t>“return a bunch of bindings”?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91D5E-C1B8-6E10-31FD-1B8F2F363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83162"/>
              </a:xfrm>
              <a:blipFill>
                <a:blip r:embed="rId2"/>
                <a:stretch>
                  <a:fillRect t="-1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69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5EE2-199A-79E4-E420-19068823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Existentials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C6DE7-FDCF-11C4-BCB2-D9F541A05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But what about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???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There is no value to bind x to!</a:t>
                </a:r>
              </a:p>
              <a:p>
                <a:r>
                  <a:rPr lang="en-GB" dirty="0"/>
                  <a:t>One idea: iterate over all possible values of x, and combine the results somehow.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𝑉𝑎𝑙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480060" indent="-342900"/>
                <a:r>
                  <a:rPr lang="en-GB" dirty="0"/>
                  <a:t>Maybe this is fine; </a:t>
                </a:r>
              </a:p>
              <a:p>
                <a:pPr marL="800100" lvl="1" indent="-342900"/>
                <a:r>
                  <a:rPr lang="en-GB" dirty="0"/>
                  <a:t>but it’s not directly implementable</a:t>
                </a:r>
              </a:p>
              <a:p>
                <a:pPr marL="800100" lvl="1" indent="-342900"/>
                <a:r>
                  <a:rPr lang="en-GB" dirty="0"/>
                  <a:t>what exactly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GB" dirty="0"/>
                  <a:t> mean?</a:t>
                </a:r>
              </a:p>
              <a:p>
                <a:pPr marL="480060" indent="-342900"/>
                <a:r>
                  <a:rPr lang="en-GB" dirty="0"/>
                  <a:t>We have been exploring an alternative that seems a better fit with functional logic.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C6DE7-FDCF-11C4-BCB2-D9F541A05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20" r="-1611" b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99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erial View Group Swimmers Turquoise Ocean Water Stock Photos - Free &amp;  Royalty-Free Stock Photos from Dreamstime">
            <a:extLst>
              <a:ext uri="{FF2B5EF4-FFF2-40B4-BE49-F238E27FC236}">
                <a16:creationId xmlns:a16="http://schemas.microsoft.com/office/drawing/2014/main" id="{AE33A834-E272-7503-15D1-CB5EC742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FF3AB29-45AF-24F3-21DC-B13CB391A585}"/>
              </a:ext>
            </a:extLst>
          </p:cNvPr>
          <p:cNvSpPr txBox="1">
            <a:spLocks/>
          </p:cNvSpPr>
          <p:nvPr/>
        </p:nvSpPr>
        <p:spPr>
          <a:xfrm>
            <a:off x="5898543" y="588336"/>
            <a:ext cx="5469172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GB" dirty="0"/>
              <a:t>The water gets deep quickly</a:t>
            </a:r>
          </a:p>
          <a:p>
            <a:r>
              <a:rPr lang="en-GB" dirty="0"/>
              <a:t>Me: paddling in shallow water</a:t>
            </a:r>
          </a:p>
          <a:p>
            <a:r>
              <a:rPr lang="en-GB" dirty="0"/>
              <a:t>Koen Claessen, Stephanie Weirich: swimming</a:t>
            </a:r>
          </a:p>
          <a:p>
            <a:r>
              <a:rPr lang="en-GB" dirty="0"/>
              <a:t>Jon Stirling, Neel </a:t>
            </a:r>
            <a:r>
              <a:rPr lang="en-GB" dirty="0" err="1"/>
              <a:t>Khrisnaswami</a:t>
            </a:r>
            <a:r>
              <a:rPr lang="en-GB" dirty="0"/>
              <a:t>, Bob Harper, Martin Hyland, Alex </a:t>
            </a:r>
            <a:r>
              <a:rPr lang="en-GB" dirty="0" err="1"/>
              <a:t>Kavvos</a:t>
            </a:r>
            <a:r>
              <a:rPr lang="en-GB" dirty="0"/>
              <a:t> etc: fully aquatic</a:t>
            </a:r>
          </a:p>
          <a:p>
            <a:r>
              <a:rPr lang="en-GB" dirty="0"/>
              <a:t>Conor McBride: hard to classify</a:t>
            </a:r>
          </a:p>
        </p:txBody>
      </p:sp>
    </p:spTree>
    <p:extLst>
      <p:ext uri="{BB962C8B-B14F-4D97-AF65-F5344CB8AC3E}">
        <p14:creationId xmlns:p14="http://schemas.microsoft.com/office/powerpoint/2010/main" val="136595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CD05-3A29-F1B4-560C-2B94F719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alternative path for Verse</a:t>
            </a:r>
            <a:br>
              <a:rPr lang="en-GB" dirty="0"/>
            </a:br>
            <a:r>
              <a:rPr lang="en-GB" sz="2200" dirty="0"/>
              <a:t>(setting aside the cardinality challenge)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5C098-FA5B-A8F2-BFD8-80D5E80FE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Domains: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𝑉𝑎𝑙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𝐹𝑢𝑛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br>
                  <a:rPr lang="en-GB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𝐸𝑛𝑣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𝐼𝑑𝑒𝑛𝑡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𝑉𝑎𝑙</m:t>
                    </m:r>
                  </m:oMath>
                </a14:m>
                <a:r>
                  <a:rPr lang="en-GB" sz="2800" dirty="0"/>
                  <a:t>	  NB: total function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𝐸𝑁𝑉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𝐸𝑛𝑣</m:t>
                          </m:r>
                        </m:e>
                      </m:d>
                    </m:oMath>
                  </m:oMathPara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𝐹𝑢𝑛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 = 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𝑉𝑎𝑙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 →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𝑉𝑎𝑙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 </m:t>
                      </m:r>
                    </m:oMath>
                  </m:oMathPara>
                </a14:m>
                <a:endParaRPr lang="en-GB" sz="2800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520700" lvl="1" indent="-342900">
                  <a:buClr>
                    <a:srgbClr val="FFFF00"/>
                  </a:buClr>
                </a:pPr>
                <a:r>
                  <a:rPr lang="en-GB" sz="2800" dirty="0"/>
                  <a:t>Denotations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Seq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Set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Env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 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latin typeface="Cambria Math" panose="02040503050406030204" pitchFamily="18" charset="0"/>
                        </a:rPr>
                        <m:t>Val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br>
                  <a:rPr lang="en-GB" sz="2800" dirty="0"/>
                </a:b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GB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800" i="1" dirty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GB" sz="2800" dirty="0"/>
              </a:p>
              <a:p>
                <a:pPr marL="722376" lvl="2" indent="0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800" i="1" dirty="0">
                        <a:latin typeface="Cambria Math" panose="02040503050406030204" pitchFamily="18" charset="0"/>
                      </a:rPr>
                      <m:t> ] </m:t>
                    </m:r>
                  </m:oMath>
                </a14:m>
                <a:endParaRPr lang="en-GB" sz="2800" dirty="0"/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5C098-FA5B-A8F2-BFD8-80D5E80FE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63542E9-1196-6E01-B5F4-D3B584F53FF8}"/>
              </a:ext>
            </a:extLst>
          </p:cNvPr>
          <p:cNvSpPr/>
          <p:nvPr/>
        </p:nvSpPr>
        <p:spPr>
          <a:xfrm>
            <a:off x="8197030" y="3295110"/>
            <a:ext cx="2442754" cy="715089"/>
          </a:xfrm>
          <a:prstGeom prst="wedgeRoundRectCallout">
            <a:avLst>
              <a:gd name="adj1" fmla="val -127044"/>
              <a:gd name="adj2" fmla="val 216140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 massive (infinite) set of </a:t>
            </a:r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Envs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093B4DB-31BD-9C09-4465-37CD338EAE58}"/>
              </a:ext>
            </a:extLst>
          </p:cNvPr>
          <p:cNvSpPr/>
          <p:nvPr/>
        </p:nvSpPr>
        <p:spPr>
          <a:xfrm>
            <a:off x="7768598" y="1474568"/>
            <a:ext cx="3299618" cy="715089"/>
          </a:xfrm>
          <a:prstGeom prst="wedgeRoundRectCallout">
            <a:avLst>
              <a:gd name="adj1" fmla="val -135601"/>
              <a:gd name="adj2" fmla="val 59999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Totally ignoring the cardinality problems here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FADE6C2-CD6B-6597-7DFD-05CB231E9B17}"/>
              </a:ext>
            </a:extLst>
          </p:cNvPr>
          <p:cNvSpPr/>
          <p:nvPr/>
        </p:nvSpPr>
        <p:spPr>
          <a:xfrm>
            <a:off x="4929201" y="3071455"/>
            <a:ext cx="2442754" cy="715089"/>
          </a:xfrm>
          <a:prstGeom prst="wedgeRoundRectCallout">
            <a:avLst>
              <a:gd name="adj1" fmla="val -134758"/>
              <a:gd name="adj2" fmla="val 195991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Seq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expresses the (ordered) choices</a:t>
            </a:r>
          </a:p>
        </p:txBody>
      </p:sp>
    </p:spTree>
    <p:extLst>
      <p:ext uri="{BB962C8B-B14F-4D97-AF65-F5344CB8AC3E}">
        <p14:creationId xmlns:p14="http://schemas.microsoft.com/office/powerpoint/2010/main" val="3364512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DF33-493F-4C1F-83F6-2D030A28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2C4B-3C31-5880-BA3A-9C0ACD8A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Encoding the result in the ENV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4CD91-2C77-BD5C-B8A6-4E4AC6D19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20700" lvl="1" indent="-342900">
                  <a:buClr>
                    <a:srgbClr val="FFFF00"/>
                  </a:buClr>
                </a:pPr>
                <a:r>
                  <a:rPr lang="en-GB" sz="2800" dirty="0"/>
                  <a:t>Before: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𝑉𝑎𝑙</m:t>
                          </m:r>
                        </m:e>
                      </m:d>
                    </m:oMath>
                  </m:oMathPara>
                </a14:m>
                <a:br>
                  <a:rPr lang="en-GB" sz="2800" dirty="0"/>
                </a:b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GB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800" i="1" dirty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GB" sz="2800" dirty="0"/>
              </a:p>
              <a:p>
                <a:pPr marL="722376" lvl="2" indent="0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800" i="1" dirty="0">
                        <a:latin typeface="Cambria Math" panose="02040503050406030204" pitchFamily="18" charset="0"/>
                      </a:rPr>
                      <m:t> ] </m:t>
                    </m:r>
                  </m:oMath>
                </a14:m>
                <a:endParaRPr lang="en-GB" sz="2800" dirty="0"/>
              </a:p>
              <a:p>
                <a:pPr marL="457200" lvl="1" indent="0">
                  <a:buNone/>
                </a:pPr>
                <a:endParaRPr lang="en-GB" b="0" dirty="0"/>
              </a:p>
              <a:p>
                <a:r>
                  <a:rPr lang="en-GB" dirty="0"/>
                  <a:t>After: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GB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𝑰𝒅𝒆𝒏𝒕</m:t>
                      </m:r>
                      <m:r>
                        <a:rPr lang="en-GB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𝑺𝒆𝒒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𝑬𝑵𝑽</m:t>
                          </m:r>
                        </m:e>
                      </m:d>
                    </m:oMath>
                  </m:oMathPara>
                </a14:m>
                <a:br>
                  <a:rPr lang="en-GB" sz="2800" b="0" dirty="0"/>
                </a:b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GB" sz="2800" dirty="0"/>
              </a:p>
              <a:p>
                <a:pPr marL="722376" lvl="2" indent="0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4CD91-2C77-BD5C-B8A6-4E4AC6D19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EA1943F-4EDD-454D-0E50-3CE298DD40C4}"/>
              </a:ext>
            </a:extLst>
          </p:cNvPr>
          <p:cNvSpPr/>
          <p:nvPr/>
        </p:nvSpPr>
        <p:spPr>
          <a:xfrm>
            <a:off x="7455627" y="2607429"/>
            <a:ext cx="2442754" cy="408623"/>
          </a:xfrm>
          <a:prstGeom prst="wedgeRoundRectCallout">
            <a:avLst>
              <a:gd name="adj1" fmla="val -236728"/>
              <a:gd name="adj2" fmla="val 459392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The “result variable”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E04B1A4-679E-D25B-7355-0EF217BF7FAC}"/>
              </a:ext>
            </a:extLst>
          </p:cNvPr>
          <p:cNvSpPr/>
          <p:nvPr/>
        </p:nvSpPr>
        <p:spPr>
          <a:xfrm>
            <a:off x="9139646" y="3694029"/>
            <a:ext cx="2442754" cy="408623"/>
          </a:xfrm>
          <a:prstGeom prst="wedgeRoundRectCallout">
            <a:avLst>
              <a:gd name="adj1" fmla="val -200713"/>
              <a:gd name="adj2" fmla="val 230587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This bit is simpler</a:t>
            </a:r>
          </a:p>
        </p:txBody>
      </p:sp>
    </p:spTree>
    <p:extLst>
      <p:ext uri="{BB962C8B-B14F-4D97-AF65-F5344CB8AC3E}">
        <p14:creationId xmlns:p14="http://schemas.microsoft.com/office/powerpoint/2010/main" val="603669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3F8D6-D2B6-E66A-7896-361695CD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4036-7A98-C13E-53A6-7CAC0945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notation for ENV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FB08C-3118-352D-6F37-B80D6F762B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Before: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</m:oMathPara>
                </a14:m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GB" dirty="0"/>
              </a:p>
              <a:p>
                <a:pPr marL="722376" lvl="2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}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𝐸𝑛𝑣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GB" dirty="0"/>
              </a:p>
              <a:p>
                <a:pPr marL="722376" lvl="2" indent="0">
                  <a:buNone/>
                </a:pPr>
                <a:endParaRPr lang="en-GB" dirty="0"/>
              </a:p>
              <a:p>
                <a:r>
                  <a:rPr lang="en-GB" dirty="0"/>
                  <a:t>After: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  <m:sty m:val="p"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}} 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{{ }} 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FB08C-3118-352D-6F37-B80D6F762B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E9BA3AC-C083-AC64-6A52-1C00A0255D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06974"/>
                  </p:ext>
                </p:extLst>
              </p:nvPr>
            </p:nvGraphicFramePr>
            <p:xfrm>
              <a:off x="6877050" y="1546765"/>
              <a:ext cx="49403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4275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2486025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 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Env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500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{{c1,c2}}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{{c1}}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oMath>
                          </a14:m>
                          <a:r>
                            <a:rPr lang="en-GB" dirty="0"/>
                            <a:t> {{c2}}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419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E9BA3AC-C083-AC64-6A52-1C00A0255D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06974"/>
                  </p:ext>
                </p:extLst>
              </p:nvPr>
            </p:nvGraphicFramePr>
            <p:xfrm>
              <a:off x="6877050" y="1546765"/>
              <a:ext cx="49403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4275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2486025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" t="-108197" r="-102233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020" t="-108197" r="-980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" t="-208197" r="-10223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020" t="-208197" r="-980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" t="-308197" r="-10223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Env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500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{{c1,c2}}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020" t="-408197" r="-980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4190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DCDE96D-C0B5-A3C7-D040-1DF1A3E4C394}"/>
              </a:ext>
            </a:extLst>
          </p:cNvPr>
          <p:cNvSpPr/>
          <p:nvPr/>
        </p:nvSpPr>
        <p:spPr>
          <a:xfrm>
            <a:off x="8197049" y="4123444"/>
            <a:ext cx="2442754" cy="1940957"/>
          </a:xfrm>
          <a:prstGeom prst="wedgeRoundRectCallout">
            <a:avLst>
              <a:gd name="adj1" fmla="val -27152"/>
              <a:gd name="adj2" fmla="val -91651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Key idea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ENV = Set(Env)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describes a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collection of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B875E-EA54-DF56-FC9A-E4B70D703234}"/>
              </a:ext>
            </a:extLst>
          </p:cNvPr>
          <p:cNvSpPr txBox="1"/>
          <p:nvPr/>
        </p:nvSpPr>
        <p:spPr>
          <a:xfrm>
            <a:off x="2431774" y="6140549"/>
            <a:ext cx="84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denotation of E[e] is a collection of constraints over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the free variables of e and its output variable  </a:t>
            </a:r>
          </a:p>
        </p:txBody>
      </p:sp>
    </p:spTree>
    <p:extLst>
      <p:ext uri="{BB962C8B-B14F-4D97-AF65-F5344CB8AC3E}">
        <p14:creationId xmlns:p14="http://schemas.microsoft.com/office/powerpoint/2010/main" val="4255784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F968-C9F0-8960-3C7D-C72159CC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EF72-2F8A-E41F-F6BB-92D11CA6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B1F3D-CD23-2C6F-42D5-E82A04789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  <m:sty m:val="p"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}} 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722376" lvl="2" indent="0">
                  <a:buNone/>
                </a:pPr>
                <a:endParaRPr lang="en-GB" sz="2400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32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fail</m:t>
                          </m:r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[]</m:t>
                      </m:r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:r>
                  <a:rPr lang="en-GB" sz="3000" b="0" i="1" dirty="0">
                    <a:latin typeface="Cambria Math" panose="02040503050406030204" pitchFamily="18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⟦"/>
                        <m:endChr m:val="⟧"/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 {{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=3}}, {{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=7}} </m:t>
                        </m:r>
                      </m:e>
                    </m:d>
                  </m:oMath>
                </a14:m>
                <a:endParaRPr lang="en-GB" sz="30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B1F3D-CD23-2C6F-42D5-E82A04789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3CAE181-63E5-C86A-29BE-8B61ACF1205E}"/>
              </a:ext>
            </a:extLst>
          </p:cNvPr>
          <p:cNvSpPr/>
          <p:nvPr/>
        </p:nvSpPr>
        <p:spPr>
          <a:xfrm>
            <a:off x="6815433" y="1647604"/>
            <a:ext cx="2442754" cy="408623"/>
          </a:xfrm>
          <a:prstGeom prst="wedgeRoundRectCallout">
            <a:avLst>
              <a:gd name="adj1" fmla="val -108562"/>
              <a:gd name="adj2" fmla="val 350123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List append</a:t>
            </a:r>
          </a:p>
        </p:txBody>
      </p:sp>
    </p:spTree>
    <p:extLst>
      <p:ext uri="{BB962C8B-B14F-4D97-AF65-F5344CB8AC3E}">
        <p14:creationId xmlns:p14="http://schemas.microsoft.com/office/powerpoint/2010/main" val="257781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366D-B153-474B-3775-D907FCAB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0179-0E6A-AD64-30B4-E31EF90F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D0D63-E181-41B3-1E0D-5068DF376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10972800" cy="4891722"/>
              </a:xfrm>
            </p:spPr>
            <p:txBody>
              <a:bodyPr>
                <a:normAutofit/>
              </a:bodyPr>
              <a:lstStyle/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  <m:sty m:val="p"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}} 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fail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=[]</m:t>
                      </m:r>
                    </m:oMath>
                  </m:oMathPara>
                </a14:m>
                <a:endParaRPr lang="en-GB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⊛ 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r>
                  <a:rPr lang="en-GB" sz="3200" i="1" dirty="0">
                    <a:latin typeface="Cambria Math" panose="02040503050406030204" pitchFamily="18" charset="0"/>
                  </a:rPr>
                  <a:t>where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⊛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⊛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D0D63-E181-41B3-1E0D-5068DF376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10972800" cy="4891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A84EADB-4B6E-208B-F5F1-0F5332292417}"/>
              </a:ext>
            </a:extLst>
          </p:cNvPr>
          <p:cNvSpPr/>
          <p:nvPr/>
        </p:nvSpPr>
        <p:spPr>
          <a:xfrm>
            <a:off x="6770671" y="1664997"/>
            <a:ext cx="2442754" cy="408623"/>
          </a:xfrm>
          <a:prstGeom prst="wedgeRoundRectCallout">
            <a:avLst>
              <a:gd name="adj1" fmla="val -109609"/>
              <a:gd name="adj2" fmla="val 484702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Output is the same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FDA26C3-DCFD-27BC-E275-EB58F550A981}"/>
              </a:ext>
            </a:extLst>
          </p:cNvPr>
          <p:cNvSpPr/>
          <p:nvPr/>
        </p:nvSpPr>
        <p:spPr>
          <a:xfrm>
            <a:off x="6770671" y="1511764"/>
            <a:ext cx="2442754" cy="715089"/>
          </a:xfrm>
          <a:prstGeom prst="wedgeRoundRectCallout">
            <a:avLst>
              <a:gd name="adj1" fmla="val -35004"/>
              <a:gd name="adj2" fmla="val 279033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Output variable is the same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3AC11F0-8FCF-6306-176E-5BEF836C03DE}"/>
              </a:ext>
            </a:extLst>
          </p:cNvPr>
          <p:cNvSpPr/>
          <p:nvPr/>
        </p:nvSpPr>
        <p:spPr>
          <a:xfrm>
            <a:off x="3653246" y="6105048"/>
            <a:ext cx="2442754" cy="408623"/>
          </a:xfrm>
          <a:prstGeom prst="wedgeRoundRectCallout">
            <a:avLst>
              <a:gd name="adj1" fmla="val -32387"/>
              <a:gd name="adj2" fmla="val -134986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Set-intersection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A680F7-53C7-DC05-A5B0-4A57A125F871}"/>
              </a:ext>
            </a:extLst>
          </p:cNvPr>
          <p:cNvSpPr/>
          <p:nvPr/>
        </p:nvSpPr>
        <p:spPr>
          <a:xfrm>
            <a:off x="8836064" y="3669785"/>
            <a:ext cx="3012770" cy="715089"/>
          </a:xfrm>
          <a:prstGeom prst="wedgeRoundRectCallout">
            <a:avLst>
              <a:gd name="adj1" fmla="val -103878"/>
              <a:gd name="adj2" fmla="val 105825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Cartesian product of choices from s1, s2</a:t>
            </a:r>
          </a:p>
        </p:txBody>
      </p:sp>
    </p:spTree>
    <p:extLst>
      <p:ext uri="{BB962C8B-B14F-4D97-AF65-F5344CB8AC3E}">
        <p14:creationId xmlns:p14="http://schemas.microsoft.com/office/powerpoint/2010/main" val="2751054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7BFA-F21F-4B36-C3E3-4C9B00E6F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61FD-F579-494D-2857-87419C90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FBDBF-F40E-81C9-C95D-D9873E79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10972800" cy="4891722"/>
              </a:xfrm>
            </p:spPr>
            <p:txBody>
              <a:bodyPr>
                <a:normAutofit fontScale="70000" lnSpcReduction="20000"/>
              </a:bodyPr>
              <a:lstStyle/>
              <a:p>
                <a:pPr marL="889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⊛ </m:t>
                      </m:r>
                      <m:r>
                        <a:rPr lang="en-GB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4000" i="1" dirty="0">
                  <a:latin typeface="Cambria Math" panose="02040503050406030204" pitchFamily="18" charset="0"/>
                </a:endParaRPr>
              </a:p>
              <a:p>
                <a:pPr marL="179388" indent="0">
                  <a:buNone/>
                </a:pPr>
                <a:endParaRPr lang="en-GB" sz="2900" i="1" dirty="0">
                  <a:latin typeface="Cambria Math" panose="02040503050406030204" pitchFamily="18" charset="0"/>
                </a:endParaRPr>
              </a:p>
              <a:p>
                <a:pPr marL="179388" indent="0">
                  <a:buNone/>
                </a:pPr>
                <a:r>
                  <a:rPr lang="en-GB" sz="4500" i="1" dirty="0">
                    <a:latin typeface="Cambria Math" panose="02040503050406030204" pitchFamily="18" charset="0"/>
                  </a:rPr>
                  <a:t>e.g.  </a:t>
                </a:r>
                <a14:m>
                  <m:oMath xmlns:m="http://schemas.openxmlformats.org/officeDocument/2006/math">
                    <m:r>
                      <a:rPr lang="en-GB" sz="45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⟦"/>
                        <m:endChr m:val="⟧"/>
                        <m:ctrlPr>
                          <a:rPr lang="en-GB" sz="4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GB" sz="45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4500" b="0" i="1" dirty="0">
                  <a:latin typeface="Cambria Math" panose="02040503050406030204" pitchFamily="18" charset="0"/>
                </a:endParaRP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4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4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4500" b="0" i="1" dirty="0">
                  <a:latin typeface="Cambria Math" panose="02040503050406030204" pitchFamily="18" charset="0"/>
                </a:endParaRP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⊛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=3}}</m:t>
                          </m:r>
                        </m:e>
                      </m:d>
                    </m:oMath>
                  </m:oMathPara>
                </a14:m>
                <a:endParaRPr lang="en-GB" sz="4500" b="0" i="1" dirty="0">
                  <a:latin typeface="Cambria Math" panose="02040503050406030204" pitchFamily="18" charset="0"/>
                </a:endParaRP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}}∩{{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4500" b="0" i="1" smtClean="0">
                              <a:latin typeface="Cambria Math" panose="02040503050406030204" pitchFamily="18" charset="0"/>
                            </a:rPr>
                            <m:t>=3}}</m:t>
                          </m:r>
                        </m:e>
                      </m:d>
                    </m:oMath>
                  </m:oMathPara>
                </a14:m>
                <a:endParaRPr lang="en-GB" sz="4500" b="0" i="1" dirty="0">
                  <a:latin typeface="Cambria Math" panose="02040503050406030204" pitchFamily="18" charset="0"/>
                </a:endParaRP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= [ {{ </m:t>
                      </m:r>
                      <m:r>
                        <m:rPr>
                          <m:sty m:val="p"/>
                        </m:rPr>
                        <a:rPr lang="en-GB" sz="4500" b="0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500" b="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4500" b="0" i="1" smtClean="0">
                          <a:latin typeface="Cambria Math" panose="02040503050406030204" pitchFamily="18" charset="0"/>
                        </a:rPr>
                        <m:t>=3 }} ]</m:t>
                      </m:r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⊛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⊛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FBDBF-F40E-81C9-C95D-D9873E79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10972800" cy="4891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5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920F7-B1CA-9498-51C6-FCE07E30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2863-7421-3387-E60B-8A6C978A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CCD2EF-782C-F5FE-6357-9113EE315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22376" lvl="2" indent="0">
                  <a:buNone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⟦"/>
                        <m:endChr m:val="⟧"/>
                        <m:ctrlPr>
                          <a:rPr lang="en-GB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⟦"/>
                        <m:endChr m:val="⟧"/>
                        <m:ctrlPr>
                          <a:rPr lang="en-GB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\\ {</m:t>
                    </m:r>
                    <m:r>
                      <m:rPr>
                        <m:sty m:val="p"/>
                      </m:rP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}) ⊛ </m:t>
                    </m:r>
                    <m:r>
                      <a:rPr lang="en-GB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⟦"/>
                        <m:endChr m:val="⟧"/>
                        <m:ctrlPr>
                          <a:rPr lang="en-GB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3200" i="1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GB" sz="32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sz="32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𝑓𝑣</m:t>
                    </m:r>
                    <m:d>
                      <m:dPr>
                        <m:ctrlPr>
                          <a:rPr lang="en-GB" sz="3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sz="32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(\\)∷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𝐼𝑑𝑒𝑛𝑡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\\ </m:t>
                      </m:r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= [ ∃</m:t>
                      </m:r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|  </m:t>
                      </m:r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0" dirty="0"/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CCD2EF-782C-F5FE-6357-9113EE315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D2B88F4-1EE6-54CC-3B3A-EEAE3660D885}"/>
              </a:ext>
            </a:extLst>
          </p:cNvPr>
          <p:cNvSpPr/>
          <p:nvPr/>
        </p:nvSpPr>
        <p:spPr>
          <a:xfrm>
            <a:off x="8343695" y="396082"/>
            <a:ext cx="2442754" cy="1021556"/>
          </a:xfrm>
          <a:prstGeom prst="wedgeRoundRectCallout">
            <a:avLst>
              <a:gd name="adj1" fmla="val -101756"/>
              <a:gd name="adj2" fmla="val 77210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Cartesian product of choices from e1, e2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3E37C5-037B-5C83-684A-0CBE13EFF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1632440"/>
                  </p:ext>
                </p:extLst>
              </p:nvPr>
            </p:nvGraphicFramePr>
            <p:xfrm>
              <a:off x="3427402" y="4349628"/>
              <a:ext cx="7123856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309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4962547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  <a:br>
                            <a:rPr lang="en-GB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for ENV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 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 }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0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3E37C5-037B-5C83-684A-0CBE13EFF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1632440"/>
                  </p:ext>
                </p:extLst>
              </p:nvPr>
            </p:nvGraphicFramePr>
            <p:xfrm>
              <a:off x="3427402" y="4349628"/>
              <a:ext cx="7123856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309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4962547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  <a:br>
                            <a:rPr lang="en-GB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for ENV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181967" r="-230704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735" t="-181967" r="-614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281967" r="-230704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735" t="-281967" r="-614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381967" r="-230704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735" t="-381967" r="-614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05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5703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9341C-E9CF-D816-E596-DB435C4F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B60D-FEC4-DB31-D66A-569B4910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Existentials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2BC38-5CAE-568B-0E74-C729FDF6D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\\ {</m:t>
                      </m:r>
                      <m:r>
                        <m:rPr>
                          <m:sty m:val="p"/>
                        </m:rP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0" dirty="0"/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2BC38-5CAE-568B-0E74-C729FDF6D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5DF0BE-796A-ACF5-2873-DD5C979323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7402" y="4349628"/>
              <a:ext cx="7123856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309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4962547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  <a:br>
                            <a:rPr lang="en-GB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for ENV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 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 }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0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5DF0BE-796A-ACF5-2873-DD5C979323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7402" y="4349628"/>
              <a:ext cx="7123856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309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4962547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  <a:br>
                            <a:rPr lang="en-GB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for ENV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181967" r="-230704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735" t="-181967" r="-614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281967" r="-230704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735" t="-281967" r="-614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381967" r="-230704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735" t="-381967" r="-614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05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942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0B21-F1D0-AE4E-FA15-6650C90D7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6228-89B6-ABF1-A860-8C4A6F89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“:=”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FD3C5-CF9A-BBB6-A2A8-62BF31A4F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:=</m:t>
                          </m:r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3200" b="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480060" indent="-342900"/>
                <a:r>
                  <a:rPr lang="en-GB" sz="3000" dirty="0">
                    <a:ea typeface="Calibri" panose="020F0502020204030204" pitchFamily="34" charset="0"/>
                  </a:rPr>
                  <a:t>This is how an expression “produces bindings”</a:t>
                </a:r>
              </a:p>
              <a:p>
                <a:pPr marL="480060" indent="-342900"/>
                <a:r>
                  <a:rPr lang="en-GB" sz="3000" b="0" dirty="0">
                    <a:ea typeface="Calibri" panose="020F0502020204030204" pitchFamily="34" charset="0"/>
                  </a:rPr>
                  <a:t>e.g.  </a:t>
                </a:r>
                <a:r>
                  <a:rPr lang="en-GB" sz="3000" dirty="0">
                    <a:ea typeface="Calibri" panose="020F0502020204030204" pitchFamily="34" charset="0"/>
                  </a:rPr>
                  <a:t>fun( x := :int ){ x+1 }</a:t>
                </a:r>
                <a:endParaRPr lang="en-GB" sz="3000" b="0" dirty="0">
                  <a:ea typeface="Calibri" panose="020F0502020204030204" pitchFamily="34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0" dirty="0"/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FD3C5-CF9A-BBB6-A2A8-62BF31A4F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A86F95C-5909-FC99-CCC6-0F32D02E620D}"/>
              </a:ext>
            </a:extLst>
          </p:cNvPr>
          <p:cNvSpPr/>
          <p:nvPr/>
        </p:nvSpPr>
        <p:spPr>
          <a:xfrm>
            <a:off x="4472086" y="3020142"/>
            <a:ext cx="2442754" cy="715089"/>
          </a:xfrm>
          <a:prstGeom prst="wedgeRoundRectCallout">
            <a:avLst>
              <a:gd name="adj1" fmla="val -40164"/>
              <a:gd name="adj2" fmla="val -174816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Simply constrain x to be the same as v</a:t>
            </a:r>
          </a:p>
        </p:txBody>
      </p:sp>
    </p:spTree>
    <p:extLst>
      <p:ext uri="{BB962C8B-B14F-4D97-AF65-F5344CB8AC3E}">
        <p14:creationId xmlns:p14="http://schemas.microsoft.com/office/powerpoint/2010/main" val="115883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3FC51-3BD4-29D4-2F39-A79F1B2AE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3187-0029-6F0F-BF39-21AE837E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“:”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66882-53E8-EDD4-E1CF-60D762D279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=[ {{</m:t>
                      </m:r>
                      <m:r>
                        <m:rPr>
                          <m:sty m:val="p"/>
                        </m:rP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𝒵</m:t>
                      </m:r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}} ]</m:t>
                      </m:r>
                    </m:oMath>
                  </m:oMathPara>
                </a14:m>
                <a:endParaRPr lang="en-GB" sz="3200" b="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b="0" dirty="0"/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66882-53E8-EDD4-E1CF-60D762D27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5459132-D05F-3B2C-9445-0B3E0948AC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25017"/>
                  </p:ext>
                </p:extLst>
              </p:nvPr>
            </p:nvGraphicFramePr>
            <p:xfrm>
              <a:off x="2132032" y="2576671"/>
              <a:ext cx="7123856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309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4962547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  <a:br>
                            <a:rPr lang="en-GB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for ENV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val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vs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′∈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 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vs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 }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0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{{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∈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}}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{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Env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 ∈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}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8273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5459132-D05F-3B2C-9445-0B3E0948AC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25017"/>
                  </p:ext>
                </p:extLst>
              </p:nvPr>
            </p:nvGraphicFramePr>
            <p:xfrm>
              <a:off x="2132032" y="2576671"/>
              <a:ext cx="7123856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309">
                      <a:extLst>
                        <a:ext uri="{9D8B030D-6E8A-4147-A177-3AD203B41FA5}">
                          <a16:colId xmlns:a16="http://schemas.microsoft.com/office/drawing/2014/main" val="2048567757"/>
                        </a:ext>
                      </a:extLst>
                    </a:gridCol>
                    <a:gridCol w="4962547">
                      <a:extLst>
                        <a:ext uri="{9D8B030D-6E8A-4147-A177-3AD203B41FA5}">
                          <a16:colId xmlns:a16="http://schemas.microsoft.com/office/drawing/2014/main" val="2740341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This notation</a:t>
                          </a:r>
                          <a:br>
                            <a:rPr lang="en-GB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for ENV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</a:rPr>
                            <a:t>means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75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181967" r="-230704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681" t="-181967" r="-491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792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281967" r="-230704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681" t="-281967" r="-491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312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381967" r="-230704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681" t="-381967" r="-491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0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481967" r="-230704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681" t="-481967" r="-491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8273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01D007-729E-975A-4CCB-2E49194C3442}"/>
              </a:ext>
            </a:extLst>
          </p:cNvPr>
          <p:cNvSpPr/>
          <p:nvPr/>
        </p:nvSpPr>
        <p:spPr>
          <a:xfrm>
            <a:off x="7531170" y="1614791"/>
            <a:ext cx="2442754" cy="1021556"/>
          </a:xfrm>
          <a:prstGeom prst="wedgeRoundRectCallout">
            <a:avLst>
              <a:gd name="adj1" fmla="val -122290"/>
              <a:gd name="adj2" fmla="val -20207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Constrains the result v to be an integer</a:t>
            </a:r>
          </a:p>
        </p:txBody>
      </p:sp>
    </p:spTree>
    <p:extLst>
      <p:ext uri="{BB962C8B-B14F-4D97-AF65-F5344CB8AC3E}">
        <p14:creationId xmlns:p14="http://schemas.microsoft.com/office/powerpoint/2010/main" val="268744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A696-CE19-1D5B-49A7-FC7E43FC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Denotational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0719-FC5F-8E95-AE21-18C1B38C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534"/>
            <a:ext cx="10972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GB" b="0" dirty="0"/>
          </a:p>
          <a:p>
            <a:pPr marL="585216" lvl="1" indent="0">
              <a:buNone/>
            </a:pPr>
            <a:endParaRPr lang="en-GB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C94925-BDE9-790D-82FF-726FFE0E0728}"/>
              </a:ext>
            </a:extLst>
          </p:cNvPr>
          <p:cNvSpPr txBox="1">
            <a:spLocks/>
          </p:cNvSpPr>
          <p:nvPr/>
        </p:nvSpPr>
        <p:spPr>
          <a:xfrm>
            <a:off x="762000" y="1417638"/>
            <a:ext cx="10972800" cy="508845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rewrite semantics is very operational: this is how a program executes.</a:t>
            </a:r>
          </a:p>
          <a:p>
            <a:r>
              <a:rPr lang="en-GB" dirty="0"/>
              <a:t>A denotational semantics complements that: it says what value(s) the program returns, or “denotes”.</a:t>
            </a:r>
            <a:endParaRPr lang="en-GB" i="1" dirty="0"/>
          </a:p>
          <a:p>
            <a:r>
              <a:rPr lang="en-GB" dirty="0"/>
              <a:t>Three big challenges</a:t>
            </a:r>
          </a:p>
          <a:p>
            <a:pPr lvl="1"/>
            <a:r>
              <a:rPr lang="en-GB" dirty="0"/>
              <a:t>The cardinality problem for untyped</a:t>
            </a:r>
            <a:br>
              <a:rPr lang="en-GB" dirty="0"/>
            </a:br>
            <a:r>
              <a:rPr lang="en-GB" dirty="0"/>
              <a:t>languages:   V = V-&gt;V</a:t>
            </a:r>
          </a:p>
          <a:p>
            <a:pPr lvl="1"/>
            <a:r>
              <a:rPr lang="en-GB" dirty="0"/>
              <a:t>Patterns, expressions, and types are </a:t>
            </a:r>
            <a:br>
              <a:rPr lang="en-GB" dirty="0"/>
            </a:br>
            <a:r>
              <a:rPr lang="en-GB" dirty="0"/>
              <a:t>all the same thing</a:t>
            </a:r>
          </a:p>
          <a:p>
            <a:pPr lvl="1"/>
            <a:r>
              <a:rPr lang="en-GB" dirty="0"/>
              <a:t>Parametricity: usually depends critically </a:t>
            </a:r>
            <a:br>
              <a:rPr lang="en-GB" dirty="0"/>
            </a:br>
            <a:r>
              <a:rPr lang="en-GB" dirty="0"/>
              <a:t>on types, but Verse is not typed in a </a:t>
            </a:r>
            <a:br>
              <a:rPr lang="en-GB" dirty="0"/>
            </a:br>
            <a:r>
              <a:rPr lang="en-GB" dirty="0"/>
              <a:t>traditional way.</a:t>
            </a:r>
          </a:p>
          <a:p>
            <a:pPr lvl="1"/>
            <a:endParaRPr lang="en-GB" dirty="0"/>
          </a:p>
        </p:txBody>
      </p:sp>
      <p:pic>
        <p:nvPicPr>
          <p:cNvPr id="1026" name="Picture 2" descr="Mount Everest - Wikipedia">
            <a:extLst>
              <a:ext uri="{FF2B5EF4-FFF2-40B4-BE49-F238E27FC236}">
                <a16:creationId xmlns:a16="http://schemas.microsoft.com/office/drawing/2014/main" id="{F42210E0-A3C1-523A-6D07-1F9FFC51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64" y="3225657"/>
            <a:ext cx="5451036" cy="36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0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F7E8E-5E0C-97BF-E33E-39C0A1A24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918D-F160-25F4-AA71-0793C051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x:e  is short for  x := (:e)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39B67-69B8-2FAC-BBD2-B665283D5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:=</m:t>
                          </m:r>
                          <m:r>
                            <m:rPr>
                              <m:sty m:val="p"/>
                            </m:rP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40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GB" sz="3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3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3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=[ {{</m:t>
                      </m:r>
                      <m:r>
                        <m:rPr>
                          <m:sty m:val="p"/>
                        </m:rPr>
                        <a:rPr lang="en-GB" sz="3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3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GB" sz="3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𝒵</m:t>
                      </m:r>
                      <m:r>
                        <a:rPr lang="en-GB" sz="3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}} ]</m:t>
                      </m:r>
                    </m:oMath>
                  </m:oMathPara>
                </a14:m>
                <a:endParaRPr lang="en-GB" sz="3800" b="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≔ (: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{{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⊛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</m:d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39B67-69B8-2FAC-BBD2-B665283D5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483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971B1-2F88-1BDD-F914-5767D801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6664-5B4B-BF40-D32E-874BC203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Primops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CF2CE-2183-57B9-1987-7A0351E6B3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⊛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{{ </m:t>
                          </m:r>
                          <m:r>
                            <m:rPr>
                              <m:sty m:val="p"/>
                            </m:rPr>
                            <a:rPr lang="en-GB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</m:oMath>
                  </m:oMathPara>
                </a14:m>
                <a:endParaRPr lang="en-GB" sz="36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:r>
                  <a:rPr lang="en-GB" sz="3000" dirty="0">
                    <a:ea typeface="Calibri" panose="020F0502020204030204" pitchFamily="34" charset="0"/>
                  </a:rPr>
                  <a:t>Example: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𝑛𝑎𝑡</m:t>
                          </m:r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d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GB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&lt;2}}</m:t>
                          </m:r>
                        </m:e>
                      </m:d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:r>
                  <a:rPr lang="en-GB" sz="3000" dirty="0">
                    <a:ea typeface="Calibri" panose="020F0502020204030204" pitchFamily="34" charset="0"/>
                  </a:rPr>
                  <a:t>This expression is un-runnable by itself; but some other part of the </a:t>
                </a:r>
                <a:r>
                  <a:rPr lang="en-GB" sz="3000" dirty="0" err="1">
                    <a:ea typeface="Calibri" panose="020F0502020204030204" pitchFamily="34" charset="0"/>
                  </a:rPr>
                  <a:t>pgroam</a:t>
                </a:r>
                <a:r>
                  <a:rPr lang="en-GB" sz="3000" dirty="0">
                    <a:ea typeface="Calibri" panose="020F0502020204030204" pitchFamily="34" charset="0"/>
                  </a:rPr>
                  <a:t> might tell us x, and hence filter out the other members of the set.</a:t>
                </a:r>
                <a:endParaRPr lang="en-GB" sz="3000" b="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CF2CE-2183-57B9-1987-7A0351E6B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5F4CFEB-F792-5367-12C0-559B6119A71B}"/>
              </a:ext>
            </a:extLst>
          </p:cNvPr>
          <p:cNvSpPr/>
          <p:nvPr/>
        </p:nvSpPr>
        <p:spPr>
          <a:xfrm>
            <a:off x="8395694" y="2416418"/>
            <a:ext cx="2442754" cy="715089"/>
          </a:xfrm>
          <a:prstGeom prst="wedgeRoundRectCallout">
            <a:avLst>
              <a:gd name="adj1" fmla="val -70110"/>
              <a:gd name="adj2" fmla="val 74341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 more interesting set of environments</a:t>
            </a:r>
          </a:p>
        </p:txBody>
      </p:sp>
    </p:spTree>
    <p:extLst>
      <p:ext uri="{BB962C8B-B14F-4D97-AF65-F5344CB8AC3E}">
        <p14:creationId xmlns:p14="http://schemas.microsoft.com/office/powerpoint/2010/main" val="4233458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3B42-ECAB-0626-7B7F-B26152A1F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9EEF-C8D3-FDE3-F420-71C44984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patterns?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73E33-9FCD-B002-42DE-910D699EA2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831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b="0" dirty="0"/>
                  <a:t>In patterns, fun(e1){e2}, the pattern matches some incoming value.  How does that show up in the denotational semantics?</a:t>
                </a:r>
              </a:p>
              <a:p>
                <a:r>
                  <a:rPr lang="en-GB" dirty="0"/>
                  <a:t>Answer: think of Verse term as a </a:t>
                </a:r>
                <a:r>
                  <a:rPr lang="en-GB" i="1" dirty="0"/>
                  <a:t>transformer</a:t>
                </a:r>
              </a:p>
              <a:p>
                <a:pPr lvl="1"/>
                <a:r>
                  <a:rPr lang="en-GB" dirty="0"/>
                  <a:t>It transforms an input value into an output value</a:t>
                </a:r>
              </a:p>
              <a:p>
                <a:pPr lvl="1"/>
                <a:r>
                  <a:rPr lang="en-GB" dirty="0"/>
                  <a:t>While also producing some bindings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marL="265176" indent="0">
                  <a:buNone/>
                </a:pPr>
                <a:endParaRPr lang="en-GB" dirty="0"/>
              </a:p>
              <a:p>
                <a:pPr marL="13462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5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5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5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5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5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73E33-9FCD-B002-42DE-910D699EA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83162"/>
              </a:xfrm>
              <a:blipFill>
                <a:blip r:embed="rId2"/>
                <a:stretch>
                  <a:fillRect t="-2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761DEE-B6C5-0B5E-C2DF-6055DF7801C3}"/>
              </a:ext>
            </a:extLst>
          </p:cNvPr>
          <p:cNvSpPr/>
          <p:nvPr/>
        </p:nvSpPr>
        <p:spPr>
          <a:xfrm>
            <a:off x="4134196" y="4218060"/>
            <a:ext cx="1302328" cy="408623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x := :int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DCCC77-A7B4-B171-4526-69B9F693A11C}"/>
              </a:ext>
            </a:extLst>
          </p:cNvPr>
          <p:cNvCxnSpPr>
            <a:endCxn id="4" idx="1"/>
          </p:cNvCxnSpPr>
          <p:nvPr/>
        </p:nvCxnSpPr>
        <p:spPr>
          <a:xfrm flipV="1">
            <a:off x="3413760" y="4422372"/>
            <a:ext cx="720436" cy="1662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93623E-105A-A956-D645-25E418265913}"/>
              </a:ext>
            </a:extLst>
          </p:cNvPr>
          <p:cNvSpPr txBox="1"/>
          <p:nvPr/>
        </p:nvSpPr>
        <p:spPr>
          <a:xfrm>
            <a:off x="2377440" y="4257351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Input 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BC8E2-35AD-84BA-2753-9E96481D4FD9}"/>
              </a:ext>
            </a:extLst>
          </p:cNvPr>
          <p:cNvSpPr txBox="1"/>
          <p:nvPr/>
        </p:nvSpPr>
        <p:spPr>
          <a:xfrm>
            <a:off x="6301048" y="4213254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 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1976DC-4666-0770-E4F9-B9B0E91E2723}"/>
              </a:ext>
            </a:extLst>
          </p:cNvPr>
          <p:cNvCxnSpPr/>
          <p:nvPr/>
        </p:nvCxnSpPr>
        <p:spPr>
          <a:xfrm flipV="1">
            <a:off x="5436524" y="4407283"/>
            <a:ext cx="720436" cy="1662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0E97276-CBA2-94B8-5974-8CB06E4F4B30}"/>
              </a:ext>
            </a:extLst>
          </p:cNvPr>
          <p:cNvCxnSpPr>
            <a:cxnSpLocks/>
          </p:cNvCxnSpPr>
          <p:nvPr/>
        </p:nvCxnSpPr>
        <p:spPr>
          <a:xfrm>
            <a:off x="4791710" y="4633033"/>
            <a:ext cx="1365250" cy="303342"/>
          </a:xfrm>
          <a:prstGeom prst="bentConnector3">
            <a:avLst>
              <a:gd name="adj1" fmla="val -334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D54EC-3581-D629-F366-67AEEE0ECC6E}"/>
              </a:ext>
            </a:extLst>
          </p:cNvPr>
          <p:cNvSpPr txBox="1"/>
          <p:nvPr/>
        </p:nvSpPr>
        <p:spPr>
          <a:xfrm>
            <a:off x="6301048" y="4765148"/>
            <a:ext cx="162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Binding for x</a:t>
            </a:r>
          </a:p>
        </p:txBody>
      </p:sp>
    </p:spTree>
    <p:extLst>
      <p:ext uri="{BB962C8B-B14F-4D97-AF65-F5344CB8AC3E}">
        <p14:creationId xmlns:p14="http://schemas.microsoft.com/office/powerpoint/2010/main" val="3071567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FDEE-A080-057D-32F3-E12BDC01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5CC3-DE25-9BA4-4F95-EBA92584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patterns though?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21ACEB-55BC-95E5-FAE2-52AC508B9AAD}"/>
                  </a:ext>
                </a:extLst>
              </p:cNvPr>
              <p:cNvSpPr txBox="1"/>
              <p:nvPr/>
            </p:nvSpPr>
            <p:spPr>
              <a:xfrm>
                <a:off x="897774" y="1417638"/>
                <a:ext cx="8539941" cy="523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6700" lvl="2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{{ }} 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266700" lvl="2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  <m:sty m:val="p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}} 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266700" lvl="2" indent="4556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fail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=[]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⊛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\\ {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 ⊛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:=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 {{</m:t>
                      </m:r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𝒵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}} ]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latin typeface="Cambria Math" panose="02040503050406030204" pitchFamily="18" charset="0"/>
                </a:endParaRPr>
              </a:p>
              <a:p>
                <a:pPr marL="266700" lvl="2" indent="455613">
                  <a:buNone/>
                </a:pPr>
                <a:endParaRPr lang="en-GB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21ACEB-55BC-95E5-FAE2-52AC508B9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4" y="1417638"/>
                <a:ext cx="8539941" cy="5232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279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D7A08-5352-4D0D-FBE5-FC18002C6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332E-3680-AA6B-613B-61DE1391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patterns though?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BF8556-966F-8E40-AAFF-4390CC9D1545}"/>
                  </a:ext>
                </a:extLst>
              </p:cNvPr>
              <p:cNvSpPr txBox="1"/>
              <p:nvPr/>
            </p:nvSpPr>
            <p:spPr>
              <a:xfrm>
                <a:off x="897774" y="1417638"/>
                <a:ext cx="8539941" cy="523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670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Ident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{{ </m:t>
                          </m:r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266700" lvl="2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  <m:sty m:val="p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}} 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266700" lvl="2" indent="4556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fail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=[]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⊛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\\ {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 ⊛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:=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 {{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𝒵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}} ]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latin typeface="Cambria Math" panose="02040503050406030204" pitchFamily="18" charset="0"/>
                </a:endParaRPr>
              </a:p>
              <a:p>
                <a:pPr marL="266700" lvl="2" indent="455613">
                  <a:buNone/>
                </a:pPr>
                <a:endParaRPr lang="en-GB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BF8556-966F-8E40-AAFF-4390CC9D1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4" y="1417638"/>
                <a:ext cx="8539941" cy="5232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9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9C63-3D05-D3A7-6199-799965531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1005-D72F-4DE2-4F25-DBE565D1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patterns though?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B7FC66-28C0-05AE-1717-6DB1772C7A94}"/>
                  </a:ext>
                </a:extLst>
              </p:cNvPr>
              <p:cNvSpPr txBox="1"/>
              <p:nvPr/>
            </p:nvSpPr>
            <p:spPr>
              <a:xfrm>
                <a:off x="897774" y="1417638"/>
                <a:ext cx="8539941" cy="480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6700" lvl="2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Ident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}}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  <m:sty m:val="p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}} 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266700" lvl="2" indent="4556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fail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=[]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⊛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\\ {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 ⊛ 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:=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266700" lvl="2" indent="455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 {{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𝒵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}} ]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latin typeface="Cambria Math" panose="02040503050406030204" pitchFamily="18" charset="0"/>
                </a:endParaRPr>
              </a:p>
              <a:p>
                <a:pPr marL="266700" lvl="2" indent="455613">
                  <a:buNone/>
                </a:pPr>
                <a:endParaRPr lang="en-GB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B7FC66-28C0-05AE-1717-6DB1772C7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4" y="1417638"/>
                <a:ext cx="8539941" cy="4801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89D0C2F-BD08-8A33-A029-19C301F1B291}"/>
                  </a:ext>
                </a:extLst>
              </p:cNvPr>
              <p:cNvSpPr/>
              <p:nvPr/>
            </p:nvSpPr>
            <p:spPr>
              <a:xfrm>
                <a:off x="6475615" y="235386"/>
                <a:ext cx="5586152" cy="2485787"/>
              </a:xfrm>
              <a:prstGeom prst="roundRect">
                <a:avLst/>
              </a:prstGeom>
              <a:solidFill>
                <a:srgbClr val="99CCFF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Comic Sans MS" pitchFamily="66" charset="0"/>
                  </a:rPr>
                  <a:t>But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Q1: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≠ 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 ?</a:t>
                </a:r>
                <a:b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</a:br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Q2: What about functions and function application?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89D0C2F-BD08-8A33-A029-19C301F1B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15" y="235386"/>
                <a:ext cx="5586152" cy="2485787"/>
              </a:xfrm>
              <a:prstGeom prst="roundRect">
                <a:avLst/>
              </a:prstGeom>
              <a:blipFill>
                <a:blip r:embed="rId3"/>
                <a:stretch>
                  <a:fillRect b="-1467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430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C8231-FF80-44FF-9B6D-8D83D203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42F3-280A-65DD-390B-EAAC141E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Q1: Generalising :e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311FF7-9765-6F0B-CFB5-8DAE23F436F4}"/>
                  </a:ext>
                </a:extLst>
              </p:cNvPr>
              <p:cNvSpPr txBox="1"/>
              <p:nvPr/>
            </p:nvSpPr>
            <p:spPr>
              <a:xfrm>
                <a:off x="897774" y="1417638"/>
                <a:ext cx="8539941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2651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</m:d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265113"/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yv</m:t>
                      </m:r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 \\ {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8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266700" lvl="2" indent="455613"/>
                <a:endParaRPr lang="en-GB" i="1" dirty="0">
                  <a:latin typeface="Cambria Math" panose="02040503050406030204" pitchFamily="18" charset="0"/>
                </a:endParaRPr>
              </a:p>
              <a:p>
                <a:pPr marL="266700" lvl="2" indent="455613">
                  <a:buNone/>
                </a:pPr>
                <a:endParaRPr lang="en-GB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311FF7-9765-6F0B-CFB5-8DAE23F4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4" y="1417638"/>
                <a:ext cx="8539941" cy="2215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90BBB90-C6AD-1457-B24A-37C292F78F5D}"/>
              </a:ext>
            </a:extLst>
          </p:cNvPr>
          <p:cNvSpPr/>
          <p:nvPr/>
        </p:nvSpPr>
        <p:spPr>
          <a:xfrm>
            <a:off x="3031212" y="3429317"/>
            <a:ext cx="2442754" cy="408623"/>
          </a:xfrm>
          <a:prstGeom prst="wedgeRoundRectCallout">
            <a:avLst>
              <a:gd name="adj1" fmla="val 2033"/>
              <a:gd name="adj2" fmla="val -218215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Compute e into w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DCEBFE-C797-6460-7C2C-EECFBA45FCC0}"/>
              </a:ext>
            </a:extLst>
          </p:cNvPr>
          <p:cNvSpPr/>
          <p:nvPr/>
        </p:nvSpPr>
        <p:spPr>
          <a:xfrm>
            <a:off x="5705139" y="3755073"/>
            <a:ext cx="2442754" cy="1021556"/>
          </a:xfrm>
          <a:prstGeom prst="wedgeRoundRectCallout">
            <a:avLst>
              <a:gd name="adj1" fmla="val -53550"/>
              <a:gd name="adj2" fmla="val -143042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Apply function w to argument u, to give output v</a:t>
            </a:r>
          </a:p>
        </p:txBody>
      </p:sp>
    </p:spTree>
    <p:extLst>
      <p:ext uri="{BB962C8B-B14F-4D97-AF65-F5344CB8AC3E}">
        <p14:creationId xmlns:p14="http://schemas.microsoft.com/office/powerpoint/2010/main" val="2655335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58CD4-CBA1-D5B7-E8BF-4B330AED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34FC-8A4F-FF5A-D754-11AAA405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Q2: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A3B23-A449-7F38-5032-D20DCDC8F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152" y="303040"/>
                <a:ext cx="10972800" cy="4983162"/>
              </a:xfrm>
            </p:spPr>
            <p:txBody>
              <a:bodyPr>
                <a:normAutofit/>
              </a:bodyPr>
              <a:lstStyle/>
              <a:p>
                <a:pPr marL="137160" indent="0">
                  <a:buNone/>
                </a:pPr>
                <a:r>
                  <a:rPr lang="en-GB" dirty="0"/>
                  <a:t>Domains: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𝑉𝑎𝑙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𝐹𝑢𝑛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𝐸𝑛𝑣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𝑉𝑎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GB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𝐸𝑁𝑉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𝐸𝑛𝑣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Fun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Seq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Val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⇀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A3B23-A449-7F38-5032-D20DCDC8F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152" y="303040"/>
                <a:ext cx="10972800" cy="4983162"/>
              </a:xfrm>
              <a:blipFill>
                <a:blip r:embed="rId2"/>
                <a:stretch>
                  <a:fillRect t="-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4EB6A4E-2F55-6222-7D37-175B818CD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518917"/>
                  </p:ext>
                </p:extLst>
              </p:nvPr>
            </p:nvGraphicFramePr>
            <p:xfrm>
              <a:off x="875608" y="2700411"/>
              <a:ext cx="10812087" cy="28498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84793">
                      <a:extLst>
                        <a:ext uri="{9D8B030D-6E8A-4147-A177-3AD203B41FA5}">
                          <a16:colId xmlns:a16="http://schemas.microsoft.com/office/drawing/2014/main" val="1998539506"/>
                        </a:ext>
                      </a:extLst>
                    </a:gridCol>
                    <a:gridCol w="3489830">
                      <a:extLst>
                        <a:ext uri="{9D8B030D-6E8A-4147-A177-3AD203B41FA5}">
                          <a16:colId xmlns:a16="http://schemas.microsoft.com/office/drawing/2014/main" val="2014264583"/>
                        </a:ext>
                      </a:extLst>
                    </a:gridCol>
                    <a:gridCol w="3637464">
                      <a:extLst>
                        <a:ext uri="{9D8B030D-6E8A-4147-A177-3AD203B41FA5}">
                          <a16:colId xmlns:a16="http://schemas.microsoft.com/office/drawing/2014/main" val="2161994059"/>
                        </a:ext>
                      </a:extLst>
                    </a:gridCol>
                  </a:tblGrid>
                  <a:tr h="125615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Verse term 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GB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</m:d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𝒖𝒗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∷</m:t>
                                </m:r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𝑺𝒆𝒒</m:t>
                                </m:r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𝑽𝒂𝒍</m:t>
                                </m:r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⇀</m:t>
                                </m:r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𝑽𝒂𝒍</m:t>
                                </m:r>
                                <m:r>
                                  <a:rPr lang="en-GB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8151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fun(3){4}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 {{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}} ]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 {3 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⇒4} ]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937603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fun(3|7){4}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 {{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}} ]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{3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⇒4}, {7⇒4}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5101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fun(x:=(3|7)){x+22}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 {{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}} ]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{3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⇒25}, {7⇒29}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9635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fun(x := :</a:t>
                          </a:r>
                          <a:r>
                            <a:rPr lang="en-GB" dirty="0" err="1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nat</a:t>
                          </a:r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){x+22}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 {{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}} ]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[{0⇒22,1⇒23, 2⇒24, …}]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060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fun(:bit){:bit}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 {{</m:t>
                                </m:r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)}} ∪</m:t>
                                </m:r>
                              </m:oMath>
                            </m:oMathPara>
                          </a14:m>
                          <a:br>
                            <a:rPr lang="en-GB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en-GB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{{</m:t>
                              </m:r>
                              <m:r>
                                <a:rPr lang="en-GB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GB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}}∪</m:t>
                              </m:r>
                            </m:oMath>
                          </a14:m>
                          <a:endParaRPr lang="en-GB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…etc  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en-GB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0⇒0,1⇒0</m:t>
                                    </m:r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en-GB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0⇒0,1⇒</m:t>
                                    </m:r>
                                    <m:r>
                                      <a:rPr lang="en-GB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>
                            <a:solidFill>
                              <a:schemeClr val="bg1"/>
                            </a:solidFill>
                            <a:latin typeface="Ubuntu Mono" panose="020B0309030602030204" pitchFamily="49" charset="0"/>
                          </a:endParaRPr>
                        </a:p>
                        <a:p>
                          <a:pPr algn="ctr"/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…etc.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6765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4EB6A4E-2F55-6222-7D37-175B818CD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518917"/>
                  </p:ext>
                </p:extLst>
              </p:nvPr>
            </p:nvGraphicFramePr>
            <p:xfrm>
              <a:off x="875608" y="2700411"/>
              <a:ext cx="10812087" cy="28498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84793">
                      <a:extLst>
                        <a:ext uri="{9D8B030D-6E8A-4147-A177-3AD203B41FA5}">
                          <a16:colId xmlns:a16="http://schemas.microsoft.com/office/drawing/2014/main" val="1998539506"/>
                        </a:ext>
                      </a:extLst>
                    </a:gridCol>
                    <a:gridCol w="3489830">
                      <a:extLst>
                        <a:ext uri="{9D8B030D-6E8A-4147-A177-3AD203B41FA5}">
                          <a16:colId xmlns:a16="http://schemas.microsoft.com/office/drawing/2014/main" val="2014264583"/>
                        </a:ext>
                      </a:extLst>
                    </a:gridCol>
                    <a:gridCol w="3637464">
                      <a:extLst>
                        <a:ext uri="{9D8B030D-6E8A-4147-A177-3AD203B41FA5}">
                          <a16:colId xmlns:a16="http://schemas.microsoft.com/office/drawing/2014/main" val="216199405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Verse term 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9" t="-9333" r="-104887" b="-54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87" t="-9333" r="-670" b="-54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151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fun(3){4}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9" t="-134426" r="-104887" b="-5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87" t="-134426" r="-670" b="-5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79376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fun(3|7){4}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9" t="-238333" r="-104887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87" t="-238333" r="-670" b="-4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101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fun(x:=(3|7)){x+22}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9" t="-332787" r="-104887" b="-3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87" t="-332787" r="-670" b="-3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635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fun(x := :</a:t>
                          </a:r>
                          <a:r>
                            <a:rPr lang="en-GB" dirty="0" err="1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nat</a:t>
                          </a:r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){x+22}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9" t="-425806" r="-104887" b="-26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87" t="-425806" r="-670" b="-26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06039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1"/>
                              </a:solidFill>
                              <a:latin typeface="Ubuntu Mono" panose="020B0309030602030204" pitchFamily="49" charset="0"/>
                            </a:rPr>
                            <a:t>fun(:bit){:bit}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9" t="-217333" r="-10488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87" t="-217333" r="-670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7658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5497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F1B14-07E9-0307-0B9F-117A0CA90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2A43-A574-DD5B-FC9C-92389A9E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4C42F-717D-4109-6EAD-6D46516E36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4495"/>
                <a:ext cx="10972800" cy="52588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Domains: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𝑉𝑎𝑙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𝐹𝑢𝑛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𝐸𝑛𝑣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𝑉𝑎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GB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𝐸𝑁𝑉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𝐸𝑛𝑣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Fun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Seq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Val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⇀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  <a:p>
                <a:pPr marL="722376" lvl="2" indent="0">
                  <a:buNone/>
                </a:pPr>
                <a:endParaRPr lang="en-GB" dirty="0">
                  <a:solidFill>
                    <a:srgbClr val="FFC000"/>
                  </a:solidFill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=(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{{</m:t>
                          </m:r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}}</m:t>
                          </m:r>
                        </m:e>
                      </m:d>
                      <m:r>
                        <a:rPr lang="en-GB" sz="3000" i="1">
                          <a:latin typeface="Cambria Math" panose="02040503050406030204" pitchFamily="18" charset="0"/>
                        </a:rPr>
                        <m:t> ⊛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𝑓𝑔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⊛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GB" sz="3000" b="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000" b="1" i="1" smtClean="0">
                          <a:latin typeface="Cambria Math" panose="02040503050406030204" pitchFamily="18" charset="0"/>
                        </a:rPr>
                        <m:t>                                ⊛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𝑎𝑝𝑝𝑙𝑦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) )            \\ {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000" b="0" i="1" dirty="0">
                  <a:latin typeface="Cambria Math" panose="02040503050406030204" pitchFamily="18" charset="0"/>
                </a:endParaRPr>
              </a:p>
              <a:p>
                <a:pPr marL="137160" indent="0">
                  <a:spcBef>
                    <a:spcPts val="0"/>
                  </a:spcBef>
                  <a:buNone/>
                </a:pPr>
                <a:endParaRPr lang="en-GB" sz="1500" b="1" i="1" dirty="0">
                  <a:latin typeface="Cambria Math" panose="02040503050406030204" pitchFamily="18" charset="0"/>
                </a:endParaRPr>
              </a:p>
              <a:p>
                <a:pPr marL="13716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𝑎𝑝𝑝𝑙𝑦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3000" b="0" i="1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3000" b="0" i="1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3000" b="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𝑢𝑛𝑖𝑜𝑛𝑆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 { </m:t>
                      </m:r>
                      <m:r>
                        <m:rPr>
                          <m:sty m:val="p"/>
                        </m:rPr>
                        <a:rPr lang="en-GB" sz="3000" b="1" i="1" smtClean="0">
                          <a:latin typeface="Cambria Math" panose="02040503050406030204" pitchFamily="18" charset="0"/>
                        </a:rPr>
                        <m:t>ap</m:t>
                      </m:r>
                      <m:d>
                        <m:dPr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gs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n-GB" sz="3000" b="0" i="1" smtClean="0">
                          <a:latin typeface="Cambria Math" panose="02040503050406030204" pitchFamily="18" charset="0"/>
                        </a:rPr>
                        <m:t>gs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𝐹𝑢𝑛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GB" sz="3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600" b="0" i="0" smtClean="0">
                          <a:latin typeface="Cambria Math" panose="02040503050406030204" pitchFamily="18" charset="0"/>
                        </a:rPr>
                        <m:t>𝑤h𝑒𝑟𝑒</m:t>
                      </m:r>
                    </m:oMath>
                  </m:oMathPara>
                </a14:m>
                <a:endParaRPr lang="en-GB" sz="2600" b="0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GB" sz="24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m:rPr>
                          <m:sty m:val="p"/>
                        </m:rPr>
                        <a:rPr lang="en-GB" sz="2400" b="0" i="1" dirty="0" smtClean="0">
                          <a:latin typeface="Cambria Math" panose="02040503050406030204" pitchFamily="18" charset="0"/>
                        </a:rPr>
                        <m:t>Seq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400" b="0" i="1" dirty="0" smtClean="0">
                          <a:latin typeface="Cambria Math" panose="02040503050406030204" pitchFamily="18" charset="0"/>
                        </a:rPr>
                        <m:t>Val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⇀</m:t>
                      </m:r>
                      <m:r>
                        <m:rPr>
                          <m:sty m:val="p"/>
                        </m:rP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→</m:t>
                      </m:r>
                      <m:r>
                        <m:rPr>
                          <m:sty m:val="p"/>
                        </m:rP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Seq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ENV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GB" sz="2400" b="0" dirty="0">
                  <a:latin typeface="Cambria Math" panose="02040503050406030204" pitchFamily="18" charset="0"/>
                </a:endParaRPr>
              </a:p>
              <a:p>
                <a:pPr marL="722376" lvl="2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ap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gs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 = [ {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𝐸𝑛𝑣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|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gs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i="1" dirty="0"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gn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))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137160" indent="0">
                  <a:spcBef>
                    <a:spcPts val="0"/>
                  </a:spcBef>
                  <a:buNone/>
                </a:pPr>
                <a:r>
                  <a:rPr lang="en-GB" sz="2400" b="0" dirty="0"/>
                  <a:t>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:endParaRPr lang="en-GB" sz="3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4C42F-717D-4109-6EAD-6D46516E3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4495"/>
                <a:ext cx="10972800" cy="5258867"/>
              </a:xfrm>
              <a:blipFill>
                <a:blip r:embed="rId2"/>
                <a:stretch>
                  <a:fillRect t="-1854" b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55E5BD-2743-C95D-4677-25EEA750BE2D}"/>
                  </a:ext>
                </a:extLst>
              </p:cNvPr>
              <p:cNvSpPr txBox="1"/>
              <p:nvPr/>
            </p:nvSpPr>
            <p:spPr>
              <a:xfrm>
                <a:off x="6012873" y="1520427"/>
                <a:ext cx="5841076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𝑛𝑖𝑜𝑛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 err="1" smtClean="0">
                              <a:latin typeface="Cambria Math" panose="02040503050406030204" pitchFamily="18" charset="0"/>
                            </a:rPr>
                            <m:t>𝑆𝑒𝑞</m:t>
                          </m:r>
                          <m:d>
                            <m:d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𝐸𝑁𝑉</m:t>
                              </m:r>
                            </m:e>
                          </m:d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55E5BD-2743-C95D-4677-25EEA750B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73" y="1520427"/>
                <a:ext cx="5841076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4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FF174-CB3F-D3AD-AA5B-DB205FB56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7D44-15D1-88FB-90B4-50D26CFD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717BB-6D3D-75F1-455E-EA10AB513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4495"/>
                <a:ext cx="10972800" cy="525886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Domains:</a:t>
                </a:r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𝑉𝑎𝑙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𝐹𝑢𝑛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𝐸𝑛𝑣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𝐼𝑑𝑒𝑛𝑡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𝑉𝑎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GB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𝐸𝑁𝑉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𝐸𝑛𝑣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722376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Fun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Seq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Val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⇀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  <a:p>
                <a:pPr marL="722376" lvl="2" indent="0">
                  <a:buNone/>
                </a:pPr>
                <a:endParaRPr lang="en-GB" dirty="0">
                  <a:solidFill>
                    <a:srgbClr val="FFC000"/>
                  </a:solidFill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𝑓𝑢𝑛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){ </m:t>
                          </m:r>
                          <m:sSub>
                            <m:sSub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= …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𝑚𝑜𝑟𝑒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𝑤𝑖𝑙𝑑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717BB-6D3D-75F1-455E-EA10AB513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4495"/>
                <a:ext cx="10972800" cy="5258867"/>
              </a:xfrm>
              <a:blipFill>
                <a:blip r:embed="rId2"/>
                <a:stretch>
                  <a:fillRect t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AE9463-CEAF-C46A-E93F-CB9A7C58AD9F}"/>
                  </a:ext>
                </a:extLst>
              </p:cNvPr>
              <p:cNvSpPr txBox="1"/>
              <p:nvPr/>
            </p:nvSpPr>
            <p:spPr>
              <a:xfrm>
                <a:off x="6012873" y="1520427"/>
                <a:ext cx="5841076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𝑛𝑖𝑜𝑛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 err="1" smtClean="0">
                              <a:latin typeface="Cambria Math" panose="02040503050406030204" pitchFamily="18" charset="0"/>
                            </a:rPr>
                            <m:t>𝑆𝑒𝑞</m:t>
                          </m:r>
                          <m:d>
                            <m:d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𝐸𝑁𝑉</m:t>
                              </m:r>
                            </m:e>
                          </m:d>
                        </m:e>
                      </m:d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𝑆𝑒𝑞</m:t>
                      </m:r>
                      <m:d>
                        <m:d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𝐸𝑁𝑉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AE9463-CEAF-C46A-E93F-CB9A7C58A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73" y="1520427"/>
                <a:ext cx="5841076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56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7AEE1D-ACA4-C0B1-47E6-C765E7D9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</a:t>
            </a:r>
            <a:br>
              <a:rPr lang="en-GB" dirty="0"/>
            </a:br>
            <a:r>
              <a:rPr lang="en-GB" dirty="0"/>
              <a:t>Cardinality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27370-1455-4C3F-E6EA-2EDE9E54A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17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AAF13-A584-2FB5-079B-40363242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60" y="352267"/>
            <a:ext cx="9322279" cy="61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7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32865-151D-2C06-E698-B77F7D31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E49C-4C54-737B-79C2-AEA5094F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is more.  A lot more.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57F8A8-BBBB-6555-6C8D-C3C9145532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4495"/>
                <a:ext cx="10972800" cy="52588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&lt;succeeds&gt; and &lt;decides&gt; functions</a:t>
                </a:r>
              </a:p>
              <a:p>
                <a:r>
                  <a:rPr lang="en-GB" dirty="0"/>
                  <a:t>&lt;open&gt; and &lt;closed&gt; functions</a:t>
                </a:r>
              </a:p>
              <a:p>
                <a:r>
                  <a:rPr lang="en-GB" dirty="0"/>
                  <a:t>Relations as well as functions</a:t>
                </a:r>
              </a:p>
              <a:p>
                <a:r>
                  <a:rPr lang="en-GB" dirty="0"/>
                  <a:t>Matching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↝</m:t>
                    </m:r>
                  </m:oMath>
                </a14:m>
                <a:endParaRPr lang="en-GB" dirty="0"/>
              </a:p>
              <a:p>
                <a:r>
                  <a:rPr lang="en-GB" dirty="0"/>
                  <a:t>“Wrapping” a la Findler/</a:t>
                </a:r>
                <a:r>
                  <a:rPr lang="en-GB" dirty="0" err="1"/>
                  <a:t>Felleisen</a:t>
                </a:r>
                <a:endParaRPr lang="en-GB" dirty="0"/>
              </a:p>
              <a:p>
                <a:r>
                  <a:rPr lang="en-GB" dirty="0"/>
                  <a:t>For-loops, arrays, tuples</a:t>
                </a:r>
              </a:p>
              <a:p>
                <a:r>
                  <a:rPr lang="en-GB" dirty="0"/>
                  <a:t>Duality between :e  and type{e}</a:t>
                </a:r>
              </a:p>
              <a:p>
                <a:r>
                  <a:rPr lang="en-GB" dirty="0"/>
                  <a:t>Functor laws</a:t>
                </a:r>
              </a:p>
              <a:p>
                <a:r>
                  <a:rPr lang="en-GB" dirty="0"/>
                  <a:t>Verification!!</a:t>
                </a:r>
              </a:p>
              <a:p>
                <a:endParaRPr lang="en-GB" sz="3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57F8A8-BBBB-6555-6C8D-C3C914553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4495"/>
                <a:ext cx="10972800" cy="5258867"/>
              </a:xfrm>
              <a:blipFill>
                <a:blip r:embed="rId2"/>
                <a:stretch>
                  <a:fillRect t="-1738" b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9C962C0-0B9A-7332-9BB8-8902FDC4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369" y="3773978"/>
            <a:ext cx="3482214" cy="25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2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0B198-2963-3477-D73C-498ED9CF1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2058" cy="4983162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𝑓𝑢𝑛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𝑎𝑟𝑔</m:t>
                    </m:r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↝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		(almost)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↝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𝑝𝑣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\\ 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marL="137160" indent="0">
                  <a:buNone/>
                </a:pPr>
                <a:r>
                  <a:rPr lang="en-GB" dirty="0"/>
                  <a:t>	Just composition at the “</a:t>
                </a:r>
                <a:r>
                  <a:rPr lang="en-GB" dirty="0" err="1"/>
                  <a:t>uv</a:t>
                </a:r>
                <a:r>
                  <a:rPr lang="en-GB" dirty="0"/>
                  <a:t>” level</a:t>
                </a:r>
              </a:p>
              <a:p>
                <a:pPr marL="137160" indent="0">
                  <a:buNone/>
                </a:pPr>
                <a:endParaRPr lang="en-GB" dirty="0"/>
              </a:p>
              <a:p>
                <a:pPr marL="137160" indent="0">
                  <a:buNone/>
                </a:pPr>
                <a:endParaRPr lang="en-GB" dirty="0"/>
              </a:p>
              <a:p>
                <a:pPr marL="137160" indent="0">
                  <a:buNone/>
                </a:pPr>
                <a:endParaRPr lang="en-GB" dirty="0"/>
              </a:p>
              <a:p>
                <a:r>
                  <a:rPr lang="en-GB" dirty="0"/>
                  <a:t>Notice that E[e1]up can</a:t>
                </a:r>
              </a:p>
              <a:p>
                <a:pPr lvl="1"/>
                <a:r>
                  <a:rPr lang="en-GB" dirty="0"/>
                  <a:t>fail (pattern match fails) or </a:t>
                </a:r>
              </a:p>
              <a:p>
                <a:pPr lvl="1"/>
                <a:r>
                  <a:rPr lang="en-GB" dirty="0"/>
                  <a:t>succeed in multiple ways (narrowing)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0B198-2963-3477-D73C-498ED9CF1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2058" cy="4983162"/>
              </a:xfrm>
              <a:blipFill>
                <a:blip r:embed="rId2"/>
                <a:stretch>
                  <a:fillRect t="-1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AE7D60A-78B2-475A-7606-A5348CF2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47C8A-EDF7-8622-8F32-D6CD87B33B3D}"/>
              </a:ext>
            </a:extLst>
          </p:cNvPr>
          <p:cNvSpPr/>
          <p:nvPr/>
        </p:nvSpPr>
        <p:spPr>
          <a:xfrm>
            <a:off x="4156363" y="3949532"/>
            <a:ext cx="914400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43837-1F6A-3BED-4D41-70030CAAF893}"/>
              </a:ext>
            </a:extLst>
          </p:cNvPr>
          <p:cNvSpPr/>
          <p:nvPr/>
        </p:nvSpPr>
        <p:spPr>
          <a:xfrm>
            <a:off x="5918662" y="3953289"/>
            <a:ext cx="914400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456B62-95CE-C359-A821-C71CDEB82047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430385" y="4134198"/>
            <a:ext cx="725978" cy="1662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FAA863-24E5-0DC9-2281-35675CD05DD4}"/>
              </a:ext>
            </a:extLst>
          </p:cNvPr>
          <p:cNvSpPr txBox="1"/>
          <p:nvPr/>
        </p:nvSpPr>
        <p:spPr>
          <a:xfrm>
            <a:off x="2377440" y="3969177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Input u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2EC43E-88B1-1D32-2B36-71259DD3D69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5070763" y="4134198"/>
            <a:ext cx="847899" cy="375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994C622-55C8-F996-7A84-2541B35FF232}"/>
              </a:ext>
            </a:extLst>
          </p:cNvPr>
          <p:cNvCxnSpPr>
            <a:cxnSpLocks/>
            <a:stCxn id="4" idx="2"/>
            <a:endCxn id="5" idx="2"/>
          </p:cNvCxnSpPr>
          <p:nvPr/>
        </p:nvCxnSpPr>
        <p:spPr>
          <a:xfrm rot="16200000" flipH="1">
            <a:off x="5492834" y="3439592"/>
            <a:ext cx="3757" cy="1762299"/>
          </a:xfrm>
          <a:prstGeom prst="bentConnector3">
            <a:avLst>
              <a:gd name="adj1" fmla="val 618464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1BF9F0-E370-ED41-8865-B7FB496AA4C8}"/>
              </a:ext>
            </a:extLst>
          </p:cNvPr>
          <p:cNvSpPr txBox="1"/>
          <p:nvPr/>
        </p:nvSpPr>
        <p:spPr>
          <a:xfrm>
            <a:off x="5300749" y="3573850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B5AD68-45E6-AE9B-B9AD-65A6D229A60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833062" y="4137955"/>
            <a:ext cx="1124989" cy="128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0C176D3-D4B7-E900-7924-9B77DD991631}"/>
              </a:ext>
            </a:extLst>
          </p:cNvPr>
          <p:cNvSpPr txBox="1"/>
          <p:nvPr/>
        </p:nvSpPr>
        <p:spPr>
          <a:xfrm>
            <a:off x="8138161" y="388882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 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9E8628-806E-47F2-521D-FB6FEC4ECD29}"/>
              </a:ext>
            </a:extLst>
          </p:cNvPr>
          <p:cNvSpPr txBox="1"/>
          <p:nvPr/>
        </p:nvSpPr>
        <p:spPr>
          <a:xfrm>
            <a:off x="4760422" y="4600294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Bindings</a:t>
            </a:r>
          </a:p>
        </p:txBody>
      </p:sp>
    </p:spTree>
    <p:extLst>
      <p:ext uri="{BB962C8B-B14F-4D97-AF65-F5344CB8AC3E}">
        <p14:creationId xmlns:p14="http://schemas.microsoft.com/office/powerpoint/2010/main" val="19177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EFFF-BB3C-888F-21CB-620DC9E6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Untyped lambda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524C8-9297-7307-2278-2494C810C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8794" y="1502796"/>
                <a:ext cx="6090698" cy="5080566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Problem: what is V?  </a:t>
                </a:r>
                <a:r>
                  <a:rPr lang="en-GB" dirty="0"/>
                  <a:t>There is no set satisfying</a:t>
                </a:r>
                <a:br>
                  <a:rPr lang="en-GB" dirty="0"/>
                </a:br>
                <a:r>
                  <a:rPr lang="en-GB" dirty="0"/>
                  <a:t>			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b="1" dirty="0"/>
                  <a:t>  </a:t>
                </a:r>
                <a:br>
                  <a:rPr lang="en-GB" b="1" dirty="0"/>
                </a:br>
                <a:r>
                  <a:rPr lang="en-GB" b="1" dirty="0"/>
                  <a:t> </a:t>
                </a:r>
                <a:r>
                  <a:rPr lang="en-GB" dirty="0"/>
                  <a:t>It is too big!</a:t>
                </a:r>
                <a:endParaRPr lang="en-GB" b="1" dirty="0"/>
              </a:p>
              <a:p>
                <a:r>
                  <a:rPr lang="en-GB" dirty="0"/>
                  <a:t>Answer (Scott et al): domain theory.</a:t>
                </a:r>
              </a:p>
              <a:p>
                <a:r>
                  <a:rPr lang="en-GB" dirty="0"/>
                  <a:t>LHS: syntax trees</a:t>
                </a:r>
                <a:br>
                  <a:rPr lang="en-GB" dirty="0"/>
                </a:br>
                <a:r>
                  <a:rPr lang="en-GB" dirty="0"/>
                  <a:t>RHS: </a:t>
                </a:r>
                <a:r>
                  <a:rPr lang="en-GB" b="1" dirty="0">
                    <a:solidFill>
                      <a:srgbClr val="FFC000"/>
                    </a:solidFill>
                  </a:rPr>
                  <a:t>domain theory</a:t>
                </a:r>
              </a:p>
              <a:p>
                <a:pPr marL="13716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524C8-9297-7307-2278-2494C810C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8794" y="1502796"/>
                <a:ext cx="6090698" cy="5080566"/>
              </a:xfrm>
              <a:blipFill>
                <a:blip r:embed="rId2"/>
                <a:stretch>
                  <a:fillRect t="-1200" r="-10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2AAE09-C495-CFBB-3DBE-97373AB5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82" t="3830" r="6423" b="4434"/>
          <a:stretch>
            <a:fillRect/>
          </a:stretch>
        </p:blipFill>
        <p:spPr>
          <a:xfrm>
            <a:off x="514184" y="1902667"/>
            <a:ext cx="4999711" cy="33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CCCB-40F9-F316-AA21-F08A660C1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6AFC-A927-2160-7CB6-5E77DF46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theory: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92951-62E7-98AC-6F66-7935B0AD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794" y="1502796"/>
            <a:ext cx="6090698" cy="508056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Maths behind domain theory is hard: monotonicity, continuity, limits and fixpoints.</a:t>
            </a:r>
          </a:p>
          <a:p>
            <a:r>
              <a:rPr lang="en-GB" dirty="0"/>
              <a:t>Used to be canonical; but now</a:t>
            </a:r>
          </a:p>
          <a:p>
            <a:pPr lvl="1"/>
            <a:r>
              <a:rPr lang="en-GB" dirty="0"/>
              <a:t>Graph models</a:t>
            </a:r>
          </a:p>
          <a:p>
            <a:pPr lvl="1"/>
            <a:r>
              <a:rPr lang="en-GB" dirty="0"/>
              <a:t>Step-indexed models</a:t>
            </a:r>
          </a:p>
          <a:p>
            <a:pPr lvl="1"/>
            <a:r>
              <a:rPr lang="en-GB" dirty="0"/>
              <a:t>Type theory</a:t>
            </a:r>
          </a:p>
          <a:p>
            <a:r>
              <a:rPr lang="en-GB" dirty="0"/>
              <a:t>Unification is not continuous</a:t>
            </a:r>
          </a:p>
          <a:p>
            <a:r>
              <a:rPr lang="en-GB" dirty="0"/>
              <a:t>Non-termination and bottom deeply built in; but we want to explore terminating subsets and proofs.    </a:t>
            </a:r>
            <a:br>
              <a:rPr lang="en-GB" dirty="0"/>
            </a:br>
            <a:r>
              <a:rPr lang="en-GB" dirty="0"/>
              <a:t>(This is a choice.)</a:t>
            </a: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31DBFA-DA6A-2EC8-B12D-6DA4D88D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2" t="3830" r="6423" b="4434"/>
          <a:stretch>
            <a:fillRect/>
          </a:stretch>
        </p:blipFill>
        <p:spPr>
          <a:xfrm>
            <a:off x="609600" y="1616420"/>
            <a:ext cx="4999711" cy="33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4887B-8C46-3857-0F26-FEC10EF9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B3CC-E8FD-B32A-558D-BC35A37C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standard answer: use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BD2A-EEF8-BA36-8390-D32A6B3C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9" y="1313900"/>
            <a:ext cx="11188931" cy="2232864"/>
          </a:xfrm>
        </p:spPr>
        <p:txBody>
          <a:bodyPr>
            <a:normAutofit/>
          </a:bodyPr>
          <a:lstStyle/>
          <a:p>
            <a:r>
              <a:rPr lang="en-GB" sz="2400" dirty="0"/>
              <a:t>If untyped lambda calculus is the answer, you are probably asking the wrong question</a:t>
            </a:r>
          </a:p>
          <a:p>
            <a:r>
              <a:rPr lang="en-GB" sz="2400" dirty="0"/>
              <a:t>Use a typed </a:t>
            </a:r>
            <a:r>
              <a:rPr lang="en-GB" sz="2400" dirty="0" err="1"/>
              <a:t>caclculus</a:t>
            </a:r>
            <a:endParaRPr lang="en-GB" sz="2400" dirty="0"/>
          </a:p>
          <a:p>
            <a:r>
              <a:rPr lang="en-GB" sz="2400" dirty="0"/>
              <a:t>For example, Simply Typed Lambda Calculus (STLC)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2E7E2-70F1-C695-11CA-FF0545F4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12" y="4423371"/>
            <a:ext cx="7703769" cy="12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4F44-405D-50C8-C66E-8D23293C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standard answer: use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DE79-6940-2311-15F5-C9B0FFD2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313900"/>
            <a:ext cx="3352800" cy="4709160"/>
          </a:xfrm>
        </p:spPr>
        <p:txBody>
          <a:bodyPr>
            <a:normAutofit/>
          </a:bodyPr>
          <a:lstStyle/>
          <a:p>
            <a:r>
              <a:rPr lang="en-GB" sz="2000" dirty="0"/>
              <a:t>LHS: syntax</a:t>
            </a:r>
            <a:br>
              <a:rPr lang="en-GB" sz="2000" dirty="0"/>
            </a:br>
            <a:r>
              <a:rPr lang="en-GB" sz="2000" dirty="0"/>
              <a:t>RHS: </a:t>
            </a:r>
            <a:r>
              <a:rPr lang="en-GB" sz="2000" b="1" dirty="0">
                <a:solidFill>
                  <a:srgbClr val="FFC000"/>
                </a:solidFill>
              </a:rPr>
              <a:t>Martin-</a:t>
            </a:r>
            <a:r>
              <a:rPr lang="en-GB" sz="2000" b="1" dirty="0" err="1">
                <a:solidFill>
                  <a:srgbClr val="FFC000"/>
                </a:solidFill>
              </a:rPr>
              <a:t>Lof</a:t>
            </a:r>
            <a:r>
              <a:rPr lang="en-GB" sz="2000" b="1" dirty="0">
                <a:solidFill>
                  <a:srgbClr val="FFC000"/>
                </a:solidFill>
              </a:rPr>
              <a:t> type theory</a:t>
            </a:r>
          </a:p>
          <a:p>
            <a:r>
              <a:rPr lang="en-GB" sz="2000" dirty="0"/>
              <a:t>Now very standard</a:t>
            </a:r>
          </a:p>
          <a:p>
            <a:r>
              <a:rPr lang="en-GB" sz="2000" dirty="0"/>
              <a:t>But MLTT is itself quite a big theory</a:t>
            </a:r>
          </a:p>
          <a:p>
            <a:r>
              <a:rPr lang="en-GB" sz="2000" dirty="0"/>
              <a:t>Big assumption: well typed terms only. E’s argument is really a typing derivation!</a:t>
            </a:r>
          </a:p>
          <a:p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7C0300-90F8-73A1-2A84-9C29500B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3" y="1313900"/>
            <a:ext cx="7906853" cy="394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2BFCE2B2-3724-8445-D51C-741984C9AD9F}"/>
                  </a:ext>
                </a:extLst>
              </p:cNvPr>
              <p:cNvSpPr/>
              <p:nvPr/>
            </p:nvSpPr>
            <p:spPr>
              <a:xfrm>
                <a:off x="3962401" y="5712705"/>
                <a:ext cx="4176152" cy="783193"/>
              </a:xfrm>
              <a:prstGeom prst="wedgeRoundRectCallout">
                <a:avLst>
                  <a:gd name="adj1" fmla="val -39821"/>
                  <a:gd name="adj2" fmla="val -114817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This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 is the key bit</a:t>
                </a: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omic Sans MS" pitchFamily="66" charset="0"/>
                  </a:rPr>
                  <a:t>Lambdas have a limited domain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2BFCE2B2-3724-8445-D51C-741984C9A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5712705"/>
                <a:ext cx="4176152" cy="783193"/>
              </a:xfrm>
              <a:prstGeom prst="wedgeRoundRectCallout">
                <a:avLst>
                  <a:gd name="adj1" fmla="val -39821"/>
                  <a:gd name="adj2" fmla="val -114817"/>
                  <a:gd name="adj3" fmla="val 16667"/>
                </a:avLst>
              </a:prstGeom>
              <a:blipFill>
                <a:blip r:embed="rId3"/>
                <a:stretch>
                  <a:fillRect b="-4651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4896F9A-4ADC-F57C-0C0E-A5459521BFCC}"/>
              </a:ext>
            </a:extLst>
          </p:cNvPr>
          <p:cNvSpPr/>
          <p:nvPr/>
        </p:nvSpPr>
        <p:spPr>
          <a:xfrm>
            <a:off x="8844199" y="5881042"/>
            <a:ext cx="2810785" cy="783193"/>
          </a:xfrm>
          <a:prstGeom prst="wedgeRoundRectCallout">
            <a:avLst>
              <a:gd name="adj1" fmla="val -28410"/>
              <a:gd name="adj2" fmla="val -1492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Big problem for Verse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235D2F0-BCA5-9FF6-7D7A-07DE225A31D9}"/>
              </a:ext>
            </a:extLst>
          </p:cNvPr>
          <p:cNvSpPr/>
          <p:nvPr/>
        </p:nvSpPr>
        <p:spPr>
          <a:xfrm>
            <a:off x="155052" y="5881042"/>
            <a:ext cx="2643807" cy="621447"/>
          </a:xfrm>
          <a:prstGeom prst="wedgeRoundRectCallout">
            <a:avLst>
              <a:gd name="adj1" fmla="val 89609"/>
              <a:gd name="adj2" fmla="val -1572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MLTT lambda</a:t>
            </a:r>
          </a:p>
          <a:p>
            <a:pPr algn="ctr"/>
            <a:r>
              <a:rPr lang="en-GB" sz="1050" dirty="0">
                <a:solidFill>
                  <a:schemeClr val="bg1"/>
                </a:solidFill>
                <a:latin typeface="Comic Sans MS" pitchFamily="66" charset="0"/>
              </a:rPr>
              <a:t>(apparently no consensus on notation)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6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9525">
          <a:solidFill>
            <a:schemeClr val="bg1"/>
          </a:solidFill>
        </a:ln>
      </a:spPr>
      <a:bodyPr wrap="square" rtlCol="0" anchor="ctr">
        <a:spAutoFit/>
      </a:bodyPr>
      <a:lstStyle>
        <a:defPPr algn="ctr">
          <a:defRPr dirty="0" smtClean="0">
            <a:solidFill>
              <a:schemeClr val="bg1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19E722F4DF847AD5F762517484D76" ma:contentTypeVersion="4" ma:contentTypeDescription="Create a new document." ma:contentTypeScope="" ma:versionID="a12d6b10720f853fb7a7addf34f5d9d0">
  <xsd:schema xmlns:xsd="http://www.w3.org/2001/XMLSchema" xmlns:xs="http://www.w3.org/2001/XMLSchema" xmlns:p="http://schemas.microsoft.com/office/2006/metadata/properties" xmlns:ns3="64785372-bf77-4ceb-86f3-f181624063ab" targetNamespace="http://schemas.microsoft.com/office/2006/metadata/properties" ma:root="true" ma:fieldsID="ce0d085cb48d8f907c13e5cacc48a8a3" ns3:_="">
    <xsd:import namespace="64785372-bf77-4ceb-86f3-f181624063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85372-bf77-4ceb-86f3-f181624063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416CA-3162-4FF5-8C68-BDB71D99C486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64785372-bf77-4ceb-86f3-f181624063ab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AC57F5-51DF-4255-A208-C05B7760FB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C4DDAF-9F20-401F-9B36-1D62760C5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85372-bf77-4ceb-86f3-f18162406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101099</TotalTime>
  <Words>3444</Words>
  <Application>Microsoft Office PowerPoint</Application>
  <PresentationFormat>Widescreen</PresentationFormat>
  <Paragraphs>466</Paragraphs>
  <Slides>52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Book Antiqua</vt:lpstr>
      <vt:lpstr>Calibri</vt:lpstr>
      <vt:lpstr>Calibri Light</vt:lpstr>
      <vt:lpstr>Cambria Math</vt:lpstr>
      <vt:lpstr>Comic Sans MS</vt:lpstr>
      <vt:lpstr>Courier New</vt:lpstr>
      <vt:lpstr>Symbol</vt:lpstr>
      <vt:lpstr>Ubuntu Mono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Denotational semantics</vt:lpstr>
      <vt:lpstr>Challenge 1 Cardinality</vt:lpstr>
      <vt:lpstr>Untyped lambda calculus</vt:lpstr>
      <vt:lpstr>Domain theory: problems</vt:lpstr>
      <vt:lpstr>Today’s standard answer: use types</vt:lpstr>
      <vt:lpstr>Today’s standard answer: use types</vt:lpstr>
      <vt:lpstr>Our alternative plan</vt:lpstr>
      <vt:lpstr>Types</vt:lpstr>
      <vt:lpstr>Terms</vt:lpstr>
      <vt:lpstr>Terms</vt:lpstr>
      <vt:lpstr>Surprise</vt:lpstr>
      <vt:lpstr>Towards Verse: Timbda 0</vt:lpstr>
      <vt:lpstr>Towards Verse: Timbda 0</vt:lpstr>
      <vt:lpstr>Towards Verse: Timbda 0</vt:lpstr>
      <vt:lpstr>PowerPoint Presentation</vt:lpstr>
      <vt:lpstr>Towards Verse: Timbda 0</vt:lpstr>
      <vt:lpstr>Lambda</vt:lpstr>
      <vt:lpstr>Timbda-0 is super expressive</vt:lpstr>
      <vt:lpstr>any</vt:lpstr>
      <vt:lpstr>Lots more to do</vt:lpstr>
      <vt:lpstr>Challenge 2 Patterns vs expressions</vt:lpstr>
      <vt:lpstr>A Big Idea in Verse</vt:lpstr>
      <vt:lpstr>Patterns and expressions</vt:lpstr>
      <vt:lpstr>PowerPoint Presentation</vt:lpstr>
      <vt:lpstr>The conventional way (expression oriented)</vt:lpstr>
      <vt:lpstr>Existentials</vt:lpstr>
      <vt:lpstr>An alternative path for Verse (setting aside the cardinality challenge)</vt:lpstr>
      <vt:lpstr>Encoding the result in the ENV</vt:lpstr>
      <vt:lpstr>Some notation for ENV</vt:lpstr>
      <vt:lpstr>Choice</vt:lpstr>
      <vt:lpstr>Unification</vt:lpstr>
      <vt:lpstr>Unification</vt:lpstr>
      <vt:lpstr>Sequencing</vt:lpstr>
      <vt:lpstr>Existentials</vt:lpstr>
      <vt:lpstr>The “:=” operator</vt:lpstr>
      <vt:lpstr>The “:” operator</vt:lpstr>
      <vt:lpstr>x:e  is short for  x := (:e)</vt:lpstr>
      <vt:lpstr>Primops</vt:lpstr>
      <vt:lpstr>What about patterns?</vt:lpstr>
      <vt:lpstr>What about patterns though?</vt:lpstr>
      <vt:lpstr>What about patterns though?</vt:lpstr>
      <vt:lpstr>What about patterns though?</vt:lpstr>
      <vt:lpstr>Q1: Generalising :e</vt:lpstr>
      <vt:lpstr>Q2: Functions</vt:lpstr>
      <vt:lpstr>Function application</vt:lpstr>
      <vt:lpstr>Function definition</vt:lpstr>
      <vt:lpstr>PowerPoint Presentation</vt:lpstr>
      <vt:lpstr>There is more.  A lot more.</vt:lpstr>
      <vt:lpstr>Function application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Haskell</dc:title>
  <dc:creator>Simon Peyton Jones</dc:creator>
  <cp:lastModifiedBy>Simon Peyton Jones</cp:lastModifiedBy>
  <cp:revision>1759</cp:revision>
  <dcterms:created xsi:type="dcterms:W3CDTF">2007-06-26T16:41:16Z</dcterms:created>
  <dcterms:modified xsi:type="dcterms:W3CDTF">2026-07-01T23:09:39Z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simonpj@microsoft.com</vt:lpwstr>
  </property>
  <property fmtid="{D5CDD505-2E9C-101B-9397-08002B2CF9AE}" pid="5" name="MSIP_Label_f42aa342-8706-4288-bd11-ebb85995028c_SetDate">
    <vt:lpwstr>2019-08-22T06:29:51.3705482Z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bd2797f9-cbc6-47e0-a3d5-31e37e60ef58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0x010100D4619E722F4DF847AD5F762517484D76</vt:lpwstr>
  </property>
</Properties>
</file>