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556" r:id="rId2"/>
    <p:sldId id="642" r:id="rId3"/>
    <p:sldId id="676" r:id="rId4"/>
    <p:sldId id="560" r:id="rId5"/>
    <p:sldId id="537" r:id="rId6"/>
    <p:sldId id="547" r:id="rId7"/>
    <p:sldId id="546" r:id="rId8"/>
    <p:sldId id="678" r:id="rId9"/>
    <p:sldId id="707" r:id="rId10"/>
    <p:sldId id="539" r:id="rId11"/>
    <p:sldId id="679" r:id="rId12"/>
    <p:sldId id="677" r:id="rId13"/>
    <p:sldId id="562" r:id="rId14"/>
    <p:sldId id="710" r:id="rId15"/>
    <p:sldId id="704" r:id="rId16"/>
    <p:sldId id="711" r:id="rId17"/>
    <p:sldId id="708" r:id="rId18"/>
    <p:sldId id="709" r:id="rId19"/>
    <p:sldId id="680" r:id="rId20"/>
    <p:sldId id="681" r:id="rId21"/>
    <p:sldId id="683" r:id="rId22"/>
    <p:sldId id="706" r:id="rId23"/>
    <p:sldId id="684" r:id="rId24"/>
    <p:sldId id="685" r:id="rId25"/>
    <p:sldId id="686" r:id="rId26"/>
    <p:sldId id="688" r:id="rId27"/>
    <p:sldId id="712" r:id="rId28"/>
    <p:sldId id="689" r:id="rId29"/>
    <p:sldId id="713" r:id="rId30"/>
    <p:sldId id="687" r:id="rId31"/>
    <p:sldId id="690" r:id="rId32"/>
    <p:sldId id="691" r:id="rId33"/>
    <p:sldId id="696" r:id="rId34"/>
    <p:sldId id="714" r:id="rId35"/>
    <p:sldId id="715" r:id="rId36"/>
    <p:sldId id="692" r:id="rId37"/>
    <p:sldId id="694" r:id="rId38"/>
    <p:sldId id="695" r:id="rId39"/>
    <p:sldId id="697" r:id="rId40"/>
    <p:sldId id="698" r:id="rId41"/>
    <p:sldId id="699" r:id="rId42"/>
    <p:sldId id="701" r:id="rId43"/>
    <p:sldId id="702" r:id="rId44"/>
    <p:sldId id="703" r:id="rId45"/>
    <p:sldId id="700" r:id="rId46"/>
    <p:sldId id="716" r:id="rId47"/>
    <p:sldId id="717" r:id="rId48"/>
    <p:sldId id="718" r:id="rId49"/>
    <p:sldId id="725" r:id="rId50"/>
    <p:sldId id="737" r:id="rId51"/>
    <p:sldId id="728" r:id="rId52"/>
    <p:sldId id="719" r:id="rId53"/>
    <p:sldId id="720" r:id="rId54"/>
    <p:sldId id="740" r:id="rId55"/>
    <p:sldId id="731" r:id="rId56"/>
    <p:sldId id="732" r:id="rId57"/>
    <p:sldId id="742" r:id="rId58"/>
    <p:sldId id="739" r:id="rId59"/>
    <p:sldId id="723" r:id="rId60"/>
    <p:sldId id="721" r:id="rId61"/>
    <p:sldId id="722" r:id="rId62"/>
    <p:sldId id="724" r:id="rId63"/>
    <p:sldId id="738" r:id="rId64"/>
    <p:sldId id="726" r:id="rId65"/>
    <p:sldId id="729" r:id="rId66"/>
    <p:sldId id="730" r:id="rId67"/>
    <p:sldId id="727" r:id="rId68"/>
    <p:sldId id="734" r:id="rId69"/>
    <p:sldId id="735" r:id="rId70"/>
    <p:sldId id="736" r:id="rId71"/>
    <p:sldId id="733" r:id="rId72"/>
    <p:sldId id="705" r:id="rId73"/>
    <p:sldId id="741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F70266-E3EF-4E5E-968A-47AF574D9ADB}">
          <p14:sldIdLst>
            <p14:sldId id="556"/>
          </p14:sldIdLst>
        </p14:section>
        <p14:section name="Untitled Section" id="{6F6901B6-06C1-477E-90CB-1D457C220D99}">
          <p14:sldIdLst>
            <p14:sldId id="642"/>
            <p14:sldId id="676"/>
            <p14:sldId id="560"/>
            <p14:sldId id="537"/>
            <p14:sldId id="547"/>
            <p14:sldId id="546"/>
            <p14:sldId id="678"/>
            <p14:sldId id="707"/>
            <p14:sldId id="539"/>
            <p14:sldId id="679"/>
            <p14:sldId id="677"/>
            <p14:sldId id="562"/>
            <p14:sldId id="710"/>
            <p14:sldId id="704"/>
            <p14:sldId id="711"/>
            <p14:sldId id="708"/>
            <p14:sldId id="709"/>
            <p14:sldId id="680"/>
            <p14:sldId id="681"/>
            <p14:sldId id="683"/>
            <p14:sldId id="706"/>
            <p14:sldId id="684"/>
            <p14:sldId id="685"/>
            <p14:sldId id="686"/>
            <p14:sldId id="688"/>
            <p14:sldId id="712"/>
            <p14:sldId id="689"/>
            <p14:sldId id="713"/>
            <p14:sldId id="687"/>
            <p14:sldId id="690"/>
            <p14:sldId id="691"/>
            <p14:sldId id="696"/>
            <p14:sldId id="714"/>
            <p14:sldId id="715"/>
            <p14:sldId id="692"/>
            <p14:sldId id="694"/>
            <p14:sldId id="695"/>
            <p14:sldId id="697"/>
            <p14:sldId id="698"/>
            <p14:sldId id="699"/>
            <p14:sldId id="701"/>
            <p14:sldId id="702"/>
            <p14:sldId id="703"/>
            <p14:sldId id="700"/>
            <p14:sldId id="716"/>
            <p14:sldId id="717"/>
            <p14:sldId id="718"/>
            <p14:sldId id="725"/>
            <p14:sldId id="737"/>
            <p14:sldId id="728"/>
            <p14:sldId id="719"/>
            <p14:sldId id="720"/>
            <p14:sldId id="740"/>
            <p14:sldId id="731"/>
            <p14:sldId id="732"/>
            <p14:sldId id="742"/>
            <p14:sldId id="739"/>
            <p14:sldId id="723"/>
            <p14:sldId id="721"/>
            <p14:sldId id="722"/>
            <p14:sldId id="724"/>
            <p14:sldId id="738"/>
            <p14:sldId id="726"/>
            <p14:sldId id="729"/>
            <p14:sldId id="730"/>
            <p14:sldId id="727"/>
            <p14:sldId id="734"/>
            <p14:sldId id="735"/>
            <p14:sldId id="736"/>
            <p14:sldId id="733"/>
            <p14:sldId id="705"/>
            <p14:sldId id="7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CC00"/>
    <a:srgbClr val="66FFCC"/>
    <a:srgbClr val="CCECFF"/>
    <a:srgbClr val="66FF33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3026" autoAdjust="0"/>
  </p:normalViewPr>
  <p:slideViewPr>
    <p:cSldViewPr snapToGrid="0">
      <p:cViewPr varScale="1">
        <p:scale>
          <a:sx n="115" d="100"/>
          <a:sy n="115" d="100"/>
        </p:scale>
        <p:origin x="80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4A3B-F841-444A-84F0-0B5E6FFAEA53}" type="datetimeFigureOut">
              <a:rPr lang="en-US" smtClean="0"/>
              <a:pPr/>
              <a:t>6/27/2026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8F3C-3F3A-49BB-86F7-17301BD567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D8F3C-3F3A-49BB-86F7-17301BD5672D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9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guns&#10;&#10;Description automatically generated">
            <a:extLst>
              <a:ext uri="{FF2B5EF4-FFF2-40B4-BE49-F238E27FC236}">
                <a16:creationId xmlns:a16="http://schemas.microsoft.com/office/drawing/2014/main" id="{EF015E12-A539-AF55-D865-92D31A49E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11398"/>
          <a:stretch/>
        </p:blipFill>
        <p:spPr>
          <a:xfrm>
            <a:off x="-43333" y="0"/>
            <a:ext cx="13014065" cy="6962775"/>
          </a:xfrm>
          <a:prstGeom prst="rect">
            <a:avLst/>
          </a:prstGeom>
          <a:solidFill>
            <a:srgbClr val="CCECFF"/>
          </a:solidFill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97BF048-384E-5C7A-A554-B1E0EC22F681}"/>
              </a:ext>
            </a:extLst>
          </p:cNvPr>
          <p:cNvSpPr txBox="1">
            <a:spLocks/>
          </p:cNvSpPr>
          <p:nvPr/>
        </p:nvSpPr>
        <p:spPr>
          <a:xfrm>
            <a:off x="1821722" y="4831977"/>
            <a:ext cx="8351746" cy="1515035"/>
          </a:xfrm>
          <a:prstGeom prst="rect">
            <a:avLst/>
          </a:prstGeom>
          <a:solidFill>
            <a:srgbClr val="CCECFF"/>
          </a:solidFill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Lennart Augustsson, Koen Claessen, </a:t>
            </a:r>
            <a:b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Simon Peyton Jones, Tim Sweeney, Jan Vitek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Epic Games 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June 2026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175E36-4504-74B2-BE6F-CB1FA722864D}"/>
              </a:ext>
            </a:extLst>
          </p:cNvPr>
          <p:cNvSpPr txBox="1">
            <a:spLocks/>
          </p:cNvSpPr>
          <p:nvPr/>
        </p:nvSpPr>
        <p:spPr>
          <a:xfrm>
            <a:off x="3431448" y="2205318"/>
            <a:ext cx="6286294" cy="1819836"/>
          </a:xfrm>
          <a:prstGeom prst="rect">
            <a:avLst/>
          </a:prstGeom>
          <a:solidFill>
            <a:srgbClr val="CCECFF"/>
          </a:solidFill>
          <a:effectLst/>
        </p:spPr>
        <p:txBody>
          <a:bodyPr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spcAft>
                <a:spcPts val="600"/>
              </a:spcAft>
              <a:buNone/>
            </a:pPr>
            <a:r>
              <a:rPr lang="en-GB" sz="6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Verse rewriting semantics</a:t>
            </a:r>
          </a:p>
          <a:p>
            <a:pPr marL="137160" indent="0" algn="ctr">
              <a:spcAft>
                <a:spcPts val="600"/>
              </a:spcAft>
              <a:buNone/>
            </a:pPr>
            <a:endParaRPr lang="en-GB" sz="6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2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E1448-51DF-467F-8634-C4D866E4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we give rewrite semantics to Verse?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4D6C2BB-B693-5F6D-C224-7B7258BC2A8E}"/>
              </a:ext>
            </a:extLst>
          </p:cNvPr>
          <p:cNvSpPr txBox="1">
            <a:spLocks/>
          </p:cNvSpPr>
          <p:nvPr/>
        </p:nvSpPr>
        <p:spPr>
          <a:xfrm>
            <a:off x="593411" y="1453285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Especially: how to express unification and iteration with rewriting?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67A5CD-0204-5F1B-E0E1-79AC7B49E5D6}"/>
              </a:ext>
            </a:extLst>
          </p:cNvPr>
          <p:cNvSpPr/>
          <p:nvPr/>
        </p:nvSpPr>
        <p:spPr>
          <a:xfrm>
            <a:off x="4348065" y="5397892"/>
            <a:ext cx="1175657" cy="46166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B63A0-AFF9-3EC1-4349-290FCD168318}"/>
              </a:ext>
            </a:extLst>
          </p:cNvPr>
          <p:cNvSpPr txBox="1"/>
          <p:nvPr/>
        </p:nvSpPr>
        <p:spPr>
          <a:xfrm>
            <a:off x="3890863" y="5322140"/>
            <a:ext cx="42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A8D62-F09E-5726-6095-533A5969E3DE}"/>
              </a:ext>
            </a:extLst>
          </p:cNvPr>
          <p:cNvSpPr/>
          <p:nvPr/>
        </p:nvSpPr>
        <p:spPr>
          <a:xfrm>
            <a:off x="3480317" y="4212688"/>
            <a:ext cx="1604867" cy="58477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( 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  <a:sym typeface="Symbol" panose="05050102010706020507" pitchFamily="18" charset="2"/>
              </a:rPr>
              <a:t>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  <a:sym typeface="Symbol" panose="05050102010706020507" pitchFamily="18" charset="2"/>
              </a:rPr>
              <a:t>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A29707-F62D-B519-34A7-6D8EAFC31611}"/>
              </a:ext>
            </a:extLst>
          </p:cNvPr>
          <p:cNvCxnSpPr>
            <a:cxnSpLocks/>
          </p:cNvCxnSpPr>
          <p:nvPr/>
        </p:nvCxnSpPr>
        <p:spPr>
          <a:xfrm>
            <a:off x="4126727" y="4699221"/>
            <a:ext cx="221338" cy="6986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1D9546-CDDC-0758-FE53-BC9518164237}"/>
              </a:ext>
            </a:extLst>
          </p:cNvPr>
          <p:cNvSpPr txBox="1"/>
          <p:nvPr/>
        </p:nvSpPr>
        <p:spPr>
          <a:xfrm>
            <a:off x="2960912" y="4178439"/>
            <a:ext cx="42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</a:t>
            </a:r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0780AB11-3F7D-4F54-EF77-0BD17D946374}"/>
              </a:ext>
            </a:extLst>
          </p:cNvPr>
          <p:cNvSpPr/>
          <p:nvPr/>
        </p:nvSpPr>
        <p:spPr>
          <a:xfrm>
            <a:off x="485191" y="4502825"/>
            <a:ext cx="2808513" cy="1314331"/>
          </a:xfrm>
          <a:prstGeom prst="irregularSeal2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Heap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BEFDC-5429-024C-3B5B-1ED6B791CF1C}"/>
              </a:ext>
            </a:extLst>
          </p:cNvPr>
          <p:cNvSpPr txBox="1"/>
          <p:nvPr/>
        </p:nvSpPr>
        <p:spPr>
          <a:xfrm>
            <a:off x="1429418" y="2295332"/>
            <a:ext cx="8435018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x:=6; y:int; r:=(y,y); y&gt;5; y=x+3; 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DD19C-51F3-764E-6D47-9FBD373C6FF2}"/>
              </a:ext>
            </a:extLst>
          </p:cNvPr>
          <p:cNvSpPr/>
          <p:nvPr/>
        </p:nvSpPr>
        <p:spPr>
          <a:xfrm>
            <a:off x="6182450" y="3267663"/>
            <a:ext cx="1175657" cy="46166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97999-C2C5-62D6-4FA8-216DC2926E51}"/>
              </a:ext>
            </a:extLst>
          </p:cNvPr>
          <p:cNvSpPr txBox="1"/>
          <p:nvPr/>
        </p:nvSpPr>
        <p:spPr>
          <a:xfrm>
            <a:off x="5666791" y="3193183"/>
            <a:ext cx="42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x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B827CE2-8186-4E9C-C074-2BDBE5C08571}"/>
              </a:ext>
            </a:extLst>
          </p:cNvPr>
          <p:cNvSpPr/>
          <p:nvPr/>
        </p:nvSpPr>
        <p:spPr>
          <a:xfrm>
            <a:off x="6182450" y="2076805"/>
            <a:ext cx="227215" cy="365760"/>
          </a:xfrm>
          <a:prstGeom prst="downArrow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610F530-F05F-63FA-5D14-5409D85DFE98}"/>
              </a:ext>
            </a:extLst>
          </p:cNvPr>
          <p:cNvSpPr/>
          <p:nvPr/>
        </p:nvSpPr>
        <p:spPr>
          <a:xfrm>
            <a:off x="7358107" y="4902786"/>
            <a:ext cx="3709429" cy="919401"/>
          </a:xfrm>
          <a:prstGeom prst="wedgeRoundRectCallout">
            <a:avLst>
              <a:gd name="adj1" fmla="val -95893"/>
              <a:gd name="adj2" fmla="val 258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An empty, un-filled-in unification variable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FDF4C0-A2C6-F566-BE8A-F87FD65D02D7}"/>
              </a:ext>
            </a:extLst>
          </p:cNvPr>
          <p:cNvCxnSpPr>
            <a:cxnSpLocks/>
          </p:cNvCxnSpPr>
          <p:nvPr/>
        </p:nvCxnSpPr>
        <p:spPr>
          <a:xfrm flipH="1">
            <a:off x="4428877" y="4699221"/>
            <a:ext cx="182880" cy="705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7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44543-BA56-9E1D-7605-134AD1333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5DDA0D-C664-4028-D3DD-E90C626E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we give rewrite semantics to Verse?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A2A1E1A-C697-0239-12B2-CC13AF388C67}"/>
              </a:ext>
            </a:extLst>
          </p:cNvPr>
          <p:cNvSpPr txBox="1">
            <a:spLocks/>
          </p:cNvSpPr>
          <p:nvPr/>
        </p:nvSpPr>
        <p:spPr>
          <a:xfrm>
            <a:off x="593411" y="1453285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Especially: how to express unification and iteration with rewriting?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12B1A68F-0B10-CA5E-3CD6-DD585C8CE91D}"/>
              </a:ext>
            </a:extLst>
          </p:cNvPr>
          <p:cNvSpPr/>
          <p:nvPr/>
        </p:nvSpPr>
        <p:spPr>
          <a:xfrm>
            <a:off x="485191" y="4502825"/>
            <a:ext cx="2808513" cy="1314331"/>
          </a:xfrm>
          <a:prstGeom prst="irregularSeal2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Heap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CCAD5-7EE7-8FE1-B14D-B5FCB89E6C09}"/>
              </a:ext>
            </a:extLst>
          </p:cNvPr>
          <p:cNvSpPr txBox="1"/>
          <p:nvPr/>
        </p:nvSpPr>
        <p:spPr>
          <a:xfrm>
            <a:off x="1429418" y="2295332"/>
            <a:ext cx="8435018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x:=6; y:int; r:=(y,77); y&gt;5; y=x+3; 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09F76-D43B-E06B-CD08-DF54BB1F94AF}"/>
              </a:ext>
            </a:extLst>
          </p:cNvPr>
          <p:cNvSpPr txBox="1"/>
          <p:nvPr/>
        </p:nvSpPr>
        <p:spPr>
          <a:xfrm>
            <a:off x="6182450" y="4709971"/>
            <a:ext cx="5523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deal with that y:int?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deal with y&gt;5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can we return?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4C877-8D2C-1817-061A-BA1C312859C1}"/>
              </a:ext>
            </a:extLst>
          </p:cNvPr>
          <p:cNvSpPr/>
          <p:nvPr/>
        </p:nvSpPr>
        <p:spPr>
          <a:xfrm>
            <a:off x="6182450" y="3267663"/>
            <a:ext cx="1175657" cy="46166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544D5-E3A4-E2DE-07C3-62B76373E6D3}"/>
              </a:ext>
            </a:extLst>
          </p:cNvPr>
          <p:cNvSpPr txBox="1"/>
          <p:nvPr/>
        </p:nvSpPr>
        <p:spPr>
          <a:xfrm>
            <a:off x="5580342" y="3121723"/>
            <a:ext cx="42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x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B839BEA-1BD2-E3F2-6D70-C825D147EDC6}"/>
              </a:ext>
            </a:extLst>
          </p:cNvPr>
          <p:cNvSpPr/>
          <p:nvPr/>
        </p:nvSpPr>
        <p:spPr>
          <a:xfrm>
            <a:off x="8842520" y="2076805"/>
            <a:ext cx="227215" cy="365760"/>
          </a:xfrm>
          <a:prstGeom prst="downArrow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866501-2A11-7DFE-4263-C7FA045C066E}"/>
              </a:ext>
            </a:extLst>
          </p:cNvPr>
          <p:cNvSpPr/>
          <p:nvPr/>
        </p:nvSpPr>
        <p:spPr>
          <a:xfrm>
            <a:off x="4348065" y="5397892"/>
            <a:ext cx="1175657" cy="46166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02E65-A9F2-7D79-3936-4EC897C92BA6}"/>
              </a:ext>
            </a:extLst>
          </p:cNvPr>
          <p:cNvSpPr txBox="1"/>
          <p:nvPr/>
        </p:nvSpPr>
        <p:spPr>
          <a:xfrm>
            <a:off x="3890863" y="5322140"/>
            <a:ext cx="42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F45BD-20E4-5261-9FA4-02EFDCC9CE8C}"/>
              </a:ext>
            </a:extLst>
          </p:cNvPr>
          <p:cNvSpPr/>
          <p:nvPr/>
        </p:nvSpPr>
        <p:spPr>
          <a:xfrm>
            <a:off x="3480317" y="4212688"/>
            <a:ext cx="1604867" cy="58477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( 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  <a:sym typeface="Symbol" panose="05050102010706020507" pitchFamily="18" charset="2"/>
              </a:rPr>
              <a:t>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  <a:sym typeface="Symbol" panose="05050102010706020507" pitchFamily="18" charset="2"/>
              </a:rPr>
              <a:t>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67CF9C-5D5B-EA91-6C62-0668FE652EA7}"/>
              </a:ext>
            </a:extLst>
          </p:cNvPr>
          <p:cNvCxnSpPr>
            <a:cxnSpLocks/>
          </p:cNvCxnSpPr>
          <p:nvPr/>
        </p:nvCxnSpPr>
        <p:spPr>
          <a:xfrm>
            <a:off x="4126727" y="4699221"/>
            <a:ext cx="221338" cy="6986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FB3D6F8-B8AC-1B40-ADCA-7443E5ABACAF}"/>
              </a:ext>
            </a:extLst>
          </p:cNvPr>
          <p:cNvSpPr txBox="1"/>
          <p:nvPr/>
        </p:nvSpPr>
        <p:spPr>
          <a:xfrm>
            <a:off x="2960912" y="4178439"/>
            <a:ext cx="42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C30577-80C0-8652-5FBC-C56DD915ADA7}"/>
              </a:ext>
            </a:extLst>
          </p:cNvPr>
          <p:cNvCxnSpPr>
            <a:cxnSpLocks/>
          </p:cNvCxnSpPr>
          <p:nvPr/>
        </p:nvCxnSpPr>
        <p:spPr>
          <a:xfrm flipH="1">
            <a:off x="4428877" y="4699221"/>
            <a:ext cx="182880" cy="705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4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BB4B-F6CC-29BB-B7AF-A846578D3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BFB35A-5FE7-F05A-5513-F264FB7A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we give rewrite semantics Verse?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978C25-38F4-6EAB-B95B-3EEE1AEB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3942"/>
            <a:ext cx="10972800" cy="4709160"/>
          </a:xfrm>
        </p:spPr>
        <p:txBody>
          <a:bodyPr>
            <a:normAutofit/>
          </a:bodyPr>
          <a:lstStyle/>
          <a:p>
            <a:pPr marL="585216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D5E8009D-FE81-FF89-7631-E6AA46CE3E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566342"/>
                <a:ext cx="10972800" cy="4709160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548640" indent="-411480" algn="l" rtl="0" eaLnBrk="1" latinLnBrk="0" hangingPunct="1">
                  <a:spcBef>
                    <a:spcPts val="1800"/>
                  </a:spcBef>
                  <a:spcAft>
                    <a:spcPts val="0"/>
                  </a:spcAft>
                  <a:buClr>
                    <a:srgbClr val="FFFF00"/>
                  </a:buClr>
                  <a:buSzPct val="100000"/>
                  <a:buFont typeface="Wingdings 2" pitchFamily="18" charset="2"/>
                  <a:buChar char=""/>
                  <a:defRPr kumimoji="0"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1pPr>
                <a:lvl2pPr marL="868680" indent="-283464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"/>
                  <a:defRPr kumimoji="0" sz="24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2pPr>
                <a:lvl3pPr marL="1133856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"/>
                  <a:buChar char=""/>
                  <a:defRPr kumimoji="0" sz="22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3pPr>
                <a:lvl4pPr marL="135331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/>
                  <a:buChar char=""/>
                  <a:defRPr kumimoji="0" sz="20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4pPr>
                <a:lvl5pPr marL="154533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"/>
                  <a:defRPr kumimoji="0" sz="20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Especially: how to express unification and iteration with rewriting?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Inspiration: “A call by need lambda calculus” </a:t>
                </a:r>
                <a:b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GB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Ariola</a:t>
                </a: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et al 1995]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→  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	Call by name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	Call by value</a:t>
                </a:r>
              </a:p>
              <a:p>
                <a:pPr lvl="1"/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to do call by need? Seems to</a:t>
                </a:r>
                <a:b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need a “heap” with “</a:t>
                </a:r>
                <a:r>
                  <a:rPr lang="en-GB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thunks</a:t>
                </a: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 and “update”</a:t>
                </a:r>
                <a:b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Answer: add let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𝑙𝑒𝑡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	Call by need</a:t>
                </a:r>
              </a:p>
              <a:p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D5E8009D-FE81-FF89-7631-E6AA46CE3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66342"/>
                <a:ext cx="10972800" cy="4709160"/>
              </a:xfrm>
              <a:prstGeom prst="rect">
                <a:avLst/>
              </a:prstGeom>
              <a:blipFill>
                <a:blip r:embed="rId2"/>
                <a:stretch>
                  <a:fillRect t="-2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FC6607F-C21A-66EF-3F8B-3117F537E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68" y="3196100"/>
            <a:ext cx="4816493" cy="16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5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9394-4FD2-AA0C-956C-96D5C71A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82C03-F4D5-A648-10DE-AA81D172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24270"/>
            <a:ext cx="10972800" cy="2085090"/>
          </a:xfrm>
        </p:spPr>
        <p:txBody>
          <a:bodyPr/>
          <a:lstStyle/>
          <a:p>
            <a:r>
              <a:rPr lang="en-GB" dirty="0"/>
              <a:t>In short: </a:t>
            </a:r>
            <a:r>
              <a:rPr lang="en-GB" sz="4000" b="1" dirty="0">
                <a:solidFill>
                  <a:srgbClr val="FFC000"/>
                </a:solidFill>
              </a:rPr>
              <a:t>reify the </a:t>
            </a:r>
            <a:r>
              <a:rPr lang="en-GB" sz="4000" b="1" i="1" dirty="0">
                <a:solidFill>
                  <a:srgbClr val="FFC000"/>
                </a:solidFill>
              </a:rPr>
              <a:t>heap</a:t>
            </a:r>
            <a:r>
              <a:rPr lang="en-GB" sz="4000" b="1" dirty="0">
                <a:solidFill>
                  <a:srgbClr val="FFC000"/>
                </a:solidFill>
              </a:rPr>
              <a:t> in the </a:t>
            </a:r>
            <a:r>
              <a:rPr lang="en-GB" sz="4000" b="1" i="1" dirty="0">
                <a:solidFill>
                  <a:srgbClr val="FFC000"/>
                </a:solidFill>
              </a:rPr>
              <a:t>term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in the form of let-bindings.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8F7E2-563E-3D80-1DFA-E4822C36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2536"/>
            <a:ext cx="7837813" cy="2342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582B5-39A6-CB2B-203A-5DA07A4986CF}"/>
              </a:ext>
            </a:extLst>
          </p:cNvPr>
          <p:cNvSpPr txBox="1"/>
          <p:nvPr/>
        </p:nvSpPr>
        <p:spPr>
          <a:xfrm>
            <a:off x="1229627" y="5663029"/>
            <a:ext cx="58117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let x = y+1 in x*x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77154-2F42-152A-35A8-FF98BB0EFC9C}"/>
              </a:ext>
            </a:extLst>
          </p:cNvPr>
          <p:cNvSpPr/>
          <p:nvPr/>
        </p:nvSpPr>
        <p:spPr>
          <a:xfrm>
            <a:off x="9517223" y="3931882"/>
            <a:ext cx="1604867" cy="58477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 panose="05050102010706020507" pitchFamily="18" charset="2"/>
              </a:rPr>
              <a:t>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Symbol" panose="05050102010706020507" pitchFamily="18" charset="2"/>
              </a:rPr>
              <a:t>    *    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  <a:sym typeface="Symbol" panose="05050102010706020507" pitchFamily="18" charset="2"/>
              </a:rPr>
              <a:t>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F3FED-9242-4D4E-970D-F22966B293AB}"/>
              </a:ext>
            </a:extLst>
          </p:cNvPr>
          <p:cNvSpPr/>
          <p:nvPr/>
        </p:nvSpPr>
        <p:spPr>
          <a:xfrm>
            <a:off x="9622969" y="5887876"/>
            <a:ext cx="1604867" cy="523220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 panose="05050102010706020507" pitchFamily="18" charset="2"/>
              </a:rPr>
              <a:t>y+1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89403-6107-3BBB-BA6C-A40D4E330E20}"/>
              </a:ext>
            </a:extLst>
          </p:cNvPr>
          <p:cNvSpPr txBox="1"/>
          <p:nvPr/>
        </p:nvSpPr>
        <p:spPr>
          <a:xfrm>
            <a:off x="9098886" y="5837008"/>
            <a:ext cx="42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752933-7758-35F0-6A43-A5391E8BFCA5}"/>
              </a:ext>
            </a:extLst>
          </p:cNvPr>
          <p:cNvCxnSpPr>
            <a:cxnSpLocks/>
          </p:cNvCxnSpPr>
          <p:nvPr/>
        </p:nvCxnSpPr>
        <p:spPr>
          <a:xfrm>
            <a:off x="9881118" y="4394718"/>
            <a:ext cx="359012" cy="14931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A7BE65-DCE1-6869-6B8C-71220A022A86}"/>
              </a:ext>
            </a:extLst>
          </p:cNvPr>
          <p:cNvCxnSpPr>
            <a:cxnSpLocks/>
          </p:cNvCxnSpPr>
          <p:nvPr/>
        </p:nvCxnSpPr>
        <p:spPr>
          <a:xfrm flipH="1">
            <a:off x="10594694" y="4430254"/>
            <a:ext cx="194604" cy="14576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D33E7-C69A-B811-7F00-CD60A91A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6EB9-361A-7DCB-9F61-095BB28F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reify all that in the expression?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87A4D-8747-E665-46F7-62C36252F70D}"/>
              </a:ext>
            </a:extLst>
          </p:cNvPr>
          <p:cNvSpPr txBox="1"/>
          <p:nvPr/>
        </p:nvSpPr>
        <p:spPr>
          <a:xfrm>
            <a:off x="559723" y="1486226"/>
            <a:ext cx="1040236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xyr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{}.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x=6;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[y]; r=(y,77); y&gt;5; y=x+3;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2FA99E-2F31-AC5B-4E1A-CD318BE2AFE0}"/>
                  </a:ext>
                </a:extLst>
              </p:cNvPr>
              <p:cNvSpPr txBox="1"/>
              <p:nvPr/>
            </p:nvSpPr>
            <p:spPr>
              <a:xfrm>
                <a:off x="559723" y="2219110"/>
                <a:ext cx="10812087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{x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6;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r=(y,77); y&gt;5; y=x+3; 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2FA99E-2F31-AC5B-4E1A-CD318BE2A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2219110"/>
                <a:ext cx="10812087" cy="523220"/>
              </a:xfrm>
              <a:prstGeom prst="rect">
                <a:avLst/>
              </a:prstGeom>
              <a:blipFill>
                <a:blip r:embed="rId2"/>
                <a:stretch>
                  <a:fillRect l="-1184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4DD9603-99F2-33B0-9209-AFFDEEE58A52}"/>
              </a:ext>
            </a:extLst>
          </p:cNvPr>
          <p:cNvSpPr/>
          <p:nvPr/>
        </p:nvSpPr>
        <p:spPr>
          <a:xfrm>
            <a:off x="789713" y="3655971"/>
            <a:ext cx="4973777" cy="919401"/>
          </a:xfrm>
          <a:prstGeom prst="wedgeRoundRectCallout">
            <a:avLst>
              <a:gd name="adj1" fmla="val -28586"/>
              <a:gd name="adj2" fmla="val -15750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Promote x=6 into the “heap”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Aka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unification</a:t>
            </a:r>
          </a:p>
        </p:txBody>
      </p:sp>
    </p:spTree>
    <p:extLst>
      <p:ext uri="{BB962C8B-B14F-4D97-AF65-F5344CB8AC3E}">
        <p14:creationId xmlns:p14="http://schemas.microsoft.com/office/powerpoint/2010/main" val="149952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9DBC-CCDA-E896-D6B7-77098B77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reify all that in the expression?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92BEF-4FF9-4367-70BD-EFCD91E3B8DD}"/>
              </a:ext>
            </a:extLst>
          </p:cNvPr>
          <p:cNvSpPr txBox="1"/>
          <p:nvPr/>
        </p:nvSpPr>
        <p:spPr>
          <a:xfrm>
            <a:off x="559723" y="1486226"/>
            <a:ext cx="1040236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xyr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{}.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x=6;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[y]; r=(y,77); y&gt;5; y=x+3;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AD11CC-74F2-E754-31B3-C6297B45717C}"/>
                  </a:ext>
                </a:extLst>
              </p:cNvPr>
              <p:cNvSpPr txBox="1"/>
              <p:nvPr/>
            </p:nvSpPr>
            <p:spPr>
              <a:xfrm>
                <a:off x="559723" y="2219110"/>
                <a:ext cx="10812087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{x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6;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r=(y,77); y&gt;5; y=x+3; 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AD11CC-74F2-E754-31B3-C6297B457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2219110"/>
                <a:ext cx="10812087" cy="523220"/>
              </a:xfrm>
              <a:prstGeom prst="rect">
                <a:avLst/>
              </a:prstGeom>
              <a:blipFill>
                <a:blip r:embed="rId2"/>
                <a:stretch>
                  <a:fillRect l="-1184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CEFE12-9165-BE88-434E-C1110537E26A}"/>
                  </a:ext>
                </a:extLst>
              </p:cNvPr>
              <p:cNvSpPr txBox="1"/>
              <p:nvPr/>
            </p:nvSpPr>
            <p:spPr>
              <a:xfrm>
                <a:off x="559723" y="2951994"/>
                <a:ext cx="10812087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{x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r=(y,77); 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y&gt;5; y=x+3; 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CEFE12-9165-BE88-434E-C1110537E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2951994"/>
                <a:ext cx="10812087" cy="523220"/>
              </a:xfrm>
              <a:prstGeom prst="rect">
                <a:avLst/>
              </a:prstGeom>
              <a:blipFill>
                <a:blip r:embed="rId3"/>
                <a:stretch>
                  <a:fillRect l="-1184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B544A1-8CE6-18B3-9411-5C98BBFB3C57}"/>
                  </a:ext>
                </a:extLst>
              </p:cNvPr>
              <p:cNvSpPr txBox="1"/>
              <p:nvPr/>
            </p:nvSpPr>
            <p:spPr>
              <a:xfrm>
                <a:off x="559723" y="3684878"/>
                <a:ext cx="1148264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{x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6,r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(y,77); 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y&gt;5; y=x+3; 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B544A1-8CE6-18B3-9411-5C98BBFB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3684878"/>
                <a:ext cx="11482648" cy="523220"/>
              </a:xfrm>
              <a:prstGeom prst="rect">
                <a:avLst/>
              </a:prstGeom>
              <a:blipFill>
                <a:blip r:embed="rId4"/>
                <a:stretch>
                  <a:fillRect l="-1115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3FA49B-859F-10C6-69CE-4DAE2CA4BEB3}"/>
                  </a:ext>
                </a:extLst>
              </p:cNvPr>
              <p:cNvSpPr txBox="1"/>
              <p:nvPr/>
            </p:nvSpPr>
            <p:spPr>
              <a:xfrm>
                <a:off x="559723" y="4417762"/>
                <a:ext cx="983672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{x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6,r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y&gt;5; y=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+3; r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3FA49B-859F-10C6-69CE-4DAE2CA4B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4417762"/>
                <a:ext cx="9836728" cy="523220"/>
              </a:xfrm>
              <a:prstGeom prst="rect">
                <a:avLst/>
              </a:prstGeom>
              <a:blipFill>
                <a:blip r:embed="rId5"/>
                <a:stretch>
                  <a:fillRect l="-1302" t="-17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08AA2F-367F-BE0E-1098-D708C018986E}"/>
                  </a:ext>
                </a:extLst>
              </p:cNvPr>
              <p:cNvSpPr txBox="1"/>
              <p:nvPr/>
            </p:nvSpPr>
            <p:spPr>
              <a:xfrm>
                <a:off x="559723" y="5150646"/>
                <a:ext cx="9875521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6,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y&gt;5; y=6+3; 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08AA2F-367F-BE0E-1098-D708C0189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5150646"/>
                <a:ext cx="9875521" cy="523220"/>
              </a:xfrm>
              <a:prstGeom prst="rect">
                <a:avLst/>
              </a:prstGeom>
              <a:blipFill>
                <a:blip r:embed="rId6"/>
                <a:stretch>
                  <a:fillRect l="-1296" t="-17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9637A3D-87FA-09A9-9254-1E00169CFB55}"/>
              </a:ext>
            </a:extLst>
          </p:cNvPr>
          <p:cNvSpPr/>
          <p:nvPr/>
        </p:nvSpPr>
        <p:spPr>
          <a:xfrm>
            <a:off x="1327270" y="5822140"/>
            <a:ext cx="4973777" cy="919401"/>
          </a:xfrm>
          <a:prstGeom prst="wedgeRoundRectCallout">
            <a:avLst>
              <a:gd name="adj1" fmla="val 99214"/>
              <a:gd name="adj2" fmla="val -791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Substitute for x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Aka “follow the indirection”</a:t>
            </a:r>
          </a:p>
        </p:txBody>
      </p:sp>
    </p:spTree>
    <p:extLst>
      <p:ext uri="{BB962C8B-B14F-4D97-AF65-F5344CB8AC3E}">
        <p14:creationId xmlns:p14="http://schemas.microsoft.com/office/powerpoint/2010/main" val="56889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B69C4-AFFA-AA51-DA0D-609396710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0D5A-E8A9-F7D9-21BB-D740FFF5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reify all that in the expression?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FE751-80CF-B242-5C2B-9321F2F97E77}"/>
              </a:ext>
            </a:extLst>
          </p:cNvPr>
          <p:cNvSpPr txBox="1"/>
          <p:nvPr/>
        </p:nvSpPr>
        <p:spPr>
          <a:xfrm>
            <a:off x="559723" y="1486226"/>
            <a:ext cx="1040236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xyr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{}.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x=6;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[y]; r=(y,77); y&gt;5; y=x+3;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25CB7D-6EFE-FB72-FF6F-1C569491562D}"/>
                  </a:ext>
                </a:extLst>
              </p:cNvPr>
              <p:cNvSpPr txBox="1"/>
              <p:nvPr/>
            </p:nvSpPr>
            <p:spPr>
              <a:xfrm>
                <a:off x="559723" y="2219110"/>
                <a:ext cx="10812087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{x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6;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r=(y,77); y&gt;5; y=x+3; 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25CB7D-6EFE-FB72-FF6F-1C569491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2219110"/>
                <a:ext cx="10812087" cy="523220"/>
              </a:xfrm>
              <a:prstGeom prst="rect">
                <a:avLst/>
              </a:prstGeom>
              <a:blipFill>
                <a:blip r:embed="rId2"/>
                <a:stretch>
                  <a:fillRect l="-1184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02439-F6F7-1BBF-5BE8-8C5B50AE872E}"/>
                  </a:ext>
                </a:extLst>
              </p:cNvPr>
              <p:cNvSpPr txBox="1"/>
              <p:nvPr/>
            </p:nvSpPr>
            <p:spPr>
              <a:xfrm>
                <a:off x="559723" y="2951994"/>
                <a:ext cx="10812087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{x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r=(y,77); y&gt;5; y=x+3; 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02439-F6F7-1BBF-5BE8-8C5B50AE8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2951994"/>
                <a:ext cx="10812087" cy="523220"/>
              </a:xfrm>
              <a:prstGeom prst="rect">
                <a:avLst/>
              </a:prstGeom>
              <a:blipFill>
                <a:blip r:embed="rId3"/>
                <a:stretch>
                  <a:fillRect l="-1184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2E4B15-410A-1130-BF58-4B34577B5DDD}"/>
                  </a:ext>
                </a:extLst>
              </p:cNvPr>
              <p:cNvSpPr txBox="1"/>
              <p:nvPr/>
            </p:nvSpPr>
            <p:spPr>
              <a:xfrm>
                <a:off x="559723" y="3684878"/>
                <a:ext cx="1148264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{x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6,r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(y,77); 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y&gt;5; y=x+3; 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2E4B15-410A-1130-BF58-4B34577B5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3684878"/>
                <a:ext cx="11482648" cy="523220"/>
              </a:xfrm>
              <a:prstGeom prst="rect">
                <a:avLst/>
              </a:prstGeom>
              <a:blipFill>
                <a:blip r:embed="rId4"/>
                <a:stretch>
                  <a:fillRect l="-1115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30F48E-85A6-D805-4A7B-8FE5EEB25FA2}"/>
                  </a:ext>
                </a:extLst>
              </p:cNvPr>
              <p:cNvSpPr txBox="1"/>
              <p:nvPr/>
            </p:nvSpPr>
            <p:spPr>
              <a:xfrm>
                <a:off x="559723" y="4417762"/>
                <a:ext cx="983672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{x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6,r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y&gt;5; y=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+3; r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30F48E-85A6-D805-4A7B-8FE5EEB25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4417762"/>
                <a:ext cx="9836728" cy="523220"/>
              </a:xfrm>
              <a:prstGeom prst="rect">
                <a:avLst/>
              </a:prstGeom>
              <a:blipFill>
                <a:blip r:embed="rId5"/>
                <a:stretch>
                  <a:fillRect l="-1302" t="-17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7EFBCD-5A82-DED1-E2D2-4530711B82C0}"/>
                  </a:ext>
                </a:extLst>
              </p:cNvPr>
              <p:cNvSpPr txBox="1"/>
              <p:nvPr/>
            </p:nvSpPr>
            <p:spPr>
              <a:xfrm>
                <a:off x="559723" y="5150646"/>
                <a:ext cx="9875521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xyr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{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6,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y&gt;5; y=6+3; 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7EFBCD-5A82-DED1-E2D2-4530711B8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5150646"/>
                <a:ext cx="9875521" cy="523220"/>
              </a:xfrm>
              <a:prstGeom prst="rect">
                <a:avLst/>
              </a:prstGeom>
              <a:blipFill>
                <a:blip r:embed="rId6"/>
                <a:stretch>
                  <a:fillRect l="-1296" t="-17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AA1C28-E40A-8CC4-29CE-B998E80C9104}"/>
                  </a:ext>
                </a:extLst>
              </p:cNvPr>
              <p:cNvSpPr txBox="1"/>
              <p:nvPr/>
            </p:nvSpPr>
            <p:spPr>
              <a:xfrm>
                <a:off x="559723" y="5883532"/>
                <a:ext cx="9875521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y&gt;5; y=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6+3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r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AA1C28-E40A-8CC4-29CE-B998E80C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5883532"/>
                <a:ext cx="9875521" cy="523220"/>
              </a:xfrm>
              <a:prstGeom prst="rect">
                <a:avLst/>
              </a:prstGeom>
              <a:blipFill>
                <a:blip r:embed="rId7"/>
                <a:stretch>
                  <a:fillRect l="-1296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6A82E06-13FD-3403-2C40-8257324412DC}"/>
              </a:ext>
            </a:extLst>
          </p:cNvPr>
          <p:cNvSpPr/>
          <p:nvPr/>
        </p:nvSpPr>
        <p:spPr>
          <a:xfrm>
            <a:off x="1327270" y="2592541"/>
            <a:ext cx="4973777" cy="1055608"/>
          </a:xfrm>
          <a:prstGeom prst="wedgeRoundRectCallout">
            <a:avLst>
              <a:gd name="adj1" fmla="val -42402"/>
              <a:gd name="adj2" fmla="val 26787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Garbage collect the x-binding in the heap</a:t>
            </a:r>
          </a:p>
        </p:txBody>
      </p:sp>
    </p:spTree>
    <p:extLst>
      <p:ext uri="{BB962C8B-B14F-4D97-AF65-F5344CB8AC3E}">
        <p14:creationId xmlns:p14="http://schemas.microsoft.com/office/powerpoint/2010/main" val="224366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78732-3F76-75FC-1E50-5FFF87E0A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8DB7-A224-AA70-0514-CF5A5D60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reify all that in the expression?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498377-F0A7-6DC6-27C3-C98BFEE6D386}"/>
                  </a:ext>
                </a:extLst>
              </p:cNvPr>
              <p:cNvSpPr txBox="1"/>
              <p:nvPr/>
            </p:nvSpPr>
            <p:spPr>
              <a:xfrm>
                <a:off x="526472" y="1505496"/>
                <a:ext cx="8695113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y&gt;5; y=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6+3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r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498377-F0A7-6DC6-27C3-C98BFEE6D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" y="1505496"/>
                <a:ext cx="8695113" cy="523220"/>
              </a:xfrm>
              <a:prstGeom prst="rect">
                <a:avLst/>
              </a:prstGeom>
              <a:blipFill>
                <a:blip r:embed="rId2"/>
                <a:stretch>
                  <a:fillRect l="-1402" t="-17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4BB8FE-71D8-10FF-354A-944E00DDF843}"/>
                  </a:ext>
                </a:extLst>
              </p:cNvPr>
              <p:cNvSpPr txBox="1"/>
              <p:nvPr/>
            </p:nvSpPr>
            <p:spPr>
              <a:xfrm>
                <a:off x="526472" y="2350623"/>
                <a:ext cx="8761615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(y,77)}.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y&gt;5;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y=9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r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4BB8FE-71D8-10FF-354A-944E00DDF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" y="2350623"/>
                <a:ext cx="8761615" cy="523220"/>
              </a:xfrm>
              <a:prstGeom prst="rect">
                <a:avLst/>
              </a:prstGeom>
              <a:blipFill>
                <a:blip r:embed="rId3"/>
                <a:stretch>
                  <a:fillRect l="-1391" t="-17647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DC12FB-24A6-D510-E753-B000DC212BB0}"/>
                  </a:ext>
                </a:extLst>
              </p:cNvPr>
              <p:cNvSpPr txBox="1"/>
              <p:nvPr/>
            </p:nvSpPr>
            <p:spPr>
              <a:xfrm>
                <a:off x="526472" y="3195750"/>
                <a:ext cx="8761615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,77),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[y]; y&gt;5;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DC12FB-24A6-D510-E753-B000DC212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" y="3195750"/>
                <a:ext cx="8761615" cy="523220"/>
              </a:xfrm>
              <a:prstGeom prst="rect">
                <a:avLst/>
              </a:prstGeom>
              <a:blipFill>
                <a:blip r:embed="rId4"/>
                <a:stretch>
                  <a:fillRect l="-1391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CFC4A-CAD1-0E36-C1BB-AC6BF194FEE4}"/>
                  </a:ext>
                </a:extLst>
              </p:cNvPr>
              <p:cNvSpPr txBox="1"/>
              <p:nvPr/>
            </p:nvSpPr>
            <p:spPr>
              <a:xfrm>
                <a:off x="526472" y="4040877"/>
                <a:ext cx="880040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(9,77),y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9}.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]; y&gt;5; 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CFC4A-CAD1-0E36-C1BB-AC6BF194F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" y="4040877"/>
                <a:ext cx="8800408" cy="523220"/>
              </a:xfrm>
              <a:prstGeom prst="rect">
                <a:avLst/>
              </a:prstGeom>
              <a:blipFill>
                <a:blip r:embed="rId5"/>
                <a:stretch>
                  <a:fillRect l="-1385" t="-17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0346CD-A929-55EA-E506-CF6BD669D0E9}"/>
                  </a:ext>
                </a:extLst>
              </p:cNvPr>
              <p:cNvSpPr txBox="1"/>
              <p:nvPr/>
            </p:nvSpPr>
            <p:spPr>
              <a:xfrm>
                <a:off x="526472" y="4886004"/>
                <a:ext cx="880040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(9,77),y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9}. </a:t>
                </a:r>
                <a:r>
                  <a:rPr lang="en-GB" sz="28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[9]; 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y&gt;5; r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0346CD-A929-55EA-E506-CF6BD669D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" y="4886004"/>
                <a:ext cx="8800408" cy="523220"/>
              </a:xfrm>
              <a:prstGeom prst="rect">
                <a:avLst/>
              </a:prstGeom>
              <a:blipFill>
                <a:blip r:embed="rId6"/>
                <a:stretch>
                  <a:fillRect l="-1385" t="-17647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43D2FA-36A2-E011-99EC-7F7E8102B61E}"/>
                  </a:ext>
                </a:extLst>
              </p:cNvPr>
              <p:cNvSpPr txBox="1"/>
              <p:nvPr/>
            </p:nvSpPr>
            <p:spPr>
              <a:xfrm>
                <a:off x="526472" y="5731131"/>
                <a:ext cx="880040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(9,77),y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9; 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y&gt;5; r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43D2FA-36A2-E011-99EC-7F7E8102B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" y="5731131"/>
                <a:ext cx="8800408" cy="523220"/>
              </a:xfrm>
              <a:prstGeom prst="rect">
                <a:avLst/>
              </a:prstGeom>
              <a:blipFill>
                <a:blip r:embed="rId7"/>
                <a:stretch>
                  <a:fillRect l="-1385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11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8DC4C-DF12-45C8-D8D8-881C3179C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F61A-6173-4614-5E3B-9B9989E6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reify all that in the expression?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8EC311-ABF8-EC8A-9226-4AD01B6E9882}"/>
                  </a:ext>
                </a:extLst>
              </p:cNvPr>
              <p:cNvSpPr txBox="1"/>
              <p:nvPr/>
            </p:nvSpPr>
            <p:spPr>
              <a:xfrm>
                <a:off x="659475" y="1391887"/>
                <a:ext cx="880040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(9,77),y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9; 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y&gt;5; r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8EC311-ABF8-EC8A-9226-4AD01B6E9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5" y="1391887"/>
                <a:ext cx="8800408" cy="523220"/>
              </a:xfrm>
              <a:prstGeom prst="rect">
                <a:avLst/>
              </a:prstGeom>
              <a:blipFill>
                <a:blip r:embed="rId2"/>
                <a:stretch>
                  <a:fillRect l="-1385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823B46-A3F5-D2AB-A6C6-171EE2D8A93B}"/>
                  </a:ext>
                </a:extLst>
              </p:cNvPr>
              <p:cNvSpPr txBox="1"/>
              <p:nvPr/>
            </p:nvSpPr>
            <p:spPr>
              <a:xfrm>
                <a:off x="659475" y="2175427"/>
                <a:ext cx="880040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(9,77),y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&gt;5; 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823B46-A3F5-D2AB-A6C6-171EE2D8A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5" y="2175427"/>
                <a:ext cx="8800408" cy="523220"/>
              </a:xfrm>
              <a:prstGeom prst="rect">
                <a:avLst/>
              </a:prstGeom>
              <a:blipFill>
                <a:blip r:embed="rId3"/>
                <a:stretch>
                  <a:fillRect l="-1385" t="-17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D4E1E-92E9-048E-00A5-B5B4DDF21E90}"/>
                  </a:ext>
                </a:extLst>
              </p:cNvPr>
              <p:cNvSpPr txBox="1"/>
              <p:nvPr/>
            </p:nvSpPr>
            <p:spPr>
              <a:xfrm>
                <a:off x="659475" y="2958967"/>
                <a:ext cx="880040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yr{r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(9,77),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y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9&gt;5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D4E1E-92E9-048E-00A5-B5B4DDF21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5" y="2958967"/>
                <a:ext cx="8800408" cy="523220"/>
              </a:xfrm>
              <a:prstGeom prst="rect">
                <a:avLst/>
              </a:prstGeom>
              <a:blipFill>
                <a:blip r:embed="rId4"/>
                <a:stretch>
                  <a:fillRect l="-1385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230FBB-24B1-2E74-1A59-29929A862B1F}"/>
                  </a:ext>
                </a:extLst>
              </p:cNvPr>
              <p:cNvSpPr txBox="1"/>
              <p:nvPr/>
            </p:nvSpPr>
            <p:spPr>
              <a:xfrm>
                <a:off x="659475" y="4526047"/>
                <a:ext cx="880040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230FBB-24B1-2E74-1A59-29929A862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5" y="4526047"/>
                <a:ext cx="8800408" cy="523220"/>
              </a:xfrm>
              <a:prstGeom prst="rect">
                <a:avLst/>
              </a:prstGeom>
              <a:blipFill>
                <a:blip r:embed="rId5"/>
                <a:stretch>
                  <a:fillRect l="-1385" t="-162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2CDC87-9475-A7AF-7472-FBB19C6627DB}"/>
                  </a:ext>
                </a:extLst>
              </p:cNvPr>
              <p:cNvSpPr txBox="1"/>
              <p:nvPr/>
            </p:nvSpPr>
            <p:spPr>
              <a:xfrm>
                <a:off x="659475" y="5309587"/>
                <a:ext cx="880040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2CDC87-9475-A7AF-7472-FBB19C662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5" y="5309587"/>
                <a:ext cx="8800408" cy="523220"/>
              </a:xfrm>
              <a:prstGeom prst="rect">
                <a:avLst/>
              </a:prstGeom>
              <a:blipFill>
                <a:blip r:embed="rId6"/>
                <a:stretch>
                  <a:fillRect l="-1385" t="-17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B900C-C797-C78D-A7F6-809ACBC70D06}"/>
                  </a:ext>
                </a:extLst>
              </p:cNvPr>
              <p:cNvSpPr txBox="1"/>
              <p:nvPr/>
            </p:nvSpPr>
            <p:spPr>
              <a:xfrm>
                <a:off x="659475" y="3742507"/>
                <a:ext cx="8800408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r{r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(9,77)}.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9&gt;5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r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B900C-C797-C78D-A7F6-809ACBC70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5" y="3742507"/>
                <a:ext cx="8800408" cy="523220"/>
              </a:xfrm>
              <a:prstGeom prst="rect">
                <a:avLst/>
              </a:prstGeom>
              <a:blipFill>
                <a:blip r:embed="rId7"/>
                <a:stretch>
                  <a:fillRect l="-1385" t="-17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8B0C1-62F1-8F57-AF4F-D70C99C5F0E1}"/>
                  </a:ext>
                </a:extLst>
              </p:cNvPr>
              <p:cNvSpPr txBox="1"/>
              <p:nvPr/>
            </p:nvSpPr>
            <p:spPr>
              <a:xfrm>
                <a:off x="659475" y="6093129"/>
                <a:ext cx="4760423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r{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r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←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(9,77)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}. (9,77)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8B0C1-62F1-8F57-AF4F-D70C99C5F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5" y="6093129"/>
                <a:ext cx="4760423" cy="523220"/>
              </a:xfrm>
              <a:prstGeom prst="rect">
                <a:avLst/>
              </a:prstGeom>
              <a:blipFill>
                <a:blip r:embed="rId8"/>
                <a:stretch>
                  <a:fillRect l="-2561" t="-17647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3C67EF-C057-FFC9-502B-185313FDE6EC}"/>
              </a:ext>
            </a:extLst>
          </p:cNvPr>
          <p:cNvSpPr txBox="1"/>
          <p:nvPr/>
        </p:nvSpPr>
        <p:spPr>
          <a:xfrm>
            <a:off x="8825345" y="6060142"/>
            <a:ext cx="2707180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{}. (9,77)</a:t>
            </a:r>
          </a:p>
        </p:txBody>
      </p:sp>
    </p:spTree>
    <p:extLst>
      <p:ext uri="{BB962C8B-B14F-4D97-AF65-F5344CB8AC3E}">
        <p14:creationId xmlns:p14="http://schemas.microsoft.com/office/powerpoint/2010/main" val="120176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F65A-8AF1-CC54-624C-518FAE72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A81A-1FCF-5C7E-3229-5E0840E4B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FF8B3-92D8-F1F5-D5B5-C48D8E46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366285"/>
            <a:ext cx="11993649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1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11E073-CBD4-8193-6244-560658433D61}"/>
              </a:ext>
            </a:extLst>
          </p:cNvPr>
          <p:cNvSpPr/>
          <p:nvPr/>
        </p:nvSpPr>
        <p:spPr>
          <a:xfrm>
            <a:off x="4677512" y="4502765"/>
            <a:ext cx="3202894" cy="11685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Denotational semantics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F4249D-88FB-26D1-BE29-A42D2B096707}"/>
              </a:ext>
            </a:extLst>
          </p:cNvPr>
          <p:cNvSpPr/>
          <p:nvPr/>
        </p:nvSpPr>
        <p:spPr>
          <a:xfrm>
            <a:off x="3370651" y="1290786"/>
            <a:ext cx="5773349" cy="1514773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Programmer’s eye view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396A06F-893E-90F2-CCE5-EDEDF498743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sz="6000" dirty="0"/>
              <a:t>Figuring out Verse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6ABD33-EB1B-036E-3279-CDE37C5D7747}"/>
              </a:ext>
            </a:extLst>
          </p:cNvPr>
          <p:cNvSpPr/>
          <p:nvPr/>
        </p:nvSpPr>
        <p:spPr>
          <a:xfrm>
            <a:off x="335280" y="4496122"/>
            <a:ext cx="3688080" cy="11685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Operational semantics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48AB02-9763-F5E1-ABCA-8A26645B4CA3}"/>
              </a:ext>
            </a:extLst>
          </p:cNvPr>
          <p:cNvSpPr/>
          <p:nvPr/>
        </p:nvSpPr>
        <p:spPr>
          <a:xfrm>
            <a:off x="8534558" y="4559982"/>
            <a:ext cx="3202894" cy="104081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Verification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4935D1-FFD2-01CE-2B4C-CF8852AA55E6}"/>
              </a:ext>
            </a:extLst>
          </p:cNvPr>
          <p:cNvCxnSpPr>
            <a:stCxn id="5" idx="3"/>
            <a:endCxn id="7" idx="0"/>
          </p:cNvCxnSpPr>
          <p:nvPr/>
        </p:nvCxnSpPr>
        <p:spPr>
          <a:xfrm flipH="1">
            <a:off x="2179320" y="2583726"/>
            <a:ext cx="2036818" cy="191239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59A5A5-8844-D15C-1CF3-EB6BEB700754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>
            <a:off x="6257326" y="2805559"/>
            <a:ext cx="21633" cy="16972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41EC40-DC4B-1C84-0448-8CC326835FD4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8298513" y="2583726"/>
            <a:ext cx="1837492" cy="19762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4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CF82-0EB1-840E-CA8F-23AF0B13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6488A-90A3-0625-33E2-708CE7CCF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854518"/>
                <a:ext cx="10972800" cy="3454842"/>
              </a:xfrm>
            </p:spPr>
            <p:txBody>
              <a:bodyPr/>
              <a:lstStyle/>
              <a:p>
                <a:r>
                  <a:rPr lang="en-GB" dirty="0"/>
                  <a:t>A naked variable ‘x’ is a value (unusual)</a:t>
                </a:r>
              </a:p>
              <a:p>
                <a:r>
                  <a:rPr lang="en-GB" dirty="0"/>
                  <a:t>Tuples/arrays have values “all the way down”</a:t>
                </a:r>
              </a:p>
              <a:p>
                <a:r>
                  <a:rPr lang="en-GB" dirty="0"/>
                  <a:t>delay{e} is the same as (</a:t>
                </a:r>
                <a:r>
                  <a:rPr lang="en-GB" dirty="0">
                    <a:sym typeface="Symbol" panose="05050102010706020507" pitchFamily="18" charset="2"/>
                  </a:rPr>
                  <a:t></a:t>
                </a:r>
                <a:r>
                  <a:rPr lang="en-GB" dirty="0" err="1"/>
                  <a:t>x.e</a:t>
                </a:r>
                <a:r>
                  <a:rPr lang="en-GB" dirty="0"/>
                  <a:t>),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endParaRPr lang="en-GB" dirty="0"/>
              </a:p>
              <a:p>
                <a:r>
                  <a:rPr lang="en-GB" dirty="0"/>
                  <a:t>‘b’ is a “block”; coming next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6488A-90A3-0625-33E2-708CE7CCF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854518"/>
                <a:ext cx="10972800" cy="3454842"/>
              </a:xfrm>
              <a:blipFill>
                <a:blip r:embed="rId2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DF0FD6D-23C3-D3E2-71AD-04E8990C7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1" y="433072"/>
            <a:ext cx="10498015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976D-EFA9-6D5D-6A0C-87B4D4E79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567D-F524-2BCC-0557-771721BC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29" y="388917"/>
            <a:ext cx="10972800" cy="1143000"/>
          </a:xfrm>
        </p:spPr>
        <p:txBody>
          <a:bodyPr/>
          <a:lstStyle/>
          <a:p>
            <a:pPr algn="l"/>
            <a:r>
              <a:rPr lang="en-GB" dirty="0"/>
              <a:t>Blocks,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50C9E-0F89-564F-2505-4DD852348E1C}"/>
              </a:ext>
            </a:extLst>
          </p:cNvPr>
          <p:cNvSpPr txBox="1"/>
          <p:nvPr/>
        </p:nvSpPr>
        <p:spPr>
          <a:xfrm>
            <a:off x="6457844" y="2792524"/>
            <a:ext cx="49405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</a:t>
            </a:r>
            <a:r>
              <a:rPr lang="en-GB" sz="3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x,y</a:t>
            </a:r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{x3}. y=x+1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E47E34E-9DDF-9CD8-227C-3B2694C4C2B7}"/>
              </a:ext>
            </a:extLst>
          </p:cNvPr>
          <p:cNvSpPr/>
          <p:nvPr/>
        </p:nvSpPr>
        <p:spPr>
          <a:xfrm>
            <a:off x="7739154" y="3986674"/>
            <a:ext cx="1717482" cy="715089"/>
          </a:xfrm>
          <a:prstGeom prst="wedgeRoundRectCallout">
            <a:avLst>
              <a:gd name="adj1" fmla="val 13426"/>
              <a:gd name="adj2" fmla="val -14320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Heap binds values only 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A5D7AEA-668E-3E7E-0355-9C1F0FF356B8}"/>
              </a:ext>
            </a:extLst>
          </p:cNvPr>
          <p:cNvSpPr/>
          <p:nvPr/>
        </p:nvSpPr>
        <p:spPr>
          <a:xfrm>
            <a:off x="9813354" y="4247193"/>
            <a:ext cx="1999634" cy="715089"/>
          </a:xfrm>
          <a:prstGeom prst="wedgeRoundRectCallout">
            <a:avLst>
              <a:gd name="adj1" fmla="val -8046"/>
              <a:gd name="adj2" fmla="val -17211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Should really be add[ &lt;x,1&gt; 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4152EE-1C62-02CA-24D8-68796D36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42" y="2926549"/>
            <a:ext cx="7401701" cy="3125116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Blocks play the role of ‘let’</a:t>
            </a:r>
          </a:p>
          <a:p>
            <a:r>
              <a:rPr lang="en-GB" sz="3200" dirty="0"/>
              <a:t>A block ‘b’</a:t>
            </a:r>
          </a:p>
          <a:p>
            <a:pPr lvl="1"/>
            <a:r>
              <a:rPr lang="en-GB" sz="3200" dirty="0"/>
              <a:t>brings existential variables ‘X’ into scope,</a:t>
            </a:r>
            <a:br>
              <a:rPr lang="en-GB" sz="3200" dirty="0"/>
            </a:br>
            <a:r>
              <a:rPr lang="en-GB" sz="3200" dirty="0"/>
              <a:t>over the heap ‘hp’ and body ‘e’</a:t>
            </a:r>
          </a:p>
          <a:p>
            <a:pPr lvl="1"/>
            <a:r>
              <a:rPr lang="en-GB" sz="3200" dirty="0"/>
              <a:t>gives values to </a:t>
            </a:r>
            <a:r>
              <a:rPr lang="en-GB" sz="3200" b="1" dirty="0"/>
              <a:t>some of </a:t>
            </a:r>
            <a:r>
              <a:rPr lang="en-GB" sz="3200" dirty="0"/>
              <a:t>them via ‘hp’</a:t>
            </a:r>
          </a:p>
          <a:p>
            <a:r>
              <a:rPr lang="en-GB" sz="3600" dirty="0"/>
              <a:t>Order in ‘X’ and ‘hp’ is immaterial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822467-FA82-3998-C7A4-F63639CE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051" r="38472"/>
          <a:stretch>
            <a:fillRect/>
          </a:stretch>
        </p:blipFill>
        <p:spPr>
          <a:xfrm>
            <a:off x="3154276" y="338622"/>
            <a:ext cx="8625942" cy="1645564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7036F2E-20AF-48B9-57A6-8400286F1A6D}"/>
              </a:ext>
            </a:extLst>
          </p:cNvPr>
          <p:cNvSpPr/>
          <p:nvPr/>
        </p:nvSpPr>
        <p:spPr>
          <a:xfrm>
            <a:off x="7739154" y="5753994"/>
            <a:ext cx="2665610" cy="715089"/>
          </a:xfrm>
          <a:prstGeom prst="wedgeRoundRectCallout">
            <a:avLst>
              <a:gd name="adj1" fmla="val -8196"/>
              <a:gd name="adj2" fmla="val -185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This heap gives a value to x but not to y</a:t>
            </a:r>
          </a:p>
        </p:txBody>
      </p:sp>
    </p:spTree>
    <p:extLst>
      <p:ext uri="{BB962C8B-B14F-4D97-AF65-F5344CB8AC3E}">
        <p14:creationId xmlns:p14="http://schemas.microsoft.com/office/powerpoint/2010/main" val="298826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E92B-01BF-7AB4-DCF5-7C534DF9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3112C-6872-8029-CFA7-05181538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Blocks,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427F4-C014-B2F5-F969-5764D1DC4E05}"/>
              </a:ext>
            </a:extLst>
          </p:cNvPr>
          <p:cNvSpPr txBox="1"/>
          <p:nvPr/>
        </p:nvSpPr>
        <p:spPr>
          <a:xfrm>
            <a:off x="6635100" y="2060335"/>
            <a:ext cx="49405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</a:t>
            </a:r>
            <a:r>
              <a:rPr lang="en-GB" sz="3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x,y</a:t>
            </a:r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{x3}. y=x+1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89F1FC5-5E0C-50DF-6EEA-E33F8FDA5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454" y="2499988"/>
                <a:ext cx="7133338" cy="2835337"/>
              </a:xfrm>
            </p:spPr>
            <p:txBody>
              <a:bodyPr>
                <a:normAutofit/>
              </a:bodyPr>
              <a:lstStyle/>
              <a:p>
                <a:r>
                  <a:rPr lang="en-GB" sz="3200" b="1" dirty="0">
                    <a:solidFill>
                      <a:srgbClr val="FFC000"/>
                    </a:solidFill>
                  </a:rPr>
                  <a:t>Invariant 1: </a:t>
                </a:r>
                <a:r>
                  <a:rPr lang="en-GB" sz="3200" dirty="0" err="1"/>
                  <a:t>dom</a:t>
                </a:r>
                <a:r>
                  <a:rPr lang="en-GB" sz="3200" dirty="0"/>
                  <a:t>(hp)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sz="3200" dirty="0"/>
                  <a:t> X</a:t>
                </a:r>
              </a:p>
              <a:p>
                <a:r>
                  <a:rPr lang="en-GB" sz="3200" dirty="0">
                    <a:solidFill>
                      <a:srgbClr val="FFC000"/>
                    </a:solidFill>
                  </a:rPr>
                  <a:t>Invariant 2: </a:t>
                </a:r>
                <a:r>
                  <a:rPr lang="en-GB" sz="3200" dirty="0"/>
                  <a:t>hp is non-loopy</a:t>
                </a:r>
              </a:p>
              <a:p>
                <a:pPr lvl="1"/>
                <a:r>
                  <a:rPr lang="en-GB" sz="2800" dirty="0" err="1"/>
                  <a:t>fvs</a:t>
                </a:r>
                <a:r>
                  <a:rPr lang="en-GB" sz="2800" dirty="0"/>
                  <a:t>(</a:t>
                </a:r>
                <a:r>
                  <a:rPr lang="en-GB" sz="2800" dirty="0" err="1"/>
                  <a:t>rng</a:t>
                </a:r>
                <a:r>
                  <a:rPr lang="en-GB" sz="2800" dirty="0"/>
                  <a:t>(hp)) # X</a:t>
                </a:r>
              </a:p>
              <a:p>
                <a:pPr lvl="1"/>
                <a:r>
                  <a:rPr lang="en-GB" sz="2800" dirty="0"/>
                  <a:t>More precisely: </a:t>
                </a:r>
                <a:r>
                  <a:rPr lang="en-GB" sz="2800" dirty="0" err="1"/>
                  <a:t>fvsol</a:t>
                </a:r>
                <a:r>
                  <a:rPr lang="en-GB" sz="2800" dirty="0"/>
                  <a:t>(</a:t>
                </a:r>
                <a:r>
                  <a:rPr lang="en-GB" sz="2800" dirty="0" err="1"/>
                  <a:t>rng</a:t>
                </a:r>
                <a:r>
                  <a:rPr lang="en-GB" sz="2800" dirty="0"/>
                  <a:t>(hp)) # X</a:t>
                </a:r>
                <a:br>
                  <a:rPr lang="en-GB" sz="2800" dirty="0"/>
                </a:br>
                <a:r>
                  <a:rPr lang="en-GB" sz="2800" dirty="0"/>
                  <a:t>to allow recursion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89F1FC5-5E0C-50DF-6EEA-E33F8FDA5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454" y="2499988"/>
                <a:ext cx="7133338" cy="2835337"/>
              </a:xfrm>
              <a:blipFill>
                <a:blip r:embed="rId2"/>
                <a:stretch>
                  <a:fillRect t="-2581" b="-30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2A2C8DE-9643-3EE4-4C63-F15B9CEB2A5D}"/>
              </a:ext>
            </a:extLst>
          </p:cNvPr>
          <p:cNvSpPr/>
          <p:nvPr/>
        </p:nvSpPr>
        <p:spPr>
          <a:xfrm>
            <a:off x="7707496" y="2877307"/>
            <a:ext cx="2899544" cy="715089"/>
          </a:xfrm>
          <a:prstGeom prst="wedgeRoundRectCallout">
            <a:avLst>
              <a:gd name="adj1" fmla="val -174458"/>
              <a:gd name="adj2" fmla="val 12154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fvs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fng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(hp)) = free vars of the range of hp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BD11DC7-61D4-866C-6E23-BA2D1288B9FE}"/>
              </a:ext>
            </a:extLst>
          </p:cNvPr>
          <p:cNvSpPr/>
          <p:nvPr/>
        </p:nvSpPr>
        <p:spPr>
          <a:xfrm>
            <a:off x="8441546" y="3737335"/>
            <a:ext cx="2226366" cy="715089"/>
          </a:xfrm>
          <a:prstGeom prst="wedgeRoundRectCallout">
            <a:avLst>
              <a:gd name="adj1" fmla="val -151673"/>
              <a:gd name="adj2" fmla="val -3095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“#” means “disjoint from”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5D8D40A-07D6-B3A9-74C2-D0C9CED74426}"/>
              </a:ext>
            </a:extLst>
          </p:cNvPr>
          <p:cNvSpPr/>
          <p:nvPr/>
        </p:nvSpPr>
        <p:spPr>
          <a:xfrm>
            <a:off x="5870686" y="4931938"/>
            <a:ext cx="2829338" cy="715089"/>
          </a:xfrm>
          <a:prstGeom prst="wedgeRoundRectCallout">
            <a:avLst>
              <a:gd name="adj1" fmla="val -88472"/>
              <a:gd name="adj2" fmla="val -6114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fvsol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” means “free vars outside lambda”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A5227C-EBDE-218F-38A2-6E1B271601DD}"/>
              </a:ext>
            </a:extLst>
          </p:cNvPr>
          <p:cNvSpPr txBox="1"/>
          <p:nvPr/>
        </p:nvSpPr>
        <p:spPr>
          <a:xfrm>
            <a:off x="1155415" y="5814839"/>
            <a:ext cx="90540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fac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fac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\n.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</a:rPr>
              <a:t>...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fac</a:t>
            </a:r>
            <a:r>
              <a:rPr lang="en-GB" sz="3200" dirty="0">
                <a:solidFill>
                  <a:schemeClr val="bg1"/>
                </a:solidFill>
              </a:rPr>
              <a:t>...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}. 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fac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[3]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D16C83-A32D-6E02-8043-1CCC4DC9BF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051" r="36585"/>
          <a:stretch>
            <a:fillRect/>
          </a:stretch>
        </p:blipFill>
        <p:spPr>
          <a:xfrm>
            <a:off x="3805402" y="254351"/>
            <a:ext cx="8246880" cy="151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11E1-AC4F-DBCE-6FC3-9FCCD188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Expressions, 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C5A20-FBAB-3376-0757-62B01EB32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33424"/>
            <a:ext cx="10972800" cy="2749937"/>
          </a:xfrm>
        </p:spPr>
        <p:txBody>
          <a:bodyPr>
            <a:normAutofit/>
          </a:bodyPr>
          <a:lstStyle/>
          <a:p>
            <a:r>
              <a:rPr lang="en-GB" dirty="0"/>
              <a:t>“=“ is equality, aka unification</a:t>
            </a:r>
          </a:p>
          <a:p>
            <a:r>
              <a:rPr lang="en-GB" dirty="0"/>
              <a:t>“;” is sequencing</a:t>
            </a:r>
          </a:p>
          <a:p>
            <a:r>
              <a:rPr lang="en-GB" dirty="0"/>
              <a:t>e1[e2] is function application</a:t>
            </a:r>
          </a:p>
          <a:p>
            <a:r>
              <a:rPr lang="en-GB" dirty="0"/>
              <a:t>The body of a lambda, and the arms of a choice are blocks.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D472F-5F53-3465-C440-94D2F04D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69" y="1417638"/>
            <a:ext cx="10526594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0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5301-83B6-F10F-CD91-E18B7A9B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Rewrite rules: unification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5B4D-BF09-DD1A-D2B2-0CE1CEB3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2588"/>
            <a:ext cx="10972800" cy="150677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No lambda – (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x.e1)=(</a:t>
            </a:r>
            <a:r>
              <a:rPr lang="en-GB" dirty="0">
                <a:sym typeface="Symbol" panose="05050102010706020507" pitchFamily="18" charset="2"/>
              </a:rPr>
              <a:t> </a:t>
            </a:r>
            <a:r>
              <a:rPr lang="en-GB" dirty="0"/>
              <a:t>y.e2) is </a:t>
            </a:r>
            <a:r>
              <a:rPr lang="en-GB" b="1" dirty="0"/>
              <a:t>stuck</a:t>
            </a:r>
          </a:p>
          <a:p>
            <a:r>
              <a:rPr lang="en-GB" b="1" dirty="0"/>
              <a:t>“Stuck” </a:t>
            </a:r>
            <a:r>
              <a:rPr lang="en-GB" dirty="0"/>
              <a:t>is our version of “goes wrong”; should not happen.</a:t>
            </a:r>
          </a:p>
          <a:p>
            <a:r>
              <a:rPr lang="en-GB" dirty="0"/>
              <a:t>So (slightly surprisingly) no rule for (x=x) either.  That too is stuck until x gets a value.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E9BBE-20A6-7005-3949-57CC1232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15987"/>
            <a:ext cx="11126525" cy="32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5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30B67-B188-6F27-6107-E350AEF2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85F2-6C24-57AC-684F-64453FAB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Rewrite rules: </a:t>
            </a:r>
            <a:r>
              <a:rPr lang="en-GB" dirty="0" err="1"/>
              <a:t>primops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6BC23-C911-085E-7646-540BC04B2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49364"/>
            <a:ext cx="10972800" cy="150677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No surprises.</a:t>
            </a:r>
          </a:p>
          <a:p>
            <a:r>
              <a:rPr lang="en-GB" dirty="0"/>
              <a:t>Result of (4 &gt; 1) is the left hand argument, 4.</a:t>
            </a:r>
          </a:p>
          <a:p>
            <a:r>
              <a:rPr lang="en-GB" dirty="0"/>
              <a:t>Stuck outside domain e.g.  (3 + “wombat”)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69671-7207-FE37-3A78-77FC2C24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9" t="3002" r="2728" b="21174"/>
          <a:stretch>
            <a:fillRect/>
          </a:stretch>
        </p:blipFill>
        <p:spPr>
          <a:xfrm>
            <a:off x="1447418" y="1388655"/>
            <a:ext cx="9297164" cy="22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0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2AB3-986B-6310-3B30-8208079F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Promotion: how things get into a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FCF-7DCD-3CC6-5DAE-E9CEC554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58" y="3215247"/>
            <a:ext cx="10972800" cy="332409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PROMOTE-L promotes an equality out of the term, into its enclosing heap.</a:t>
            </a:r>
          </a:p>
          <a:p>
            <a:r>
              <a:rPr lang="en-GB" dirty="0"/>
              <a:t>Contexts C used in the standard way</a:t>
            </a:r>
          </a:p>
          <a:p>
            <a:pPr lvl="1"/>
            <a:r>
              <a:rPr lang="en-GB" dirty="0"/>
              <a:t>C is just standard BNF for a syntax tree with a single “hole” </a:t>
            </a:r>
            <a:r>
              <a:rPr lang="en-GB" b="1" dirty="0">
                <a:sym typeface="Symbol" panose="05050102010706020507" pitchFamily="18" charset="2"/>
              </a:rPr>
              <a:t> </a:t>
            </a:r>
            <a:endParaRPr lang="en-GB" b="1" dirty="0"/>
          </a:p>
          <a:p>
            <a:pPr lvl="1"/>
            <a:r>
              <a:rPr lang="en-GB" dirty="0"/>
              <a:t>C[e] is the context C with the hole </a:t>
            </a:r>
            <a:r>
              <a:rPr lang="en-GB" b="1" dirty="0">
                <a:sym typeface="Symbol" panose="05050102010706020507" pitchFamily="18" charset="2"/>
              </a:rPr>
              <a:t></a:t>
            </a:r>
            <a:r>
              <a:rPr lang="en-GB" dirty="0">
                <a:sym typeface="Symbol" panose="05050102010706020507" pitchFamily="18" charset="2"/>
              </a:rPr>
              <a:t> filled in with ‘e’</a:t>
            </a:r>
            <a:endParaRPr lang="en-GB" dirty="0"/>
          </a:p>
          <a:p>
            <a:pPr lvl="1"/>
            <a:r>
              <a:rPr lang="en-GB" dirty="0"/>
              <a:t>If you have seen context before, this is the same thing</a:t>
            </a:r>
          </a:p>
          <a:p>
            <a:pPr lvl="1"/>
            <a:r>
              <a:rPr lang="en-GB" dirty="0"/>
              <a:t>If not, this will be useful to you elsewhere</a:t>
            </a:r>
          </a:p>
          <a:p>
            <a:r>
              <a:rPr lang="en-GB" dirty="0"/>
              <a:t>Side conditions guarantee the heap invariants of the RHS</a:t>
            </a:r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3526E-95CC-454E-1123-EF45AE99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20" t="53225" r="3212" b="26357"/>
          <a:stretch>
            <a:fillRect/>
          </a:stretch>
        </p:blipFill>
        <p:spPr>
          <a:xfrm>
            <a:off x="557258" y="1307747"/>
            <a:ext cx="11077482" cy="874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76D9B6-5470-BC1B-C3BF-96C724976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17" y="2450747"/>
            <a:ext cx="7964011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1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F477-8A3B-A4EB-95FF-35489A933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51C1-F7E0-B58D-FEE7-6A93EA29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Promotion: how things get into a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068F1-6FDB-D4EB-FA95-149A33CA9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635982"/>
                <a:ext cx="10972800" cy="267337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PROMOTE-R does the same as PROMOTE-L but</a:t>
                </a:r>
                <a:br>
                  <a:rPr lang="en-GB" dirty="0"/>
                </a:br>
                <a:r>
                  <a:rPr lang="en-GB" dirty="0"/>
                  <a:t>with the the variable on the right</a:t>
                </a:r>
              </a:p>
              <a:p>
                <a:r>
                  <a:rPr lang="en-GB" dirty="0"/>
                  <a:t>Could have SWAP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GB" dirty="0"/>
                  <a:t>   instead of PROMOTE-R; </a:t>
                </a:r>
                <a:br>
                  <a:rPr lang="en-GB" dirty="0"/>
                </a:br>
                <a:r>
                  <a:rPr lang="en-GB" dirty="0"/>
                  <a:t>but SWAP might loop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068F1-6FDB-D4EB-FA95-149A33CA9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635982"/>
                <a:ext cx="10972800" cy="2673378"/>
              </a:xfrm>
              <a:blipFill>
                <a:blip r:embed="rId2"/>
                <a:stretch>
                  <a:fillRect t="-2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57037B2-2B52-193F-3626-5064E54836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20" t="53225" r="3212" b="15068"/>
          <a:stretch>
            <a:fillRect/>
          </a:stretch>
        </p:blipFill>
        <p:spPr>
          <a:xfrm>
            <a:off x="404220" y="1521467"/>
            <a:ext cx="11518710" cy="14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1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2EFD-3BB8-E295-B153-3A5F2F10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Substitution: how things get out of the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91C4D-0416-CBDA-3F91-734A5BA31B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461" y="4356477"/>
                <a:ext cx="10972800" cy="2324432"/>
              </a:xfrm>
            </p:spPr>
            <p:txBody>
              <a:bodyPr/>
              <a:lstStyle/>
              <a:p>
                <a:r>
                  <a:rPr lang="en-GB" dirty="0"/>
                  <a:t>Given a heap binding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rule SUBST replaces one occurrence of x by v.</a:t>
                </a:r>
              </a:p>
              <a:p>
                <a:r>
                  <a:rPr lang="en-GB" dirty="0"/>
                  <a:t>Context S allows us to look deep in the expression, inside values (</a:t>
                </a:r>
                <a:r>
                  <a:rPr lang="en-GB" dirty="0" err="1"/>
                  <a:t>incl</a:t>
                </a:r>
                <a:r>
                  <a:rPr lang="en-GB" dirty="0"/>
                  <a:t> lambda), choice, and iter.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91C4D-0416-CBDA-3F91-734A5BA31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461" y="4356477"/>
                <a:ext cx="10972800" cy="2324432"/>
              </a:xfrm>
              <a:blipFill>
                <a:blip r:embed="rId2"/>
                <a:stretch>
                  <a:fillRect t="-2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2354E7-A017-AB65-4A15-41A4B18E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4" y="1417638"/>
            <a:ext cx="10583752" cy="523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17917-2569-6BB3-3672-A7C172726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216" y="2187736"/>
            <a:ext cx="8065868" cy="19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95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60DF-BC4E-7079-EAEE-82206BE4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Garbage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F516C5-52BF-0D13-DEBB-9F70BE5DA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83476"/>
                <a:ext cx="10972800" cy="4125884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Drop a strongly connected component of hp, not mentioned in e.</a:t>
                </a:r>
              </a:p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n-GB" sz="3200" b="0" i="1" smtClean="0">
                        <a:latin typeface="Cambria Math" panose="02040503050406030204" pitchFamily="18" charset="0"/>
                      </a:rPr>
                      <m:t>fg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GB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.….</m:t>
                    </m:r>
                    <m:r>
                      <m:rPr>
                        <m:sty m:val="p"/>
                      </m:rPr>
                      <a:rPr lang="en-GB" sz="3200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…),</m:t>
                    </m:r>
                    <m:r>
                      <m:rPr>
                        <m:sty m:val="p"/>
                      </m:rPr>
                      <a:rPr lang="en-GB" sz="3200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.…</m:t>
                    </m:r>
                    <m:r>
                      <m:rPr>
                        <m:sty m:val="p"/>
                      </m:rPr>
                      <a:rPr lang="en-GB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…)}.   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3200" dirty="0"/>
              </a:p>
              <a:p>
                <a:pPr marL="137160" indent="0">
                  <a:buNone/>
                </a:pPr>
                <a:r>
                  <a:rPr lang="en-GB" sz="3200" b="0" dirty="0"/>
                  <a:t>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F516C5-52BF-0D13-DEBB-9F70BE5DA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83476"/>
                <a:ext cx="10972800" cy="4125884"/>
              </a:xfrm>
              <a:blipFill>
                <a:blip r:embed="rId2"/>
                <a:stretch>
                  <a:fillRect t="-1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C22020B-5769-DF5F-F4DC-DB4BF254C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28" t="-9656"/>
          <a:stretch>
            <a:fillRect/>
          </a:stretch>
        </p:blipFill>
        <p:spPr>
          <a:xfrm>
            <a:off x="426719" y="1489682"/>
            <a:ext cx="11462671" cy="5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7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E9A1-41D7-2CE1-516E-5D39649F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AB59-0105-384F-2B99-8F175B1A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does it mean to run a Verse program?</a:t>
            </a:r>
          </a:p>
          <a:p>
            <a:r>
              <a:rPr lang="en-GB" sz="3600" dirty="0"/>
              <a:t>Plausible approaches</a:t>
            </a:r>
          </a:p>
          <a:p>
            <a:pPr lvl="1"/>
            <a:r>
              <a:rPr lang="en-GB" sz="3200" dirty="0"/>
              <a:t>Implement a compiler (or interpreter)</a:t>
            </a:r>
          </a:p>
          <a:p>
            <a:pPr lvl="1"/>
            <a:r>
              <a:rPr lang="en-GB" sz="3200" dirty="0"/>
              <a:t>Translate into code for some abstract machine, and run that</a:t>
            </a:r>
          </a:p>
          <a:p>
            <a:pPr lvl="1"/>
            <a:r>
              <a:rPr lang="en-GB" sz="3200" dirty="0"/>
              <a:t>Rewrite semantics</a:t>
            </a:r>
          </a:p>
        </p:txBody>
      </p:sp>
    </p:spTree>
    <p:extLst>
      <p:ext uri="{BB962C8B-B14F-4D97-AF65-F5344CB8AC3E}">
        <p14:creationId xmlns:p14="http://schemas.microsoft.com/office/powerpoint/2010/main" val="1697410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A7BC-0DF2-4376-502D-131C3FD7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Beta reduction and block-floating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EE5E-8483-7F00-153E-0C88BD1D8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9263"/>
            <a:ext cx="10972800" cy="4051902"/>
          </a:xfrm>
        </p:spPr>
        <p:txBody>
          <a:bodyPr/>
          <a:lstStyle/>
          <a:p>
            <a:r>
              <a:rPr lang="en-GB" dirty="0"/>
              <a:t>‘block’ lets us have a block nested</a:t>
            </a:r>
            <a:br>
              <a:rPr lang="en-GB" dirty="0"/>
            </a:br>
            <a:r>
              <a:rPr lang="en-GB" dirty="0"/>
              <a:t>inside an expression</a:t>
            </a:r>
          </a:p>
          <a:p>
            <a:endParaRPr lang="en-GB" dirty="0"/>
          </a:p>
          <a:p>
            <a:r>
              <a:rPr lang="en-GB" dirty="0"/>
              <a:t>FLOAT rule floats the block out.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6537F-F9DD-1841-92F4-20E27D4F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8" t="41722" r="13634" b="28400"/>
          <a:stretch>
            <a:fillRect/>
          </a:stretch>
        </p:blipFill>
        <p:spPr>
          <a:xfrm>
            <a:off x="1216550" y="1311241"/>
            <a:ext cx="9597224" cy="556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506069-EC35-0435-D92F-982C228BD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185" y="2454241"/>
            <a:ext cx="5117107" cy="1493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9A1771-ABDC-330B-2F6B-7A8A5F623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5" y="4767927"/>
            <a:ext cx="11696369" cy="8597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7554994-7445-AB5D-8185-BA302BB16195}"/>
              </a:ext>
            </a:extLst>
          </p:cNvPr>
          <p:cNvSpPr/>
          <p:nvPr/>
        </p:nvSpPr>
        <p:spPr>
          <a:xfrm>
            <a:off x="4213619" y="5882910"/>
            <a:ext cx="5523356" cy="715089"/>
          </a:xfrm>
          <a:prstGeom prst="wedgeRoundRectCallout">
            <a:avLst>
              <a:gd name="adj1" fmla="val -67514"/>
              <a:gd name="adj2" fmla="val -147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Same C!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Can’t float out of choices or lambda bodies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7F1D635-45DB-391A-8747-64869E5BDEFD}"/>
              </a:ext>
            </a:extLst>
          </p:cNvPr>
          <p:cNvSpPr/>
          <p:nvPr/>
        </p:nvSpPr>
        <p:spPr>
          <a:xfrm>
            <a:off x="9281612" y="576239"/>
            <a:ext cx="2522461" cy="408623"/>
          </a:xfrm>
          <a:prstGeom prst="wedgeRoundRectCallout">
            <a:avLst>
              <a:gd name="adj1" fmla="val -42688"/>
              <a:gd name="adj2" fmla="val 16176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What if it isn’t?</a:t>
            </a:r>
          </a:p>
        </p:txBody>
      </p:sp>
    </p:spTree>
    <p:extLst>
      <p:ext uri="{BB962C8B-B14F-4D97-AF65-F5344CB8AC3E}">
        <p14:creationId xmlns:p14="http://schemas.microsoft.com/office/powerpoint/2010/main" val="3104362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1B3CF-965E-16D1-7820-EA7844A54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7EA6-8CD7-6139-74EF-4326EA53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Beta reduction for tuples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EFA4-AF43-E236-7E41-2F7A96179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9263"/>
            <a:ext cx="10972800" cy="4051902"/>
          </a:xfrm>
        </p:spPr>
        <p:txBody>
          <a:bodyPr/>
          <a:lstStyle/>
          <a:p>
            <a:r>
              <a:rPr lang="en-GB" dirty="0"/>
              <a:t>BETA-T does narrowing</a:t>
            </a:r>
          </a:p>
          <a:p>
            <a:r>
              <a:rPr lang="en-GB" dirty="0"/>
              <a:t>The x=e binding simply avoids duplicating e</a:t>
            </a:r>
          </a:p>
          <a:p>
            <a:r>
              <a:rPr lang="en-GB" dirty="0"/>
              <a:t>Empty case yields failure:  &lt;&gt;[e] </a:t>
            </a:r>
            <a:r>
              <a:rPr lang="en-GB" dirty="0">
                <a:sym typeface="Wingdings" panose="05000000000000000000" pitchFamily="2" charset="2"/>
              </a:rPr>
              <a:t> fail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521A2-5047-BB35-58AD-F304DA38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1525672"/>
            <a:ext cx="11984122" cy="4763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A6F55-DB92-55B9-AC5B-35C6CF2AFCE4}"/>
              </a:ext>
            </a:extLst>
          </p:cNvPr>
          <p:cNvSpPr txBox="1"/>
          <p:nvPr/>
        </p:nvSpPr>
        <p:spPr>
          <a:xfrm>
            <a:off x="378697" y="4333060"/>
            <a:ext cx="110096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&lt;4,1,7&gt;[1]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 (1=0; 4) | (1=1; 1) | (1=2; 7)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67B25-F0E8-BED1-DED4-F1E5DB9921C3}"/>
              </a:ext>
            </a:extLst>
          </p:cNvPr>
          <p:cNvSpPr txBox="1"/>
          <p:nvPr/>
        </p:nvSpPr>
        <p:spPr>
          <a:xfrm>
            <a:off x="378697" y="5198367"/>
            <a:ext cx="917877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x. &lt;4,1,7&gt;[x]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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x.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(x=0; 4) | (x=1; 1) | (x=2; 7)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 4 | 1 | 7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385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ECA6-6473-ADB6-91A6-B5403C6B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990F-41E9-12E9-DEDE-6AB72419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happens to choice?</a:t>
            </a:r>
          </a:p>
          <a:p>
            <a:r>
              <a:rPr lang="en-GB" dirty="0"/>
              <a:t>Answer:  we </a:t>
            </a:r>
            <a:r>
              <a:rPr lang="en-GB" b="1" dirty="0"/>
              <a:t>fold</a:t>
            </a:r>
            <a:r>
              <a:rPr lang="en-GB" dirty="0"/>
              <a:t> over the choices with ‘iter’.</a:t>
            </a:r>
          </a:p>
          <a:p>
            <a:r>
              <a:rPr lang="en-GB" dirty="0"/>
              <a:t>Roughly:</a:t>
            </a:r>
          </a:p>
          <a:p>
            <a:pPr marL="137160" indent="0">
              <a:buNone/>
            </a:pPr>
            <a:endParaRPr lang="en-GB" dirty="0"/>
          </a:p>
          <a:p>
            <a:r>
              <a:rPr lang="en-GB" dirty="0"/>
              <a:t>Fixed, small set of three “iteration combinators”, </a:t>
            </a:r>
            <a:r>
              <a:rPr lang="en-GB" dirty="0" err="1"/>
              <a:t>ic</a:t>
            </a:r>
            <a:r>
              <a:rPr lang="en-GB" dirty="0"/>
              <a:t>.  Not a fully general fold.</a:t>
            </a:r>
          </a:p>
          <a:p>
            <a:pPr lvl="1"/>
            <a:r>
              <a:rPr lang="en-GB" dirty="0"/>
              <a:t>‘if’ desugars into iter(if)</a:t>
            </a:r>
          </a:p>
          <a:p>
            <a:pPr lvl="1"/>
            <a:r>
              <a:rPr lang="en-GB" dirty="0"/>
              <a:t>One-armed ‘for’ desugars into iter(all)</a:t>
            </a:r>
          </a:p>
          <a:p>
            <a:pPr lvl="1"/>
            <a:r>
              <a:rPr lang="en-GB" dirty="0"/>
              <a:t>Two-armed ‘for’ desugars into iter(for)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7DBB9-79A0-5C75-2457-78EE08F26D29}"/>
              </a:ext>
            </a:extLst>
          </p:cNvPr>
          <p:cNvSpPr txBox="1"/>
          <p:nvPr/>
        </p:nvSpPr>
        <p:spPr>
          <a:xfrm>
            <a:off x="942777" y="3372755"/>
            <a:ext cx="10473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ic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)(v1 | v2 | v3){z}  =  v1 `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ic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` v2 `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ic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` v3 `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ic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` 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117A0-9F80-9652-8C53-BBDC8C5E7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7408"/>
            <a:ext cx="5675187" cy="1656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4D817-A4ED-19FD-8EE3-829FF7A9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262"/>
          <a:stretch>
            <a:fillRect/>
          </a:stretch>
        </p:blipFill>
        <p:spPr>
          <a:xfrm>
            <a:off x="6711142" y="4697393"/>
            <a:ext cx="5133500" cy="6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90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4743E-AE63-F419-4D94-51E0A2C2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CC59FE-D20F-ECB2-FE4D-A761E52B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over choice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4B3722-9BED-CAFC-903E-12B17CD2CF99}"/>
              </a:ext>
            </a:extLst>
          </p:cNvPr>
          <p:cNvSpPr txBox="1"/>
          <p:nvPr/>
        </p:nvSpPr>
        <p:spPr>
          <a:xfrm>
            <a:off x="5591054" y="1682537"/>
            <a:ext cx="39493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iter(all)(e){&lt;&gt;}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2BFE75-FD9C-1D37-9C12-BC0D86BD865C}"/>
              </a:ext>
            </a:extLst>
          </p:cNvPr>
          <p:cNvSpPr txBox="1"/>
          <p:nvPr/>
        </p:nvSpPr>
        <p:spPr>
          <a:xfrm>
            <a:off x="1920202" y="1682537"/>
            <a:ext cx="1823658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for{e}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9DEBA41-04FE-29AD-1E6E-BA478C78B1BC}"/>
              </a:ext>
            </a:extLst>
          </p:cNvPr>
          <p:cNvSpPr/>
          <p:nvPr/>
        </p:nvSpPr>
        <p:spPr>
          <a:xfrm>
            <a:off x="4508510" y="1785121"/>
            <a:ext cx="588396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86FEEDE-26F6-1351-628D-DE6A3F57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51" y="2721999"/>
            <a:ext cx="10972800" cy="2158146"/>
          </a:xfrm>
        </p:spPr>
        <p:txBody>
          <a:bodyPr>
            <a:normAutofit/>
          </a:bodyPr>
          <a:lstStyle/>
          <a:p>
            <a:r>
              <a:rPr lang="en-GB" sz="3200" dirty="0"/>
              <a:t>Each choice </a:t>
            </a:r>
            <a:r>
              <a:rPr lang="en-GB" sz="3200" dirty="0" err="1"/>
              <a:t>cons’s</a:t>
            </a:r>
            <a:r>
              <a:rPr lang="en-GB" sz="3200" dirty="0"/>
              <a:t> one more value onto the front of the array.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5BE7EF-BF36-F674-8CDC-EDF655937799}"/>
              </a:ext>
            </a:extLst>
          </p:cNvPr>
          <p:cNvSpPr txBox="1"/>
          <p:nvPr/>
        </p:nvSpPr>
        <p:spPr>
          <a:xfrm>
            <a:off x="665350" y="3801072"/>
            <a:ext cx="109727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iter(all)(v1 | v2 | v3){z}  =  v1 `all` v2 `all` v3 `all` 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762E76-7600-28FA-8445-AAC42BAAF7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33040" r="23799" b="36330"/>
          <a:stretch>
            <a:fillRect/>
          </a:stretch>
        </p:blipFill>
        <p:spPr>
          <a:xfrm>
            <a:off x="1196059" y="4708413"/>
            <a:ext cx="9380043" cy="5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8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7352E-1F38-F3CA-22AE-414C67B6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BD704B-2C1B-52B0-2C38-74435C8E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over choice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18CD-DF53-ADE0-9B0B-34C49F46A8FD}"/>
              </a:ext>
            </a:extLst>
          </p:cNvPr>
          <p:cNvSpPr txBox="1"/>
          <p:nvPr/>
        </p:nvSpPr>
        <p:spPr>
          <a:xfrm>
            <a:off x="1291244" y="2076504"/>
            <a:ext cx="71877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iter(all){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x{}.x=(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8|2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x*x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}{&lt;&gt;}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20B7F-0E1B-AB13-A92A-DB0EA64C667A}"/>
              </a:ext>
            </a:extLst>
          </p:cNvPr>
          <p:cNvSpPr txBox="1"/>
          <p:nvPr/>
        </p:nvSpPr>
        <p:spPr>
          <a:xfrm>
            <a:off x="410094" y="1342596"/>
            <a:ext cx="4089862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for{x:=(8|2);x*x}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DE40AEC-1384-3780-2724-D65BDE7555C4}"/>
              </a:ext>
            </a:extLst>
          </p:cNvPr>
          <p:cNvSpPr/>
          <p:nvPr/>
        </p:nvSpPr>
        <p:spPr>
          <a:xfrm>
            <a:off x="487680" y="2179088"/>
            <a:ext cx="588396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644F-5302-CF83-2859-C61E862BF617}"/>
              </a:ext>
            </a:extLst>
          </p:cNvPr>
          <p:cNvSpPr txBox="1"/>
          <p:nvPr/>
        </p:nvSpPr>
        <p:spPr>
          <a:xfrm>
            <a:off x="1291244" y="3047287"/>
            <a:ext cx="997886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iter(all){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x{}.(x=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8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;x*x)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{iter(all){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x{}.(x=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2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x*x)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}{&lt;&gt;}}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E45B5-BF4A-2FB5-2A31-24EDA232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482"/>
          <a:stretch>
            <a:fillRect/>
          </a:stretch>
        </p:blipFill>
        <p:spPr>
          <a:xfrm>
            <a:off x="487679" y="4468964"/>
            <a:ext cx="11356635" cy="141090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F035E9-BEAD-8F98-523A-CE42834D903D}"/>
              </a:ext>
            </a:extLst>
          </p:cNvPr>
          <p:cNvSpPr/>
          <p:nvPr/>
        </p:nvSpPr>
        <p:spPr>
          <a:xfrm>
            <a:off x="562494" y="3045868"/>
            <a:ext cx="588396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9F9C59A-CD92-39DF-E7CB-D553856DE009}"/>
              </a:ext>
            </a:extLst>
          </p:cNvPr>
          <p:cNvSpPr/>
          <p:nvPr/>
        </p:nvSpPr>
        <p:spPr>
          <a:xfrm>
            <a:off x="7152798" y="6093764"/>
            <a:ext cx="4606939" cy="510778"/>
          </a:xfrm>
          <a:prstGeom prst="wedgeRoundRectCallout">
            <a:avLst>
              <a:gd name="adj1" fmla="val -10058"/>
              <a:gd name="adj2" fmla="val -20264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Duplicates the context</a:t>
            </a:r>
          </a:p>
        </p:txBody>
      </p:sp>
    </p:spTree>
    <p:extLst>
      <p:ext uri="{BB962C8B-B14F-4D97-AF65-F5344CB8AC3E}">
        <p14:creationId xmlns:p14="http://schemas.microsoft.com/office/powerpoint/2010/main" val="4078170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D81E9-F409-71D9-7BD5-1436F310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178807-E6F8-1D0E-D6B3-8FC01E2E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over choice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0BB02-BBF7-6187-2CB8-ED4CD71D5E67}"/>
              </a:ext>
            </a:extLst>
          </p:cNvPr>
          <p:cNvSpPr txBox="1"/>
          <p:nvPr/>
        </p:nvSpPr>
        <p:spPr>
          <a:xfrm>
            <a:off x="487679" y="1334865"/>
            <a:ext cx="997886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iter(all){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x{}.(x=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8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;x*x)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{iter(all){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x{}.(x=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2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x*x)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}{&lt;&gt;}}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87615D3-407B-92E1-C5C2-D9C719890F1E}"/>
              </a:ext>
            </a:extLst>
          </p:cNvPr>
          <p:cNvSpPr/>
          <p:nvPr/>
        </p:nvSpPr>
        <p:spPr>
          <a:xfrm>
            <a:off x="609600" y="2886842"/>
            <a:ext cx="588396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3691A-6C4B-305F-1799-4418BECF5407}"/>
              </a:ext>
            </a:extLst>
          </p:cNvPr>
          <p:cNvSpPr txBox="1"/>
          <p:nvPr/>
        </p:nvSpPr>
        <p:spPr>
          <a:xfrm>
            <a:off x="1465810" y="2784258"/>
            <a:ext cx="99788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iter(all){{}.64}{iter(all){{}.4}{&lt;&gt;}}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99561-7C86-AC32-2323-07AA6B99C8DA}"/>
              </a:ext>
            </a:extLst>
          </p:cNvPr>
          <p:cNvSpPr txBox="1"/>
          <p:nvPr/>
        </p:nvSpPr>
        <p:spPr>
          <a:xfrm>
            <a:off x="1465810" y="4380185"/>
            <a:ext cx="99788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cons[64, iter(all){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{}.4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}{&lt;&gt;}]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E3C0A-12EF-8594-7581-85737526E6FE}"/>
              </a:ext>
            </a:extLst>
          </p:cNvPr>
          <p:cNvSpPr txBox="1"/>
          <p:nvPr/>
        </p:nvSpPr>
        <p:spPr>
          <a:xfrm>
            <a:off x="1464014" y="5155092"/>
            <a:ext cx="99788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cons[64, cons[2,&lt;&gt;]]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E95FD-3A21-B4B9-1061-A3B7F468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33040" r="23799" b="36330"/>
          <a:stretch>
            <a:fillRect/>
          </a:stretch>
        </p:blipFill>
        <p:spPr>
          <a:xfrm>
            <a:off x="609600" y="3533956"/>
            <a:ext cx="9380043" cy="594542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B4A7CFFD-89A9-A8D1-CE23-E1F61B35DBBA}"/>
              </a:ext>
            </a:extLst>
          </p:cNvPr>
          <p:cNvSpPr/>
          <p:nvPr/>
        </p:nvSpPr>
        <p:spPr>
          <a:xfrm>
            <a:off x="609600" y="4482769"/>
            <a:ext cx="588396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9816501-89EB-DF68-72B4-B043A12B64F0}"/>
              </a:ext>
            </a:extLst>
          </p:cNvPr>
          <p:cNvSpPr/>
          <p:nvPr/>
        </p:nvSpPr>
        <p:spPr>
          <a:xfrm>
            <a:off x="653935" y="5257676"/>
            <a:ext cx="588396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9B945B-A137-2179-DDB6-CEB9F459ADC5}"/>
              </a:ext>
            </a:extLst>
          </p:cNvPr>
          <p:cNvSpPr txBox="1"/>
          <p:nvPr/>
        </p:nvSpPr>
        <p:spPr>
          <a:xfrm>
            <a:off x="1464014" y="5929999"/>
            <a:ext cx="99788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&lt;64,2&gt;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E1431D7-DE6F-C7E5-3348-9C6A013DF282}"/>
              </a:ext>
            </a:extLst>
          </p:cNvPr>
          <p:cNvSpPr/>
          <p:nvPr/>
        </p:nvSpPr>
        <p:spPr>
          <a:xfrm>
            <a:off x="665501" y="6032583"/>
            <a:ext cx="588396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55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ECC2A2-AE85-CE12-2FCF-42C68C74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leftChoiceFree</a:t>
            </a:r>
            <a:r>
              <a:rPr lang="en-GB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2106D3-82CF-FE23-60F9-C57D0502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33746"/>
            <a:ext cx="10972800" cy="2675614"/>
          </a:xfrm>
        </p:spPr>
        <p:txBody>
          <a:bodyPr/>
          <a:lstStyle/>
          <a:p>
            <a:r>
              <a:rPr lang="en-GB" dirty="0"/>
              <a:t>Why ‘</a:t>
            </a:r>
            <a:r>
              <a:rPr lang="en-GB" dirty="0" err="1"/>
              <a:t>leftChoiceFree</a:t>
            </a:r>
            <a:r>
              <a:rPr lang="en-GB" dirty="0"/>
              <a:t>’?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87819-D31E-573D-E51E-5928F3019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644"/>
            <a:ext cx="11115923" cy="1904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036D28-DCDA-F2D5-FD17-DB6DF7343AC5}"/>
              </a:ext>
            </a:extLst>
          </p:cNvPr>
          <p:cNvSpPr txBox="1"/>
          <p:nvPr/>
        </p:nvSpPr>
        <p:spPr>
          <a:xfrm>
            <a:off x="1444172" y="4269202"/>
            <a:ext cx="91787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iter(k)(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xy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x=(7|8); y=(5|2) ){e}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46847D2-6F11-3B47-D12B-ED80834DEEE0}"/>
              </a:ext>
            </a:extLst>
          </p:cNvPr>
          <p:cNvSpPr/>
          <p:nvPr/>
        </p:nvSpPr>
        <p:spPr>
          <a:xfrm>
            <a:off x="5504021" y="5761317"/>
            <a:ext cx="2956166" cy="919401"/>
          </a:xfrm>
          <a:prstGeom prst="wedgeRoundRectCallout">
            <a:avLst>
              <a:gd name="adj1" fmla="val -58801"/>
              <a:gd name="adj2" fmla="val -15417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Iterate over x first,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then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209760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79824-24D0-69A4-88E3-AD00DE27A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4C2E9-FDE7-A521-E700-D520A6DE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77CD8-AF57-E36E-4E70-85E82ACF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799"/>
          <a:stretch>
            <a:fillRect/>
          </a:stretch>
        </p:blipFill>
        <p:spPr>
          <a:xfrm>
            <a:off x="609600" y="1686557"/>
            <a:ext cx="10860016" cy="6721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A8EE81-3433-2C9D-1F9D-59AD671DC598}"/>
              </a:ext>
            </a:extLst>
          </p:cNvPr>
          <p:cNvSpPr txBox="1"/>
          <p:nvPr/>
        </p:nvSpPr>
        <p:spPr>
          <a:xfrm>
            <a:off x="5767187" y="2574770"/>
            <a:ext cx="59358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iter(if)(e1;delay{e2}){e3}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888E1-63CD-E306-941F-D9B6603181D7}"/>
              </a:ext>
            </a:extLst>
          </p:cNvPr>
          <p:cNvSpPr txBox="1"/>
          <p:nvPr/>
        </p:nvSpPr>
        <p:spPr>
          <a:xfrm>
            <a:off x="442464" y="2574770"/>
            <a:ext cx="4138812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if(e1){e2}else{e3}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C543192-D81A-6F6D-B293-38F2AFD9346A}"/>
              </a:ext>
            </a:extLst>
          </p:cNvPr>
          <p:cNvSpPr/>
          <p:nvPr/>
        </p:nvSpPr>
        <p:spPr>
          <a:xfrm>
            <a:off x="4891377" y="2719260"/>
            <a:ext cx="588396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9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BAF8C-AEF0-2996-D6BC-B183839B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B60C48-9097-8237-54CB-BD27A3EE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over choice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3C58C-0600-B579-AFD5-628DE630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94636"/>
            <a:ext cx="10972800" cy="151472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81223-3F7A-2BD8-257A-1545DCB5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799"/>
          <a:stretch>
            <a:fillRect/>
          </a:stretch>
        </p:blipFill>
        <p:spPr>
          <a:xfrm>
            <a:off x="609600" y="1254295"/>
            <a:ext cx="10860016" cy="6721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E4EBA5-70FD-3443-79F6-1F2BA455FE45}"/>
              </a:ext>
            </a:extLst>
          </p:cNvPr>
          <p:cNvSpPr txBox="1"/>
          <p:nvPr/>
        </p:nvSpPr>
        <p:spPr>
          <a:xfrm>
            <a:off x="534103" y="2487071"/>
            <a:ext cx="4264707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if(x&lt;7){x+1}else{3}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B8811-6C17-2B0C-EE58-A942D5D0A814}"/>
              </a:ext>
            </a:extLst>
          </p:cNvPr>
          <p:cNvSpPr txBox="1"/>
          <p:nvPr/>
        </p:nvSpPr>
        <p:spPr>
          <a:xfrm>
            <a:off x="5793891" y="2501440"/>
            <a:ext cx="62803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iter(if)(x&lt;7;delay{x+1}){3}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4A3FB22-FBF9-7560-C774-661EB278C87F}"/>
              </a:ext>
            </a:extLst>
          </p:cNvPr>
          <p:cNvSpPr/>
          <p:nvPr/>
        </p:nvSpPr>
        <p:spPr>
          <a:xfrm>
            <a:off x="5002152" y="2589655"/>
            <a:ext cx="588396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90EF7-255D-9591-3AF0-D214F6ED8A93}"/>
              </a:ext>
            </a:extLst>
          </p:cNvPr>
          <p:cNvSpPr txBox="1"/>
          <p:nvPr/>
        </p:nvSpPr>
        <p:spPr>
          <a:xfrm>
            <a:off x="534103" y="4780267"/>
            <a:ext cx="50942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iter(if)(delay{x+1}){3}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BD7F5-E709-DAA7-7177-1BA9153929D4}"/>
              </a:ext>
            </a:extLst>
          </p:cNvPr>
          <p:cNvSpPr txBox="1"/>
          <p:nvPr/>
        </p:nvSpPr>
        <p:spPr>
          <a:xfrm>
            <a:off x="6767726" y="4809005"/>
            <a:ext cx="50942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iter(if)(fail){3}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8B98280-E424-0359-DF58-30440FD0B0BC}"/>
              </a:ext>
            </a:extLst>
          </p:cNvPr>
          <p:cNvSpPr/>
          <p:nvPr/>
        </p:nvSpPr>
        <p:spPr>
          <a:xfrm rot="8961825">
            <a:off x="4558856" y="3808223"/>
            <a:ext cx="2583440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0FB7225-7ACD-9B34-B47C-079A70618208}"/>
              </a:ext>
            </a:extLst>
          </p:cNvPr>
          <p:cNvSpPr/>
          <p:nvPr/>
        </p:nvSpPr>
        <p:spPr>
          <a:xfrm rot="4523995">
            <a:off x="8096125" y="3778553"/>
            <a:ext cx="1313942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B35A7-0CD5-20E3-F0BB-61BEA7027212}"/>
              </a:ext>
            </a:extLst>
          </p:cNvPr>
          <p:cNvSpPr txBox="1"/>
          <p:nvPr/>
        </p:nvSpPr>
        <p:spPr>
          <a:xfrm>
            <a:off x="5032382" y="375291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x&lt;7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A81C94-BCEC-CA21-5362-958E21EDC7BB}"/>
                  </a:ext>
                </a:extLst>
              </p:cNvPr>
              <p:cNvSpPr txBox="1"/>
              <p:nvPr/>
            </p:nvSpPr>
            <p:spPr>
              <a:xfrm>
                <a:off x="8753096" y="3696464"/>
                <a:ext cx="853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A81C94-BCEC-CA21-5362-958E21EDC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096" y="3696464"/>
                <a:ext cx="85369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906813C-EF10-9632-A6B8-0A0805EEC24B}"/>
              </a:ext>
            </a:extLst>
          </p:cNvPr>
          <p:cNvSpPr txBox="1"/>
          <p:nvPr/>
        </p:nvSpPr>
        <p:spPr>
          <a:xfrm>
            <a:off x="865877" y="6080065"/>
            <a:ext cx="9629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6FF9EB-D177-5479-21C9-563835124D91}"/>
              </a:ext>
            </a:extLst>
          </p:cNvPr>
          <p:cNvSpPr txBox="1"/>
          <p:nvPr/>
        </p:nvSpPr>
        <p:spPr>
          <a:xfrm>
            <a:off x="7938317" y="6047750"/>
            <a:ext cx="4531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FE7419B-776D-3656-970A-BDB3809F31D0}"/>
              </a:ext>
            </a:extLst>
          </p:cNvPr>
          <p:cNvSpPr/>
          <p:nvPr/>
        </p:nvSpPr>
        <p:spPr>
          <a:xfrm rot="4523995">
            <a:off x="7768380" y="5555851"/>
            <a:ext cx="605114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1E9C6A9-74E0-4499-9BA8-3ECFDFDB2B3C}"/>
              </a:ext>
            </a:extLst>
          </p:cNvPr>
          <p:cNvSpPr/>
          <p:nvPr/>
        </p:nvSpPr>
        <p:spPr>
          <a:xfrm rot="7013200">
            <a:off x="1274938" y="5555851"/>
            <a:ext cx="605114" cy="31805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9DCDD9-65AA-BE62-AF52-9364FA381AC5}"/>
              </a:ext>
            </a:extLst>
          </p:cNvPr>
          <p:cNvSpPr txBox="1"/>
          <p:nvPr/>
        </p:nvSpPr>
        <p:spPr>
          <a:xfrm>
            <a:off x="1716883" y="556175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4C8ACB-370B-A072-F37F-6265013F8BB8}"/>
              </a:ext>
            </a:extLst>
          </p:cNvPr>
          <p:cNvSpPr txBox="1"/>
          <p:nvPr/>
        </p:nvSpPr>
        <p:spPr>
          <a:xfrm>
            <a:off x="8245177" y="550532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2444782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8A27-AD75-25C8-CCA3-FC9BD63B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finally...administrative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AB52-5A04-BB65-FC0C-B111C1A4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33CC2-2584-46EB-ADDA-132AD7EB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1709497"/>
            <a:ext cx="10945753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7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CC7B-4C1A-3008-B91A-EA664DB1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semantics (small step)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1E0CD-0B45-2CC0-B63D-0F2C51C4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/>
              <a:t>(Heap, Expression, Stack)  </a:t>
            </a:r>
            <a:r>
              <a:rPr lang="en-GB" dirty="0">
                <a:sym typeface="Wingdings" panose="05000000000000000000" pitchFamily="2" charset="2"/>
              </a:rPr>
              <a:t>   (Heap, Expression, Stack)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86AAC-DFAF-FDAB-1F2A-E06036FC7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0" y="2804556"/>
            <a:ext cx="5391390" cy="3606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837FE-0630-8E9C-685D-A71E83E0C455}"/>
              </a:ext>
            </a:extLst>
          </p:cNvPr>
          <p:cNvSpPr txBox="1"/>
          <p:nvPr/>
        </p:nvSpPr>
        <p:spPr>
          <a:xfrm>
            <a:off x="719139" y="2333625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</a:t>
            </a:r>
            <a:r>
              <a:rPr lang="en-GB" dirty="0" err="1"/>
              <a:t>Sestoft</a:t>
            </a:r>
            <a:r>
              <a:rPr lang="en-GB" dirty="0"/>
              <a:t> 1997]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853A8C9-F5F2-83E1-B3E5-982ACEE76F75}"/>
              </a:ext>
            </a:extLst>
          </p:cNvPr>
          <p:cNvSpPr txBox="1">
            <a:spLocks/>
          </p:cNvSpPr>
          <p:nvPr/>
        </p:nvSpPr>
        <p:spPr>
          <a:xfrm>
            <a:off x="6264182" y="2804556"/>
            <a:ext cx="5481636" cy="38376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Abstract machine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Too low level for programmers to reason about their code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Verse: unification, backtracking, etc. Abstract machine is quite a bit more complicated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7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72F7-1878-AF09-717A-AEBE4A48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we can run programs!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9405-27D3-6155-988A-9BA9553E8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53C69-8511-5CC0-9E98-24CADCF91EC0}"/>
              </a:ext>
            </a:extLst>
          </p:cNvPr>
          <p:cNvSpPr txBox="1"/>
          <p:nvPr/>
        </p:nvSpPr>
        <p:spPr>
          <a:xfrm>
            <a:off x="1094469" y="1600200"/>
            <a:ext cx="10204333" cy="353943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$ git clone ...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$ cd verse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$ cabal run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repl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&gt; :set       	   -- Shows flags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&gt; :set trace-eval   -- See step by step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&gt; 3+4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7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280200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B5AB-9F57-CFF1-9980-D0E8CA65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what about functions and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~&gt;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CE72D-749F-EBDC-EC1F-891AAE66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72FB8-8AEC-B89B-16B2-65FB8C015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45" y="1332498"/>
            <a:ext cx="9514298" cy="172080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265CF19-E9B9-07DD-AC65-D700970629B3}"/>
              </a:ext>
            </a:extLst>
          </p:cNvPr>
          <p:cNvSpPr/>
          <p:nvPr/>
        </p:nvSpPr>
        <p:spPr>
          <a:xfrm>
            <a:off x="1560174" y="4221630"/>
            <a:ext cx="2956166" cy="919401"/>
          </a:xfrm>
          <a:prstGeom prst="wedgeRoundRectCallout">
            <a:avLst>
              <a:gd name="adj1" fmla="val 102314"/>
              <a:gd name="adj2" fmla="val -18271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Where does ~&gt; come from?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271E37A-CC23-EFAF-4FE1-F50F2735D293}"/>
              </a:ext>
            </a:extLst>
          </p:cNvPr>
          <p:cNvSpPr/>
          <p:nvPr/>
        </p:nvSpPr>
        <p:spPr>
          <a:xfrm>
            <a:off x="6316379" y="4182686"/>
            <a:ext cx="2956166" cy="919401"/>
          </a:xfrm>
          <a:prstGeom prst="wedgeRoundRectCallout">
            <a:avLst>
              <a:gd name="adj1" fmla="val -54498"/>
              <a:gd name="adj2" fmla="val -1766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What are its rewrite rules?</a:t>
            </a:r>
          </a:p>
        </p:txBody>
      </p:sp>
    </p:spTree>
    <p:extLst>
      <p:ext uri="{BB962C8B-B14F-4D97-AF65-F5344CB8AC3E}">
        <p14:creationId xmlns:p14="http://schemas.microsoft.com/office/powerpoint/2010/main" val="1609555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8D82-C2F9-8E0D-B32B-D33B21DD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A6B9-DC07-8604-4C95-B0836CB20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F0A97-00F9-56DF-DA5D-3C7F7037C4A4}"/>
              </a:ext>
            </a:extLst>
          </p:cNvPr>
          <p:cNvSpPr/>
          <p:nvPr/>
        </p:nvSpPr>
        <p:spPr>
          <a:xfrm>
            <a:off x="347207" y="1323611"/>
            <a:ext cx="2419847" cy="1328023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Source Verse 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What the programmer writes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7C612-7058-CE73-B646-FCB47D378A39}"/>
              </a:ext>
            </a:extLst>
          </p:cNvPr>
          <p:cNvSpPr/>
          <p:nvPr/>
        </p:nvSpPr>
        <p:spPr>
          <a:xfrm>
            <a:off x="5486400" y="1270729"/>
            <a:ext cx="4540194" cy="1634490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Essential Verse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 subset of Source Verse with superficial syntactic sugar removed.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function(at){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 if, for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50EB22D-6E67-8778-845A-0D945116A534}"/>
              </a:ext>
            </a:extLst>
          </p:cNvPr>
          <p:cNvSpPr/>
          <p:nvPr/>
        </p:nvSpPr>
        <p:spPr>
          <a:xfrm>
            <a:off x="3093056" y="1413381"/>
            <a:ext cx="2289975" cy="128391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Superficial desugaring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F51CE6-CE19-80D6-BB6C-91DD6CBE53E5}"/>
              </a:ext>
            </a:extLst>
          </p:cNvPr>
          <p:cNvSpPr/>
          <p:nvPr/>
        </p:nvSpPr>
        <p:spPr>
          <a:xfrm>
            <a:off x="5642775" y="4482359"/>
            <a:ext cx="4383819" cy="163449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Core Verse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 subset of Source Verse with superficial syntactic sugar removed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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X{hp}.e, iter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87FDB9E-EF27-6B0E-AD90-F62AEA1ACD8C}"/>
              </a:ext>
            </a:extLst>
          </p:cNvPr>
          <p:cNvSpPr/>
          <p:nvPr/>
        </p:nvSpPr>
        <p:spPr>
          <a:xfrm rot="5400000">
            <a:off x="6895960" y="3367106"/>
            <a:ext cx="1482532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Matching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03181-7EE5-8324-AFC8-6341CD458885}"/>
              </a:ext>
            </a:extLst>
          </p:cNvPr>
          <p:cNvSpPr txBox="1"/>
          <p:nvPr/>
        </p:nvSpPr>
        <p:spPr>
          <a:xfrm>
            <a:off x="8523798" y="2917178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Terms,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D714E-ED55-F46E-EB17-E4FA8C4050DE}"/>
              </a:ext>
            </a:extLst>
          </p:cNvPr>
          <p:cNvSpPr txBox="1"/>
          <p:nvPr/>
        </p:nvSpPr>
        <p:spPr>
          <a:xfrm>
            <a:off x="8004058" y="6085682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Expressions, 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700AC4C-CA6C-A1D0-3EF9-C48870E088F2}"/>
              </a:ext>
            </a:extLst>
          </p:cNvPr>
          <p:cNvSpPr/>
          <p:nvPr/>
        </p:nvSpPr>
        <p:spPr>
          <a:xfrm>
            <a:off x="10129963" y="1413381"/>
            <a:ext cx="1957422" cy="128391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Denotational semantics</a:t>
            </a:r>
          </a:p>
        </p:txBody>
      </p:sp>
    </p:spTree>
    <p:extLst>
      <p:ext uri="{BB962C8B-B14F-4D97-AF65-F5344CB8AC3E}">
        <p14:creationId xmlns:p14="http://schemas.microsoft.com/office/powerpoint/2010/main" val="1192877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432BB-B0F7-0311-08A0-466C384D3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5B43-C038-C332-3D1D-CD9E27FC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41C9-DE95-9109-D13E-5FE48B28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862BCA-ADBE-7B53-D0A4-88F49B92EAD1}"/>
              </a:ext>
            </a:extLst>
          </p:cNvPr>
          <p:cNvSpPr/>
          <p:nvPr/>
        </p:nvSpPr>
        <p:spPr>
          <a:xfrm>
            <a:off x="1706880" y="1271446"/>
            <a:ext cx="2419847" cy="408623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Source Verse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AC13D4-19A1-6CBF-F011-009141ADA6C2}"/>
              </a:ext>
            </a:extLst>
          </p:cNvPr>
          <p:cNvSpPr/>
          <p:nvPr/>
        </p:nvSpPr>
        <p:spPr>
          <a:xfrm>
            <a:off x="8466825" y="1304608"/>
            <a:ext cx="2663687" cy="408623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Essential Verse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103E6D9-D67B-B4F0-F41D-14EF9F8D3D9D}"/>
              </a:ext>
            </a:extLst>
          </p:cNvPr>
          <p:cNvSpPr/>
          <p:nvPr/>
        </p:nvSpPr>
        <p:spPr>
          <a:xfrm>
            <a:off x="4325514" y="1108925"/>
            <a:ext cx="3942524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Superficial desugaring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C6186C-1989-5B42-C60E-85C96FF0B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32" y="1842588"/>
            <a:ext cx="3588219" cy="44895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D1DB90-265E-0CE7-F023-F3C421032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3" y="1842588"/>
            <a:ext cx="3758689" cy="4489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FC2DF-0E7A-E611-D81C-2242F09BDE21}"/>
              </a:ext>
            </a:extLst>
          </p:cNvPr>
          <p:cNvSpPr txBox="1"/>
          <p:nvPr/>
        </p:nvSpPr>
        <p:spPr>
          <a:xfrm>
            <a:off x="1501833" y="639869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 1,2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36CF0-07C8-BC84-2BDC-A94E2D325DA8}"/>
              </a:ext>
            </a:extLst>
          </p:cNvPr>
          <p:cNvSpPr txBox="1"/>
          <p:nvPr/>
        </p:nvSpPr>
        <p:spPr>
          <a:xfrm>
            <a:off x="6558742" y="636261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 3,4</a:t>
            </a:r>
          </a:p>
        </p:txBody>
      </p:sp>
    </p:spTree>
    <p:extLst>
      <p:ext uri="{BB962C8B-B14F-4D97-AF65-F5344CB8AC3E}">
        <p14:creationId xmlns:p14="http://schemas.microsoft.com/office/powerpoint/2010/main" val="4143656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7B5F3-2428-4AD8-DD11-45A9F8F8B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1F73-8521-57E1-E4D6-4EEF83F3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BF9DFDA-BF02-8793-489E-BCEFE93EE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474" y="4273504"/>
            <a:ext cx="5372850" cy="123842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F09A93-EFD3-135F-FBBB-2982FC6738FB}"/>
              </a:ext>
            </a:extLst>
          </p:cNvPr>
          <p:cNvSpPr/>
          <p:nvPr/>
        </p:nvSpPr>
        <p:spPr>
          <a:xfrm>
            <a:off x="198782" y="1289533"/>
            <a:ext cx="4540194" cy="1634490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Essential Verse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 subset of Source Verse with superficial syntactic sugar removed.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function(at){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 if, for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FA9A6F-3E23-F835-0BE4-F703328DF6C4}"/>
              </a:ext>
            </a:extLst>
          </p:cNvPr>
          <p:cNvSpPr/>
          <p:nvPr/>
        </p:nvSpPr>
        <p:spPr>
          <a:xfrm>
            <a:off x="355157" y="4518374"/>
            <a:ext cx="4383819" cy="163449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Core Verse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 subset of Source Verse with superficial syntactic sugar removed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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X{hp}.e, iter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70F627-CDD6-D0C0-CD8C-468F7F9CCC15}"/>
              </a:ext>
            </a:extLst>
          </p:cNvPr>
          <p:cNvSpPr/>
          <p:nvPr/>
        </p:nvSpPr>
        <p:spPr>
          <a:xfrm rot="5400000">
            <a:off x="1608342" y="3403121"/>
            <a:ext cx="1482532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Matching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7A82B-FB6C-C890-F194-638A54E3556C}"/>
              </a:ext>
            </a:extLst>
          </p:cNvPr>
          <p:cNvSpPr txBox="1"/>
          <p:nvPr/>
        </p:nvSpPr>
        <p:spPr>
          <a:xfrm>
            <a:off x="3236180" y="2953193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Terms,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B9F41-D561-CEE3-76C7-C0C1DE31B509}"/>
              </a:ext>
            </a:extLst>
          </p:cNvPr>
          <p:cNvSpPr txBox="1"/>
          <p:nvPr/>
        </p:nvSpPr>
        <p:spPr>
          <a:xfrm>
            <a:off x="2716440" y="6121697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Expressions, 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812AD9-DCAC-33A6-F4DA-868434CD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74" y="98901"/>
            <a:ext cx="4804123" cy="3554884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A6C94AF-153E-FEA6-95E1-6A3C7368CC79}"/>
              </a:ext>
            </a:extLst>
          </p:cNvPr>
          <p:cNvSpPr/>
          <p:nvPr/>
        </p:nvSpPr>
        <p:spPr>
          <a:xfrm>
            <a:off x="5263829" y="6072584"/>
            <a:ext cx="5942140" cy="510778"/>
          </a:xfrm>
          <a:prstGeom prst="wedgeRoundRectCallout">
            <a:avLst>
              <a:gd name="adj1" fmla="val 1955"/>
              <a:gd name="adj2" fmla="val -1609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 term can live inside an expression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0249C-E790-17B4-181C-B8E80B3353DD}"/>
              </a:ext>
            </a:extLst>
          </p:cNvPr>
          <p:cNvSpPr txBox="1"/>
          <p:nvPr/>
        </p:nvSpPr>
        <p:spPr>
          <a:xfrm>
            <a:off x="10707435" y="169167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980A9-F4B3-AE42-1609-72B5E989996A}"/>
              </a:ext>
            </a:extLst>
          </p:cNvPr>
          <p:cNvSpPr txBox="1"/>
          <p:nvPr/>
        </p:nvSpPr>
        <p:spPr>
          <a:xfrm>
            <a:off x="11049225" y="4708049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 6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BA26418-B19B-01C7-E6AE-716893C0CDC7}"/>
              </a:ext>
            </a:extLst>
          </p:cNvPr>
          <p:cNvSpPr/>
          <p:nvPr/>
        </p:nvSpPr>
        <p:spPr>
          <a:xfrm>
            <a:off x="107967" y="449747"/>
            <a:ext cx="5942140" cy="510778"/>
          </a:xfrm>
          <a:prstGeom prst="wedgeRoundRectCallout">
            <a:avLst>
              <a:gd name="adj1" fmla="val 64814"/>
              <a:gd name="adj2" fmla="val 1515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Deliberate syntax overlap</a:t>
            </a:r>
          </a:p>
        </p:txBody>
      </p:sp>
    </p:spTree>
    <p:extLst>
      <p:ext uri="{BB962C8B-B14F-4D97-AF65-F5344CB8AC3E}">
        <p14:creationId xmlns:p14="http://schemas.microsoft.com/office/powerpoint/2010/main" val="3140742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9ECD-F03D-9AE8-CDD0-B03AE5C8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Where does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~&gt;</a:t>
            </a:r>
            <a:r>
              <a:rPr lang="en-GB" dirty="0"/>
              <a:t> come from?  First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3C6C3-E546-1D82-51AD-FF1324A0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6BE8F-95F5-5CC8-A317-41FEFD938BC4}"/>
              </a:ext>
            </a:extLst>
          </p:cNvPr>
          <p:cNvSpPr txBox="1"/>
          <p:nvPr/>
        </p:nvSpPr>
        <p:spPr>
          <a:xfrm>
            <a:off x="466155" y="1570383"/>
            <a:ext cx="4670227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){x+1}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46591-E251-1512-0FDF-AF02D5234E8A}"/>
              </a:ext>
            </a:extLst>
          </p:cNvPr>
          <p:cNvSpPr txBox="1"/>
          <p:nvPr/>
        </p:nvSpPr>
        <p:spPr>
          <a:xfrm>
            <a:off x="466155" y="5026007"/>
            <a:ext cx="63799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u.{}. u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(x:=(:int))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6D69257-3192-D24A-6E17-905B24A20EA4}"/>
              </a:ext>
            </a:extLst>
          </p:cNvPr>
          <p:cNvSpPr/>
          <p:nvPr/>
        </p:nvSpPr>
        <p:spPr>
          <a:xfrm>
            <a:off x="988143" y="3973385"/>
            <a:ext cx="1482532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Somehow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1CA23-5E75-CC70-EE67-96E478A31FC3}"/>
              </a:ext>
            </a:extLst>
          </p:cNvPr>
          <p:cNvSpPr txBox="1"/>
          <p:nvPr/>
        </p:nvSpPr>
        <p:spPr>
          <a:xfrm>
            <a:off x="466155" y="3167390"/>
            <a:ext cx="6141057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function(x:=(:int)){x+1}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064564-39DE-14CC-66C9-534A56FA3B35}"/>
              </a:ext>
            </a:extLst>
          </p:cNvPr>
          <p:cNvSpPr/>
          <p:nvPr/>
        </p:nvSpPr>
        <p:spPr>
          <a:xfrm>
            <a:off x="853064" y="2231088"/>
            <a:ext cx="3595691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Superficial desugaring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866FF-1002-B8FE-035D-BC7D126D4892}"/>
              </a:ext>
            </a:extLst>
          </p:cNvPr>
          <p:cNvSpPr txBox="1"/>
          <p:nvPr/>
        </p:nvSpPr>
        <p:spPr>
          <a:xfrm>
            <a:off x="7292672" y="1631938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Source Verse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D3EA2-B075-459F-4917-2FED297B18BA}"/>
              </a:ext>
            </a:extLst>
          </p:cNvPr>
          <p:cNvSpPr txBox="1"/>
          <p:nvPr/>
        </p:nvSpPr>
        <p:spPr>
          <a:xfrm>
            <a:off x="7292672" y="3063851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Essential Verse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F2E7B-C88F-B7DA-4CFA-820F26CEDB2C}"/>
              </a:ext>
            </a:extLst>
          </p:cNvPr>
          <p:cNvSpPr txBox="1"/>
          <p:nvPr/>
        </p:nvSpPr>
        <p:spPr>
          <a:xfrm>
            <a:off x="7292672" y="5056784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Core Verse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752DC4-2D4C-18E5-9A84-04720236D39A}"/>
              </a:ext>
            </a:extLst>
          </p:cNvPr>
          <p:cNvSpPr/>
          <p:nvPr/>
        </p:nvSpPr>
        <p:spPr>
          <a:xfrm>
            <a:off x="4773915" y="2309942"/>
            <a:ext cx="4921979" cy="51077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x:t	 </a:t>
            </a:r>
            <a:r>
              <a:rPr lang="en-GB" sz="2400" dirty="0"/>
              <a:t>is short for    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:= (:t)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  <a:cs typeface="Courier New" panose="02070309020205020404" pitchFamily="49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099E9B7-D077-F5D7-8D34-7B2D373D223A}"/>
              </a:ext>
            </a:extLst>
          </p:cNvPr>
          <p:cNvSpPr/>
          <p:nvPr/>
        </p:nvSpPr>
        <p:spPr>
          <a:xfrm>
            <a:off x="1168907" y="6117541"/>
            <a:ext cx="5942140" cy="510778"/>
          </a:xfrm>
          <a:prstGeom prst="wedgeRoundRectCallout">
            <a:avLst>
              <a:gd name="adj1" fmla="val 1955"/>
              <a:gd name="adj2" fmla="val -1609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This blue bit is a term (Essential Verse)</a:t>
            </a:r>
          </a:p>
        </p:txBody>
      </p:sp>
    </p:spTree>
    <p:extLst>
      <p:ext uri="{BB962C8B-B14F-4D97-AF65-F5344CB8AC3E}">
        <p14:creationId xmlns:p14="http://schemas.microsoft.com/office/powerpoint/2010/main" val="2037686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4127-ABC2-60D5-2C1B-58DE1477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usual story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FE562B-3C26-50E1-2237-5C58B0D21F84}"/>
              </a:ext>
            </a:extLst>
          </p:cNvPr>
          <p:cNvSpPr/>
          <p:nvPr/>
        </p:nvSpPr>
        <p:spPr>
          <a:xfrm>
            <a:off x="4754073" y="3244321"/>
            <a:ext cx="2313830" cy="1055608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Expression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e.g.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x+y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F7BC4B-4F9C-A55E-3DA0-9B04A8B34FF4}"/>
              </a:ext>
            </a:extLst>
          </p:cNvPr>
          <p:cNvCxnSpPr>
            <a:cxnSpLocks/>
          </p:cNvCxnSpPr>
          <p:nvPr/>
        </p:nvCxnSpPr>
        <p:spPr>
          <a:xfrm>
            <a:off x="5375812" y="2686242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2ADD07-6D11-4AFD-23A4-B4E298E7D2BC}"/>
              </a:ext>
            </a:extLst>
          </p:cNvPr>
          <p:cNvCxnSpPr>
            <a:cxnSpLocks/>
          </p:cNvCxnSpPr>
          <p:nvPr/>
        </p:nvCxnSpPr>
        <p:spPr>
          <a:xfrm>
            <a:off x="5671336" y="2686242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1F9FFA-D481-0B22-C01E-F42E7118E054}"/>
              </a:ext>
            </a:extLst>
          </p:cNvPr>
          <p:cNvCxnSpPr>
            <a:cxnSpLocks/>
          </p:cNvCxnSpPr>
          <p:nvPr/>
        </p:nvCxnSpPr>
        <p:spPr>
          <a:xfrm>
            <a:off x="5966860" y="2686242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9DD3D7-EFC5-EA04-29B5-FAD820986D9E}"/>
              </a:ext>
            </a:extLst>
          </p:cNvPr>
          <p:cNvCxnSpPr>
            <a:cxnSpLocks/>
          </p:cNvCxnSpPr>
          <p:nvPr/>
        </p:nvCxnSpPr>
        <p:spPr>
          <a:xfrm>
            <a:off x="6262384" y="2686242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F4E620-2673-02CF-0FCC-FB45AA7C4506}"/>
              </a:ext>
            </a:extLst>
          </p:cNvPr>
          <p:cNvSpPr txBox="1"/>
          <p:nvPr/>
        </p:nvSpPr>
        <p:spPr>
          <a:xfrm>
            <a:off x="3533163" y="1442900"/>
            <a:ext cx="427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Environment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Values of free variables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e.g. x=6, y=22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482DD4-9F30-3DD9-4318-549912796C08}"/>
              </a:ext>
            </a:extLst>
          </p:cNvPr>
          <p:cNvCxnSpPr/>
          <p:nvPr/>
        </p:nvCxnSpPr>
        <p:spPr>
          <a:xfrm>
            <a:off x="5836343" y="4325191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2280B8F-F8AF-3C5E-6EF8-C992C9865CAC}"/>
              </a:ext>
            </a:extLst>
          </p:cNvPr>
          <p:cNvSpPr txBox="1"/>
          <p:nvPr/>
        </p:nvSpPr>
        <p:spPr>
          <a:xfrm>
            <a:off x="3828687" y="4901021"/>
            <a:ext cx="427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Value of the expression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e.g. 28</a:t>
            </a:r>
          </a:p>
        </p:txBody>
      </p:sp>
    </p:spTree>
    <p:extLst>
      <p:ext uri="{BB962C8B-B14F-4D97-AF65-F5344CB8AC3E}">
        <p14:creationId xmlns:p14="http://schemas.microsoft.com/office/powerpoint/2010/main" val="2325845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B7339-186A-AF09-17E1-F3DBFF4D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3FFE-CCE2-F1A7-052C-49F34A1C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Verse story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33200E-7243-7A10-C895-15F3D3FD9482}"/>
              </a:ext>
            </a:extLst>
          </p:cNvPr>
          <p:cNvSpPr/>
          <p:nvPr/>
        </p:nvSpPr>
        <p:spPr>
          <a:xfrm>
            <a:off x="4421107" y="3186895"/>
            <a:ext cx="2831808" cy="783193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GB" sz="4000" dirty="0" err="1">
                <a:solidFill>
                  <a:schemeClr val="bg1"/>
                </a:solidFill>
                <a:latin typeface="Comic Sans MS" pitchFamily="66" charset="0"/>
              </a:rPr>
              <a:t>x:abs</a:t>
            </a:r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>, y)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C1DDFE-7168-B29E-C77B-D1770B1C1337}"/>
              </a:ext>
            </a:extLst>
          </p:cNvPr>
          <p:cNvCxnSpPr>
            <a:cxnSpLocks/>
          </p:cNvCxnSpPr>
          <p:nvPr/>
        </p:nvCxnSpPr>
        <p:spPr>
          <a:xfrm>
            <a:off x="5479337" y="2670060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EEB78E-A914-F443-345A-1CE2382E6443}"/>
              </a:ext>
            </a:extLst>
          </p:cNvPr>
          <p:cNvCxnSpPr>
            <a:cxnSpLocks/>
          </p:cNvCxnSpPr>
          <p:nvPr/>
        </p:nvCxnSpPr>
        <p:spPr>
          <a:xfrm>
            <a:off x="5774861" y="2670060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D38ABC-7743-AC09-1E43-8EE0A50C17F2}"/>
              </a:ext>
            </a:extLst>
          </p:cNvPr>
          <p:cNvCxnSpPr>
            <a:cxnSpLocks/>
          </p:cNvCxnSpPr>
          <p:nvPr/>
        </p:nvCxnSpPr>
        <p:spPr>
          <a:xfrm>
            <a:off x="6070385" y="2670060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DE5188-D157-1986-EBCF-DDAD5B8D054B}"/>
              </a:ext>
            </a:extLst>
          </p:cNvPr>
          <p:cNvCxnSpPr>
            <a:cxnSpLocks/>
          </p:cNvCxnSpPr>
          <p:nvPr/>
        </p:nvCxnSpPr>
        <p:spPr>
          <a:xfrm>
            <a:off x="6365909" y="2670060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D0F3AC-F50A-4D3D-ACEF-524F60B9AA23}"/>
              </a:ext>
            </a:extLst>
          </p:cNvPr>
          <p:cNvSpPr txBox="1"/>
          <p:nvPr/>
        </p:nvSpPr>
        <p:spPr>
          <a:xfrm>
            <a:off x="3798018" y="1257276"/>
            <a:ext cx="4327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Environment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Values of free variables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e.g. y=22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DA7B96-67A6-10D6-6871-A0CF81BF2349}"/>
              </a:ext>
            </a:extLst>
          </p:cNvPr>
          <p:cNvCxnSpPr/>
          <p:nvPr/>
        </p:nvCxnSpPr>
        <p:spPr>
          <a:xfrm>
            <a:off x="5961663" y="4048712"/>
            <a:ext cx="0" cy="516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521CA9-56B4-E8D4-3B8F-483963964447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461657" y="3578491"/>
            <a:ext cx="959450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139988-1E8B-728F-CD99-BB312599D105}"/>
              </a:ext>
            </a:extLst>
          </p:cNvPr>
          <p:cNvCxnSpPr>
            <a:cxnSpLocks/>
          </p:cNvCxnSpPr>
          <p:nvPr/>
        </p:nvCxnSpPr>
        <p:spPr>
          <a:xfrm>
            <a:off x="7321549" y="3578491"/>
            <a:ext cx="8037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A4CA53-27B7-7D24-1EC0-95E17F6D4B6B}"/>
              </a:ext>
            </a:extLst>
          </p:cNvPr>
          <p:cNvSpPr txBox="1"/>
          <p:nvPr/>
        </p:nvSpPr>
        <p:spPr>
          <a:xfrm>
            <a:off x="4421107" y="4587086"/>
            <a:ext cx="312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Bindings</a:t>
            </a:r>
          </a:p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e.g.value</a:t>
            </a:r>
            <a:r>
              <a:rPr lang="en-GB" sz="2400" dirty="0">
                <a:latin typeface="Comic Sans MS" panose="030F0702030302020204" pitchFamily="66" charset="0"/>
              </a:rPr>
              <a:t> of 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74B168-9F7C-0036-0E93-C1BED31EF7BE}"/>
              </a:ext>
            </a:extLst>
          </p:cNvPr>
          <p:cNvSpPr txBox="1"/>
          <p:nvPr/>
        </p:nvSpPr>
        <p:spPr>
          <a:xfrm>
            <a:off x="790207" y="3060185"/>
            <a:ext cx="2978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Input value</a:t>
            </a:r>
            <a:br>
              <a:rPr lang="en-GB" sz="2400" b="1" dirty="0">
                <a:latin typeface="Comic Sans MS" panose="030F0702030302020204" pitchFamily="66" charset="0"/>
              </a:rPr>
            </a:br>
            <a:r>
              <a:rPr lang="en-GB" sz="2400" b="1" dirty="0">
                <a:latin typeface="Comic Sans MS" panose="030F0702030302020204" pitchFamily="66" charset="0"/>
              </a:rPr>
              <a:t>to match</a:t>
            </a:r>
            <a:br>
              <a:rPr lang="en-GB" sz="2400" b="1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e.g. (-5,22)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EAC7C0-7F43-796D-089C-08DF3A6DABFB}"/>
              </a:ext>
            </a:extLst>
          </p:cNvPr>
          <p:cNvSpPr txBox="1"/>
          <p:nvPr/>
        </p:nvSpPr>
        <p:spPr>
          <a:xfrm>
            <a:off x="7956919" y="3217715"/>
            <a:ext cx="283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Output value</a:t>
            </a:r>
            <a:br>
              <a:rPr lang="en-GB" sz="2400" b="1" dirty="0">
                <a:latin typeface="Comic Sans MS" panose="030F0702030302020204" pitchFamily="66" charset="0"/>
              </a:rPr>
            </a:br>
            <a:r>
              <a:rPr lang="en-GB" sz="2400" b="1" dirty="0">
                <a:latin typeface="Comic Sans MS" panose="030F0702030302020204" pitchFamily="66" charset="0"/>
              </a:rPr>
              <a:t>e.g. (5,22)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FB8C5-4363-1A92-3475-415DB9CD0EEF}"/>
              </a:ext>
            </a:extLst>
          </p:cNvPr>
          <p:cNvSpPr txBox="1"/>
          <p:nvPr/>
        </p:nvSpPr>
        <p:spPr>
          <a:xfrm>
            <a:off x="1891556" y="5898147"/>
            <a:ext cx="7890910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y:=22; f(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x:abs,y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):=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f[-5,22]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BAF4EA5-F376-5727-2F13-BFF5C0453F83}"/>
              </a:ext>
            </a:extLst>
          </p:cNvPr>
          <p:cNvSpPr/>
          <p:nvPr/>
        </p:nvSpPr>
        <p:spPr>
          <a:xfrm>
            <a:off x="340926" y="1050140"/>
            <a:ext cx="3615254" cy="1328023"/>
          </a:xfrm>
          <a:prstGeom prst="wedgeRoundRectCallout">
            <a:avLst>
              <a:gd name="adj1" fmla="val 8004"/>
              <a:gd name="adj2" fmla="val 9411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Every Verse expression has an implicit “input value”...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BC5EF80-EC9B-71DF-B1EE-70609BA49FCC}"/>
              </a:ext>
            </a:extLst>
          </p:cNvPr>
          <p:cNvSpPr/>
          <p:nvPr/>
        </p:nvSpPr>
        <p:spPr>
          <a:xfrm>
            <a:off x="340926" y="4513729"/>
            <a:ext cx="3393763" cy="919401"/>
          </a:xfrm>
          <a:prstGeom prst="wedgeRoundRectCallout">
            <a:avLst>
              <a:gd name="adj1" fmla="val 95433"/>
              <a:gd name="adj2" fmla="val -1041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...and may create bindings</a:t>
            </a:r>
          </a:p>
        </p:txBody>
      </p:sp>
    </p:spTree>
    <p:extLst>
      <p:ext uri="{BB962C8B-B14F-4D97-AF65-F5344CB8AC3E}">
        <p14:creationId xmlns:p14="http://schemas.microsoft.com/office/powerpoint/2010/main" val="2438270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9B7A6-2EE9-E7B2-EA58-7574BB72E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6D3B-B456-5C01-B10B-895FE470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The Verse story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4F0059-A20A-7FC6-A6C4-862721F6A892}"/>
              </a:ext>
            </a:extLst>
          </p:cNvPr>
          <p:cNvGrpSpPr/>
          <p:nvPr/>
        </p:nvGrpSpPr>
        <p:grpSpPr>
          <a:xfrm>
            <a:off x="538281" y="274638"/>
            <a:ext cx="6357042" cy="2362013"/>
            <a:chOff x="790207" y="1257276"/>
            <a:chExt cx="9998520" cy="427729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338F892-1176-6916-D386-326C03555FAF}"/>
                </a:ext>
              </a:extLst>
            </p:cNvPr>
            <p:cNvSpPr/>
            <p:nvPr/>
          </p:nvSpPr>
          <p:spPr>
            <a:xfrm>
              <a:off x="4421107" y="3116014"/>
              <a:ext cx="2831808" cy="924951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Comic Sans MS" pitchFamily="66" charset="0"/>
                </a:rPr>
                <a:t>(</a:t>
              </a:r>
              <a:r>
                <a:rPr lang="en-GB" sz="2400" dirty="0" err="1">
                  <a:solidFill>
                    <a:schemeClr val="bg1"/>
                  </a:solidFill>
                  <a:latin typeface="Comic Sans MS" pitchFamily="66" charset="0"/>
                </a:rPr>
                <a:t>x:abs</a:t>
              </a:r>
              <a:r>
                <a:rPr lang="en-GB" sz="2400" dirty="0">
                  <a:solidFill>
                    <a:schemeClr val="bg1"/>
                  </a:solidFill>
                  <a:latin typeface="Comic Sans MS" pitchFamily="66" charset="0"/>
                </a:rPr>
                <a:t>, y)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73700D6-4ACE-0EA7-13DA-555E500713FC}"/>
                </a:ext>
              </a:extLst>
            </p:cNvPr>
            <p:cNvCxnSpPr>
              <a:cxnSpLocks/>
            </p:cNvCxnSpPr>
            <p:nvPr/>
          </p:nvCxnSpPr>
          <p:spPr>
            <a:xfrm>
              <a:off x="5479337" y="2670060"/>
              <a:ext cx="0" cy="51683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0831199-FD65-F5DD-FF2D-D866515BDADA}"/>
                </a:ext>
              </a:extLst>
            </p:cNvPr>
            <p:cNvCxnSpPr>
              <a:cxnSpLocks/>
            </p:cNvCxnSpPr>
            <p:nvPr/>
          </p:nvCxnSpPr>
          <p:spPr>
            <a:xfrm>
              <a:off x="5774861" y="2670060"/>
              <a:ext cx="0" cy="51683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CFB8549-3ED9-70BE-BA78-501BAF2EA29F}"/>
                </a:ext>
              </a:extLst>
            </p:cNvPr>
            <p:cNvCxnSpPr>
              <a:cxnSpLocks/>
            </p:cNvCxnSpPr>
            <p:nvPr/>
          </p:nvCxnSpPr>
          <p:spPr>
            <a:xfrm>
              <a:off x="6070385" y="2670060"/>
              <a:ext cx="0" cy="51683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DDB283-9411-16EF-9FEE-5376C0597FF8}"/>
                </a:ext>
              </a:extLst>
            </p:cNvPr>
            <p:cNvCxnSpPr>
              <a:cxnSpLocks/>
            </p:cNvCxnSpPr>
            <p:nvPr/>
          </p:nvCxnSpPr>
          <p:spPr>
            <a:xfrm>
              <a:off x="6365909" y="2670060"/>
              <a:ext cx="0" cy="51683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0AC3C-A495-4649-5B9A-A2C0FDB51BFD}"/>
                </a:ext>
              </a:extLst>
            </p:cNvPr>
            <p:cNvSpPr txBox="1"/>
            <p:nvPr/>
          </p:nvSpPr>
          <p:spPr>
            <a:xfrm>
              <a:off x="3798018" y="1257276"/>
              <a:ext cx="4327291" cy="1337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Environment</a:t>
              </a:r>
            </a:p>
            <a:p>
              <a:pPr algn="ctr"/>
              <a:r>
                <a:rPr lang="en-GB" sz="1400" dirty="0">
                  <a:latin typeface="Comic Sans MS" panose="030F0702030302020204" pitchFamily="66" charset="0"/>
                </a:rPr>
                <a:t>Values of free variables</a:t>
              </a:r>
            </a:p>
            <a:p>
              <a:pPr algn="ctr"/>
              <a:r>
                <a:rPr lang="en-GB" sz="1400" dirty="0">
                  <a:latin typeface="Comic Sans MS" panose="030F0702030302020204" pitchFamily="66" charset="0"/>
                </a:rPr>
                <a:t>e.g. y=22 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71BE8B5-519B-1E04-7309-1BE04E2F4799}"/>
                </a:ext>
              </a:extLst>
            </p:cNvPr>
            <p:cNvCxnSpPr/>
            <p:nvPr/>
          </p:nvCxnSpPr>
          <p:spPr>
            <a:xfrm>
              <a:off x="5961663" y="4048712"/>
              <a:ext cx="0" cy="5168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A196A1A-4752-AF18-2679-846FA13A7F0E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3461656" y="3578490"/>
              <a:ext cx="959451" cy="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033D08-B933-BC0A-4533-68E141BBCE8F}"/>
                </a:ext>
              </a:extLst>
            </p:cNvPr>
            <p:cNvCxnSpPr>
              <a:cxnSpLocks/>
            </p:cNvCxnSpPr>
            <p:nvPr/>
          </p:nvCxnSpPr>
          <p:spPr>
            <a:xfrm>
              <a:off x="7321549" y="3578491"/>
              <a:ext cx="80375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9799A4-472C-9E81-46A6-DE57A4AB9C93}"/>
                </a:ext>
              </a:extLst>
            </p:cNvPr>
            <p:cNvSpPr txBox="1"/>
            <p:nvPr/>
          </p:nvSpPr>
          <p:spPr>
            <a:xfrm>
              <a:off x="4421107" y="4587087"/>
              <a:ext cx="3127130" cy="9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Bindings</a:t>
              </a:r>
            </a:p>
            <a:p>
              <a:pPr algn="ctr"/>
              <a:r>
                <a:rPr lang="en-GB" sz="1400" dirty="0" err="1">
                  <a:latin typeface="Comic Sans MS" panose="030F0702030302020204" pitchFamily="66" charset="0"/>
                </a:rPr>
                <a:t>e.g.value</a:t>
              </a:r>
              <a:r>
                <a:rPr lang="en-GB" sz="1400" dirty="0">
                  <a:latin typeface="Comic Sans MS" panose="030F0702030302020204" pitchFamily="66" charset="0"/>
                </a:rPr>
                <a:t> of 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3A981B-E76D-B607-8664-996D57ACF4C4}"/>
                </a:ext>
              </a:extLst>
            </p:cNvPr>
            <p:cNvSpPr txBox="1"/>
            <p:nvPr/>
          </p:nvSpPr>
          <p:spPr>
            <a:xfrm>
              <a:off x="790207" y="3060185"/>
              <a:ext cx="2978157" cy="1337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Input value</a:t>
              </a:r>
              <a:br>
                <a:rPr lang="en-GB" sz="1400" b="1" dirty="0">
                  <a:latin typeface="Comic Sans MS" panose="030F0702030302020204" pitchFamily="66" charset="0"/>
                </a:rPr>
              </a:br>
              <a:r>
                <a:rPr lang="en-GB" sz="1400" b="1" dirty="0">
                  <a:latin typeface="Comic Sans MS" panose="030F0702030302020204" pitchFamily="66" charset="0"/>
                </a:rPr>
                <a:t>to match</a:t>
              </a:r>
              <a:br>
                <a:rPr lang="en-GB" sz="1400" b="1" dirty="0">
                  <a:latin typeface="Comic Sans MS" panose="030F0702030302020204" pitchFamily="66" charset="0"/>
                </a:rPr>
              </a:br>
              <a:r>
                <a:rPr lang="en-GB" sz="1400" dirty="0">
                  <a:latin typeface="Comic Sans MS" panose="030F0702030302020204" pitchFamily="66" charset="0"/>
                </a:rPr>
                <a:t>e.g. (-5,22)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AEA32E-1144-B809-A7D2-40A2C64BC7A6}"/>
                </a:ext>
              </a:extLst>
            </p:cNvPr>
            <p:cNvSpPr txBox="1"/>
            <p:nvPr/>
          </p:nvSpPr>
          <p:spPr>
            <a:xfrm>
              <a:off x="7956919" y="3217714"/>
              <a:ext cx="2831808" cy="94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Output value</a:t>
              </a:r>
              <a:br>
                <a:rPr lang="en-GB" sz="1400" b="1" dirty="0">
                  <a:latin typeface="Comic Sans MS" panose="030F0702030302020204" pitchFamily="66" charset="0"/>
                </a:rPr>
              </a:br>
              <a:r>
                <a:rPr lang="en-GB" sz="1400" b="1" dirty="0">
                  <a:latin typeface="Comic Sans MS" panose="030F0702030302020204" pitchFamily="66" charset="0"/>
                </a:rPr>
                <a:t>e.g. (5,22)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6DEE08C-AF38-0857-E4D7-BDF690B2E884}"/>
              </a:ext>
            </a:extLst>
          </p:cNvPr>
          <p:cNvSpPr txBox="1"/>
          <p:nvPr/>
        </p:nvSpPr>
        <p:spPr>
          <a:xfrm>
            <a:off x="370666" y="3064711"/>
            <a:ext cx="3930746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x:abs,y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6282F-E689-2DDA-3B2C-8F10599703C3}"/>
              </a:ext>
            </a:extLst>
          </p:cNvPr>
          <p:cNvSpPr txBox="1"/>
          <p:nvPr/>
        </p:nvSpPr>
        <p:spPr>
          <a:xfrm>
            <a:off x="2480401" y="4046712"/>
            <a:ext cx="75873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f=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u~&gt;(</a:t>
            </a:r>
            <a:r>
              <a:rPr lang="en-GB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x:abs,y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:=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6A928-5E24-3E66-9BB0-C2B4D656E04C}"/>
              </a:ext>
            </a:extLst>
          </p:cNvPr>
          <p:cNvSpPr txBox="1"/>
          <p:nvPr/>
        </p:nvSpPr>
        <p:spPr>
          <a:xfrm>
            <a:off x="2431788" y="5198329"/>
            <a:ext cx="86654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f=u.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pqx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u=&lt;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p,q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&gt;; x=abs[p]; q=y;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C99483F-9FB7-0BA6-5FFB-57B0F0481CBB}"/>
              </a:ext>
            </a:extLst>
          </p:cNvPr>
          <p:cNvSpPr/>
          <p:nvPr/>
        </p:nvSpPr>
        <p:spPr>
          <a:xfrm>
            <a:off x="205273" y="3897039"/>
            <a:ext cx="1875454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Somehow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08885F5-166A-A9B4-9476-E36935E17E67}"/>
              </a:ext>
            </a:extLst>
          </p:cNvPr>
          <p:cNvSpPr/>
          <p:nvPr/>
        </p:nvSpPr>
        <p:spPr>
          <a:xfrm>
            <a:off x="205273" y="5093107"/>
            <a:ext cx="1875454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Rules for ~&gt;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9355B1C-FD71-F79A-4630-0E563B3D65B2}"/>
              </a:ext>
            </a:extLst>
          </p:cNvPr>
          <p:cNvSpPr/>
          <p:nvPr/>
        </p:nvSpPr>
        <p:spPr>
          <a:xfrm>
            <a:off x="5142132" y="2899008"/>
            <a:ext cx="4861000" cy="442674"/>
          </a:xfrm>
          <a:prstGeom prst="wedgeRoundRectCallout">
            <a:avLst>
              <a:gd name="adj1" fmla="val -66380"/>
              <a:gd name="adj2" fmla="val 4860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Remember, y is free, defined outside</a:t>
            </a:r>
          </a:p>
        </p:txBody>
      </p:sp>
    </p:spTree>
    <p:extLst>
      <p:ext uri="{BB962C8B-B14F-4D97-AF65-F5344CB8AC3E}">
        <p14:creationId xmlns:p14="http://schemas.microsoft.com/office/powerpoint/2010/main" val="3656343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5750-CF37-E56C-91B7-45DC3C7D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Patterns and expressions are the same thing!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0A38-1BD8-2481-9360-097CBBB42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 far we have concentrated on function arguments (patterns)</a:t>
            </a:r>
          </a:p>
          <a:p>
            <a:r>
              <a:rPr lang="en-GB" dirty="0"/>
              <a:t>But patterns and expressions are supposed to be the same thing</a:t>
            </a:r>
          </a:p>
          <a:p>
            <a:r>
              <a:rPr lang="en-GB" dirty="0"/>
              <a:t>So the meaning of a Verse term fundamentally involves matching against some input value.   </a:t>
            </a:r>
            <a:r>
              <a:rPr lang="en-GB" b="1" dirty="0"/>
              <a:t>All</a:t>
            </a:r>
            <a:r>
              <a:rPr lang="en-GB" dirty="0"/>
              <a:t> Verse terms, not just function-argument patterns.</a:t>
            </a:r>
          </a:p>
          <a:p>
            <a:r>
              <a:rPr lang="en-GB" dirty="0"/>
              <a:t>In particular, a program is a term:</a:t>
            </a:r>
          </a:p>
          <a:p>
            <a:r>
              <a:rPr lang="en-GB" dirty="0"/>
              <a:t>We fire up our rewrite engine by matching a </a:t>
            </a:r>
            <a:r>
              <a:rPr lang="en-GB" dirty="0">
                <a:solidFill>
                  <a:srgbClr val="FFC000"/>
                </a:solidFill>
              </a:rPr>
              <a:t>fresh unification variable </a:t>
            </a:r>
            <a:r>
              <a:rPr lang="en-GB" dirty="0"/>
              <a:t>against it:</a:t>
            </a:r>
          </a:p>
          <a:p>
            <a:pPr marL="13716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E5ACE-FACF-DA0E-850E-3E5822451DAB}"/>
              </a:ext>
            </a:extLst>
          </p:cNvPr>
          <p:cNvSpPr txBox="1"/>
          <p:nvPr/>
        </p:nvSpPr>
        <p:spPr>
          <a:xfrm>
            <a:off x="6760536" y="4277405"/>
            <a:ext cx="587433" cy="646331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E7295-4F76-9A9D-0C58-13D6F55515EA}"/>
              </a:ext>
            </a:extLst>
          </p:cNvPr>
          <p:cNvSpPr txBox="1"/>
          <p:nvPr/>
        </p:nvSpPr>
        <p:spPr>
          <a:xfrm>
            <a:off x="3868805" y="5819912"/>
            <a:ext cx="38637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u. u ~&gt; </a:t>
            </a:r>
            <a:r>
              <a:rPr lang="en-GB" sz="3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5570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E1448-51DF-467F-8634-C4D866E4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Rewrite semantics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B5D7-8C99-4FDF-A928-EEDD3FE52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3942"/>
            <a:ext cx="10972800" cy="4709160"/>
          </a:xfrm>
        </p:spPr>
        <p:txBody>
          <a:bodyPr>
            <a:normAutofit/>
          </a:bodyPr>
          <a:lstStyle/>
          <a:p>
            <a:pPr marL="585216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4D6C2BB-B693-5F6D-C224-7B7258BC2A8E}"/>
              </a:ext>
            </a:extLst>
          </p:cNvPr>
          <p:cNvSpPr txBox="1">
            <a:spLocks/>
          </p:cNvSpPr>
          <p:nvPr/>
        </p:nvSpPr>
        <p:spPr>
          <a:xfrm>
            <a:off x="762000" y="1566342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Idea: follow the lambda calculus and use a rewrite semantics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This is how we often explain the semantics of functional programs to users (e.g. Scheme, Haskell, etc)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Free of operational details (stacks, heaps, registers, environments)</a:t>
            </a:r>
          </a:p>
          <a:p>
            <a:pPr marL="585216" lvl="1" indent="0">
              <a:buFont typeface="Wingdings 2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57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73FC5-AAE1-1E0E-D7C3-4F876B80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68B4-5AE8-C5E9-06F0-84F165EA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The Verse 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28EEA-97FF-C759-3B7D-3662A484BF0D}"/>
              </a:ext>
            </a:extLst>
          </p:cNvPr>
          <p:cNvSpPr txBox="1"/>
          <p:nvPr/>
        </p:nvSpPr>
        <p:spPr>
          <a:xfrm>
            <a:off x="466415" y="497096"/>
            <a:ext cx="3930746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x:abs,y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C1CC-644D-F2AF-2182-B70362785E4C}"/>
              </a:ext>
            </a:extLst>
          </p:cNvPr>
          <p:cNvSpPr txBox="1"/>
          <p:nvPr/>
        </p:nvSpPr>
        <p:spPr>
          <a:xfrm>
            <a:off x="2583768" y="2417931"/>
            <a:ext cx="75873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f=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u~&gt;(</a:t>
            </a:r>
            <a:r>
              <a:rPr lang="en-GB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x:abs,y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:=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08F75AC-ECF8-3750-C6C1-F9BAE8853A7A}"/>
              </a:ext>
            </a:extLst>
          </p:cNvPr>
          <p:cNvSpPr/>
          <p:nvPr/>
        </p:nvSpPr>
        <p:spPr>
          <a:xfrm>
            <a:off x="416719" y="2312710"/>
            <a:ext cx="1875454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“Somehow”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D1EDFF4-110D-B5EB-7540-0A873102C20B}"/>
              </a:ext>
            </a:extLst>
          </p:cNvPr>
          <p:cNvSpPr/>
          <p:nvPr/>
        </p:nvSpPr>
        <p:spPr>
          <a:xfrm>
            <a:off x="466415" y="3811628"/>
            <a:ext cx="1875454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In fact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90E32-CD15-6369-131C-35096D55C55E}"/>
              </a:ext>
            </a:extLst>
          </p:cNvPr>
          <p:cNvSpPr txBox="1"/>
          <p:nvPr/>
        </p:nvSpPr>
        <p:spPr>
          <a:xfrm>
            <a:off x="466414" y="1242774"/>
            <a:ext cx="659434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function(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x:abs,y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790BA-0B6A-BB5F-17EC-0BFC2E98EBCB}"/>
              </a:ext>
            </a:extLst>
          </p:cNvPr>
          <p:cNvSpPr txBox="1"/>
          <p:nvPr/>
        </p:nvSpPr>
        <p:spPr>
          <a:xfrm>
            <a:off x="4508388" y="661472"/>
            <a:ext cx="255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Superficial desugaring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60C52-0C54-23FE-6004-34F4D1FB01A3}"/>
              </a:ext>
            </a:extLst>
          </p:cNvPr>
          <p:cNvSpPr txBox="1"/>
          <p:nvPr/>
        </p:nvSpPr>
        <p:spPr>
          <a:xfrm>
            <a:off x="2672557" y="3941444"/>
            <a:ext cx="91748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(f := function(</a:t>
            </a:r>
            <a:r>
              <a:rPr lang="en-GB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x:abs,y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</a:t>
            </a:r>
            <a:r>
              <a:rPr lang="en-GB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2374470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3302-7561-4E86-2312-6FB59DCA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BCF9-EE7E-ABC1-F429-B0A7ABB19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52FE4F10-CD7D-C615-B551-3B53C4DF1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42" y="4929586"/>
            <a:ext cx="6616834" cy="1525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C2FD8-10FE-A1FB-79D0-4BD1886AEF81}"/>
              </a:ext>
            </a:extLst>
          </p:cNvPr>
          <p:cNvSpPr txBox="1"/>
          <p:nvPr/>
        </p:nvSpPr>
        <p:spPr>
          <a:xfrm>
            <a:off x="6904035" y="2482838"/>
            <a:ext cx="38637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u. u ~&gt;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E42A8-D5D9-154E-35F0-899CCA463E88}"/>
              </a:ext>
            </a:extLst>
          </p:cNvPr>
          <p:cNvSpPr txBox="1"/>
          <p:nvPr/>
        </p:nvSpPr>
        <p:spPr>
          <a:xfrm>
            <a:off x="6788727" y="1928414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Initial expression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4CB62E-529B-4021-223B-412CB820E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42" y="189404"/>
            <a:ext cx="6229683" cy="45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40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5F30-50AC-038E-8CBC-AC6A092B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for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5B2B-E93E-13A2-5FF0-3CC39A11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71192"/>
            <a:ext cx="10972800" cy="3538168"/>
          </a:xfrm>
        </p:spPr>
        <p:txBody>
          <a:bodyPr/>
          <a:lstStyle/>
          <a:p>
            <a:r>
              <a:rPr lang="en-GB" dirty="0"/>
              <a:t>Match the pattern ‘t’ (an Essential Verse term)</a:t>
            </a:r>
          </a:p>
          <a:p>
            <a:r>
              <a:rPr lang="en-GB" dirty="0"/>
              <a:t>...against the input ‘u’</a:t>
            </a:r>
          </a:p>
          <a:p>
            <a:r>
              <a:rPr lang="en-GB" dirty="0"/>
              <a:t>...producing binding for the binders of ‘t’, written tbs(t).   (E.g. ‘x’)</a:t>
            </a:r>
          </a:p>
          <a:p>
            <a:r>
              <a:rPr lang="en-GB" dirty="0"/>
              <a:t>...but failing if ‘u’ does not match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6E3BCF-EE6D-56AC-DD52-2EEEAA5D579B}"/>
              </a:ext>
            </a:extLst>
          </p:cNvPr>
          <p:cNvSpPr/>
          <p:nvPr/>
        </p:nvSpPr>
        <p:spPr>
          <a:xfrm>
            <a:off x="791499" y="1600200"/>
            <a:ext cx="2831808" cy="783193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>u ~&gt; 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3B573-6BBC-F0E3-4B6D-7DE753370222}"/>
              </a:ext>
            </a:extLst>
          </p:cNvPr>
          <p:cNvSpPr/>
          <p:nvPr/>
        </p:nvSpPr>
        <p:spPr>
          <a:xfrm>
            <a:off x="5736886" y="1600200"/>
            <a:ext cx="5663615" cy="783193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>u ~&gt; (x := (:abs),22)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AE8F9-F50E-BFAC-3BAF-8303FF8BA286}"/>
              </a:ext>
            </a:extLst>
          </p:cNvPr>
          <p:cNvSpPr txBox="1"/>
          <p:nvPr/>
        </p:nvSpPr>
        <p:spPr>
          <a:xfrm>
            <a:off x="4277802" y="1844703"/>
            <a:ext cx="60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e.g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9434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EE77B6-E310-1F7A-296B-019C96E4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simple cases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968BCF-E50B-6E5D-0E65-ADBD1B5B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3517573"/>
            <a:ext cx="10972800" cy="2577115"/>
          </a:xfrm>
        </p:spPr>
        <p:txBody>
          <a:bodyPr/>
          <a:lstStyle/>
          <a:p>
            <a:r>
              <a:rPr lang="en-GB" dirty="0"/>
              <a:t>For values, matching is just unification</a:t>
            </a:r>
          </a:p>
          <a:p>
            <a:r>
              <a:rPr lang="en-GB" dirty="0"/>
              <a:t>Trivial example: to run the term</a:t>
            </a:r>
            <a:br>
              <a:rPr lang="en-GB" dirty="0"/>
            </a:br>
            <a:r>
              <a:rPr lang="en-GB" dirty="0"/>
              <a:t>start from the initial expression</a:t>
            </a:r>
          </a:p>
          <a:p>
            <a:pPr marL="137160" indent="0">
              <a:buNone/>
            </a:pPr>
            <a:r>
              <a:rPr lang="en-GB" dirty="0"/>
              <a:t>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CE57B-3956-D766-E58F-38D2F80B46A7}"/>
              </a:ext>
            </a:extLst>
          </p:cNvPr>
          <p:cNvSpPr txBox="1"/>
          <p:nvPr/>
        </p:nvSpPr>
        <p:spPr>
          <a:xfrm>
            <a:off x="5754641" y="4047910"/>
            <a:ext cx="587433" cy="646331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3B202-392C-15B5-3854-3FD4BFB0AF5B}"/>
              </a:ext>
            </a:extLst>
          </p:cNvPr>
          <p:cNvSpPr txBox="1"/>
          <p:nvPr/>
        </p:nvSpPr>
        <p:spPr>
          <a:xfrm>
            <a:off x="530943" y="5464336"/>
            <a:ext cx="24838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u. u ~&gt;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0D693-A4AE-8BD1-8CDE-68D7BC98651C}"/>
              </a:ext>
            </a:extLst>
          </p:cNvPr>
          <p:cNvSpPr txBox="1"/>
          <p:nvPr/>
        </p:nvSpPr>
        <p:spPr>
          <a:xfrm>
            <a:off x="4450081" y="5464336"/>
            <a:ext cx="24838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u. u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4BBD9-548E-87D0-4ECF-27A9C1A5AB3E}"/>
              </a:ext>
            </a:extLst>
          </p:cNvPr>
          <p:cNvSpPr txBox="1"/>
          <p:nvPr/>
        </p:nvSpPr>
        <p:spPr>
          <a:xfrm>
            <a:off x="8139859" y="5447814"/>
            <a:ext cx="50537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7966C0F-0433-FDFC-A3A6-064A61B62983}"/>
              </a:ext>
            </a:extLst>
          </p:cNvPr>
          <p:cNvSpPr/>
          <p:nvPr/>
        </p:nvSpPr>
        <p:spPr>
          <a:xfrm>
            <a:off x="3264131" y="5627578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4EF36D-3BC9-8390-CFA5-659E06B3E91B}"/>
              </a:ext>
            </a:extLst>
          </p:cNvPr>
          <p:cNvSpPr/>
          <p:nvPr/>
        </p:nvSpPr>
        <p:spPr>
          <a:xfrm>
            <a:off x="7068589" y="5627578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4595A-7697-8160-D218-AC53C3E47432}"/>
              </a:ext>
            </a:extLst>
          </p:cNvPr>
          <p:cNvSpPr txBox="1"/>
          <p:nvPr/>
        </p:nvSpPr>
        <p:spPr>
          <a:xfrm>
            <a:off x="3218412" y="5860544"/>
            <a:ext cx="113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B5B2D-369B-2844-8BF7-4641598DBE7E}"/>
              </a:ext>
            </a:extLst>
          </p:cNvPr>
          <p:cNvSpPr txBox="1"/>
          <p:nvPr/>
        </p:nvSpPr>
        <p:spPr>
          <a:xfrm>
            <a:off x="6674583" y="6156524"/>
            <a:ext cx="188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PROMOTE, GC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598A-93D1-D54D-1EF0-E2243781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99" y="1535404"/>
            <a:ext cx="8614188" cy="1711794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3C0DD74-0395-AA3E-527F-87C281C1C825}"/>
              </a:ext>
            </a:extLst>
          </p:cNvPr>
          <p:cNvSpPr/>
          <p:nvPr/>
        </p:nvSpPr>
        <p:spPr>
          <a:xfrm>
            <a:off x="9308615" y="454541"/>
            <a:ext cx="2387753" cy="783193"/>
          </a:xfrm>
          <a:prstGeom prst="wedgeRoundRectCallout">
            <a:avLst>
              <a:gd name="adj1" fmla="val -132981"/>
              <a:gd name="adj2" fmla="val 7804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Ignore subscript ‘w’ for now</a:t>
            </a:r>
          </a:p>
        </p:txBody>
      </p:sp>
    </p:spTree>
    <p:extLst>
      <p:ext uri="{BB962C8B-B14F-4D97-AF65-F5344CB8AC3E}">
        <p14:creationId xmlns:p14="http://schemas.microsoft.com/office/powerpoint/2010/main" val="4112810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D3649-D88F-2A2B-7771-5BDC134A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E7CE-E4FD-6BEC-3D36-2C374527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Matching :=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CC14F-0285-1AF2-0AB9-90C310DF2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70909"/>
            <a:ext cx="10972800" cy="3538450"/>
          </a:xfrm>
        </p:spPr>
        <p:txBody>
          <a:bodyPr/>
          <a:lstStyle/>
          <a:p>
            <a:r>
              <a:rPr lang="en-GB" dirty="0"/>
              <a:t>Push u into t, and unify x with the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140AC-5400-574A-74BE-E02AA20E90AD}"/>
              </a:ext>
            </a:extLst>
          </p:cNvPr>
          <p:cNvSpPr txBox="1"/>
          <p:nvPr/>
        </p:nvSpPr>
        <p:spPr>
          <a:xfrm>
            <a:off x="1820701" y="3670843"/>
            <a:ext cx="498465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x. u ~&gt; 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 := 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EB1423-54FF-B64C-6EB1-EAE245B20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66" y="1398036"/>
            <a:ext cx="10179573" cy="1149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F7E484-C111-D1CA-9C32-7C1F66EFFF0D}"/>
              </a:ext>
            </a:extLst>
          </p:cNvPr>
          <p:cNvSpPr txBox="1"/>
          <p:nvPr/>
        </p:nvSpPr>
        <p:spPr>
          <a:xfrm>
            <a:off x="1820700" y="4570777"/>
            <a:ext cx="498465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x. x = (u ~&gt; 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F520A-767F-52EE-3756-1DDC899CED50}"/>
              </a:ext>
            </a:extLst>
          </p:cNvPr>
          <p:cNvSpPr txBox="1"/>
          <p:nvPr/>
        </p:nvSpPr>
        <p:spPr>
          <a:xfrm>
            <a:off x="1820699" y="5470711"/>
            <a:ext cx="498465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x. x = (u = 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7)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5CC8DFC-9BAF-AFA3-3BA9-4F26B2F87C9A}"/>
              </a:ext>
            </a:extLst>
          </p:cNvPr>
          <p:cNvSpPr/>
          <p:nvPr/>
        </p:nvSpPr>
        <p:spPr>
          <a:xfrm>
            <a:off x="393469" y="4732713"/>
            <a:ext cx="914400" cy="321425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F730BE-8A9E-984B-A71E-DAD3076FAD95}"/>
              </a:ext>
            </a:extLst>
          </p:cNvPr>
          <p:cNvSpPr/>
          <p:nvPr/>
        </p:nvSpPr>
        <p:spPr>
          <a:xfrm>
            <a:off x="490451" y="5597236"/>
            <a:ext cx="914400" cy="321425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401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F8AF-711F-FEED-A2A4-E5319233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magic colon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761F-576B-4109-9439-06691606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D45DB-71DB-3C19-A8D6-501320B7B48E}"/>
              </a:ext>
            </a:extLst>
          </p:cNvPr>
          <p:cNvSpPr txBox="1"/>
          <p:nvPr/>
        </p:nvSpPr>
        <p:spPr>
          <a:xfrm>
            <a:off x="442870" y="1600200"/>
            <a:ext cx="9099905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){x+1}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7E4DF-599E-AEB4-F45B-1956E6A28976}"/>
              </a:ext>
            </a:extLst>
          </p:cNvPr>
          <p:cNvSpPr txBox="1"/>
          <p:nvPr/>
        </p:nvSpPr>
        <p:spPr>
          <a:xfrm>
            <a:off x="598513" y="4965411"/>
            <a:ext cx="9099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u. u~&gt;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(x:=(:int))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3D301-D8A4-20C9-53D6-035EEA4B6312}"/>
              </a:ext>
            </a:extLst>
          </p:cNvPr>
          <p:cNvSpPr txBox="1"/>
          <p:nvPr/>
        </p:nvSpPr>
        <p:spPr>
          <a:xfrm>
            <a:off x="598514" y="3136612"/>
            <a:ext cx="9099905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function(x:=(:int)){x+1}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35109BE-BF19-B7E1-DA10-AB0F0FF8AF0D}"/>
              </a:ext>
            </a:extLst>
          </p:cNvPr>
          <p:cNvSpPr/>
          <p:nvPr/>
        </p:nvSpPr>
        <p:spPr>
          <a:xfrm>
            <a:off x="138546" y="2285201"/>
            <a:ext cx="3147753" cy="672525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Superficial desugaring to EV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B3C944C-1214-D099-4F27-329360E0ACA0}"/>
              </a:ext>
            </a:extLst>
          </p:cNvPr>
          <p:cNvSpPr/>
          <p:nvPr/>
        </p:nvSpPr>
        <p:spPr>
          <a:xfrm>
            <a:off x="138546" y="3939361"/>
            <a:ext cx="3807229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Matching on the outer function</a:t>
            </a:r>
          </a:p>
        </p:txBody>
      </p:sp>
    </p:spTree>
    <p:extLst>
      <p:ext uri="{BB962C8B-B14F-4D97-AF65-F5344CB8AC3E}">
        <p14:creationId xmlns:p14="http://schemas.microsoft.com/office/powerpoint/2010/main" val="2168234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A5050-90FB-E4F4-E866-9CA1C103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B7EE-5FCB-686B-EB7A-A56774FA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magic colon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6662-9CFD-FD01-5298-61CDD5077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F73CE-D16E-A9A9-20E6-F9D78DFC6F23}"/>
              </a:ext>
            </a:extLst>
          </p:cNvPr>
          <p:cNvSpPr txBox="1"/>
          <p:nvPr/>
        </p:nvSpPr>
        <p:spPr>
          <a:xfrm>
            <a:off x="515268" y="1397672"/>
            <a:ext cx="9099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u~&gt;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(x:=(:int))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F16F8-ECA8-093C-49C6-1869CE8DA6EE}"/>
              </a:ext>
            </a:extLst>
          </p:cNvPr>
          <p:cNvSpPr txBox="1"/>
          <p:nvPr/>
        </p:nvSpPr>
        <p:spPr>
          <a:xfrm>
            <a:off x="515268" y="2918856"/>
            <a:ext cx="9099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= u~&gt;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(:int)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4438D-FCAF-5041-EC26-77EF2D5330AE}"/>
              </a:ext>
            </a:extLst>
          </p:cNvPr>
          <p:cNvSpPr txBox="1"/>
          <p:nvPr/>
        </p:nvSpPr>
        <p:spPr>
          <a:xfrm>
            <a:off x="515267" y="4965412"/>
            <a:ext cx="9099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= 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int[u]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288CEA-ABD9-3D4B-5781-80312C075311}"/>
              </a:ext>
            </a:extLst>
          </p:cNvPr>
          <p:cNvSpPr/>
          <p:nvPr/>
        </p:nvSpPr>
        <p:spPr>
          <a:xfrm>
            <a:off x="338053" y="2103130"/>
            <a:ext cx="1202573" cy="672525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MDEF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E7A7CF5-B03F-3F8E-89E2-8CBAE6640B80}"/>
              </a:ext>
            </a:extLst>
          </p:cNvPr>
          <p:cNvSpPr/>
          <p:nvPr/>
        </p:nvSpPr>
        <p:spPr>
          <a:xfrm>
            <a:off x="288174" y="3712064"/>
            <a:ext cx="1651463" cy="672525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MCOLON1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8472B32-BC44-91B3-D86C-44669ED0A956}"/>
              </a:ext>
            </a:extLst>
          </p:cNvPr>
          <p:cNvSpPr/>
          <p:nvPr/>
        </p:nvSpPr>
        <p:spPr>
          <a:xfrm>
            <a:off x="2211184" y="4129200"/>
            <a:ext cx="3615254" cy="510778"/>
          </a:xfrm>
          <a:prstGeom prst="wedgeRoundRectCallout">
            <a:avLst>
              <a:gd name="adj1" fmla="val -1347"/>
              <a:gd name="adj2" fmla="val 12558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This is the key step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1DB4255-7518-7CAA-CEE8-58AC65E77324}"/>
              </a:ext>
            </a:extLst>
          </p:cNvPr>
          <p:cNvSpPr/>
          <p:nvPr/>
        </p:nvSpPr>
        <p:spPr>
          <a:xfrm>
            <a:off x="7007625" y="3720577"/>
            <a:ext cx="4846322" cy="919401"/>
          </a:xfrm>
          <a:prstGeom prst="wedgeRoundRectCallout">
            <a:avLst>
              <a:gd name="adj1" fmla="val -71673"/>
              <a:gd name="adj2" fmla="val 2853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It is why ‘:t’ is a fundamental construct, not syntactic sugar</a:t>
            </a:r>
          </a:p>
        </p:txBody>
      </p:sp>
    </p:spTree>
    <p:extLst>
      <p:ext uri="{BB962C8B-B14F-4D97-AF65-F5344CB8AC3E}">
        <p14:creationId xmlns:p14="http://schemas.microsoft.com/office/powerpoint/2010/main" val="1359585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DC391-4144-A5B9-AC14-7EAB79E62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45EA-16D0-929E-D0C4-DA2A2F4B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magic colon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4F11-D74A-77C5-FF67-E3DEC34F7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25419-DFDD-4B84-9790-B1F92CC12137}"/>
              </a:ext>
            </a:extLst>
          </p:cNvPr>
          <p:cNvSpPr txBox="1"/>
          <p:nvPr/>
        </p:nvSpPr>
        <p:spPr>
          <a:xfrm>
            <a:off x="498764" y="2601314"/>
            <a:ext cx="9099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u~&gt;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(x:=(:int))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B6013-42A3-6BE5-F832-FD4D2A924068}"/>
              </a:ext>
            </a:extLst>
          </p:cNvPr>
          <p:cNvSpPr txBox="1"/>
          <p:nvPr/>
        </p:nvSpPr>
        <p:spPr>
          <a:xfrm>
            <a:off x="515269" y="4097109"/>
            <a:ext cx="9099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= u~&gt;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(:int)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3D960-DAB9-93A5-E348-42C478E10AA8}"/>
              </a:ext>
            </a:extLst>
          </p:cNvPr>
          <p:cNvSpPr txBox="1"/>
          <p:nvPr/>
        </p:nvSpPr>
        <p:spPr>
          <a:xfrm>
            <a:off x="515269" y="5609591"/>
            <a:ext cx="9099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= int[u]; x+1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A824040-0D29-6AB7-3FA9-631B325C6E43}"/>
              </a:ext>
            </a:extLst>
          </p:cNvPr>
          <p:cNvSpPr/>
          <p:nvPr/>
        </p:nvSpPr>
        <p:spPr>
          <a:xfrm>
            <a:off x="266009" y="3282255"/>
            <a:ext cx="1202573" cy="672525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MDEF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AE23063-9EB8-7FD8-A587-E1564C3966C4}"/>
              </a:ext>
            </a:extLst>
          </p:cNvPr>
          <p:cNvSpPr/>
          <p:nvPr/>
        </p:nvSpPr>
        <p:spPr>
          <a:xfrm>
            <a:off x="205046" y="4802567"/>
            <a:ext cx="1651463" cy="672525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MCOLON1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32613-9BBC-0F7D-0A38-6F75EF04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88"/>
          <a:stretch>
            <a:fillRect/>
          </a:stretch>
        </p:blipFill>
        <p:spPr>
          <a:xfrm>
            <a:off x="2286000" y="1354387"/>
            <a:ext cx="7523306" cy="9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70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79E5-0395-1FEB-6900-DC4E711E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Semicolon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8312B-A60A-8114-AA64-AE0ABADD3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05148"/>
            <a:ext cx="10972800" cy="3904211"/>
          </a:xfrm>
        </p:spPr>
        <p:txBody>
          <a:bodyPr/>
          <a:lstStyle/>
          <a:p>
            <a:r>
              <a:rPr lang="en-GB" dirty="0"/>
              <a:t>Push u into t2 (the bit that returns value)</a:t>
            </a:r>
          </a:p>
          <a:p>
            <a:r>
              <a:rPr lang="en-GB" dirty="0"/>
              <a:t>Push a fresh variable into t1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750E8-1C1D-2577-7FFE-3FE151BA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24"/>
          <a:stretch>
            <a:fillRect/>
          </a:stretch>
        </p:blipFill>
        <p:spPr>
          <a:xfrm>
            <a:off x="1341120" y="1396848"/>
            <a:ext cx="9334880" cy="772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07AA3-3F73-BA13-157A-E00F99E8E6FD}"/>
              </a:ext>
            </a:extLst>
          </p:cNvPr>
          <p:cNvSpPr txBox="1"/>
          <p:nvPr/>
        </p:nvSpPr>
        <p:spPr>
          <a:xfrm>
            <a:off x="1770824" y="3708008"/>
            <a:ext cx="565690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x. u ~&gt; 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(x&gt;7; x := :int)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749D5-1BE3-2B3E-13A4-A01C102F6572}"/>
              </a:ext>
            </a:extLst>
          </p:cNvPr>
          <p:cNvSpPr txBox="1"/>
          <p:nvPr/>
        </p:nvSpPr>
        <p:spPr>
          <a:xfrm>
            <a:off x="1770824" y="4467162"/>
            <a:ext cx="81601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 u1. u1~&gt;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(x&gt;7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u~&gt;(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 := 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  <a:endParaRPr lang="en-GB" sz="2800" b="1" dirty="0">
              <a:solidFill>
                <a:schemeClr val="bg2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B1735-A7D6-06DF-4841-81B665028692}"/>
              </a:ext>
            </a:extLst>
          </p:cNvPr>
          <p:cNvSpPr txBox="1"/>
          <p:nvPr/>
        </p:nvSpPr>
        <p:spPr>
          <a:xfrm>
            <a:off x="1770824" y="5226316"/>
            <a:ext cx="81601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 u1. u1~&gt;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(x&gt;7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x = u~&gt;(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  <a:endParaRPr lang="en-GB" sz="2800" b="1" dirty="0">
              <a:solidFill>
                <a:schemeClr val="bg2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E8EA3-F85F-27CC-0EAD-09CF8C93B6AF}"/>
              </a:ext>
            </a:extLst>
          </p:cNvPr>
          <p:cNvSpPr txBox="1"/>
          <p:nvPr/>
        </p:nvSpPr>
        <p:spPr>
          <a:xfrm>
            <a:off x="1770824" y="5985471"/>
            <a:ext cx="81601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 u1. u1=(x&gt;7); x = int[u]</a:t>
            </a:r>
            <a:endParaRPr lang="en-GB" sz="2800" b="1" dirty="0">
              <a:solidFill>
                <a:schemeClr val="bg2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2988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749A-4083-872A-5ED7-87E3539C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60AB-0FB2-24F8-3B58-4C086F2A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99078"/>
            <a:ext cx="10972800" cy="4010282"/>
          </a:xfrm>
        </p:spPr>
        <p:txBody>
          <a:bodyPr>
            <a:normAutofit/>
          </a:bodyPr>
          <a:lstStyle/>
          <a:p>
            <a:r>
              <a:rPr lang="en-GB" sz="3200" dirty="0"/>
              <a:t>For applications: we just evaluate the call and then unify.</a:t>
            </a:r>
          </a:p>
          <a:p>
            <a:r>
              <a:rPr lang="en-GB" sz="3200" dirty="0">
                <a:solidFill>
                  <a:srgbClr val="FFC000"/>
                </a:solidFill>
              </a:rPr>
              <a:t>D[t] matches ‘t’ against a fresh unification variable</a:t>
            </a:r>
          </a:p>
          <a:p>
            <a:endParaRPr lang="en-GB" sz="3200" dirty="0">
              <a:solidFill>
                <a:srgbClr val="FFC000"/>
              </a:solidFill>
            </a:endParaRPr>
          </a:p>
          <a:p>
            <a:endParaRPr lang="en-GB" sz="3200" dirty="0">
              <a:solidFill>
                <a:srgbClr val="FFC000"/>
              </a:solidFill>
            </a:endParaRPr>
          </a:p>
          <a:p>
            <a:r>
              <a:rPr lang="en-GB" sz="3200" dirty="0"/>
              <a:t>Neither t1 nor t2 are equal to u (of course)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10294-7640-2B8C-24C5-6A866EBAC1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69"/>
          <a:stretch>
            <a:fillRect/>
          </a:stretch>
        </p:blipFill>
        <p:spPr>
          <a:xfrm>
            <a:off x="1956262" y="1471946"/>
            <a:ext cx="7963807" cy="628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21D48-C551-B48A-44F6-09C91EA62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623" y="3742882"/>
            <a:ext cx="7847293" cy="8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6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0C2C-0901-23B2-5DCE-68E43B05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Rewrite semantics</a:t>
            </a:r>
          </a:p>
        </p:txBody>
      </p:sp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D1FB5559-D84E-5AD9-EC54-2BBADBE69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A8157-8B01-FDEA-9C31-B836D78B7217}"/>
              </a:ext>
            </a:extLst>
          </p:cNvPr>
          <p:cNvSpPr txBox="1"/>
          <p:nvPr/>
        </p:nvSpPr>
        <p:spPr>
          <a:xfrm>
            <a:off x="6635171" y="584528"/>
            <a:ext cx="3467298" cy="523220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foo x = x*x + 1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8DFD8-0B3B-AEE4-0E65-16722B3E17E3}"/>
              </a:ext>
            </a:extLst>
          </p:cNvPr>
          <p:cNvSpPr txBox="1"/>
          <p:nvPr/>
        </p:nvSpPr>
        <p:spPr>
          <a:xfrm>
            <a:off x="739312" y="1615907"/>
            <a:ext cx="23343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foo (3+2)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D8A40-F48F-1C30-333E-C5438CF4AD9D}"/>
              </a:ext>
            </a:extLst>
          </p:cNvPr>
          <p:cNvSpPr txBox="1"/>
          <p:nvPr/>
        </p:nvSpPr>
        <p:spPr>
          <a:xfrm>
            <a:off x="739312" y="2723223"/>
            <a:ext cx="233439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foo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F653B-321D-903B-D687-97AB7F78326A}"/>
              </a:ext>
            </a:extLst>
          </p:cNvPr>
          <p:cNvSpPr txBox="1"/>
          <p:nvPr/>
        </p:nvSpPr>
        <p:spPr>
          <a:xfrm>
            <a:off x="739312" y="3830539"/>
            <a:ext cx="233439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5*5 + 1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4B185-63A5-0E13-4D3F-ABF6C9AEC069}"/>
              </a:ext>
            </a:extLst>
          </p:cNvPr>
          <p:cNvSpPr txBox="1"/>
          <p:nvPr/>
        </p:nvSpPr>
        <p:spPr>
          <a:xfrm>
            <a:off x="739312" y="4937855"/>
            <a:ext cx="233439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25 + 1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3074B-7855-8B82-B925-3C0643A4AC8D}"/>
              </a:ext>
            </a:extLst>
          </p:cNvPr>
          <p:cNvSpPr txBox="1"/>
          <p:nvPr/>
        </p:nvSpPr>
        <p:spPr>
          <a:xfrm>
            <a:off x="1516001" y="6060142"/>
            <a:ext cx="78101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26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574D02-EE87-61C6-7582-A3A0C07EB249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1906509" y="2139127"/>
            <a:ext cx="0" cy="5840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FE38CC-75F6-636B-3CDE-268A312CE9EA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906509" y="3246443"/>
            <a:ext cx="0" cy="5840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AF4371-091D-88A1-E672-E032CE15B3E1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906509" y="4353759"/>
            <a:ext cx="0" cy="5840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F28C4A-63DA-72EB-A041-F8752CD16445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06509" y="5461075"/>
            <a:ext cx="0" cy="59906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51E6968-1947-B1DD-E833-E5C8DC4F24AB}"/>
              </a:ext>
            </a:extLst>
          </p:cNvPr>
          <p:cNvSpPr txBox="1"/>
          <p:nvPr/>
        </p:nvSpPr>
        <p:spPr>
          <a:xfrm>
            <a:off x="5342525" y="1615907"/>
            <a:ext cx="45946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let x=3+2 in x*x + 1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8C41C5-C951-AAB0-7278-48DB3087FFA0}"/>
              </a:ext>
            </a:extLst>
          </p:cNvPr>
          <p:cNvSpPr txBox="1"/>
          <p:nvPr/>
        </p:nvSpPr>
        <p:spPr>
          <a:xfrm>
            <a:off x="4862964" y="2717300"/>
            <a:ext cx="35058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(3+2)*(3+2) + 1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9C730F-0FE0-01E9-EEC5-DE4D1495CA7B}"/>
              </a:ext>
            </a:extLst>
          </p:cNvPr>
          <p:cNvSpPr txBox="1"/>
          <p:nvPr/>
        </p:nvSpPr>
        <p:spPr>
          <a:xfrm>
            <a:off x="3732818" y="3955879"/>
            <a:ext cx="265696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5*(3+2) + 1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0971DB-30CE-B879-047F-D590D5F18A35}"/>
              </a:ext>
            </a:extLst>
          </p:cNvPr>
          <p:cNvSpPr txBox="1"/>
          <p:nvPr/>
        </p:nvSpPr>
        <p:spPr>
          <a:xfrm>
            <a:off x="5648506" y="5693027"/>
            <a:ext cx="197333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5*5 + 1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8BD072-8E5D-7E56-635E-005EF86512F1}"/>
              </a:ext>
            </a:extLst>
          </p:cNvPr>
          <p:cNvCxnSpPr>
            <a:cxnSpLocks/>
            <a:stCxn id="8" idx="3"/>
            <a:endCxn id="25" idx="1"/>
          </p:cNvCxnSpPr>
          <p:nvPr/>
        </p:nvCxnSpPr>
        <p:spPr>
          <a:xfrm>
            <a:off x="3073706" y="1877517"/>
            <a:ext cx="2268819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E659DE-0D43-EC4F-4AB0-1BE56A50E901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 flipH="1">
            <a:off x="6615892" y="2139127"/>
            <a:ext cx="1023975" cy="57817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471978-FF53-3AA4-B6BF-44CBD956550A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5061301" y="3240520"/>
            <a:ext cx="1554591" cy="71535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236500C-0541-9F4D-A9C5-B26050AF17B4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5061301" y="4479099"/>
            <a:ext cx="1573870" cy="121392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1F814EC-7967-9D64-4C0A-7580AEA2B8B2}"/>
              </a:ext>
            </a:extLst>
          </p:cNvPr>
          <p:cNvCxnSpPr>
            <a:cxnSpLocks/>
            <a:stCxn id="28" idx="1"/>
            <a:endCxn id="11" idx="3"/>
          </p:cNvCxnSpPr>
          <p:nvPr/>
        </p:nvCxnSpPr>
        <p:spPr>
          <a:xfrm flipH="1" flipV="1">
            <a:off x="3073706" y="5199465"/>
            <a:ext cx="2574800" cy="75517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8A724A5-AACE-53BC-15EE-744DA7DEA7BF}"/>
              </a:ext>
            </a:extLst>
          </p:cNvPr>
          <p:cNvSpPr txBox="1"/>
          <p:nvPr/>
        </p:nvSpPr>
        <p:spPr>
          <a:xfrm>
            <a:off x="6993547" y="4059922"/>
            <a:ext cx="275054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(3+2)*5 + 1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4DBFAB7-0A96-8741-6F90-6683FEB15C86}"/>
              </a:ext>
            </a:extLst>
          </p:cNvPr>
          <p:cNvCxnSpPr>
            <a:cxnSpLocks/>
            <a:stCxn id="26" idx="2"/>
            <a:endCxn id="46" idx="0"/>
          </p:cNvCxnSpPr>
          <p:nvPr/>
        </p:nvCxnSpPr>
        <p:spPr>
          <a:xfrm>
            <a:off x="6615892" y="3240520"/>
            <a:ext cx="1752928" cy="81940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5F19A2A-5FD5-C1D3-3912-F57917DB74DF}"/>
              </a:ext>
            </a:extLst>
          </p:cNvPr>
          <p:cNvCxnSpPr>
            <a:cxnSpLocks/>
            <a:stCxn id="46" idx="2"/>
            <a:endCxn id="28" idx="0"/>
          </p:cNvCxnSpPr>
          <p:nvPr/>
        </p:nvCxnSpPr>
        <p:spPr>
          <a:xfrm flipH="1">
            <a:off x="6635171" y="4583142"/>
            <a:ext cx="1733649" cy="110988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85A3677-801A-5C84-4D1C-74ED25C7B576}"/>
              </a:ext>
            </a:extLst>
          </p:cNvPr>
          <p:cNvSpPr txBox="1"/>
          <p:nvPr/>
        </p:nvSpPr>
        <p:spPr>
          <a:xfrm>
            <a:off x="9100048" y="2889525"/>
            <a:ext cx="237088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let x=5 </a:t>
            </a:r>
            <a:b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</a:b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 x*x + 1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CA524BF-1A7D-0A54-1BBC-3DB2B65E9D55}"/>
              </a:ext>
            </a:extLst>
          </p:cNvPr>
          <p:cNvCxnSpPr>
            <a:cxnSpLocks/>
            <a:stCxn id="25" idx="2"/>
            <a:endCxn id="65" idx="0"/>
          </p:cNvCxnSpPr>
          <p:nvPr/>
        </p:nvCxnSpPr>
        <p:spPr>
          <a:xfrm>
            <a:off x="7639867" y="2139127"/>
            <a:ext cx="2645624" cy="75039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AAE6BAC9-71AA-BA50-0CC7-3B7EEC1DFC81}"/>
              </a:ext>
            </a:extLst>
          </p:cNvPr>
          <p:cNvCxnSpPr>
            <a:cxnSpLocks/>
            <a:stCxn id="65" idx="2"/>
            <a:endCxn id="28" idx="3"/>
          </p:cNvCxnSpPr>
          <p:nvPr/>
        </p:nvCxnSpPr>
        <p:spPr>
          <a:xfrm rot="5400000">
            <a:off x="7898162" y="3567307"/>
            <a:ext cx="2111005" cy="2663655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D2D765-6011-B853-F517-A8AC1E76051F}"/>
              </a:ext>
            </a:extLst>
          </p:cNvPr>
          <p:cNvSpPr txBox="1"/>
          <p:nvPr/>
        </p:nvSpPr>
        <p:spPr>
          <a:xfrm>
            <a:off x="739312" y="2717300"/>
            <a:ext cx="23343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foo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3CDC48-4767-1259-EEBA-9A673C6DDBD6}"/>
              </a:ext>
            </a:extLst>
          </p:cNvPr>
          <p:cNvSpPr txBox="1"/>
          <p:nvPr/>
        </p:nvSpPr>
        <p:spPr>
          <a:xfrm>
            <a:off x="739312" y="3824616"/>
            <a:ext cx="23343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5*5 + 1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3E5C87-D21F-EA3F-1CE1-2E9131E9D2C2}"/>
              </a:ext>
            </a:extLst>
          </p:cNvPr>
          <p:cNvSpPr txBox="1"/>
          <p:nvPr/>
        </p:nvSpPr>
        <p:spPr>
          <a:xfrm>
            <a:off x="739312" y="4931932"/>
            <a:ext cx="23343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25 + 1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C53735-F8C5-2054-9E2A-C79C9C025209}"/>
              </a:ext>
            </a:extLst>
          </p:cNvPr>
          <p:cNvSpPr txBox="1"/>
          <p:nvPr/>
        </p:nvSpPr>
        <p:spPr>
          <a:xfrm>
            <a:off x="1516001" y="6054219"/>
            <a:ext cx="7810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7312C4-3C48-C137-46A0-329F74E10ABA}"/>
              </a:ext>
            </a:extLst>
          </p:cNvPr>
          <p:cNvSpPr txBox="1"/>
          <p:nvPr/>
        </p:nvSpPr>
        <p:spPr>
          <a:xfrm>
            <a:off x="3732818" y="3949956"/>
            <a:ext cx="26569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5*(3+2) + 1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0D22CE-1AF8-BB79-BCDA-DEAE7B19C9BB}"/>
              </a:ext>
            </a:extLst>
          </p:cNvPr>
          <p:cNvSpPr txBox="1"/>
          <p:nvPr/>
        </p:nvSpPr>
        <p:spPr>
          <a:xfrm>
            <a:off x="5648506" y="5687104"/>
            <a:ext cx="19733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5*5 + 1</a:t>
            </a:r>
          </a:p>
        </p:txBody>
      </p:sp>
    </p:spTree>
    <p:extLst>
      <p:ext uri="{BB962C8B-B14F-4D97-AF65-F5344CB8AC3E}">
        <p14:creationId xmlns:p14="http://schemas.microsoft.com/office/powerpoint/2010/main" val="275673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72BC1-83B8-CEE6-A860-219C778C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48B30E0-3E52-5FB6-9AEC-9D674366A982}"/>
              </a:ext>
            </a:extLst>
          </p:cNvPr>
          <p:cNvSpPr/>
          <p:nvPr/>
        </p:nvSpPr>
        <p:spPr>
          <a:xfrm>
            <a:off x="838560" y="5458269"/>
            <a:ext cx="2165898" cy="392025"/>
          </a:xfrm>
          <a:prstGeom prst="wedgeRoundRectCallout">
            <a:avLst>
              <a:gd name="adj1" fmla="val 152130"/>
              <a:gd name="adj2" fmla="val -3545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A95302-51B9-A707-4BE6-49A2582B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Unification and choice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FC253-D91A-419C-18C7-68A0DE78F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67" y="1417638"/>
            <a:ext cx="11570708" cy="96166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8754EF2-B291-A259-9A87-1AACCFF21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60638"/>
            <a:ext cx="10972800" cy="3748722"/>
          </a:xfrm>
        </p:spPr>
        <p:txBody>
          <a:bodyPr/>
          <a:lstStyle/>
          <a:p>
            <a:r>
              <a:rPr lang="en-GB" dirty="0"/>
              <a:t>MUNIF: push ‘u’ into both, and unify results.</a:t>
            </a:r>
          </a:p>
          <a:p>
            <a:r>
              <a:rPr lang="en-GB" dirty="0"/>
              <a:t>MCHOICE: ditto.  But t1,t2 define a block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BCEA1-26BC-F71C-13BC-472856C4F3D3}"/>
              </a:ext>
            </a:extLst>
          </p:cNvPr>
          <p:cNvSpPr txBox="1"/>
          <p:nvPr/>
        </p:nvSpPr>
        <p:spPr>
          <a:xfrm>
            <a:off x="1826242" y="3839151"/>
            <a:ext cx="5656909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(x:=3; x+1) | (x:=7; x*2)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0BC9E7F-8B6E-7B96-FEFD-D83CAA12DFAF}"/>
              </a:ext>
            </a:extLst>
          </p:cNvPr>
          <p:cNvSpPr/>
          <p:nvPr/>
        </p:nvSpPr>
        <p:spPr>
          <a:xfrm>
            <a:off x="686159" y="5101558"/>
            <a:ext cx="3393763" cy="919401"/>
          </a:xfrm>
          <a:prstGeom prst="wedgeRoundRectCallout">
            <a:avLst>
              <a:gd name="adj1" fmla="val -3818"/>
              <a:gd name="adj2" fmla="val -14031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These are completely different x’s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9BAC3-D8A3-161C-746B-811AC111F51D}"/>
              </a:ext>
            </a:extLst>
          </p:cNvPr>
          <p:cNvSpPr txBox="1"/>
          <p:nvPr/>
        </p:nvSpPr>
        <p:spPr>
          <a:xfrm>
            <a:off x="4301656" y="6155733"/>
            <a:ext cx="7712765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block{x:=3; x+1} | block{x:=7; x*2}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3DCF2-9E15-CE4F-CA79-9BE6F5B3F492}"/>
              </a:ext>
            </a:extLst>
          </p:cNvPr>
          <p:cNvSpPr txBox="1"/>
          <p:nvPr/>
        </p:nvSpPr>
        <p:spPr>
          <a:xfrm>
            <a:off x="8367116" y="5695735"/>
            <a:ext cx="375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Choice in EV has implicit ‘block’</a:t>
            </a:r>
          </a:p>
        </p:txBody>
      </p:sp>
    </p:spTree>
    <p:extLst>
      <p:ext uri="{BB962C8B-B14F-4D97-AF65-F5344CB8AC3E}">
        <p14:creationId xmlns:p14="http://schemas.microsoft.com/office/powerpoint/2010/main" val="1950241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A8C8-E852-ED04-7C8B-44DA69DA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1B7A-1636-6674-F1D1-C7E6B4DC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6C555-1F32-059F-C7AB-AAE51298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199"/>
            <a:ext cx="11297332" cy="57383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E4F1F1C-FFCC-F602-5565-99EE58F36574}"/>
              </a:ext>
            </a:extLst>
          </p:cNvPr>
          <p:cNvSpPr/>
          <p:nvPr/>
        </p:nvSpPr>
        <p:spPr>
          <a:xfrm>
            <a:off x="676828" y="2433003"/>
            <a:ext cx="3393763" cy="919401"/>
          </a:xfrm>
          <a:prstGeom prst="wedgeRoundRectCallout">
            <a:avLst>
              <a:gd name="adj1" fmla="val 62991"/>
              <a:gd name="adj2" fmla="val -9058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‘block’ in Essential Verse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1AE43E2-C2DD-6BED-70DE-14F900B06E9B}"/>
              </a:ext>
            </a:extLst>
          </p:cNvPr>
          <p:cNvSpPr/>
          <p:nvPr/>
        </p:nvSpPr>
        <p:spPr>
          <a:xfrm>
            <a:off x="5317252" y="2637313"/>
            <a:ext cx="3393763" cy="510778"/>
          </a:xfrm>
          <a:prstGeom prst="wedgeRoundRectCallout">
            <a:avLst>
              <a:gd name="adj1" fmla="val 10478"/>
              <a:gd name="adj2" fmla="val -15168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‘block’ in Core Verse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1B7DCD6-C002-4645-E4F0-1D2110B72C4B}"/>
              </a:ext>
            </a:extLst>
          </p:cNvPr>
          <p:cNvSpPr/>
          <p:nvPr/>
        </p:nvSpPr>
        <p:spPr>
          <a:xfrm>
            <a:off x="8350903" y="3658237"/>
            <a:ext cx="3393763" cy="1328023"/>
          </a:xfrm>
          <a:prstGeom prst="wedgeRoundRectCallout">
            <a:avLst>
              <a:gd name="adj1" fmla="val -37910"/>
              <a:gd name="adj2" fmla="val -1671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tbs(t) are the binders of the EV term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F79B6-B2DA-B0FF-68BE-A47C1BD43251}"/>
              </a:ext>
            </a:extLst>
          </p:cNvPr>
          <p:cNvSpPr txBox="1"/>
          <p:nvPr/>
        </p:nvSpPr>
        <p:spPr>
          <a:xfrm>
            <a:off x="1910218" y="5496406"/>
            <a:ext cx="9099905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tbs( x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int; y&gt;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x+z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y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=3 ) = {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x,y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412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D7A1-02EF-4686-A100-441223E5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Matching tuples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8771-6D1A-24E9-024C-53CEEEA04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29812"/>
            <a:ext cx="10972800" cy="3379548"/>
          </a:xfrm>
        </p:spPr>
        <p:txBody>
          <a:bodyPr/>
          <a:lstStyle/>
          <a:p>
            <a:r>
              <a:rPr lang="en-GB" dirty="0"/>
              <a:t>Match incoming ‘u’ against ‘&lt;u1,..,un&gt;</a:t>
            </a:r>
          </a:p>
          <a:p>
            <a:r>
              <a:rPr lang="en-GB" dirty="0"/>
              <a:t>Match </a:t>
            </a:r>
            <a:r>
              <a:rPr lang="en-GB" dirty="0" err="1"/>
              <a:t>ui</a:t>
            </a:r>
            <a:r>
              <a:rPr lang="en-GB" dirty="0"/>
              <a:t> against </a:t>
            </a:r>
            <a:r>
              <a:rPr lang="en-GB" dirty="0" err="1"/>
              <a:t>ti</a:t>
            </a:r>
            <a:r>
              <a:rPr lang="en-GB" dirty="0"/>
              <a:t>, </a:t>
            </a:r>
          </a:p>
          <a:p>
            <a:r>
              <a:rPr lang="en-GB" dirty="0"/>
              <a:t>...producing </a:t>
            </a:r>
            <a:r>
              <a:rPr lang="en-GB" dirty="0" err="1"/>
              <a:t>yi</a:t>
            </a:r>
            <a:endParaRPr lang="en-GB" dirty="0"/>
          </a:p>
          <a:p>
            <a:r>
              <a:rPr lang="en-GB" dirty="0"/>
              <a:t>Tuple up the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8351C-C185-3425-A024-3F6755F3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1417638"/>
            <a:ext cx="11593543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8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FFB4-59F2-DE84-D733-9CEC5F68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both </a:t>
            </a:r>
            <a:r>
              <a:rPr lang="en-GB" dirty="0" err="1"/>
              <a:t>ui</a:t>
            </a:r>
            <a:r>
              <a:rPr lang="en-GB" dirty="0"/>
              <a:t> and </a:t>
            </a:r>
            <a:r>
              <a:rPr lang="en-GB" dirty="0" err="1"/>
              <a:t>yi</a:t>
            </a:r>
            <a:r>
              <a:rPr lang="en-GB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FD015-3EE7-19D7-DDE5-4C8ED1F06A4E}"/>
              </a:ext>
            </a:extLst>
          </p:cNvPr>
          <p:cNvSpPr txBox="1"/>
          <p:nvPr/>
        </p:nvSpPr>
        <p:spPr>
          <a:xfrm>
            <a:off x="371302" y="2962126"/>
            <a:ext cx="54459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&lt;3,-5&gt; ~&gt; </a:t>
            </a:r>
            <a:r>
              <a:rPr lang="en-GB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(:</a:t>
            </a:r>
            <a:r>
              <a:rPr lang="en-GB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int,:abs</a:t>
            </a:r>
            <a:r>
              <a:rPr lang="en-GB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654E5-9EEE-C14A-3170-C4459E1173D8}"/>
              </a:ext>
            </a:extLst>
          </p:cNvPr>
          <p:cNvSpPr txBox="1"/>
          <p:nvPr/>
        </p:nvSpPr>
        <p:spPr>
          <a:xfrm>
            <a:off x="1348108" y="3748398"/>
            <a:ext cx="621671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u1,u2,y1,y2. &lt;3,-5&gt; = &lt;u1,u2&gt;;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	y1=int[u1];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	y2=abs[u2];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	&lt;y1,y2&gt;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01CD9-A8BF-1B99-CD53-C92777FB9044}"/>
              </a:ext>
            </a:extLst>
          </p:cNvPr>
          <p:cNvSpPr txBox="1"/>
          <p:nvPr/>
        </p:nvSpPr>
        <p:spPr>
          <a:xfrm>
            <a:off x="1348108" y="5543662"/>
            <a:ext cx="13008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&lt;3,5&gt;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2B24F-0456-8FDC-29DB-25F63CE0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1242959"/>
            <a:ext cx="11593543" cy="135273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6C719C9-8BB6-D56F-C591-E273A914D5CE}"/>
              </a:ext>
            </a:extLst>
          </p:cNvPr>
          <p:cNvSpPr/>
          <p:nvPr/>
        </p:nvSpPr>
        <p:spPr>
          <a:xfrm>
            <a:off x="371302" y="4156364"/>
            <a:ext cx="703811" cy="461665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0213C3A-6C9F-B257-238D-901150A2754A}"/>
              </a:ext>
            </a:extLst>
          </p:cNvPr>
          <p:cNvSpPr/>
          <p:nvPr/>
        </p:nvSpPr>
        <p:spPr>
          <a:xfrm>
            <a:off x="446116" y="5543662"/>
            <a:ext cx="703811" cy="461665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351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0059-3E08-EDFD-16AF-AB6CD3B5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finally, the Big Enchilada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DEFA8-BAE2-6D20-27FE-5CC84428B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556" y="1417638"/>
            <a:ext cx="11248777" cy="1502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998DD8A-97B8-27AA-EEB1-FADDA10535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108960"/>
                <a:ext cx="10972800" cy="32004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548640" indent="-411480" algn="l" rtl="0" eaLnBrk="1" latinLnBrk="0" hangingPunct="1">
                  <a:spcBef>
                    <a:spcPts val="1800"/>
                  </a:spcBef>
                  <a:spcAft>
                    <a:spcPts val="0"/>
                  </a:spcAft>
                  <a:buClr>
                    <a:srgbClr val="FFFF00"/>
                  </a:buClr>
                  <a:buSzPct val="100000"/>
                  <a:buFont typeface="Wingdings 2" pitchFamily="18" charset="2"/>
                  <a:buChar char=""/>
                  <a:defRPr kumimoji="0"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868680" indent="-283464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"/>
                  <a:defRPr kumimoji="0"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33856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"/>
                  <a:buChar char=""/>
                  <a:defRPr kumimoji="0"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35331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/>
                  <a:buChar char=""/>
                  <a:defRPr kumimoji="0"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54533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"/>
                  <a:defRPr kumimoji="0"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Matching h against function(at){</a:t>
                </a:r>
                <a:r>
                  <a:rPr lang="en-GB" dirty="0" err="1"/>
                  <a:t>bt</a:t>
                </a:r>
                <a:r>
                  <a:rPr lang="en-GB" dirty="0"/>
                  <a:t>} yields a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𝑏𝑙𝑎h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called, that function matches its input ‘u’ against ‘at’</a:t>
                </a:r>
              </a:p>
              <a:p>
                <a:r>
                  <a:rPr lang="en-GB" dirty="0"/>
                  <a:t>Then passes the result through ‘h’</a:t>
                </a:r>
              </a:p>
              <a:p>
                <a:r>
                  <a:rPr lang="en-GB" dirty="0"/>
                  <a:t>Then matches the result against ‘</a:t>
                </a:r>
                <a:r>
                  <a:rPr lang="en-GB" dirty="0" err="1"/>
                  <a:t>bt</a:t>
                </a:r>
                <a:r>
                  <a:rPr lang="en-GB" dirty="0"/>
                  <a:t>’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998DD8A-97B8-27AA-EEB1-FADDA1053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08960"/>
                <a:ext cx="10972800" cy="3200400"/>
              </a:xfrm>
              <a:prstGeom prst="rect">
                <a:avLst/>
              </a:prstGeom>
              <a:blipFill>
                <a:blip r:embed="rId3"/>
                <a:stretch>
                  <a:fillRect t="-1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739BB5-7CC9-FE55-2AA3-4D376DEB9022}"/>
              </a:ext>
            </a:extLst>
          </p:cNvPr>
          <p:cNvSpPr/>
          <p:nvPr/>
        </p:nvSpPr>
        <p:spPr>
          <a:xfrm>
            <a:off x="2244436" y="5906314"/>
            <a:ext cx="897775" cy="57888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427E73-7747-E6B0-D45A-95520D37906D}"/>
              </a:ext>
            </a:extLst>
          </p:cNvPr>
          <p:cNvSpPr/>
          <p:nvPr/>
        </p:nvSpPr>
        <p:spPr>
          <a:xfrm>
            <a:off x="4117571" y="5906314"/>
            <a:ext cx="897775" cy="57888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0BB11E-3FF3-ABC0-2E5A-DB6EA80F4E8F}"/>
              </a:ext>
            </a:extLst>
          </p:cNvPr>
          <p:cNvSpPr/>
          <p:nvPr/>
        </p:nvSpPr>
        <p:spPr>
          <a:xfrm>
            <a:off x="6015642" y="5906314"/>
            <a:ext cx="897775" cy="57888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bt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0FE7175-0922-A94F-DD07-1791E5F49EA2}"/>
              </a:ext>
            </a:extLst>
          </p:cNvPr>
          <p:cNvSpPr/>
          <p:nvPr/>
        </p:nvSpPr>
        <p:spPr>
          <a:xfrm>
            <a:off x="3181003" y="6116031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34E6AC-ED24-5742-7ADD-E5154C1649E7}"/>
              </a:ext>
            </a:extLst>
          </p:cNvPr>
          <p:cNvSpPr/>
          <p:nvPr/>
        </p:nvSpPr>
        <p:spPr>
          <a:xfrm>
            <a:off x="5054138" y="6112625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F6D3297-02DA-0728-4816-1A11DF32E23B}"/>
              </a:ext>
            </a:extLst>
          </p:cNvPr>
          <p:cNvSpPr/>
          <p:nvPr/>
        </p:nvSpPr>
        <p:spPr>
          <a:xfrm>
            <a:off x="6977145" y="6112625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C6DA6-32F1-4C74-EEAB-5D785ED9F849}"/>
              </a:ext>
            </a:extLst>
          </p:cNvPr>
          <p:cNvSpPr txBox="1"/>
          <p:nvPr/>
        </p:nvSpPr>
        <p:spPr>
          <a:xfrm>
            <a:off x="825410" y="5934145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27D15-9FC7-C864-0141-D7563671898B}"/>
              </a:ext>
            </a:extLst>
          </p:cNvPr>
          <p:cNvSpPr txBox="1"/>
          <p:nvPr/>
        </p:nvSpPr>
        <p:spPr>
          <a:xfrm>
            <a:off x="3390562" y="5681991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24AA4B-852C-C909-3607-A589060E1C1C}"/>
              </a:ext>
            </a:extLst>
          </p:cNvPr>
          <p:cNvSpPr txBox="1"/>
          <p:nvPr/>
        </p:nvSpPr>
        <p:spPr>
          <a:xfrm>
            <a:off x="5224905" y="56447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00C852-00FE-7A6F-DC84-A05166D3C1B9}"/>
              </a:ext>
            </a:extLst>
          </p:cNvPr>
          <p:cNvSpPr txBox="1"/>
          <p:nvPr/>
        </p:nvSpPr>
        <p:spPr>
          <a:xfrm>
            <a:off x="8052595" y="587405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result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CF2AA47-9299-9F70-7153-8B84682356C1}"/>
              </a:ext>
            </a:extLst>
          </p:cNvPr>
          <p:cNvSpPr/>
          <p:nvPr/>
        </p:nvSpPr>
        <p:spPr>
          <a:xfrm>
            <a:off x="8582048" y="4746940"/>
            <a:ext cx="3393763" cy="919401"/>
          </a:xfrm>
          <a:prstGeom prst="wedgeRoundRectCallout">
            <a:avLst>
              <a:gd name="adj1" fmla="val 17937"/>
              <a:gd name="adj2" fmla="val -23766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Transforms h into a new function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D7574F4-D75C-EF67-D988-780B194985BF}"/>
              </a:ext>
            </a:extLst>
          </p:cNvPr>
          <p:cNvSpPr/>
          <p:nvPr/>
        </p:nvSpPr>
        <p:spPr>
          <a:xfrm>
            <a:off x="1265274" y="6112625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41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7DE8-B1DE-A194-DD74-51161175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Wrapping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4EC1-61ED-9151-8097-634CFA089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8B22D-17B5-62AA-B5F5-95C32066181B}"/>
              </a:ext>
            </a:extLst>
          </p:cNvPr>
          <p:cNvSpPr txBox="1"/>
          <p:nvPr/>
        </p:nvSpPr>
        <p:spPr>
          <a:xfrm>
            <a:off x="540540" y="1467253"/>
            <a:ext cx="770014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 g(:even):int ){g[4]}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58333-4DD4-2029-2310-7B02B855ED5B}"/>
              </a:ext>
            </a:extLst>
          </p:cNvPr>
          <p:cNvSpPr txBox="1"/>
          <p:nvPr/>
        </p:nvSpPr>
        <p:spPr>
          <a:xfrm>
            <a:off x="609600" y="2868646"/>
            <a:ext cx="10493221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 g := function(:even){:int} ){g[4]}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EEB8258-C541-9D3A-DF61-B6994D27969C}"/>
              </a:ext>
            </a:extLst>
          </p:cNvPr>
          <p:cNvSpPr/>
          <p:nvPr/>
        </p:nvSpPr>
        <p:spPr>
          <a:xfrm>
            <a:off x="210589" y="2043702"/>
            <a:ext cx="4876800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Superficial desugaring to 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9B71E-72A9-57B5-4149-CF13DEB0DC3F}"/>
              </a:ext>
            </a:extLst>
          </p:cNvPr>
          <p:cNvSpPr txBox="1"/>
          <p:nvPr/>
        </p:nvSpPr>
        <p:spPr>
          <a:xfrm>
            <a:off x="609599" y="4307273"/>
            <a:ext cx="104932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gg.r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gg~&gt;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(g := function(:even){:int})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r=g[4]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253B06-F86E-340B-CFE6-C4B3B173BB8B}"/>
              </a:ext>
            </a:extLst>
          </p:cNvPr>
          <p:cNvSpPr/>
          <p:nvPr/>
        </p:nvSpPr>
        <p:spPr>
          <a:xfrm>
            <a:off x="210589" y="3429000"/>
            <a:ext cx="4876800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Matching on the outer function</a:t>
            </a:r>
          </a:p>
        </p:txBody>
      </p:sp>
    </p:spTree>
    <p:extLst>
      <p:ext uri="{BB962C8B-B14F-4D97-AF65-F5344CB8AC3E}">
        <p14:creationId xmlns:p14="http://schemas.microsoft.com/office/powerpoint/2010/main" val="25684658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46260-07B1-9FB4-226D-74FE5665D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964B-3F2A-3B5D-BDB0-A3A8A55A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Wrapping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05625-6E71-7CF6-5295-862BD53AC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2C0DE7-1E32-1A77-486C-083AE73AF9C1}"/>
              </a:ext>
            </a:extLst>
          </p:cNvPr>
          <p:cNvSpPr txBox="1"/>
          <p:nvPr/>
        </p:nvSpPr>
        <p:spPr>
          <a:xfrm>
            <a:off x="482137" y="1338590"/>
            <a:ext cx="104932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gg.r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gg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(g := function(:even){:int})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r=g[4]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EB3FD-CCBE-1805-DBA2-65341C418F4E}"/>
              </a:ext>
            </a:extLst>
          </p:cNvPr>
          <p:cNvSpPr txBox="1"/>
          <p:nvPr/>
        </p:nvSpPr>
        <p:spPr>
          <a:xfrm>
            <a:off x="540326" y="2402542"/>
            <a:ext cx="1049322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gg.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rg.g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= (u.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pq.p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=even[u];q=gg[p]; int[q]);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r=g[4] 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E5EA74A-82B0-91C0-0AF8-0E20EEF9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3" y="4806460"/>
            <a:ext cx="11248777" cy="15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20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53BE-5595-B367-9544-0D4A02A01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79B6-FDA5-8DBC-D710-3552B5D7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fly in ointment: verification needed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0EDBC0-3A84-8B2D-5136-1AC392AA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556" y="1417638"/>
            <a:ext cx="11248777" cy="15029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BF59BE-C184-E630-8C09-D554F6F61511}"/>
              </a:ext>
            </a:extLst>
          </p:cNvPr>
          <p:cNvSpPr txBox="1">
            <a:spLocks/>
          </p:cNvSpPr>
          <p:nvPr/>
        </p:nvSpPr>
        <p:spPr>
          <a:xfrm>
            <a:off x="609600" y="3108960"/>
            <a:ext cx="10972800" cy="3200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Missing: what if h does not match ‘at’.</a:t>
            </a:r>
          </a:p>
          <a:p>
            <a:r>
              <a:rPr lang="en-GB" dirty="0"/>
              <a:t>The call should fail; but it generates a lambda anyway.  Boo.</a:t>
            </a:r>
          </a:p>
          <a:p>
            <a:r>
              <a:rPr lang="en-GB" dirty="0"/>
              <a:t>Problem: the runtime can’t do a domain test</a:t>
            </a:r>
          </a:p>
          <a:p>
            <a:r>
              <a:rPr lang="en-GB" dirty="0"/>
              <a:t>Solution: the verifier checks that the test succeeds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7F3C78-A65A-16E0-37A8-B8FC16C1EA9B}"/>
              </a:ext>
            </a:extLst>
          </p:cNvPr>
          <p:cNvSpPr/>
          <p:nvPr/>
        </p:nvSpPr>
        <p:spPr>
          <a:xfrm>
            <a:off x="2244436" y="5906314"/>
            <a:ext cx="897775" cy="57888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ACC27C-7C16-9927-68C2-57595AB097E0}"/>
              </a:ext>
            </a:extLst>
          </p:cNvPr>
          <p:cNvSpPr/>
          <p:nvPr/>
        </p:nvSpPr>
        <p:spPr>
          <a:xfrm>
            <a:off x="4117571" y="5906314"/>
            <a:ext cx="897775" cy="57888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EF580A-FB5C-5E4A-7C70-41A403A082A8}"/>
              </a:ext>
            </a:extLst>
          </p:cNvPr>
          <p:cNvSpPr/>
          <p:nvPr/>
        </p:nvSpPr>
        <p:spPr>
          <a:xfrm>
            <a:off x="6015642" y="5906314"/>
            <a:ext cx="897775" cy="57888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bt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385C4B5-3BAB-FCE2-90C1-90183483DC59}"/>
              </a:ext>
            </a:extLst>
          </p:cNvPr>
          <p:cNvSpPr/>
          <p:nvPr/>
        </p:nvSpPr>
        <p:spPr>
          <a:xfrm>
            <a:off x="1302327" y="6112625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0BCF529-2A94-BC7A-B49B-0DE5B336A8B1}"/>
              </a:ext>
            </a:extLst>
          </p:cNvPr>
          <p:cNvSpPr/>
          <p:nvPr/>
        </p:nvSpPr>
        <p:spPr>
          <a:xfrm>
            <a:off x="3181003" y="6116031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C6A70A-3F35-10D3-E16B-6F0CE90B8D5F}"/>
              </a:ext>
            </a:extLst>
          </p:cNvPr>
          <p:cNvSpPr/>
          <p:nvPr/>
        </p:nvSpPr>
        <p:spPr>
          <a:xfrm>
            <a:off x="5054138" y="6112625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0351BA2-332C-D2E7-39ED-33AE40E1B50E}"/>
              </a:ext>
            </a:extLst>
          </p:cNvPr>
          <p:cNvSpPr/>
          <p:nvPr/>
        </p:nvSpPr>
        <p:spPr>
          <a:xfrm>
            <a:off x="6977145" y="6112625"/>
            <a:ext cx="936568" cy="19673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A42EC-1FCD-E67C-5115-3A2869790F57}"/>
              </a:ext>
            </a:extLst>
          </p:cNvPr>
          <p:cNvSpPr txBox="1"/>
          <p:nvPr/>
        </p:nvSpPr>
        <p:spPr>
          <a:xfrm>
            <a:off x="825410" y="5934145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D8BD7-A2C8-24E4-EC67-8BAAD89E952B}"/>
              </a:ext>
            </a:extLst>
          </p:cNvPr>
          <p:cNvSpPr txBox="1"/>
          <p:nvPr/>
        </p:nvSpPr>
        <p:spPr>
          <a:xfrm>
            <a:off x="3390562" y="5681991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965A3-0D55-7EAE-71CD-6C953E72A3D2}"/>
              </a:ext>
            </a:extLst>
          </p:cNvPr>
          <p:cNvSpPr txBox="1"/>
          <p:nvPr/>
        </p:nvSpPr>
        <p:spPr>
          <a:xfrm>
            <a:off x="5224905" y="56447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EB81AE-DE1F-37B2-C1E7-F26A93E709B3}"/>
              </a:ext>
            </a:extLst>
          </p:cNvPr>
          <p:cNvSpPr txBox="1"/>
          <p:nvPr/>
        </p:nvSpPr>
        <p:spPr>
          <a:xfrm>
            <a:off x="8052595" y="587405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0002733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05EF-DFE6-3DAE-1BA8-05AFED85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fly in the 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04DC-C289-ACD5-B973-1BAE429BD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626C1-D716-E72B-EFD2-A6CBFF53DD50}"/>
              </a:ext>
            </a:extLst>
          </p:cNvPr>
          <p:cNvSpPr txBox="1"/>
          <p:nvPr/>
        </p:nvSpPr>
        <p:spPr>
          <a:xfrm>
            <a:off x="540540" y="1467253"/>
            <a:ext cx="770014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function( x:int ){x+1}; f[88]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7E132-B44F-88A6-36C4-F4A66817331E}"/>
              </a:ext>
            </a:extLst>
          </p:cNvPr>
          <p:cNvSpPr txBox="1"/>
          <p:nvPr/>
        </p:nvSpPr>
        <p:spPr>
          <a:xfrm>
            <a:off x="540540" y="2606096"/>
            <a:ext cx="107315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u. u ~&gt; 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(f := function( x:int ){x+1}; f[88])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4129A-3CFB-8E03-127A-4700AB56ED06}"/>
              </a:ext>
            </a:extLst>
          </p:cNvPr>
          <p:cNvSpPr txBox="1"/>
          <p:nvPr/>
        </p:nvSpPr>
        <p:spPr>
          <a:xfrm>
            <a:off x="437803" y="2082876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Initialise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424F6-822F-0D7F-896B-5460648D2F1F}"/>
              </a:ext>
            </a:extLst>
          </p:cNvPr>
          <p:cNvSpPr txBox="1"/>
          <p:nvPr/>
        </p:nvSpPr>
        <p:spPr>
          <a:xfrm>
            <a:off x="540540" y="3744939"/>
            <a:ext cx="110418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u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(f := function( x:int ){x+1})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u~&gt;</a:t>
            </a: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f[88]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D14B506-B4E8-B548-671A-FF7340DE429B}"/>
              </a:ext>
            </a:extLst>
          </p:cNvPr>
          <p:cNvSpPr/>
          <p:nvPr/>
        </p:nvSpPr>
        <p:spPr>
          <a:xfrm>
            <a:off x="171796" y="3169159"/>
            <a:ext cx="1091740" cy="519678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Comic Sans MS" pitchFamily="66" charset="0"/>
              </a:rPr>
              <a:t>MSEMI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3711F-2D83-5D31-6D28-5D4B3E38A78C}"/>
              </a:ext>
            </a:extLst>
          </p:cNvPr>
          <p:cNvSpPr txBox="1"/>
          <p:nvPr/>
        </p:nvSpPr>
        <p:spPr>
          <a:xfrm>
            <a:off x="540540" y="5047205"/>
            <a:ext cx="1104186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u,uf,f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f = u2.xq. x=int[u2];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q=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[x];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q=x+1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u = f[88]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EC92180-9E22-31D8-3683-582A14A75894}"/>
              </a:ext>
            </a:extLst>
          </p:cNvPr>
          <p:cNvSpPr/>
          <p:nvPr/>
        </p:nvSpPr>
        <p:spPr>
          <a:xfrm>
            <a:off x="257694" y="4409770"/>
            <a:ext cx="1925782" cy="519678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Comic Sans MS" pitchFamily="66" charset="0"/>
              </a:rPr>
              <a:t>More M rules</a:t>
            </a:r>
          </a:p>
        </p:txBody>
      </p:sp>
    </p:spTree>
    <p:extLst>
      <p:ext uri="{BB962C8B-B14F-4D97-AF65-F5344CB8AC3E}">
        <p14:creationId xmlns:p14="http://schemas.microsoft.com/office/powerpoint/2010/main" val="30170525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E91A3-9AC4-CCB5-4CB4-921043FA2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5666-C2ED-E99D-60CD-A16F8BF3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fly in the 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D427-AB35-46AC-3799-4077CACE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88276"/>
            <a:ext cx="10972800" cy="3821084"/>
          </a:xfrm>
        </p:spPr>
        <p:txBody>
          <a:bodyPr/>
          <a:lstStyle/>
          <a:p>
            <a:r>
              <a:rPr lang="en-GB" dirty="0"/>
              <a:t>Here “wrapping” a fresh unification variable ‘</a:t>
            </a:r>
            <a:r>
              <a:rPr lang="en-GB" dirty="0" err="1"/>
              <a:t>uf</a:t>
            </a:r>
            <a:r>
              <a:rPr lang="en-GB" dirty="0"/>
              <a:t>’ is not good.</a:t>
            </a:r>
          </a:p>
          <a:p>
            <a:r>
              <a:rPr lang="en-GB" dirty="0"/>
              <a:t>Calling ‘f’ will just get stuck.</a:t>
            </a:r>
          </a:p>
          <a:p>
            <a:r>
              <a:rPr lang="en-GB" dirty="0"/>
              <a:t>And yet there is such a ‘</a:t>
            </a:r>
            <a:r>
              <a:rPr lang="en-GB" dirty="0" err="1"/>
              <a:t>uf</a:t>
            </a:r>
            <a:r>
              <a:rPr lang="en-GB" dirty="0"/>
              <a:t>’, namely the increment function!</a:t>
            </a:r>
          </a:p>
          <a:p>
            <a:r>
              <a:rPr lang="en-GB" dirty="0"/>
              <a:t>It’s just that the runtime is not smart enough to find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D1ABD-634D-D031-3DF9-FD17E93A1926}"/>
              </a:ext>
            </a:extLst>
          </p:cNvPr>
          <p:cNvSpPr txBox="1"/>
          <p:nvPr/>
        </p:nvSpPr>
        <p:spPr>
          <a:xfrm>
            <a:off x="540540" y="1258288"/>
            <a:ext cx="1104186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u,uf,f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f = u2.xq. x=int[u2];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q=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[x];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q=x+1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u = f[88]</a:t>
            </a:r>
          </a:p>
        </p:txBody>
      </p:sp>
    </p:spTree>
    <p:extLst>
      <p:ext uri="{BB962C8B-B14F-4D97-AF65-F5344CB8AC3E}">
        <p14:creationId xmlns:p14="http://schemas.microsoft.com/office/powerpoint/2010/main" val="141199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069D51-E173-03E6-0A64-E563A47C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Rewriting: key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494DE-CD0E-8C1E-66AE-B3B714A8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087039"/>
          </a:xfrm>
        </p:spPr>
        <p:txBody>
          <a:bodyPr>
            <a:normAutofit fontScale="92500" lnSpcReduction="20000"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GB" b="0" i="0" u="none" strike="noStrike" dirty="0">
                <a:solidFill>
                  <a:srgbClr val="FFC000"/>
                </a:solidFill>
                <a:effectLst/>
              </a:rPr>
              <a:t>To answer "what does this program do, or what does it mean?“</a:t>
            </a:r>
            <a:br>
              <a:rPr lang="en-GB" b="0" i="0" u="none" strike="noStrike" dirty="0">
                <a:solidFill>
                  <a:srgbClr val="FFC000"/>
                </a:solidFill>
                <a:effectLst/>
              </a:rPr>
            </a:br>
            <a:r>
              <a:rPr lang="en-GB" b="0" i="0" u="none" strike="noStrike" dirty="0">
                <a:solidFill>
                  <a:srgbClr val="FFC000"/>
                </a:solidFill>
                <a:effectLst/>
              </a:rPr>
              <a:t>just apply the rewrite rules</a:t>
            </a:r>
            <a:endParaRPr lang="en-GB" dirty="0">
              <a:solidFill>
                <a:srgbClr val="FFC000"/>
              </a:solidFill>
              <a:effectLst/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GB" sz="2400" dirty="0">
                <a:effectLst/>
              </a:rPr>
              <a:t>Rewrite rules are things like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GB" sz="2000" dirty="0">
                <a:effectLst/>
              </a:rPr>
              <a:t>Add/multiply constants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GB" sz="2000" dirty="0">
                <a:effectLst/>
              </a:rPr>
              <a:t>Replace a function call with a copy of the function's RHS, making substitutions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GB" sz="2000" dirty="0">
                <a:effectLst/>
              </a:rPr>
              <a:t>Substitute for a let-binding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GB" sz="2400" dirty="0">
                <a:solidFill>
                  <a:srgbClr val="FFC000"/>
                </a:solidFill>
              </a:rPr>
              <a:t>You can apply any rewrite rule, anywhere, anytime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GB" sz="2000" dirty="0">
                <a:effectLst/>
              </a:rPr>
              <a:t>They should all lead to the same answer (“confluence”)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GB" sz="2400" b="0" i="0" u="none" strike="noStrike" dirty="0">
                <a:effectLst/>
              </a:rPr>
              <a:t>Good as a way to explain to a programmer: just source-to-source rewrites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GB" sz="2400" dirty="0"/>
              <a:t>Good for compilers, when optimising/transforming the program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GB" sz="2400" dirty="0"/>
              <a:t>Not good as a final execution mechanism (too slow)</a:t>
            </a:r>
          </a:p>
        </p:txBody>
      </p:sp>
    </p:spTree>
    <p:extLst>
      <p:ext uri="{BB962C8B-B14F-4D97-AF65-F5344CB8AC3E}">
        <p14:creationId xmlns:p14="http://schemas.microsoft.com/office/powerpoint/2010/main" val="2037760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EBBF-DE00-C9E9-CBB7-5919F0BC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4F196-5F38-BD8F-D25E-20A61B7390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884" y="934791"/>
                <a:ext cx="10972800" cy="4709160"/>
              </a:xfrm>
            </p:spPr>
            <p:txBody>
              <a:bodyPr/>
              <a:lstStyle/>
              <a:p>
                <a:r>
                  <a:rPr lang="en-GB" dirty="0"/>
                  <a:t>Add a flag ‘</a:t>
                </a:r>
                <a:r>
                  <a:rPr lang="en-GB" dirty="0" err="1"/>
                  <a:t>w’to</a:t>
                </a:r>
                <a:r>
                  <a:rPr lang="en-GB" dirty="0"/>
                  <a:t> </a:t>
                </a:r>
                <a:r>
                  <a:rPr lang="en-GB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~&gt;</a:t>
                </a:r>
                <a:r>
                  <a:rPr lang="en-GB" b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endParaRPr lang="en-GB" dirty="0"/>
              </a:p>
              <a:p>
                <a:r>
                  <a:rPr lang="en-GB" dirty="0"/>
                  <a:t>The ‘bb’ component says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GB" dirty="0"/>
                  <a:t>  for “fresh unification var”</a:t>
                </a:r>
              </a:p>
              <a:p>
                <a:pPr lvl="1"/>
                <a:r>
                  <a:rPr lang="en-GB" dirty="0">
                    <a:sym typeface="Symbol" panose="05050102010706020507" pitchFamily="18" charset="2"/>
                  </a:rPr>
                  <a:t>  </a:t>
                </a:r>
                <a:r>
                  <a:rPr lang="en-GB" dirty="0"/>
                  <a:t>for “not”</a:t>
                </a:r>
              </a:p>
              <a:p>
                <a:r>
                  <a:rPr lang="en-GB" dirty="0"/>
                  <a:t>In MFUN, generate q=h[p] only for </a:t>
                </a:r>
                <a:r>
                  <a:rPr lang="en-GB" dirty="0">
                    <a:sym typeface="Symbol" panose="05050102010706020507" pitchFamily="18" charset="2"/>
                  </a:rPr>
                  <a:t></a:t>
                </a:r>
              </a:p>
              <a:p>
                <a:r>
                  <a:rPr lang="en-GB" dirty="0">
                    <a:sym typeface="Symbol" panose="05050102010706020507" pitchFamily="18" charset="2"/>
                  </a:rPr>
                  <a:t>Two other </a:t>
                </a:r>
                <a:br>
                  <a:rPr lang="en-GB" dirty="0">
                    <a:sym typeface="Symbol" panose="05050102010706020507" pitchFamily="18" charset="2"/>
                  </a:rPr>
                </a:br>
                <a:r>
                  <a:rPr lang="en-GB" dirty="0">
                    <a:sym typeface="Symbol" panose="05050102010706020507" pitchFamily="18" charset="2"/>
                  </a:rPr>
                  <a:t>uses for w in</a:t>
                </a:r>
                <a:br>
                  <a:rPr lang="en-GB" dirty="0">
                    <a:sym typeface="Symbol" panose="05050102010706020507" pitchFamily="18" charset="2"/>
                  </a:rPr>
                </a:br>
                <a:r>
                  <a:rPr lang="en-GB" dirty="0">
                    <a:sym typeface="Symbol" panose="05050102010706020507" pitchFamily="18" charset="2"/>
                  </a:rPr>
                  <a:t> verification!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4F196-5F38-BD8F-D25E-20A61B739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884" y="934791"/>
                <a:ext cx="10972800" cy="4709160"/>
              </a:xfrm>
              <a:blipFill>
                <a:blip r:embed="rId2"/>
                <a:stretch>
                  <a:fillRect t="-1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A263773-B1AD-03A8-C83E-EA7A788B8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14" y="1276768"/>
            <a:ext cx="6712295" cy="1644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3188F-BD5C-4E64-EC3C-83F1AEC59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463" y="134791"/>
            <a:ext cx="3816546" cy="939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F92E3-9F09-6882-9E67-8FE22F839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070" y="3817518"/>
            <a:ext cx="8870939" cy="27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099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71F4-54C5-335D-5169-FD6FA617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Standing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1AF4-ABA5-A160-DDEE-BD0CD5D31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matching rules for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(u ~&gt;t)</a:t>
            </a:r>
            <a:r>
              <a:rPr lang="en-GB" dirty="0"/>
              <a:t> are driven solely by the syntax of the term t</a:t>
            </a:r>
          </a:p>
          <a:p>
            <a:r>
              <a:rPr lang="en-GB" dirty="0"/>
              <a:t>We can execute all matching statically, in advance,</a:t>
            </a:r>
            <a:br>
              <a:rPr lang="en-GB" dirty="0"/>
            </a:br>
            <a:r>
              <a:rPr lang="en-GB" dirty="0"/>
              <a:t> by executing (~&gt;) rules only</a:t>
            </a:r>
          </a:p>
          <a:p>
            <a:r>
              <a:rPr lang="en-GB" dirty="0"/>
              <a:t>In the implementation use </a:t>
            </a:r>
            <a:r>
              <a:rPr lang="en-GB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--match-first </a:t>
            </a:r>
            <a:r>
              <a:rPr lang="en-GB" dirty="0"/>
              <a:t>to see this</a:t>
            </a:r>
          </a:p>
          <a:p>
            <a:r>
              <a:rPr lang="en-GB" dirty="0"/>
              <a:t>So we could present it as a pre-pass, translating EV terms into CV expressions.</a:t>
            </a:r>
          </a:p>
          <a:p>
            <a:r>
              <a:rPr lang="en-GB" dirty="0"/>
              <a:t>But it’s very nice to see it running one step at a time</a:t>
            </a:r>
          </a:p>
        </p:txBody>
      </p:sp>
    </p:spTree>
    <p:extLst>
      <p:ext uri="{BB962C8B-B14F-4D97-AF65-F5344CB8AC3E}">
        <p14:creationId xmlns:p14="http://schemas.microsoft.com/office/powerpoint/2010/main" val="24484012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C43F-0D36-966F-9EF5-7E4BBF04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Criteria for a good rewrite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6B52A-CA2E-DA08-213A-214776B45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Small, orthogonal, independently-understandable steps.</a:t>
                </a:r>
              </a:p>
              <a:p>
                <a:pPr marL="137160" indent="0">
                  <a:buNone/>
                </a:pPr>
                <a:r>
                  <a:rPr lang="en-GB" dirty="0"/>
                  <a:t>   </a:t>
                </a:r>
                <a:r>
                  <a:rPr lang="en-GB" dirty="0" err="1"/>
                  <a:t>E.g</a:t>
                </a:r>
                <a:r>
                  <a:rPr lang="en-GB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𝑏𝑙𝑜𝑐𝑘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𝑏𝑙𝑜𝑐𝑘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      vs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}.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.∃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}.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→∃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}.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Sound </a:t>
                </a:r>
                <a:r>
                  <a:rPr lang="en-GB" dirty="0" err="1"/>
                  <a:t>wrt</a:t>
                </a:r>
                <a:r>
                  <a:rPr lang="en-GB" dirty="0"/>
                  <a:t> denotational semantics: does not change meaning!</a:t>
                </a:r>
              </a:p>
              <a:p>
                <a:r>
                  <a:rPr lang="en-GB" dirty="0"/>
                  <a:t>Confluent</a:t>
                </a:r>
              </a:p>
              <a:p>
                <a:pPr lvl="1"/>
                <a:r>
                  <a:rPr lang="en-GB" dirty="0"/>
                  <a:t>Avoid terms that mean the same thing, but are syntactically different.</a:t>
                </a:r>
              </a:p>
              <a:p>
                <a:pPr lvl="1"/>
                <a:r>
                  <a:rPr lang="en-GB" dirty="0">
                    <a:sym typeface="Symbol" panose="05050102010706020507" pitchFamily="18" charset="2"/>
                  </a:rPr>
                  <a:t></a:t>
                </a:r>
                <a:r>
                  <a:rPr lang="en-GB" dirty="0"/>
                  <a:t>x.</a:t>
                </a:r>
                <a:r>
                  <a:rPr lang="en-GB" dirty="0">
                    <a:sym typeface="Symbol" panose="05050102010706020507" pitchFamily="18" charset="2"/>
                  </a:rPr>
                  <a:t></a:t>
                </a:r>
                <a:r>
                  <a:rPr lang="en-GB" dirty="0" err="1"/>
                  <a:t>y.f</a:t>
                </a:r>
                <a:r>
                  <a:rPr lang="en-GB" dirty="0"/>
                  <a:t>[x];g[y]   vs   </a:t>
                </a:r>
                <a:r>
                  <a:rPr lang="en-GB" dirty="0">
                    <a:sym typeface="Symbol" panose="05050102010706020507" pitchFamily="18" charset="2"/>
                  </a:rPr>
                  <a:t></a:t>
                </a:r>
                <a:r>
                  <a:rPr lang="en-GB" dirty="0" err="1">
                    <a:sym typeface="Symbol" panose="05050102010706020507" pitchFamily="18" charset="2"/>
                  </a:rPr>
                  <a:t>y</a:t>
                </a:r>
                <a:r>
                  <a:rPr lang="en-GB" dirty="0" err="1"/>
                  <a:t>.</a:t>
                </a:r>
                <a:r>
                  <a:rPr lang="en-GB" dirty="0" err="1">
                    <a:sym typeface="Symbol" panose="05050102010706020507" pitchFamily="18" charset="2"/>
                  </a:rPr>
                  <a:t>x</a:t>
                </a:r>
                <a:r>
                  <a:rPr lang="en-GB" dirty="0"/>
                  <a:t>. f[x];g[y]  vs   </a:t>
                </a:r>
                <a:r>
                  <a:rPr lang="en-GB" dirty="0">
                    <a:sym typeface="Symbol" panose="05050102010706020507" pitchFamily="18" charset="2"/>
                  </a:rPr>
                  <a:t>x</a:t>
                </a:r>
                <a:r>
                  <a:rPr lang="en-GB" dirty="0"/>
                  <a:t>.</a:t>
                </a:r>
                <a:r>
                  <a:rPr lang="en-GB" dirty="0">
                    <a:sym typeface="Symbol" panose="05050102010706020507" pitchFamily="18" charset="2"/>
                  </a:rPr>
                  <a:t> </a:t>
                </a:r>
                <a:r>
                  <a:rPr lang="en-GB" dirty="0"/>
                  <a:t>f[x]; </a:t>
                </a:r>
                <a:r>
                  <a:rPr lang="en-GB" dirty="0">
                    <a:sym typeface="Symbol" panose="05050102010706020507" pitchFamily="18" charset="2"/>
                  </a:rPr>
                  <a:t>y. </a:t>
                </a:r>
                <a:r>
                  <a:rPr lang="en-GB" dirty="0"/>
                  <a:t>g[y]</a:t>
                </a:r>
              </a:p>
              <a:p>
                <a:pPr lvl="1"/>
                <a:r>
                  <a:rPr lang="en-GB" dirty="0"/>
                  <a:t>x=3; y=4; f[</a:t>
                </a:r>
                <a:r>
                  <a:rPr lang="en-GB" dirty="0" err="1"/>
                  <a:t>x,y</a:t>
                </a:r>
                <a:r>
                  <a:rPr lang="en-GB" dirty="0"/>
                  <a:t>]    vs    y=4; x=3; f[</a:t>
                </a:r>
                <a:r>
                  <a:rPr lang="en-GB" dirty="0" err="1"/>
                  <a:t>x,y</a:t>
                </a:r>
                <a:r>
                  <a:rPr lang="en-GB" dirty="0"/>
                  <a:t>]   vs   x=3; f[</a:t>
                </a:r>
                <a:r>
                  <a:rPr lang="en-GB" dirty="0" err="1"/>
                  <a:t>x,y</a:t>
                </a:r>
                <a:r>
                  <a:rPr lang="en-GB" dirty="0"/>
                  <a:t>]; y=4</a:t>
                </a:r>
              </a:p>
              <a:p>
                <a:r>
                  <a:rPr lang="en-GB" dirty="0"/>
                  <a:t>Enough rules.   (No rules at all certainly confluent!)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6B52A-CA2E-DA08-213A-214776B45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02" b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7914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BDEA-9497-ADA4-E4C4-07EB6BB1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need help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5833-5C94-8818-0BA5-E40E7A7C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Testing</a:t>
            </a:r>
            <a:r>
              <a:rPr lang="en-GB" dirty="0"/>
              <a:t> confluence</a:t>
            </a:r>
          </a:p>
          <a:p>
            <a:pPr lvl="1"/>
            <a:r>
              <a:rPr lang="en-GB" dirty="0" err="1"/>
              <a:t>QuickCheck</a:t>
            </a:r>
            <a:r>
              <a:rPr lang="en-GB" dirty="0"/>
              <a:t> has already REALLY proved its worth in debugging our rules</a:t>
            </a:r>
          </a:p>
          <a:p>
            <a:pPr lvl="1"/>
            <a:r>
              <a:rPr lang="en-GB" dirty="0"/>
              <a:t>But the confluence tester has bit-rotted; e.g. the current evaluator picks just one </a:t>
            </a:r>
            <a:r>
              <a:rPr lang="en-GB" dirty="0" err="1"/>
              <a:t>redex</a:t>
            </a:r>
            <a:r>
              <a:rPr lang="en-GB" dirty="0"/>
              <a:t>.</a:t>
            </a:r>
          </a:p>
          <a:p>
            <a:r>
              <a:rPr lang="en-GB" b="1" dirty="0"/>
              <a:t>Proving</a:t>
            </a:r>
            <a:r>
              <a:rPr lang="en-GB" dirty="0"/>
              <a:t> confluence</a:t>
            </a:r>
          </a:p>
          <a:p>
            <a:pPr lvl="1"/>
            <a:r>
              <a:rPr lang="en-GB" dirty="0"/>
              <a:t>A significant proof-engineering challenge because there are a lot of rules</a:t>
            </a:r>
          </a:p>
          <a:p>
            <a:pPr lvl="1"/>
            <a:r>
              <a:rPr lang="en-GB" dirty="0"/>
              <a:t>Don’t want to start from scratch each time we change a rule</a:t>
            </a:r>
          </a:p>
          <a:p>
            <a:pPr lvl="1"/>
            <a:r>
              <a:rPr lang="en-GB" dirty="0"/>
              <a:t>Tiresome problems with recursion.  Maybe we need skew confluence?</a:t>
            </a:r>
          </a:p>
          <a:p>
            <a:pPr marL="722376" indent="-457200"/>
            <a:r>
              <a:rPr lang="en-GB" b="1" dirty="0"/>
              <a:t>Visualising rewriting </a:t>
            </a:r>
            <a:r>
              <a:rPr lang="en-GB" dirty="0"/>
              <a:t>would be cool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34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3F729-CF07-6E97-7931-41CD46845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F3CB79-046A-8059-B845-1EF06973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we give rewrite semantics to Verse?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54768B4-E674-1ED1-D2F9-F86BDCE2774C}"/>
              </a:ext>
            </a:extLst>
          </p:cNvPr>
          <p:cNvSpPr txBox="1">
            <a:spLocks/>
          </p:cNvSpPr>
          <p:nvPr/>
        </p:nvSpPr>
        <p:spPr>
          <a:xfrm>
            <a:off x="593411" y="1453285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Especially: how to express unification and iteration with rewriting?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BC787C92-FD35-294F-A65D-FE34AA46DF1D}"/>
              </a:ext>
            </a:extLst>
          </p:cNvPr>
          <p:cNvSpPr/>
          <p:nvPr/>
        </p:nvSpPr>
        <p:spPr>
          <a:xfrm>
            <a:off x="485191" y="4502825"/>
            <a:ext cx="2808513" cy="1314331"/>
          </a:xfrm>
          <a:prstGeom prst="irregularSeal2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Heap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F2498-1B5B-19F2-958B-6EA7D24F66F4}"/>
              </a:ext>
            </a:extLst>
          </p:cNvPr>
          <p:cNvSpPr/>
          <p:nvPr/>
        </p:nvSpPr>
        <p:spPr>
          <a:xfrm>
            <a:off x="6182450" y="3267663"/>
            <a:ext cx="1175657" cy="46166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57FAB-83E8-79A4-C0BA-517F5EAD0EF9}"/>
              </a:ext>
            </a:extLst>
          </p:cNvPr>
          <p:cNvSpPr txBox="1"/>
          <p:nvPr/>
        </p:nvSpPr>
        <p:spPr>
          <a:xfrm>
            <a:off x="5699131" y="3206107"/>
            <a:ext cx="42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3C43E-2F8D-056B-D1E9-BEF712727D1F}"/>
              </a:ext>
            </a:extLst>
          </p:cNvPr>
          <p:cNvSpPr txBox="1"/>
          <p:nvPr/>
        </p:nvSpPr>
        <p:spPr>
          <a:xfrm>
            <a:off x="1429418" y="2295332"/>
            <a:ext cx="8435018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x:=6; y:int; r:=(y,y); y&gt;5; y=x+3; r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8DC01F3-48D4-D4E5-0B0F-E14E77A65DE4}"/>
              </a:ext>
            </a:extLst>
          </p:cNvPr>
          <p:cNvSpPr/>
          <p:nvPr/>
        </p:nvSpPr>
        <p:spPr>
          <a:xfrm>
            <a:off x="2521527" y="2128058"/>
            <a:ext cx="227215" cy="365760"/>
          </a:xfrm>
          <a:prstGeom prst="downArrow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4E69C-8A64-1717-B0D6-30318D56A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01B20-1B91-2AC5-2921-A2C92ABB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we give rewrite semantics to Verse?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358B8DA-17B7-4674-3184-A7B08D373FEA}"/>
              </a:ext>
            </a:extLst>
          </p:cNvPr>
          <p:cNvSpPr txBox="1">
            <a:spLocks/>
          </p:cNvSpPr>
          <p:nvPr/>
        </p:nvSpPr>
        <p:spPr>
          <a:xfrm>
            <a:off x="593411" y="1453285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Especially: how to express unification and iteration with rewriting?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27CC5-8DAC-CEA8-1EA9-E98AE052C3CE}"/>
              </a:ext>
            </a:extLst>
          </p:cNvPr>
          <p:cNvSpPr/>
          <p:nvPr/>
        </p:nvSpPr>
        <p:spPr>
          <a:xfrm>
            <a:off x="4348065" y="5397892"/>
            <a:ext cx="1175657" cy="46166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55EB8-4A83-2580-8107-2DAB4CD7A2DF}"/>
              </a:ext>
            </a:extLst>
          </p:cNvPr>
          <p:cNvSpPr txBox="1"/>
          <p:nvPr/>
        </p:nvSpPr>
        <p:spPr>
          <a:xfrm>
            <a:off x="3890863" y="5322140"/>
            <a:ext cx="42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</a:t>
            </a:r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94E7C993-4238-39F1-AEA5-A4C2DDE68CED}"/>
              </a:ext>
            </a:extLst>
          </p:cNvPr>
          <p:cNvSpPr/>
          <p:nvPr/>
        </p:nvSpPr>
        <p:spPr>
          <a:xfrm>
            <a:off x="485191" y="4502825"/>
            <a:ext cx="2808513" cy="1314331"/>
          </a:xfrm>
          <a:prstGeom prst="irregularSeal2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Heap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B07C0-A6CA-CEB3-AFA4-30242C4B206F}"/>
              </a:ext>
            </a:extLst>
          </p:cNvPr>
          <p:cNvSpPr/>
          <p:nvPr/>
        </p:nvSpPr>
        <p:spPr>
          <a:xfrm>
            <a:off x="6182450" y="3267663"/>
            <a:ext cx="1175657" cy="46166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44E2A-D4DD-3D9A-81FC-E94ABDFAC460}"/>
              </a:ext>
            </a:extLst>
          </p:cNvPr>
          <p:cNvSpPr txBox="1"/>
          <p:nvPr/>
        </p:nvSpPr>
        <p:spPr>
          <a:xfrm>
            <a:off x="5666791" y="3193183"/>
            <a:ext cx="42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0ABE5-8B06-49BE-63C5-367C073BA131}"/>
              </a:ext>
            </a:extLst>
          </p:cNvPr>
          <p:cNvSpPr txBox="1"/>
          <p:nvPr/>
        </p:nvSpPr>
        <p:spPr>
          <a:xfrm>
            <a:off x="1429418" y="2295332"/>
            <a:ext cx="8435018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x:=6; y:int; r:=(y,y); y&gt;5; y=x+3; r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7ECF52B-84BB-9396-3197-21B36E310DA5}"/>
              </a:ext>
            </a:extLst>
          </p:cNvPr>
          <p:cNvSpPr/>
          <p:nvPr/>
        </p:nvSpPr>
        <p:spPr>
          <a:xfrm>
            <a:off x="4105467" y="1995054"/>
            <a:ext cx="227215" cy="365760"/>
          </a:xfrm>
          <a:prstGeom prst="downArrow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6DF1F62-ECE8-2E15-AFAA-EEE86D91777F}"/>
              </a:ext>
            </a:extLst>
          </p:cNvPr>
          <p:cNvSpPr/>
          <p:nvPr/>
        </p:nvSpPr>
        <p:spPr>
          <a:xfrm>
            <a:off x="7358107" y="4902786"/>
            <a:ext cx="3709429" cy="919401"/>
          </a:xfrm>
          <a:prstGeom prst="wedgeRoundRectCallout">
            <a:avLst>
              <a:gd name="adj1" fmla="val -95893"/>
              <a:gd name="adj2" fmla="val 258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An empty, un-filled-in unification variable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43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C000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9525">
          <a:solidFill>
            <a:schemeClr val="bg1"/>
          </a:solidFill>
        </a:ln>
      </a:spPr>
      <a:bodyPr wrap="square" rtlCol="0" anchor="ctr">
        <a:spAutoFit/>
      </a:bodyPr>
      <a:lstStyle>
        <a:defPPr algn="ctr">
          <a:defRPr dirty="0" smtClean="0">
            <a:solidFill>
              <a:schemeClr val="bg1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90060</TotalTime>
  <Words>4824</Words>
  <Application>Microsoft Office PowerPoint</Application>
  <PresentationFormat>Widescreen</PresentationFormat>
  <Paragraphs>543</Paragraphs>
  <Slides>73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Arial</vt:lpstr>
      <vt:lpstr>Book Antiqua</vt:lpstr>
      <vt:lpstr>Calibri</vt:lpstr>
      <vt:lpstr>Calibri Light</vt:lpstr>
      <vt:lpstr>Cambria Math</vt:lpstr>
      <vt:lpstr>Comic Sans MS</vt:lpstr>
      <vt:lpstr>Courier New</vt:lpstr>
      <vt:lpstr>Symbol</vt:lpstr>
      <vt:lpstr>Wingdings</vt:lpstr>
      <vt:lpstr>Wingdings 2</vt:lpstr>
      <vt:lpstr>Wingdings 3</vt:lpstr>
      <vt:lpstr>Apex</vt:lpstr>
      <vt:lpstr>PowerPoint Presentation</vt:lpstr>
      <vt:lpstr>PowerPoint Presentation</vt:lpstr>
      <vt:lpstr>Operational semantics</vt:lpstr>
      <vt:lpstr>Operational semantics (small step)</vt:lpstr>
      <vt:lpstr>Rewrite semantics</vt:lpstr>
      <vt:lpstr>Rewrite semantics</vt:lpstr>
      <vt:lpstr>Rewriting: key ideas</vt:lpstr>
      <vt:lpstr>How can we give rewrite semantics to Verse?</vt:lpstr>
      <vt:lpstr>How can we give rewrite semantics to Verse?</vt:lpstr>
      <vt:lpstr>How can we give rewrite semantics to Verse?</vt:lpstr>
      <vt:lpstr>How can we give rewrite semantics to Verse?</vt:lpstr>
      <vt:lpstr>How can we give rewrite semantics Verse?</vt:lpstr>
      <vt:lpstr>Key idea</vt:lpstr>
      <vt:lpstr>How can we reify all that in the expression?</vt:lpstr>
      <vt:lpstr>How can we reify all that in the expression?</vt:lpstr>
      <vt:lpstr>How can we reify all that in the expression?</vt:lpstr>
      <vt:lpstr>How can we reify all that in the expression?</vt:lpstr>
      <vt:lpstr>How can we reify all that in the expression?</vt:lpstr>
      <vt:lpstr>PowerPoint Presentation</vt:lpstr>
      <vt:lpstr>PowerPoint Presentation</vt:lpstr>
      <vt:lpstr>Blocks, b</vt:lpstr>
      <vt:lpstr>Blocks, b</vt:lpstr>
      <vt:lpstr>Expressions, e</vt:lpstr>
      <vt:lpstr>Rewrite rules: unification</vt:lpstr>
      <vt:lpstr>Rewrite rules: primops</vt:lpstr>
      <vt:lpstr>Promotion: how things get into a heap</vt:lpstr>
      <vt:lpstr>Promotion: how things get into a heap</vt:lpstr>
      <vt:lpstr>Substitution: how things get out of the heap</vt:lpstr>
      <vt:lpstr>Garbage collection</vt:lpstr>
      <vt:lpstr>Beta reduction and block-floating</vt:lpstr>
      <vt:lpstr>Beta reduction for tuples</vt:lpstr>
      <vt:lpstr>Choice</vt:lpstr>
      <vt:lpstr>Folding over choice</vt:lpstr>
      <vt:lpstr>Folding over choice</vt:lpstr>
      <vt:lpstr>Folding over choice</vt:lpstr>
      <vt:lpstr>Why leftChoiceFree?</vt:lpstr>
      <vt:lpstr>If</vt:lpstr>
      <vt:lpstr>Folding over choice</vt:lpstr>
      <vt:lpstr>And finally...administrative reductions</vt:lpstr>
      <vt:lpstr>At we can run programs!</vt:lpstr>
      <vt:lpstr>But what about functions and ~&gt;?</vt:lpstr>
      <vt:lpstr>The big picture</vt:lpstr>
      <vt:lpstr>The big picture</vt:lpstr>
      <vt:lpstr>PowerPoint Presentation</vt:lpstr>
      <vt:lpstr>Where does ~&gt; come from?  First approximation</vt:lpstr>
      <vt:lpstr>The usual story</vt:lpstr>
      <vt:lpstr>The Verse story</vt:lpstr>
      <vt:lpstr>The Verse story</vt:lpstr>
      <vt:lpstr>Patterns and expressions are the same thing!</vt:lpstr>
      <vt:lpstr>The Verse story</vt:lpstr>
      <vt:lpstr>PowerPoint Presentation</vt:lpstr>
      <vt:lpstr>Rules for matching</vt:lpstr>
      <vt:lpstr>Some simple cases</vt:lpstr>
      <vt:lpstr>Matching :=</vt:lpstr>
      <vt:lpstr>The magic colon</vt:lpstr>
      <vt:lpstr>The magic colon</vt:lpstr>
      <vt:lpstr>The magic colon</vt:lpstr>
      <vt:lpstr>Semicolon</vt:lpstr>
      <vt:lpstr>Application</vt:lpstr>
      <vt:lpstr>Unification and choice</vt:lpstr>
      <vt:lpstr>Block scope</vt:lpstr>
      <vt:lpstr>Matching tuples</vt:lpstr>
      <vt:lpstr>Why both ui and yi?</vt:lpstr>
      <vt:lpstr>And finally, the Big Enchilada</vt:lpstr>
      <vt:lpstr>Wrapping in action</vt:lpstr>
      <vt:lpstr>Wrapping in action</vt:lpstr>
      <vt:lpstr>First fly in ointment: verification needed</vt:lpstr>
      <vt:lpstr>Second fly in the ointment</vt:lpstr>
      <vt:lpstr>Second fly in the ointment</vt:lpstr>
      <vt:lpstr>Solution</vt:lpstr>
      <vt:lpstr>Standing back</vt:lpstr>
      <vt:lpstr>Criteria for a good rewrite system</vt:lpstr>
      <vt:lpstr>What we need help with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taste of Haskell</dc:title>
  <dc:creator>Simon Peyton Jones</dc:creator>
  <cp:lastModifiedBy>Simon Peyton Jones</cp:lastModifiedBy>
  <cp:revision>1729</cp:revision>
  <dcterms:created xsi:type="dcterms:W3CDTF">2007-06-26T16:41:16Z</dcterms:created>
  <dcterms:modified xsi:type="dcterms:W3CDTF">2026-06-30T14:44:08Z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simonpj@microsoft.com</vt:lpwstr>
  </property>
  <property fmtid="{D5CDD505-2E9C-101B-9397-08002B2CF9AE}" pid="5" name="MSIP_Label_f42aa342-8706-4288-bd11-ebb85995028c_SetDate">
    <vt:lpwstr>2019-08-22T06:29:51.3705482Z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bd2797f9-cbc6-47e0-a3d5-31e37e60ef58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