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556" r:id="rId2"/>
    <p:sldId id="642" r:id="rId3"/>
    <p:sldId id="739" r:id="rId4"/>
    <p:sldId id="762" r:id="rId5"/>
    <p:sldId id="746" r:id="rId6"/>
    <p:sldId id="763" r:id="rId7"/>
    <p:sldId id="745" r:id="rId8"/>
    <p:sldId id="740" r:id="rId9"/>
    <p:sldId id="747" r:id="rId10"/>
    <p:sldId id="748" r:id="rId11"/>
    <p:sldId id="749" r:id="rId12"/>
    <p:sldId id="741" r:id="rId13"/>
    <p:sldId id="751" r:id="rId14"/>
    <p:sldId id="752" r:id="rId15"/>
    <p:sldId id="753" r:id="rId16"/>
    <p:sldId id="765" r:id="rId17"/>
    <p:sldId id="766" r:id="rId18"/>
    <p:sldId id="756" r:id="rId19"/>
    <p:sldId id="768" r:id="rId20"/>
    <p:sldId id="769" r:id="rId21"/>
    <p:sldId id="758" r:id="rId22"/>
    <p:sldId id="759" r:id="rId23"/>
    <p:sldId id="770" r:id="rId24"/>
    <p:sldId id="776" r:id="rId25"/>
    <p:sldId id="760" r:id="rId26"/>
    <p:sldId id="778" r:id="rId27"/>
    <p:sldId id="736" r:id="rId28"/>
    <p:sldId id="761" r:id="rId29"/>
    <p:sldId id="771" r:id="rId30"/>
    <p:sldId id="772" r:id="rId31"/>
    <p:sldId id="773" r:id="rId32"/>
    <p:sldId id="777" r:id="rId33"/>
    <p:sldId id="775" r:id="rId34"/>
    <p:sldId id="7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F70266-E3EF-4E5E-968A-47AF574D9ADB}">
          <p14:sldIdLst>
            <p14:sldId id="556"/>
            <p14:sldId id="642"/>
            <p14:sldId id="739"/>
            <p14:sldId id="762"/>
            <p14:sldId id="746"/>
            <p14:sldId id="763"/>
            <p14:sldId id="745"/>
            <p14:sldId id="740"/>
            <p14:sldId id="747"/>
            <p14:sldId id="748"/>
            <p14:sldId id="749"/>
            <p14:sldId id="741"/>
            <p14:sldId id="751"/>
            <p14:sldId id="752"/>
            <p14:sldId id="753"/>
            <p14:sldId id="765"/>
            <p14:sldId id="766"/>
            <p14:sldId id="756"/>
            <p14:sldId id="768"/>
            <p14:sldId id="769"/>
            <p14:sldId id="758"/>
            <p14:sldId id="759"/>
            <p14:sldId id="770"/>
            <p14:sldId id="776"/>
            <p14:sldId id="760"/>
            <p14:sldId id="778"/>
            <p14:sldId id="736"/>
            <p14:sldId id="761"/>
            <p14:sldId id="771"/>
            <p14:sldId id="772"/>
            <p14:sldId id="773"/>
            <p14:sldId id="777"/>
            <p14:sldId id="775"/>
            <p14:sldId id="774"/>
          </p14:sldIdLst>
        </p14:section>
        <p14:section name="Untitled Section" id="{6F6901B6-06C1-477E-90CB-1D457C220D9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CC00"/>
    <a:srgbClr val="66FFCC"/>
    <a:srgbClr val="CCECFF"/>
    <a:srgbClr val="66FF33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3026" autoAdjust="0"/>
  </p:normalViewPr>
  <p:slideViewPr>
    <p:cSldViewPr snapToGrid="0">
      <p:cViewPr varScale="1">
        <p:scale>
          <a:sx n="115" d="100"/>
          <a:sy n="115" d="100"/>
        </p:scale>
        <p:origin x="80" y="1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4A3B-F841-444A-84F0-0B5E6FFAEA53}" type="datetimeFigureOut">
              <a:rPr lang="en-US" smtClean="0"/>
              <a:pPr/>
              <a:t>6/27/2026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8F3C-3F3A-49BB-86F7-17301BD567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SzPct val="100000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F289B4-9B5B-45EA-80A8-E5B08E8DCE21}" type="datetimeFigureOut">
              <a:rPr lang="en-US" smtClean="0"/>
              <a:pPr/>
              <a:t>6/27/2026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C9D949-F4F2-4FC4-944D-1E13F6E60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com/v3/__https:/www.cambridge.org/core/journals/journal-of-functional-programming/article/higher-order-symbolic-execution-for-contract-verification-and-refutation/129E10B4113242ABB0B7D6890CCFDBC9__;!!N1d2nkBXpQ!PhzLpQjlvSxXlkSBJn89olXB7svVPae6tf7rNWgSrRdgF1kGRWYGWngtSM7Bkui0FWomtWcb3EHZV2ON3eE$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ith guns&#10;&#10;Description automatically generated">
            <a:extLst>
              <a:ext uri="{FF2B5EF4-FFF2-40B4-BE49-F238E27FC236}">
                <a16:creationId xmlns:a16="http://schemas.microsoft.com/office/drawing/2014/main" id="{EF015E12-A539-AF55-D865-92D31A49E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r="11398"/>
          <a:stretch/>
        </p:blipFill>
        <p:spPr>
          <a:xfrm>
            <a:off x="-43333" y="0"/>
            <a:ext cx="13014065" cy="6962775"/>
          </a:xfrm>
          <a:prstGeom prst="rect">
            <a:avLst/>
          </a:prstGeom>
          <a:solidFill>
            <a:srgbClr val="CCECFF"/>
          </a:solidFill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97BF048-384E-5C7A-A554-B1E0EC22F681}"/>
              </a:ext>
            </a:extLst>
          </p:cNvPr>
          <p:cNvSpPr txBox="1">
            <a:spLocks/>
          </p:cNvSpPr>
          <p:nvPr/>
        </p:nvSpPr>
        <p:spPr>
          <a:xfrm>
            <a:off x="1821722" y="4831977"/>
            <a:ext cx="8351746" cy="1515035"/>
          </a:xfrm>
          <a:prstGeom prst="rect">
            <a:avLst/>
          </a:prstGeom>
          <a:solidFill>
            <a:srgbClr val="CCECFF"/>
          </a:solidFill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Lennart Augustsson, Koen Claessen, </a:t>
            </a:r>
            <a:b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Simon Peyton Jones, Tim Sweeney, Jan Vitek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Epic Games </a:t>
            </a:r>
          </a:p>
          <a:p>
            <a:pPr marL="137160" indent="0" algn="ctr"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June 2026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175E36-4504-74B2-BE6F-CB1FA722864D}"/>
              </a:ext>
            </a:extLst>
          </p:cNvPr>
          <p:cNvSpPr txBox="1">
            <a:spLocks/>
          </p:cNvSpPr>
          <p:nvPr/>
        </p:nvSpPr>
        <p:spPr>
          <a:xfrm>
            <a:off x="2798419" y="2740576"/>
            <a:ext cx="6398352" cy="1240409"/>
          </a:xfrm>
          <a:prstGeom prst="rect">
            <a:avLst/>
          </a:prstGeom>
          <a:solidFill>
            <a:srgbClr val="CCECFF"/>
          </a:solidFill>
          <a:effectLst/>
        </p:spPr>
        <p:txBody>
          <a:bodyPr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spcAft>
                <a:spcPts val="600"/>
              </a:spcAft>
              <a:buNone/>
            </a:pPr>
            <a:r>
              <a:rPr lang="en-GB" sz="8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Verifying Verse</a:t>
            </a:r>
          </a:p>
        </p:txBody>
      </p:sp>
    </p:spTree>
    <p:extLst>
      <p:ext uri="{BB962C8B-B14F-4D97-AF65-F5344CB8AC3E}">
        <p14:creationId xmlns:p14="http://schemas.microsoft.com/office/powerpoint/2010/main" val="79412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D9B8-39C9-04C7-0E5E-C0178648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verification plan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55E24-C1D0-0DAD-B62C-2A57D1579F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638588"/>
                <a:ext cx="10972800" cy="267077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But what if the VCs including things like </a:t>
                </a:r>
                <a:br>
                  <a:rPr lang="en-GB" dirty="0"/>
                </a:br>
                <a:r>
                  <a:rPr lang="en-GB" dirty="0"/>
                  <a:t>	</a:t>
                </a:r>
                <a:r>
                  <a:rPr lang="en-GB" dirty="0" err="1"/>
                  <a:t>rng</a:t>
                </a:r>
                <a:r>
                  <a:rPr lang="en-GB" dirty="0"/>
                  <a:t>(womble)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dom</a:t>
                </a:r>
                <a:r>
                  <a:rPr lang="en-GB" dirty="0"/>
                  <a:t>(int)</a:t>
                </a:r>
              </a:p>
              <a:p>
                <a:r>
                  <a:rPr lang="en-GB" dirty="0"/>
                  <a:t>Definition of ‘womble’ must be in the VCs (understandable to Z3)</a:t>
                </a:r>
              </a:p>
              <a:p>
                <a:r>
                  <a:rPr lang="en-GB" dirty="0"/>
                  <a:t>And hence the full execution semantics of Verse needs to be explained</a:t>
                </a:r>
                <a:br>
                  <a:rPr lang="en-GB" dirty="0"/>
                </a:br>
                <a:r>
                  <a:rPr lang="en-GB" dirty="0"/>
                  <a:t>to Z3 somehow.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55E24-C1D0-0DAD-B62C-2A57D1579F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638588"/>
                <a:ext cx="10972800" cy="2670772"/>
              </a:xfrm>
              <a:blipFill>
                <a:blip r:embed="rId2"/>
                <a:stretch>
                  <a:fillRect t="-3881" r="-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505E6C-D672-F3E9-4F46-28C000F96B26}"/>
              </a:ext>
            </a:extLst>
          </p:cNvPr>
          <p:cNvSpPr/>
          <p:nvPr/>
        </p:nvSpPr>
        <p:spPr>
          <a:xfrm>
            <a:off x="653935" y="2145030"/>
            <a:ext cx="2189018" cy="646986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Program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7345D4-23B0-C0BB-7F82-8DBCA804FFB5}"/>
              </a:ext>
            </a:extLst>
          </p:cNvPr>
          <p:cNvSpPr/>
          <p:nvPr/>
        </p:nvSpPr>
        <p:spPr>
          <a:xfrm>
            <a:off x="4789806" y="1666388"/>
            <a:ext cx="3593868" cy="1736646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Verification conditions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In a language that Z3 understands</a:t>
            </a:r>
            <a:endParaRPr lang="en-GB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F5558E2-94AE-BA84-716A-5E3339B79712}"/>
              </a:ext>
            </a:extLst>
          </p:cNvPr>
          <p:cNvSpPr/>
          <p:nvPr/>
        </p:nvSpPr>
        <p:spPr>
          <a:xfrm>
            <a:off x="3070169" y="1858303"/>
            <a:ext cx="1584960" cy="128391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Generate VCs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9B6654E-6D06-BEC3-2ED7-2113B4DE975B}"/>
              </a:ext>
            </a:extLst>
          </p:cNvPr>
          <p:cNvSpPr/>
          <p:nvPr/>
        </p:nvSpPr>
        <p:spPr>
          <a:xfrm>
            <a:off x="8518351" y="1826567"/>
            <a:ext cx="1366059" cy="128391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Check VCs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40B445-8273-3156-9805-2623BA931439}"/>
              </a:ext>
            </a:extLst>
          </p:cNvPr>
          <p:cNvSpPr/>
          <p:nvPr/>
        </p:nvSpPr>
        <p:spPr>
          <a:xfrm>
            <a:off x="9937055" y="2025847"/>
            <a:ext cx="1917468" cy="885349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Z3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(or whatever)b</a:t>
            </a:r>
          </a:p>
        </p:txBody>
      </p:sp>
    </p:spTree>
    <p:extLst>
      <p:ext uri="{BB962C8B-B14F-4D97-AF65-F5344CB8AC3E}">
        <p14:creationId xmlns:p14="http://schemas.microsoft.com/office/powerpoint/2010/main" val="135316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0553E-8BE1-2583-B080-95BFBB74B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D653-9C84-AA6C-5B8A-E4B5A2A1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verification plan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6779B1-7DAE-0763-E7C8-2480B74E3A09}"/>
              </a:ext>
            </a:extLst>
          </p:cNvPr>
          <p:cNvSpPr/>
          <p:nvPr/>
        </p:nvSpPr>
        <p:spPr>
          <a:xfrm>
            <a:off x="653935" y="2008823"/>
            <a:ext cx="2787534" cy="919401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mic Sans MS" pitchFamily="66" charset="0"/>
              </a:rPr>
              <a:t>Program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9170F9-3F62-D07F-D104-DC52A78E0D0D}"/>
              </a:ext>
            </a:extLst>
          </p:cNvPr>
          <p:cNvSpPr/>
          <p:nvPr/>
        </p:nvSpPr>
        <p:spPr>
          <a:xfrm>
            <a:off x="10082899" y="3576834"/>
            <a:ext cx="1917468" cy="885349"/>
          </a:xfrm>
          <a:prstGeom prst="roundRect">
            <a:avLst/>
          </a:prstGeom>
          <a:solidFill>
            <a:srgbClr val="00B0F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Z3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(or whatever)</a:t>
            </a: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7EDA7DEB-D3B7-13DF-E3A6-B612E6F085C5}"/>
              </a:ext>
            </a:extLst>
          </p:cNvPr>
          <p:cNvSpPr/>
          <p:nvPr/>
        </p:nvSpPr>
        <p:spPr>
          <a:xfrm>
            <a:off x="913643" y="3165238"/>
            <a:ext cx="1961125" cy="1104156"/>
          </a:xfrm>
          <a:prstGeom prst="curvedUpArrow">
            <a:avLst>
              <a:gd name="adj1" fmla="val 23826"/>
              <a:gd name="adj2" fmla="val 50000"/>
              <a:gd name="adj3" fmla="val 24404"/>
            </a:avLst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59205-EEF6-0AC2-1CA6-AE31C03E29BF}"/>
              </a:ext>
            </a:extLst>
          </p:cNvPr>
          <p:cNvSpPr txBox="1"/>
          <p:nvPr/>
        </p:nvSpPr>
        <p:spPr>
          <a:xfrm>
            <a:off x="393633" y="4506408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Just do rewrites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56353BB-040F-2ABA-DE3B-EC28448275B9}"/>
              </a:ext>
            </a:extLst>
          </p:cNvPr>
          <p:cNvSpPr/>
          <p:nvPr/>
        </p:nvSpPr>
        <p:spPr>
          <a:xfrm>
            <a:off x="6523975" y="3088415"/>
            <a:ext cx="2787534" cy="1600438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mic Sans MS" pitchFamily="66" charset="0"/>
              </a:rPr>
              <a:t>VCs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In a tiny language Z3 can understand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7B31F6-4E37-B1CB-0F7D-04B8CFCB0B78}"/>
              </a:ext>
            </a:extLst>
          </p:cNvPr>
          <p:cNvSpPr/>
          <p:nvPr/>
        </p:nvSpPr>
        <p:spPr>
          <a:xfrm>
            <a:off x="3111591" y="3377554"/>
            <a:ext cx="3322101" cy="1283910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Some rewrites spit out a verification condition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704EE26-B8BD-6482-1F6E-23552A98DF64}"/>
              </a:ext>
            </a:extLst>
          </p:cNvPr>
          <p:cNvSpPr/>
          <p:nvPr/>
        </p:nvSpPr>
        <p:spPr>
          <a:xfrm>
            <a:off x="9415906" y="3678038"/>
            <a:ext cx="563553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72712E9-05F5-7D85-5582-C18F9453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75" y="5409058"/>
            <a:ext cx="10668757" cy="112073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existing rewrites continue unchanged; no duplication</a:t>
            </a:r>
          </a:p>
          <a:p>
            <a:r>
              <a:rPr lang="en-GB" dirty="0"/>
              <a:t>A few extra rewrites for verification constructs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4BC0542-CEEA-BA98-5D65-1E5A4AA79F2F}"/>
              </a:ext>
            </a:extLst>
          </p:cNvPr>
          <p:cNvSpPr/>
          <p:nvPr/>
        </p:nvSpPr>
        <p:spPr>
          <a:xfrm>
            <a:off x="8069236" y="1427046"/>
            <a:ext cx="4027325" cy="1328023"/>
          </a:xfrm>
          <a:prstGeom prst="wedgeRoundRectCallout">
            <a:avLst>
              <a:gd name="adj1" fmla="val -89769"/>
              <a:gd name="adj2" fmla="val -672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Probably not new, but I’d like help identifying verifiers that do this</a:t>
            </a:r>
          </a:p>
        </p:txBody>
      </p:sp>
    </p:spTree>
    <p:extLst>
      <p:ext uri="{BB962C8B-B14F-4D97-AF65-F5344CB8AC3E}">
        <p14:creationId xmlns:p14="http://schemas.microsoft.com/office/powerpoint/2010/main" val="74514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D518-ED35-66A9-3568-C7D44C72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Extend </a:t>
            </a:r>
            <a:r>
              <a:rPr lang="en-GB" dirty="0" err="1"/>
              <a:t>CoreVerse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A498-993F-7FCA-CB2F-373CB2AC3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D269F-BF17-395E-338A-253051245D2F}"/>
              </a:ext>
            </a:extLst>
          </p:cNvPr>
          <p:cNvSpPr txBox="1"/>
          <p:nvPr/>
        </p:nvSpPr>
        <p:spPr>
          <a:xfrm>
            <a:off x="758418" y="1589549"/>
            <a:ext cx="4506309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):int := x+1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CC785C-24CB-AA83-B8C7-EABB995D5128}"/>
                  </a:ext>
                </a:extLst>
              </p:cNvPr>
              <p:cNvSpPr txBox="1"/>
              <p:nvPr/>
            </p:nvSpPr>
            <p:spPr>
              <a:xfrm>
                <a:off x="758418" y="3036585"/>
                <a:ext cx="5426251" cy="954107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f := function(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x:int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)</a:t>
                </a:r>
                <a:b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</a:b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          { x+1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⊳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int}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CC785C-24CB-AA83-B8C7-EABB995D5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8" y="3036585"/>
                <a:ext cx="5426251" cy="954107"/>
              </a:xfrm>
              <a:prstGeom prst="rect">
                <a:avLst/>
              </a:prstGeom>
              <a:blipFill>
                <a:blip r:embed="rId2"/>
                <a:stretch>
                  <a:fillRect l="-2245" t="-7006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800E927-4908-A67B-562A-E3E3B217C517}"/>
              </a:ext>
            </a:extLst>
          </p:cNvPr>
          <p:cNvSpPr txBox="1"/>
          <p:nvPr/>
        </p:nvSpPr>
        <p:spPr>
          <a:xfrm>
            <a:off x="758418" y="5032716"/>
            <a:ext cx="1015298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verify(u){x. x=int[u]; 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      check&lt;succeeds&gt;{ int[x+1] } };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\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x=int[u]; (x+1)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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B8394AC-2B7C-D350-B3A2-04343C48C640}"/>
              </a:ext>
            </a:extLst>
          </p:cNvPr>
          <p:cNvSpPr/>
          <p:nvPr/>
        </p:nvSpPr>
        <p:spPr>
          <a:xfrm>
            <a:off x="99773" y="2164232"/>
            <a:ext cx="4111511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Superficial syntactic sugar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103549A-EC85-D26E-AAC2-E2CF1E206572}"/>
              </a:ext>
            </a:extLst>
          </p:cNvPr>
          <p:cNvSpPr/>
          <p:nvPr/>
        </p:nvSpPr>
        <p:spPr>
          <a:xfrm>
            <a:off x="166275" y="4099043"/>
            <a:ext cx="4111511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Matching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542A577-94C0-21DD-3187-8AEB03AD0BB7}"/>
              </a:ext>
            </a:extLst>
          </p:cNvPr>
          <p:cNvSpPr/>
          <p:nvPr/>
        </p:nvSpPr>
        <p:spPr>
          <a:xfrm>
            <a:off x="6483927" y="608265"/>
            <a:ext cx="5608300" cy="2485787"/>
          </a:xfrm>
          <a:prstGeom prst="wedgeRoundRectCallout">
            <a:avLst>
              <a:gd name="adj1" fmla="val -47252"/>
              <a:gd name="adj2" fmla="val 13390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The (~&gt;) matching rule for ‘function’ spits out a verify{} as well as a lambda.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That verify{} checks that the function is a function: for everything in its domain it produces one well defined result; or fails in the case of &lt;decides&gt; functions</a:t>
            </a:r>
          </a:p>
        </p:txBody>
      </p:sp>
    </p:spTree>
    <p:extLst>
      <p:ext uri="{BB962C8B-B14F-4D97-AF65-F5344CB8AC3E}">
        <p14:creationId xmlns:p14="http://schemas.microsoft.com/office/powerpoint/2010/main" val="339887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B1AC-6754-7746-4772-EA5145DE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Thought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0C66B-8CBC-7EDC-9A5E-AC46A351E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47504"/>
            <a:ext cx="10972800" cy="30618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Imagine a runtime that could solve verification conditions at runtime, maybe calling a theorem prover or something.</a:t>
            </a:r>
          </a:p>
          <a:p>
            <a:r>
              <a:rPr lang="en-GB" dirty="0"/>
              <a:t>But actually we’d like to solve the verification conditions statically, so that the runtime never comes across an unsolved one.</a:t>
            </a:r>
          </a:p>
          <a:p>
            <a:r>
              <a:rPr lang="en-GB" dirty="0"/>
              <a:t>“Solve verification condition” </a:t>
            </a:r>
            <a:br>
              <a:rPr lang="en-GB" dirty="0"/>
            </a:br>
            <a:r>
              <a:rPr lang="en-GB" dirty="0"/>
              <a:t>= apply rewrite rules until verify(u){e} rewrites to ().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4D74D-F400-F96F-827A-2D56476B3CDA}"/>
              </a:ext>
            </a:extLst>
          </p:cNvPr>
          <p:cNvSpPr txBox="1"/>
          <p:nvPr/>
        </p:nvSpPr>
        <p:spPr>
          <a:xfrm>
            <a:off x="609600" y="1600200"/>
            <a:ext cx="1015298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verify(u){x. x=int[u]; 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      check&lt;succeeds&gt;{ int[x+1] } }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\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u.x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x=int[u]; (x+1)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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</a:t>
            </a:r>
          </a:p>
        </p:txBody>
      </p:sp>
    </p:spTree>
    <p:extLst>
      <p:ext uri="{BB962C8B-B14F-4D97-AF65-F5344CB8AC3E}">
        <p14:creationId xmlns:p14="http://schemas.microsoft.com/office/powerpoint/2010/main" val="67001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07862-6D16-F08F-8EEF-D372007F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FA5B-C731-7758-2025-38FB633B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rewriting  that verify{}!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2AB52-F142-21DF-8808-20BC0C36A9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610" y="2340967"/>
                <a:ext cx="10972800" cy="4020589"/>
              </a:xfrm>
            </p:spPr>
            <p:txBody>
              <a:bodyPr/>
              <a:lstStyle/>
              <a:p>
                <a:r>
                  <a:rPr lang="en-GB" dirty="0"/>
                  <a:t>Immediately stuck because we don’t know what ‘u’ is.</a:t>
                </a:r>
              </a:p>
              <a:p>
                <a:r>
                  <a:rPr lang="en-GB" b="1" dirty="0">
                    <a:solidFill>
                      <a:srgbClr val="FFC000"/>
                    </a:solidFill>
                  </a:rPr>
                  <a:t>Split</a:t>
                </a:r>
                <a:r>
                  <a:rPr lang="en-GB" dirty="0"/>
                  <a:t> into two cases:</a:t>
                </a:r>
              </a:p>
              <a:p>
                <a:pPr lvl="1"/>
                <a:r>
                  <a:rPr lang="en-GB" dirty="0"/>
                  <a:t>Either </a:t>
                </a:r>
                <a:r>
                  <a:rPr lang="en-GB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int[u] </a:t>
                </a:r>
                <a:r>
                  <a:rPr lang="en-GB" dirty="0"/>
                  <a:t>or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int[u]</a:t>
                </a:r>
              </a:p>
              <a:p>
                <a:pPr lvl="1"/>
                <a:r>
                  <a:rPr lang="en-GB" dirty="0"/>
                  <a:t>In either case, verification must succeed</a:t>
                </a:r>
              </a:p>
              <a:p>
                <a:pPr lvl="1"/>
                <a:endParaRPr lang="en-GB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E2AB52-F142-21DF-8808-20BC0C36A9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610" y="2340967"/>
                <a:ext cx="10972800" cy="4020589"/>
              </a:xfrm>
              <a:blipFill>
                <a:blip r:embed="rId2"/>
                <a:stretch>
                  <a:fillRect t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44C43A-A34A-4B80-F701-8E02935BBE9B}"/>
                  </a:ext>
                </a:extLst>
              </p:cNvPr>
              <p:cNvSpPr txBox="1"/>
              <p:nvPr/>
            </p:nvSpPr>
            <p:spPr>
              <a:xfrm>
                <a:off x="556589" y="4617500"/>
                <a:ext cx="11567677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verify(u; </a:t>
                </a:r>
                <a:r>
                  <a:rPr lang="en-GB" sz="24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4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</a:t>
                </a:r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) {</a:t>
                </a:r>
                <a:r>
                  <a:rPr lang="en-GB" sz="24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x.x</a:t>
                </a:r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=</a:t>
                </a:r>
                <a:r>
                  <a:rPr lang="en-GB" sz="24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u</a:t>
                </a:r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   check&lt;succeeds&gt;{ int[x+1] }};</a:t>
                </a:r>
              </a:p>
              <a:p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verify(u;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4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isInt[u]</a:t>
                </a:r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){</a:t>
                </a:r>
                <a:r>
                  <a:rPr lang="en-GB" sz="24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x.x</a:t>
                </a:r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=</a:t>
                </a:r>
                <a:r>
                  <a:rPr lang="en-GB" sz="24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fail</a:t>
                </a:r>
                <a:r>
                  <a:rPr lang="en-GB" sz="24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check&lt;succeeds&gt;{ int[x+1] }}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44C43A-A34A-4B80-F701-8E02935B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9" y="4617500"/>
                <a:ext cx="11567677" cy="830997"/>
              </a:xfrm>
              <a:prstGeom prst="rect">
                <a:avLst/>
              </a:prstGeom>
              <a:blipFill>
                <a:blip r:embed="rId3"/>
                <a:stretch>
                  <a:fillRect l="-790" t="-8759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7F8A7BD1-BED9-3A02-4597-6407B4B64B07}"/>
                  </a:ext>
                </a:extLst>
              </p:cNvPr>
              <p:cNvSpPr/>
              <p:nvPr/>
            </p:nvSpPr>
            <p:spPr>
              <a:xfrm>
                <a:off x="2426485" y="5797190"/>
                <a:ext cx="4027325" cy="817245"/>
              </a:xfrm>
              <a:prstGeom prst="wedgeRoundRectCallout">
                <a:avLst>
                  <a:gd name="adj1" fmla="val -36240"/>
                  <a:gd name="adj2" fmla="val -89673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  <a:latin typeface="Comic Sans MS" pitchFamily="66" charset="0"/>
                  </a:rPr>
                  <a:t>Assumptions of the verify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 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.  </m:t>
                      </m:r>
                      <m:r>
                        <a:rPr lang="en-GB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𝑖𝑠𝐼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𝑛𝑡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.  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𝑏𝑙𝑎h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7F8A7BD1-BED9-3A02-4597-6407B4B64B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485" y="5797190"/>
                <a:ext cx="4027325" cy="817245"/>
              </a:xfrm>
              <a:prstGeom prst="wedgeRoundRectCallout">
                <a:avLst>
                  <a:gd name="adj1" fmla="val -36240"/>
                  <a:gd name="adj2" fmla="val -8967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287DE50-0679-A29F-44D6-36746E1D218D}"/>
              </a:ext>
            </a:extLst>
          </p:cNvPr>
          <p:cNvSpPr txBox="1"/>
          <p:nvPr/>
        </p:nvSpPr>
        <p:spPr>
          <a:xfrm>
            <a:off x="609600" y="1590268"/>
            <a:ext cx="1134410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verify(u){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x.x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int[u];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check&lt;succeeds&gt;{ int[x+1] }}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D059DAE-B064-EF84-B2D5-62998A24E96D}"/>
              </a:ext>
            </a:extLst>
          </p:cNvPr>
          <p:cNvSpPr/>
          <p:nvPr/>
        </p:nvSpPr>
        <p:spPr>
          <a:xfrm>
            <a:off x="9881411" y="2499026"/>
            <a:ext cx="2072291" cy="1328023"/>
          </a:xfrm>
          <a:prstGeom prst="wedgeRoundRectCallout">
            <a:avLst>
              <a:gd name="adj1" fmla="val -82950"/>
              <a:gd name="adj2" fmla="val -4288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NB: ‘int’ is primitive, else we’d inline its definition</a:t>
            </a:r>
          </a:p>
        </p:txBody>
      </p:sp>
    </p:spTree>
    <p:extLst>
      <p:ext uri="{BB962C8B-B14F-4D97-AF65-F5344CB8AC3E}">
        <p14:creationId xmlns:p14="http://schemas.microsoft.com/office/powerpoint/2010/main" val="311544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E6463-CDEB-168B-4D03-42D9F4527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FEC1-FC16-F8B2-CE49-68BF13FF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Vacuous success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A08D8-AEE2-7713-1E84-AF091F832C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610" y="2340967"/>
                <a:ext cx="10972800" cy="4020589"/>
              </a:xfrm>
            </p:spPr>
            <p:txBody>
              <a:bodyPr/>
              <a:lstStyle/>
              <a:p>
                <a:r>
                  <a:rPr lang="en-GB" dirty="0"/>
                  <a:t>verify(R;A){e}  rejects the program when e gets stuck</a:t>
                </a:r>
              </a:p>
              <a:p>
                <a:r>
                  <a:rPr lang="en-GB" dirty="0"/>
                  <a:t>verify(R;A){fail}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GB" dirty="0"/>
                  <a:t>  &lt;&gt;</a:t>
                </a:r>
                <a:br>
                  <a:rPr lang="en-GB" dirty="0"/>
                </a:br>
                <a:r>
                  <a:rPr lang="en-GB" dirty="0"/>
                  <a:t>It’s not stuck!  It discharges the verify, vacuously.</a:t>
                </a:r>
              </a:p>
              <a:p>
                <a:r>
                  <a:rPr lang="en-GB" dirty="0"/>
                  <a:t>That leaves us with...</a:t>
                </a:r>
              </a:p>
              <a:p>
                <a:pPr lvl="1"/>
                <a:endParaRPr lang="en-GB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A08D8-AEE2-7713-1E84-AF091F832C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610" y="2340967"/>
                <a:ext cx="10972800" cy="4020589"/>
              </a:xfrm>
              <a:blipFill>
                <a:blip r:embed="rId2"/>
                <a:stretch>
                  <a:fillRect t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D1FFFDF-2AA3-1E21-2589-114CFBF9D5B2}"/>
              </a:ext>
            </a:extLst>
          </p:cNvPr>
          <p:cNvSpPr txBox="1"/>
          <p:nvPr/>
        </p:nvSpPr>
        <p:spPr>
          <a:xfrm>
            <a:off x="457200" y="4967774"/>
            <a:ext cx="1107218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verify(u; 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){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x.x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check&lt;succeeds&gt;{ int[x+1] }}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17CA76-B1F5-E4A0-72FA-4E39EFF5096F}"/>
                  </a:ext>
                </a:extLst>
              </p:cNvPr>
              <p:cNvSpPr txBox="1"/>
              <p:nvPr/>
            </p:nvSpPr>
            <p:spPr>
              <a:xfrm>
                <a:off x="457200" y="1428561"/>
                <a:ext cx="10041467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verify(u; </a:t>
                </a:r>
                <a:r>
                  <a:rPr lang="en-GB" sz="20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</a:t>
                </a:r>
                <a:r>
                  <a:rPr lang="en-GB" sz="20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) {</a:t>
                </a:r>
                <a:r>
                  <a:rPr lang="en-GB" sz="20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x.x</a:t>
                </a:r>
                <a:r>
                  <a:rPr lang="en-GB" sz="20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=</a:t>
                </a:r>
                <a:r>
                  <a:rPr lang="en-GB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u</a:t>
                </a:r>
                <a:r>
                  <a:rPr lang="en-GB" sz="20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   check&lt;succeeds&gt;{ int[x+1] }};</a:t>
                </a:r>
              </a:p>
              <a:p>
                <a:r>
                  <a:rPr lang="en-GB" sz="20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verify(u;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isInt[u]</a:t>
                </a:r>
                <a:r>
                  <a:rPr lang="en-GB" sz="20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){</a:t>
                </a:r>
                <a:r>
                  <a:rPr lang="en-GB" sz="20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x.x</a:t>
                </a:r>
                <a:r>
                  <a:rPr lang="en-GB" sz="20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=</a:t>
                </a:r>
                <a:r>
                  <a:rPr lang="en-GB" sz="20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fail</a:t>
                </a:r>
                <a:r>
                  <a:rPr lang="en-GB" sz="20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check&lt;succeeds&gt;{ int[x+1] }}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17CA76-B1F5-E4A0-72FA-4E39EFF50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28561"/>
                <a:ext cx="10041467" cy="707886"/>
              </a:xfrm>
              <a:prstGeom prst="rect">
                <a:avLst/>
              </a:prstGeom>
              <a:blipFill>
                <a:blip r:embed="rId3"/>
                <a:stretch>
                  <a:fillRect l="-607" t="-6897" b="-16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38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AD5A3-23BF-DBD5-39B4-CA6DFC7E3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4087-35CB-C7C9-246F-0D1587DF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Rewrite some more...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4E94-FAD5-1FFB-4594-38A1C11A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10" y="4322618"/>
            <a:ext cx="10972800" cy="20389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Now we are stuck on that (u+1)...</a:t>
            </a:r>
          </a:p>
          <a:p>
            <a:r>
              <a:rPr lang="en-GB" dirty="0"/>
              <a:t>Stuck on (v1+v2)</a:t>
            </a:r>
          </a:p>
          <a:p>
            <a:pPr lvl="1"/>
            <a:r>
              <a:rPr lang="en-GB" dirty="0"/>
              <a:t>Need int[v1] and int[v2]</a:t>
            </a:r>
          </a:p>
          <a:p>
            <a:pPr lvl="1"/>
            <a:r>
              <a:rPr lang="en-GB" dirty="0"/>
              <a:t>Then we can proceed</a:t>
            </a:r>
          </a:p>
          <a:p>
            <a:pPr lvl="1"/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32ACE-0183-57B1-A575-4DFF5EE5D666}"/>
              </a:ext>
            </a:extLst>
          </p:cNvPr>
          <p:cNvSpPr txBox="1"/>
          <p:nvPr/>
        </p:nvSpPr>
        <p:spPr>
          <a:xfrm>
            <a:off x="662610" y="1620295"/>
            <a:ext cx="1085642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verify(u; 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){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x.x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=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check&lt;succeeds&gt;{ int[x+1] }}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F0CE8-A6FB-7A08-E31E-7AAE8F2F271B}"/>
              </a:ext>
            </a:extLst>
          </p:cNvPr>
          <p:cNvSpPr txBox="1"/>
          <p:nvPr/>
        </p:nvSpPr>
        <p:spPr>
          <a:xfrm>
            <a:off x="609600" y="3334250"/>
            <a:ext cx="1085642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verify(u; 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){check&lt;succeeds&gt;{ int[u+1] }}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7CC071-AE54-3657-CAC6-D74E7CDBB81C}"/>
              </a:ext>
            </a:extLst>
          </p:cNvPr>
          <p:cNvSpPr/>
          <p:nvPr/>
        </p:nvSpPr>
        <p:spPr>
          <a:xfrm>
            <a:off x="199505" y="2459513"/>
            <a:ext cx="3779828" cy="611386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Comic Sans MS" pitchFamily="66" charset="0"/>
              </a:rPr>
              <a:t>Promote, substitute, SEQ</a:t>
            </a:r>
          </a:p>
        </p:txBody>
      </p:sp>
    </p:spTree>
    <p:extLst>
      <p:ext uri="{BB962C8B-B14F-4D97-AF65-F5344CB8AC3E}">
        <p14:creationId xmlns:p14="http://schemas.microsoft.com/office/powerpoint/2010/main" val="62549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C2C51-FA3D-9409-43B2-C505EE6F3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797C-ECBB-D714-73FE-31AAA38D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Dealing with (+)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37E82-60D7-8249-CB79-ACC0CFDD59DE}"/>
              </a:ext>
            </a:extLst>
          </p:cNvPr>
          <p:cNvSpPr txBox="1"/>
          <p:nvPr/>
        </p:nvSpPr>
        <p:spPr>
          <a:xfrm>
            <a:off x="457199" y="1417638"/>
            <a:ext cx="108034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verify(u;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){check&lt;succeeds&gt;{ int[u+1]}}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F526C33-3995-5566-4F0C-CE3DA659A48B}"/>
              </a:ext>
            </a:extLst>
          </p:cNvPr>
          <p:cNvSpPr/>
          <p:nvPr/>
        </p:nvSpPr>
        <p:spPr>
          <a:xfrm>
            <a:off x="199505" y="2398375"/>
            <a:ext cx="3779828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Verification rule for (+)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918E6D-CC41-7AFA-D576-16B9217AA764}"/>
                  </a:ext>
                </a:extLst>
              </p:cNvPr>
              <p:cNvSpPr txBox="1"/>
              <p:nvPr/>
            </p:nvSpPr>
            <p:spPr>
              <a:xfrm>
                <a:off x="457198" y="3573477"/>
                <a:ext cx="10803467" cy="224676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verify(u;</a:t>
                </a:r>
                <a:r>
                  <a:rPr lang="en-GB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isInt[u],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[u])</a:t>
                </a:r>
                <a:b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</a:b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     {check&lt;succeeds&gt;{ int[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STUCK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]}}</a:t>
                </a:r>
              </a:p>
              <a:p>
                <a:endParaRPr lang="en-GB" sz="28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  <a:sym typeface="Symbol" panose="05050102010706020507" pitchFamily="18" charset="2"/>
                </a:endParaRPr>
              </a:p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u,r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</a:t>
                </a:r>
                <a:r>
                  <a:rPr lang="en-GB" sz="28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[u], r=u+1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,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[u])</a:t>
                </a:r>
                <a:b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</a:b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     {check&lt;succeeds&gt;{ int[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] }}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918E6D-CC41-7AFA-D576-16B9217AA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573477"/>
                <a:ext cx="10803467" cy="2246769"/>
              </a:xfrm>
              <a:prstGeom prst="rect">
                <a:avLst/>
              </a:prstGeom>
              <a:blipFill>
                <a:blip r:embed="rId2"/>
                <a:stretch>
                  <a:fillRect l="-1129" t="-2710" b="-6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A16FA6A-5E77-3582-5A0E-812D33A54838}"/>
              </a:ext>
            </a:extLst>
          </p:cNvPr>
          <p:cNvSpPr/>
          <p:nvPr/>
        </p:nvSpPr>
        <p:spPr>
          <a:xfrm>
            <a:off x="8111878" y="2926978"/>
            <a:ext cx="2072291" cy="715089"/>
          </a:xfrm>
          <a:prstGeom prst="wedgeRoundRectCallout">
            <a:avLst>
              <a:gd name="adj1" fmla="val -109915"/>
              <a:gd name="adj2" fmla="val 719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Precondition fails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4235D8A-EBFF-D30B-B6FD-F116CB6738FE}"/>
              </a:ext>
            </a:extLst>
          </p:cNvPr>
          <p:cNvSpPr/>
          <p:nvPr/>
        </p:nvSpPr>
        <p:spPr>
          <a:xfrm>
            <a:off x="9967307" y="3905850"/>
            <a:ext cx="2072291" cy="1328023"/>
          </a:xfrm>
          <a:prstGeom prst="wedgeRoundRectCallout">
            <a:avLst>
              <a:gd name="adj1" fmla="val -113592"/>
              <a:gd name="adj2" fmla="val 3817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Precondition succeeds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Fresh </a:t>
            </a:r>
            <a:r>
              <a:rPr lang="en-GB" dirty="0" err="1">
                <a:solidFill>
                  <a:schemeClr val="bg1"/>
                </a:solidFill>
                <a:latin typeface="Comic Sans MS" pitchFamily="66" charset="0"/>
              </a:rPr>
              <a:t>skolem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r for result</a:t>
            </a:r>
          </a:p>
        </p:txBody>
      </p:sp>
    </p:spTree>
    <p:extLst>
      <p:ext uri="{BB962C8B-B14F-4D97-AF65-F5344CB8AC3E}">
        <p14:creationId xmlns:p14="http://schemas.microsoft.com/office/powerpoint/2010/main" val="238688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DABFF-3C17-30EA-8EB2-BBE6B51E0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C7F8-BDAE-18BF-1847-9BEBDF23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3AE48-ACE3-CFEA-3006-9B5ACBC8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72144"/>
            <a:ext cx="10972800" cy="3832167"/>
          </a:xfrm>
        </p:spPr>
        <p:txBody>
          <a:bodyPr/>
          <a:lstStyle/>
          <a:p>
            <a:r>
              <a:rPr lang="en-GB" dirty="0"/>
              <a:t>Assumptions are contradictory</a:t>
            </a:r>
          </a:p>
          <a:p>
            <a:r>
              <a:rPr lang="en-GB" dirty="0"/>
              <a:t>So the verify is discharged vacuously</a:t>
            </a:r>
          </a:p>
          <a:p>
            <a:r>
              <a:rPr lang="en-GB" dirty="0"/>
              <a:t>So verify(R; &lt;contradiction&gt;){e}  </a:t>
            </a:r>
            <a:r>
              <a:rPr lang="en-GB" b="0" i="0" dirty="0">
                <a:latin typeface="+mj-lt"/>
              </a:rPr>
              <a:t>⟶ &lt;&gt;</a:t>
            </a:r>
          </a:p>
          <a:p>
            <a:r>
              <a:rPr lang="en-GB" dirty="0">
                <a:latin typeface="+mj-lt"/>
              </a:rPr>
              <a:t>So we are left with</a:t>
            </a:r>
            <a:endParaRPr lang="en-GB" b="0" i="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75AEA-0809-8D49-C650-794575383D54}"/>
              </a:ext>
            </a:extLst>
          </p:cNvPr>
          <p:cNvSpPr txBox="1"/>
          <p:nvPr/>
        </p:nvSpPr>
        <p:spPr>
          <a:xfrm>
            <a:off x="304799" y="1614058"/>
            <a:ext cx="115824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verify(u; </a:t>
            </a:r>
            <a:r>
              <a:rPr lang="en-GB" sz="2400" b="1" i="0" dirty="0">
                <a:solidFill>
                  <a:srgbClr val="FF0000"/>
                </a:solidFill>
                <a:latin typeface="+mj-lt"/>
                <a:cs typeface="Courier New" pitchFamily="49" charset="0"/>
                <a:sym typeface="Symbol" panose="05050102010706020507" pitchFamily="18" charset="2"/>
              </a:rPr>
              <a:t>¬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[u], </a:t>
            </a:r>
            <a:r>
              <a:rPr lang="en-GB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){check&lt;succeeds&gt;{ int[STUCK] }}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50524-72E3-6C26-0208-CA0B3D0A584C}"/>
              </a:ext>
            </a:extLst>
          </p:cNvPr>
          <p:cNvSpPr txBox="1"/>
          <p:nvPr/>
        </p:nvSpPr>
        <p:spPr>
          <a:xfrm>
            <a:off x="550331" y="5150204"/>
            <a:ext cx="1080346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u,r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[u], r=u+1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,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[u])</a:t>
            </a:r>
            <a:b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</a:b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{check&lt;succeeds&gt;{ int[r] }}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BD0DCCC-5C86-067C-36CB-4FE63FFDB9A9}"/>
                  </a:ext>
                </a:extLst>
              </p:cNvPr>
              <p:cNvSpPr/>
              <p:nvPr/>
            </p:nvSpPr>
            <p:spPr>
              <a:xfrm>
                <a:off x="8500535" y="2407444"/>
                <a:ext cx="3386665" cy="1021556"/>
              </a:xfrm>
              <a:prstGeom prst="wedgeRoundRectCallout">
                <a:avLst>
                  <a:gd name="adj1" fmla="val -128842"/>
                  <a:gd name="adj2" fmla="val -32273"/>
                  <a:gd name="adj3" fmla="val 16667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bg1"/>
                    </a:solidFill>
                    <a:latin typeface="Comic Sans MS" pitchFamily="66" charset="0"/>
                  </a:rPr>
                  <a:t>Feed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lit/>
                        </m:rP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𝑖𝑠𝐼𝑛𝑡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𝑖𝑠𝐼𝑛𝑡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GB" dirty="0">
                    <a:solidFill>
                      <a:schemeClr val="bg1"/>
                    </a:solidFill>
                    <a:latin typeface="Comic Sans MS" pitchFamily="66" charset="0"/>
                  </a:rPr>
                  <a:t>to Z3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9BD0DCCC-5C86-067C-36CB-4FE63FFDB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35" y="2407444"/>
                <a:ext cx="3386665" cy="1021556"/>
              </a:xfrm>
              <a:prstGeom prst="wedgeRoundRectCallout">
                <a:avLst>
                  <a:gd name="adj1" fmla="val -128842"/>
                  <a:gd name="adj2" fmla="val -32273"/>
                  <a:gd name="adj3" fmla="val 16667"/>
                </a:avLst>
              </a:prstGeom>
              <a:blipFill>
                <a:blip r:embed="rId2"/>
                <a:stretch>
                  <a:fillRect b="-4118"/>
                </a:stretch>
              </a:blipFill>
              <a:ln w="952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E6CF9A3-3B1D-6D60-97B7-DEE7DFC12BC1}"/>
              </a:ext>
            </a:extLst>
          </p:cNvPr>
          <p:cNvSpPr/>
          <p:nvPr/>
        </p:nvSpPr>
        <p:spPr>
          <a:xfrm>
            <a:off x="8593668" y="3950161"/>
            <a:ext cx="3386665" cy="715089"/>
          </a:xfrm>
          <a:prstGeom prst="wedgeRoundRectCallout">
            <a:avLst>
              <a:gd name="adj1" fmla="val -25842"/>
              <a:gd name="adj2" fmla="val -12107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This IS the interface to an external SMT solver</a:t>
            </a:r>
          </a:p>
        </p:txBody>
      </p:sp>
    </p:spTree>
    <p:extLst>
      <p:ext uri="{BB962C8B-B14F-4D97-AF65-F5344CB8AC3E}">
        <p14:creationId xmlns:p14="http://schemas.microsoft.com/office/powerpoint/2010/main" val="183583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389CB-2D3A-9A39-3326-2BB167625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65B7-7733-CEE4-AA59-38F628B6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Stuck again on int[r]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5A601-1653-FA9C-EB5F-8ECF8162C0D9}"/>
              </a:ext>
            </a:extLst>
          </p:cNvPr>
          <p:cNvSpPr txBox="1"/>
          <p:nvPr/>
        </p:nvSpPr>
        <p:spPr>
          <a:xfrm>
            <a:off x="694266" y="1557867"/>
            <a:ext cx="1080346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u,r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[u], r=u+1,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[u])</a:t>
            </a:r>
            <a:b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</a:b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{check&lt;succeeds&gt;{ 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int[r]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}}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6718A-8F63-5984-3113-CC8253A7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36868"/>
            <a:ext cx="10972800" cy="3572491"/>
          </a:xfrm>
        </p:spPr>
        <p:txBody>
          <a:bodyPr/>
          <a:lstStyle/>
          <a:p>
            <a:pPr marL="777240" indent="-457200"/>
            <a:r>
              <a:rPr lang="en-GB" dirty="0"/>
              <a:t>Same as before: split into two cases: int[r] holds or it doesn’t.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2EF6AD-DD2A-41C2-A030-87F9E74331BE}"/>
                  </a:ext>
                </a:extLst>
              </p:cNvPr>
              <p:cNvSpPr txBox="1"/>
              <p:nvPr/>
            </p:nvSpPr>
            <p:spPr>
              <a:xfrm>
                <a:off x="694266" y="3831204"/>
                <a:ext cx="10803467" cy="18158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u,r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8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[r],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[u], r=u+1,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[u])</a:t>
                </a:r>
                <a:b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</a:b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     {check&lt;succeeds&gt;{ fail }};</a:t>
                </a:r>
              </a:p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u,r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</a:t>
                </a:r>
                <a:r>
                  <a:rPr lang="en-GB" sz="28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[r],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[u], r=u+1,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[u])</a:t>
                </a:r>
                <a:b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</a:b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     {check&lt;succeeds&gt;{ r }};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2EF6AD-DD2A-41C2-A030-87F9E7433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6" y="3831204"/>
                <a:ext cx="10803467" cy="1815882"/>
              </a:xfrm>
              <a:prstGeom prst="rect">
                <a:avLst/>
              </a:prstGeom>
              <a:blipFill>
                <a:blip r:embed="rId2"/>
                <a:stretch>
                  <a:fillRect l="-1185" t="-3356" b="-8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93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11E073-CBD4-8193-6244-560658433D61}"/>
              </a:ext>
            </a:extLst>
          </p:cNvPr>
          <p:cNvSpPr/>
          <p:nvPr/>
        </p:nvSpPr>
        <p:spPr>
          <a:xfrm>
            <a:off x="4677512" y="4502765"/>
            <a:ext cx="3202894" cy="11685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Denotational semantics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F4249D-88FB-26D1-BE29-A42D2B096707}"/>
              </a:ext>
            </a:extLst>
          </p:cNvPr>
          <p:cNvSpPr/>
          <p:nvPr/>
        </p:nvSpPr>
        <p:spPr>
          <a:xfrm>
            <a:off x="3370651" y="1290786"/>
            <a:ext cx="5773349" cy="1514773"/>
          </a:xfrm>
          <a:prstGeom prst="ellips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mic Sans MS" pitchFamily="66" charset="0"/>
              </a:rPr>
              <a:t>Programmer’s eye view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396A06F-893E-90F2-CCE5-EDEDF498743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sz="6000" dirty="0"/>
              <a:t>Figuring out Verse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6ABD33-EB1B-036E-3279-CDE37C5D7747}"/>
              </a:ext>
            </a:extLst>
          </p:cNvPr>
          <p:cNvSpPr/>
          <p:nvPr/>
        </p:nvSpPr>
        <p:spPr>
          <a:xfrm>
            <a:off x="335280" y="4496122"/>
            <a:ext cx="3688080" cy="116853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Operational semantics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48AB02-9763-F5E1-ABCA-8A26645B4CA3}"/>
              </a:ext>
            </a:extLst>
          </p:cNvPr>
          <p:cNvSpPr/>
          <p:nvPr/>
        </p:nvSpPr>
        <p:spPr>
          <a:xfrm>
            <a:off x="8534558" y="4559982"/>
            <a:ext cx="3202894" cy="104081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Verification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4935D1-FFD2-01CE-2B4C-CF8852AA55E6}"/>
              </a:ext>
            </a:extLst>
          </p:cNvPr>
          <p:cNvCxnSpPr>
            <a:stCxn id="5" idx="3"/>
            <a:endCxn id="7" idx="0"/>
          </p:cNvCxnSpPr>
          <p:nvPr/>
        </p:nvCxnSpPr>
        <p:spPr>
          <a:xfrm flipH="1">
            <a:off x="2179320" y="2583726"/>
            <a:ext cx="2036818" cy="191239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59A5A5-8844-D15C-1CF3-EB6BEB700754}"/>
              </a:ext>
            </a:extLst>
          </p:cNvPr>
          <p:cNvCxnSpPr>
            <a:cxnSpLocks/>
            <a:stCxn id="5" idx="4"/>
            <a:endCxn id="4" idx="0"/>
          </p:cNvCxnSpPr>
          <p:nvPr/>
        </p:nvCxnSpPr>
        <p:spPr>
          <a:xfrm>
            <a:off x="6257326" y="2805559"/>
            <a:ext cx="21633" cy="16972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41EC40-DC4B-1C84-0448-8CC326835FD4}"/>
              </a:ext>
            </a:extLst>
          </p:cNvPr>
          <p:cNvCxnSpPr>
            <a:cxnSpLocks/>
            <a:stCxn id="5" idx="5"/>
            <a:endCxn id="8" idx="0"/>
          </p:cNvCxnSpPr>
          <p:nvPr/>
        </p:nvCxnSpPr>
        <p:spPr>
          <a:xfrm>
            <a:off x="8298513" y="2583726"/>
            <a:ext cx="1837492" cy="19762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4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41141-4CC2-1A56-E715-806EC49C1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679D8-2BE2-6399-E436-8B259E80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232DA-D90E-7D5F-C76E-2432B27C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9268"/>
            <a:ext cx="10972800" cy="4980092"/>
          </a:xfrm>
        </p:spPr>
        <p:txBody>
          <a:bodyPr/>
          <a:lstStyle/>
          <a:p>
            <a:pPr marL="777240" indent="-457200"/>
            <a:r>
              <a:rPr lang="en-GB" dirty="0"/>
              <a:t>Again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35A802-F14B-61F5-7A5C-81C7AE3F40EB}"/>
                  </a:ext>
                </a:extLst>
              </p:cNvPr>
              <p:cNvSpPr txBox="1"/>
              <p:nvPr/>
            </p:nvSpPr>
            <p:spPr>
              <a:xfrm>
                <a:off x="846666" y="1329268"/>
                <a:ext cx="10803467" cy="18158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u,r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sz="28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[r],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[u], r=u+1,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[u])</a:t>
                </a:r>
                <a:b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</a:b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     {check&lt;succeeds&gt;{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fail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}};</a:t>
                </a:r>
              </a:p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verify(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u,r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; </a:t>
                </a:r>
                <a:r>
                  <a:rPr lang="en-GB" sz="2800" b="1" dirty="0" err="1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[r],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[u], r=u+1, 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isInt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[u])</a:t>
                </a:r>
                <a:b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</a:b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     {check&lt;succeeds&gt;{ </a:t>
                </a:r>
                <a:r>
                  <a:rPr lang="en-GB" sz="2800" b="1" dirty="0">
                    <a:solidFill>
                      <a:srgbClr val="FF0000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r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}};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35A802-F14B-61F5-7A5C-81C7AE3F4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66" y="1329268"/>
                <a:ext cx="10803467" cy="1815882"/>
              </a:xfrm>
              <a:prstGeom prst="rect">
                <a:avLst/>
              </a:prstGeom>
              <a:blipFill>
                <a:blip r:embed="rId2"/>
                <a:stretch>
                  <a:fillRect l="-1185" t="-3356" b="-8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0B68FD-FCCC-F2A4-5E4C-478C6C2A8CB3}"/>
              </a:ext>
            </a:extLst>
          </p:cNvPr>
          <p:cNvSpPr txBox="1"/>
          <p:nvPr/>
        </p:nvSpPr>
        <p:spPr>
          <a:xfrm>
            <a:off x="846666" y="4015883"/>
            <a:ext cx="1080346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verify(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u,r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; </a:t>
            </a:r>
            <a:r>
              <a:rPr lang="en-GB" sz="2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[r],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[u], r=u+1,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isInt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[u])</a:t>
            </a:r>
            <a:b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</a:b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{r};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8183A-9349-B14F-5C6E-5BA300F0DBA0}"/>
              </a:ext>
            </a:extLst>
          </p:cNvPr>
          <p:cNvSpPr txBox="1"/>
          <p:nvPr/>
        </p:nvSpPr>
        <p:spPr>
          <a:xfrm>
            <a:off x="948266" y="5743395"/>
            <a:ext cx="12784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&lt;&gt;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C466BF5-F329-195F-18D0-724DA74100C8}"/>
              </a:ext>
            </a:extLst>
          </p:cNvPr>
          <p:cNvSpPr/>
          <p:nvPr/>
        </p:nvSpPr>
        <p:spPr>
          <a:xfrm>
            <a:off x="4023709" y="5876403"/>
            <a:ext cx="2072291" cy="408623"/>
          </a:xfrm>
          <a:prstGeom prst="wedgeRoundRectCallout">
            <a:avLst>
              <a:gd name="adj1" fmla="val -156900"/>
              <a:gd name="adj2" fmla="val 502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Phew!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63A8CF2-6BEE-F89B-3FFB-9A24DA4F8F52}"/>
              </a:ext>
            </a:extLst>
          </p:cNvPr>
          <p:cNvSpPr/>
          <p:nvPr/>
        </p:nvSpPr>
        <p:spPr>
          <a:xfrm>
            <a:off x="8671909" y="565914"/>
            <a:ext cx="2072291" cy="408623"/>
          </a:xfrm>
          <a:prstGeom prst="wedgeRoundRectCallout">
            <a:avLst>
              <a:gd name="adj1" fmla="val -90712"/>
              <a:gd name="adj2" fmla="val 19979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Contradiction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3921151-00E6-DF77-1800-6904A39A611C}"/>
              </a:ext>
            </a:extLst>
          </p:cNvPr>
          <p:cNvSpPr/>
          <p:nvPr/>
        </p:nvSpPr>
        <p:spPr>
          <a:xfrm>
            <a:off x="461473" y="3429000"/>
            <a:ext cx="683663" cy="416607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A5104B4-2C1E-64DB-57AF-B6C70887DCCC}"/>
              </a:ext>
            </a:extLst>
          </p:cNvPr>
          <p:cNvSpPr/>
          <p:nvPr/>
        </p:nvSpPr>
        <p:spPr>
          <a:xfrm>
            <a:off x="461472" y="5164417"/>
            <a:ext cx="683663" cy="416607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4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E84612-D64E-9D54-F113-CDFA709E7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01" y="1387858"/>
            <a:ext cx="6350326" cy="26163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23B1DF3-5360-E4CF-0EB0-0F66935235F8}"/>
              </a:ext>
            </a:extLst>
          </p:cNvPr>
          <p:cNvSpPr/>
          <p:nvPr/>
        </p:nvSpPr>
        <p:spPr>
          <a:xfrm>
            <a:off x="5212254" y="3536573"/>
            <a:ext cx="1698392" cy="256223"/>
          </a:xfrm>
          <a:prstGeom prst="wedgeRoundRectCallout">
            <a:avLst>
              <a:gd name="adj1" fmla="val -144178"/>
              <a:gd name="adj2" fmla="val 3987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1E1D7-7E5E-E042-2DB0-E69A3555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constructs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4BFF-8603-0994-161D-407E1E564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646" y="1600200"/>
            <a:ext cx="4671753" cy="4709160"/>
          </a:xfrm>
        </p:spPr>
        <p:txBody>
          <a:bodyPr/>
          <a:lstStyle/>
          <a:p>
            <a:r>
              <a:rPr lang="en-GB" dirty="0"/>
              <a:t>A is assumptions</a:t>
            </a:r>
          </a:p>
          <a:p>
            <a:r>
              <a:rPr lang="en-GB" dirty="0"/>
              <a:t>The language of assumptions A is tiny, </a:t>
            </a:r>
            <a:br>
              <a:rPr lang="en-GB" dirty="0"/>
            </a:br>
            <a:r>
              <a:rPr lang="en-GB" dirty="0"/>
              <a:t>and directly suitable for a SMT solver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770C1-B504-9571-53B8-1D054821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01" y="4317558"/>
            <a:ext cx="8179220" cy="230516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58D2747-C7C4-9C0F-5A0C-4FDEBC3826C2}"/>
              </a:ext>
            </a:extLst>
          </p:cNvPr>
          <p:cNvSpPr/>
          <p:nvPr/>
        </p:nvSpPr>
        <p:spPr>
          <a:xfrm>
            <a:off x="5059854" y="3429000"/>
            <a:ext cx="2072291" cy="408623"/>
          </a:xfrm>
          <a:prstGeom prst="wedgeRoundRectCallout">
            <a:avLst>
              <a:gd name="adj1" fmla="val -75092"/>
              <a:gd name="adj2" fmla="val -5170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787354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B7D3-EE18-263F-C781-B45257FF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for verify are rather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89A9-D2DE-F518-358D-7AC8B9D11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E958E-6942-443A-9079-721603ED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00"/>
          <a:stretch>
            <a:fillRect/>
          </a:stretch>
        </p:blipFill>
        <p:spPr>
          <a:xfrm>
            <a:off x="570807" y="1653087"/>
            <a:ext cx="10866899" cy="2403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F2A6E-5A43-8AD5-9915-2DD519CC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24" y="4493914"/>
            <a:ext cx="9156752" cy="964776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D4CC105-C01F-27A9-1474-B093165488D6}"/>
              </a:ext>
            </a:extLst>
          </p:cNvPr>
          <p:cNvSpPr/>
          <p:nvPr/>
        </p:nvSpPr>
        <p:spPr>
          <a:xfrm>
            <a:off x="1989514" y="5917763"/>
            <a:ext cx="7143403" cy="783193"/>
          </a:xfrm>
          <a:prstGeom prst="wedgeRoundRectCallout">
            <a:avLst>
              <a:gd name="adj1" fmla="val 38301"/>
              <a:gd name="adj2" fmla="val -18198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External SMT solver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Needs to understand only the super-simple language A</a:t>
            </a:r>
          </a:p>
        </p:txBody>
      </p:sp>
    </p:spTree>
    <p:extLst>
      <p:ext uri="{BB962C8B-B14F-4D97-AF65-F5344CB8AC3E}">
        <p14:creationId xmlns:p14="http://schemas.microsoft.com/office/powerpoint/2010/main" val="260244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7374-A83C-2EAA-3FF6-6C584610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E6918-AAB2-3DF5-2260-2F61EFBA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(largely un-modified) rewrite engine just “executes the program”...</a:t>
            </a:r>
          </a:p>
          <a:p>
            <a:r>
              <a:rPr lang="en-GB" dirty="0"/>
              <a:t>...until it gets stuck because it doesn’t know the value of a </a:t>
            </a:r>
            <a:r>
              <a:rPr lang="en-GB" dirty="0" err="1"/>
              <a:t>skolem</a:t>
            </a:r>
            <a:r>
              <a:rPr lang="en-GB" dirty="0"/>
              <a:t>.</a:t>
            </a:r>
          </a:p>
          <a:p>
            <a:r>
              <a:rPr lang="en-GB" dirty="0"/>
              <a:t>Then it explores two or more alternatives, each with a different assumption about the </a:t>
            </a:r>
            <a:r>
              <a:rPr lang="en-GB" dirty="0" err="1"/>
              <a:t>skolem</a:t>
            </a:r>
            <a:r>
              <a:rPr lang="en-GB" dirty="0"/>
              <a:t>.</a:t>
            </a:r>
          </a:p>
          <a:p>
            <a:r>
              <a:rPr lang="en-GB" dirty="0"/>
              <a:t>The language of expressions and of assumptions are very different.  Assumptions are much, much simpler.</a:t>
            </a:r>
          </a:p>
          <a:p>
            <a:r>
              <a:rPr lang="en-GB" dirty="0"/>
              <a:t>So the rewrite steamroller clanks along, sometimes emitting questions to the SMT solver.  If it gets stuck, verification fails.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B8EDDD0-8729-F9A9-3493-8DDFE7E9F644}"/>
              </a:ext>
            </a:extLst>
          </p:cNvPr>
          <p:cNvSpPr/>
          <p:nvPr/>
        </p:nvSpPr>
        <p:spPr>
          <a:xfrm>
            <a:off x="8576735" y="89615"/>
            <a:ext cx="3386665" cy="1328023"/>
          </a:xfrm>
          <a:prstGeom prst="wedgeRoundRectCallout">
            <a:avLst>
              <a:gd name="adj1" fmla="val -75092"/>
              <a:gd name="adj2" fmla="val 1089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Nothing really new here (verification is well studied) but very nice separation of concerns</a:t>
            </a:r>
          </a:p>
        </p:txBody>
      </p:sp>
    </p:spTree>
    <p:extLst>
      <p:ext uri="{BB962C8B-B14F-4D97-AF65-F5344CB8AC3E}">
        <p14:creationId xmlns:p14="http://schemas.microsoft.com/office/powerpoint/2010/main" val="3245624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6D95-2955-442B-003F-FC315573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Fleshing out verification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1DD53-3859-E390-5FB9-AEE15DC68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07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7C513-0CEE-701E-45A5-CCD1EFD57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2642-C17B-C8A8-7440-7ECDD2C8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 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2596-0CB5-B77F-5A78-001ABDF7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6C891-BF72-78BC-E286-3E6ECCDF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00"/>
          <a:stretch>
            <a:fillRect/>
          </a:stretch>
        </p:blipFill>
        <p:spPr>
          <a:xfrm>
            <a:off x="517222" y="1507401"/>
            <a:ext cx="11065178" cy="24473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B501C4-C735-0802-A895-19B3E6F7C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07" y="4593973"/>
            <a:ext cx="11147675" cy="12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99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F0278-17C6-BDCC-4869-12D1E35A4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971E-3AE8-70F2-22AA-1DBEB120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verify come from?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317B6-9B53-0DE7-BAA9-027E5066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16" y="2304602"/>
            <a:ext cx="8870939" cy="27658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F21038-89CB-1730-B8C0-6172DF5DD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506691" cy="42741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Reminder: the matching rule for functions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Lambdas are where verification happens</a:t>
            </a:r>
          </a:p>
        </p:txBody>
      </p:sp>
    </p:spTree>
    <p:extLst>
      <p:ext uri="{BB962C8B-B14F-4D97-AF65-F5344CB8AC3E}">
        <p14:creationId xmlns:p14="http://schemas.microsoft.com/office/powerpoint/2010/main" val="390874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EBBF-DE00-C9E9-CBB7-5919F0BC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does verify come from?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3A36F8-F822-B9B6-5602-174272D7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82" y="1683834"/>
            <a:ext cx="9926435" cy="462027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D02EE51-13F7-AC55-B5F7-FB17EBB74BC8}"/>
              </a:ext>
            </a:extLst>
          </p:cNvPr>
          <p:cNvSpPr/>
          <p:nvPr/>
        </p:nvSpPr>
        <p:spPr>
          <a:xfrm>
            <a:off x="511891" y="3466165"/>
            <a:ext cx="3386665" cy="1055608"/>
          </a:xfrm>
          <a:prstGeom prst="wedgeRoundRectCallout">
            <a:avLst>
              <a:gd name="adj1" fmla="val 91773"/>
              <a:gd name="adj2" fmla="val -18632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It comes from here!</a:t>
            </a:r>
          </a:p>
        </p:txBody>
      </p:sp>
    </p:spTree>
    <p:extLst>
      <p:ext uri="{BB962C8B-B14F-4D97-AF65-F5344CB8AC3E}">
        <p14:creationId xmlns:p14="http://schemas.microsoft.com/office/powerpoint/2010/main" val="1684009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A42-767F-9B01-4F9C-9F3E4150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95D6-B6A6-4768-4663-DBE7AA86A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3105D-7460-12C6-EBA2-3E2B31C0C5A7}"/>
              </a:ext>
            </a:extLst>
          </p:cNvPr>
          <p:cNvSpPr txBox="1"/>
          <p:nvPr/>
        </p:nvSpPr>
        <p:spPr>
          <a:xfrm>
            <a:off x="669749" y="1600200"/>
            <a:ext cx="5426251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:= 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rhs</a:t>
            </a:r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g(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):int := f[x] + 1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2158F-D211-4D5D-807E-4182064A3A87}"/>
              </a:ext>
            </a:extLst>
          </p:cNvPr>
          <p:cNvSpPr txBox="1"/>
          <p:nvPr/>
        </p:nvSpPr>
        <p:spPr>
          <a:xfrm>
            <a:off x="609600" y="3832846"/>
            <a:ext cx="8839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verify(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 ...stuff for f... };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\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x:=int[uf];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rhs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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g := verify(ug){ ....  f[x] ... ];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\ug. x:=int[ug]; ... f[x]+1 ...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7973EBB-6B77-2E87-A63F-997475D6E03B}"/>
              </a:ext>
            </a:extLst>
          </p:cNvPr>
          <p:cNvSpPr/>
          <p:nvPr/>
        </p:nvSpPr>
        <p:spPr>
          <a:xfrm>
            <a:off x="302229" y="2826745"/>
            <a:ext cx="6396028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Superficial desugar plus matching rules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DC95A3C-C163-5B67-67CB-9BD6278809FB}"/>
              </a:ext>
            </a:extLst>
          </p:cNvPr>
          <p:cNvSpPr/>
          <p:nvPr/>
        </p:nvSpPr>
        <p:spPr>
          <a:xfrm>
            <a:off x="7755467" y="3729709"/>
            <a:ext cx="3386665" cy="715089"/>
          </a:xfrm>
          <a:prstGeom prst="wedgeRoundRectCallout">
            <a:avLst>
              <a:gd name="adj1" fmla="val -135842"/>
              <a:gd name="adj2" fmla="val 1079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When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verifying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g, we know only that f returns some int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E25C440-D618-9994-E53E-280C38C92786}"/>
              </a:ext>
            </a:extLst>
          </p:cNvPr>
          <p:cNvSpPr/>
          <p:nvPr/>
        </p:nvSpPr>
        <p:spPr>
          <a:xfrm>
            <a:off x="7970830" y="5771838"/>
            <a:ext cx="3386665" cy="715089"/>
          </a:xfrm>
          <a:prstGeom prst="wedgeRoundRectCallout">
            <a:avLst>
              <a:gd name="adj1" fmla="val -135092"/>
              <a:gd name="adj2" fmla="val -9684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When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running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g, we must run f, returning ‘blah’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22F98BD-E27F-1681-DC88-993DB56A3602}"/>
              </a:ext>
            </a:extLst>
          </p:cNvPr>
          <p:cNvSpPr/>
          <p:nvPr/>
        </p:nvSpPr>
        <p:spPr>
          <a:xfrm>
            <a:off x="7670801" y="2216044"/>
            <a:ext cx="3386665" cy="442674"/>
          </a:xfrm>
          <a:prstGeom prst="wedgeRoundRectCallout">
            <a:avLst>
              <a:gd name="adj1" fmla="val -128342"/>
              <a:gd name="adj2" fmla="val 41002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omic Sans MS" pitchFamily="66" charset="0"/>
              </a:rPr>
              <a:t>One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binding for f</a:t>
            </a:r>
          </a:p>
        </p:txBody>
      </p:sp>
    </p:spTree>
    <p:extLst>
      <p:ext uri="{BB962C8B-B14F-4D97-AF65-F5344CB8AC3E}">
        <p14:creationId xmlns:p14="http://schemas.microsoft.com/office/powerpoint/2010/main" val="127490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90C0B-F665-36EE-529D-4DE53BBDD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07E-9825-8EEA-3C52-87B0ACE6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 verification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AA44E-03CF-20A4-65A8-E74101D58690}"/>
              </a:ext>
            </a:extLst>
          </p:cNvPr>
          <p:cNvSpPr txBox="1"/>
          <p:nvPr/>
        </p:nvSpPr>
        <p:spPr>
          <a:xfrm>
            <a:off x="824962" y="1386985"/>
            <a:ext cx="8839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verify(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 ...stuff for f... };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\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x:=int[uf]; blah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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g := verify(ug){ ....  f[x] ... ];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\ug. x:=int[ug]; ... f[x]+1 ...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E58DF7-B754-D4A3-AF8F-D8802414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32024"/>
            <a:ext cx="10972800" cy="2777335"/>
          </a:xfrm>
        </p:spPr>
        <p:txBody>
          <a:bodyPr>
            <a:normAutofit/>
          </a:bodyPr>
          <a:lstStyle/>
          <a:p>
            <a:r>
              <a:rPr lang="en-GB" dirty="0"/>
              <a:t>Hence the need for </a:t>
            </a:r>
            <a:r>
              <a:rPr lang="en-GB" b="1" dirty="0"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</a:t>
            </a:r>
            <a:r>
              <a:rPr lang="en-GB" dirty="0"/>
              <a:t>; it behaves differently </a:t>
            </a:r>
            <a:r>
              <a:rPr lang="en-GB" b="1" dirty="0"/>
              <a:t>under</a:t>
            </a:r>
            <a:r>
              <a:rPr lang="en-GB" dirty="0"/>
              <a:t> a verify</a:t>
            </a:r>
            <a:br>
              <a:rPr lang="en-GB" dirty="0"/>
            </a:br>
            <a:r>
              <a:rPr lang="en-GB" dirty="0"/>
              <a:t>than </a:t>
            </a:r>
            <a:r>
              <a:rPr lang="en-GB" b="1" dirty="0"/>
              <a:t>not-under</a:t>
            </a:r>
            <a:r>
              <a:rPr lang="en-GB" dirty="0"/>
              <a:t> a verify.</a:t>
            </a:r>
          </a:p>
          <a:p>
            <a:r>
              <a:rPr lang="en-GB" b="1" dirty="0"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</a:t>
            </a:r>
            <a:r>
              <a:rPr lang="en-GB" dirty="0"/>
              <a:t> embodies opacity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11B63ED-7A46-68F6-5D93-307780C809F2}"/>
              </a:ext>
            </a:extLst>
          </p:cNvPr>
          <p:cNvSpPr/>
          <p:nvPr/>
        </p:nvSpPr>
        <p:spPr>
          <a:xfrm>
            <a:off x="8054872" y="1209417"/>
            <a:ext cx="3386665" cy="715089"/>
          </a:xfrm>
          <a:prstGeom prst="wedgeRoundRectCallout">
            <a:avLst>
              <a:gd name="adj1" fmla="val -135842"/>
              <a:gd name="adj2" fmla="val 10798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When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verifying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g, we know only that f returns some int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D4286B6-933E-DDF2-AEE9-95FDD5CE34BE}"/>
              </a:ext>
            </a:extLst>
          </p:cNvPr>
          <p:cNvSpPr/>
          <p:nvPr/>
        </p:nvSpPr>
        <p:spPr>
          <a:xfrm>
            <a:off x="8124578" y="2679308"/>
            <a:ext cx="3386665" cy="715089"/>
          </a:xfrm>
          <a:prstGeom prst="wedgeRoundRectCallout">
            <a:avLst>
              <a:gd name="adj1" fmla="val -115260"/>
              <a:gd name="adj2" fmla="val -34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When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running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g, we must run f, returning ‘blah’</a:t>
            </a:r>
          </a:p>
        </p:txBody>
      </p:sp>
    </p:spTree>
    <p:extLst>
      <p:ext uri="{BB962C8B-B14F-4D97-AF65-F5344CB8AC3E}">
        <p14:creationId xmlns:p14="http://schemas.microsoft.com/office/powerpoint/2010/main" val="9107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4447-207F-D8DA-91D0-F2F371E7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want to verify?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CD892-8A9C-CAE7-8FEE-591B59B8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Ill typed functions</a:t>
            </a:r>
          </a:p>
          <a:p>
            <a:endParaRPr lang="en-GB" dirty="0"/>
          </a:p>
          <a:p>
            <a:pPr marL="137160" indent="0">
              <a:buNone/>
            </a:pPr>
            <a:endParaRPr lang="en-GB" dirty="0"/>
          </a:p>
          <a:p>
            <a:r>
              <a:rPr lang="en-GB" dirty="0"/>
              <a:t>Reject functions that lie about their effects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ACBB2-8BE4-8FEA-7F3D-C0A390FA2B25}"/>
              </a:ext>
            </a:extLst>
          </p:cNvPr>
          <p:cNvSpPr txBox="1"/>
          <p:nvPr/>
        </p:nvSpPr>
        <p:spPr>
          <a:xfrm>
            <a:off x="1640007" y="2182519"/>
            <a:ext cx="5702902" cy="138499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f1(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):int := “wombat”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f2(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x:string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):int := x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t:int := “wombat”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C50C2-16DA-7B35-4E6D-D72E1B60472F}"/>
              </a:ext>
            </a:extLst>
          </p:cNvPr>
          <p:cNvSpPr txBox="1"/>
          <p:nvPr/>
        </p:nvSpPr>
        <p:spPr>
          <a:xfrm>
            <a:off x="1640007" y="5159523"/>
            <a:ext cx="6150313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f3(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)&lt;succeeds&gt; := x&gt;3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f4(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x&gt;3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BC96BD-B34D-8057-8B33-3E06A3320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05690"/>
              </p:ext>
            </p:extLst>
          </p:nvPr>
        </p:nvGraphicFramePr>
        <p:xfrm>
          <a:off x="7734902" y="3271257"/>
          <a:ext cx="4191091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91">
                  <a:extLst>
                    <a:ext uri="{9D8B030D-6E8A-4147-A177-3AD203B41FA5}">
                      <a16:colId xmlns:a16="http://schemas.microsoft.com/office/drawing/2014/main" val="174332997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43081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Cardinality</a:t>
                      </a:r>
                      <a:r>
                        <a:rPr lang="en-GB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of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94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&lt;succeeds&gt;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Exactly one 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7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&lt;decides&gt;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Zero or one 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05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&lt;fails&gt;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Zero 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65492"/>
                  </a:ext>
                </a:extLst>
              </a:tr>
            </a:tbl>
          </a:graphicData>
        </a:graphic>
      </p:graphicFrame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4454FBC-1A56-7D06-7953-F82E9FDEE01C}"/>
              </a:ext>
            </a:extLst>
          </p:cNvPr>
          <p:cNvSpPr/>
          <p:nvPr/>
        </p:nvSpPr>
        <p:spPr>
          <a:xfrm>
            <a:off x="8005975" y="5626155"/>
            <a:ext cx="3920018" cy="783193"/>
          </a:xfrm>
          <a:prstGeom prst="wedgeRoundRectCallout">
            <a:avLst>
              <a:gd name="adj1" fmla="val -120172"/>
              <a:gd name="adj2" fmla="val -1895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Default is &lt;succeeds&gt;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Hence reject f4 as well as f3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664C2F5-446C-8DB9-9661-DF389F581DC4}"/>
              </a:ext>
            </a:extLst>
          </p:cNvPr>
          <p:cNvSpPr/>
          <p:nvPr/>
        </p:nvSpPr>
        <p:spPr>
          <a:xfrm>
            <a:off x="7734902" y="1228495"/>
            <a:ext cx="3709429" cy="783193"/>
          </a:xfrm>
          <a:prstGeom prst="wedgeRoundRectCallout">
            <a:avLst>
              <a:gd name="adj1" fmla="val -138257"/>
              <a:gd name="adj2" fmla="val 7807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New feature: </a:t>
            </a:r>
            <a:br>
              <a:rPr lang="en-GB" sz="20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result signatures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1DE70C8-E53C-1842-FF84-B3DDF705310B}"/>
              </a:ext>
            </a:extLst>
          </p:cNvPr>
          <p:cNvSpPr/>
          <p:nvPr/>
        </p:nvSpPr>
        <p:spPr>
          <a:xfrm>
            <a:off x="2860448" y="4105772"/>
            <a:ext cx="3709429" cy="783193"/>
          </a:xfrm>
          <a:prstGeom prst="wedgeRoundRectCallout">
            <a:avLst>
              <a:gd name="adj1" fmla="val -12862"/>
              <a:gd name="adj2" fmla="val 10090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New feature: effects on functions definitions</a:t>
            </a:r>
          </a:p>
        </p:txBody>
      </p:sp>
    </p:spTree>
    <p:extLst>
      <p:ext uri="{BB962C8B-B14F-4D97-AF65-F5344CB8AC3E}">
        <p14:creationId xmlns:p14="http://schemas.microsoft.com/office/powerpoint/2010/main" val="3621936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EB3BB-0711-509F-F611-28D1C201F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A226-72CC-48B8-DD65-C72859CE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 verification </a:t>
            </a:r>
            <a:r>
              <a:rPr lang="en-GB" i="1" dirty="0"/>
              <a:t>with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51C3-B4AC-4751-F225-20BA38F0E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CF8FC-5488-142D-A1C5-B38A4C78ABFD}"/>
              </a:ext>
            </a:extLst>
          </p:cNvPr>
          <p:cNvSpPr txBox="1"/>
          <p:nvPr/>
        </p:nvSpPr>
        <p:spPr>
          <a:xfrm>
            <a:off x="609600" y="1600200"/>
            <a:ext cx="6396028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)&lt;decides&gt;:int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:= blah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g(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):int := f[x] + 1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6B3EC-62F1-138F-1C73-E734732D93C3}"/>
              </a:ext>
            </a:extLst>
          </p:cNvPr>
          <p:cNvSpPr txBox="1"/>
          <p:nvPr/>
        </p:nvSpPr>
        <p:spPr>
          <a:xfrm>
            <a:off x="609600" y="3832846"/>
            <a:ext cx="8839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verify(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 ...stuff for f... };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\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x:=int[uf]; blah 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</a:t>
            </a:r>
            <a:r>
              <a:rPr lang="en-GB" sz="2000" b="1" baseline="-25000" dirty="0">
                <a:solidFill>
                  <a:srgbClr val="FF0000"/>
                </a:solidFill>
                <a:latin typeface="Math"/>
                <a:cs typeface="Courier New" pitchFamily="49" charset="0"/>
                <a:sym typeface="Wingdings 3" panose="05040102010807070707" pitchFamily="18" charset="2"/>
              </a:rPr>
              <a:t>decides</a:t>
            </a:r>
            <a:r>
              <a:rPr lang="en-GB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int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g := verify(ug){ ....  f[x] ... ];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\ug. x:=int[ug]; ... f[x]+1 ...</a:t>
            </a:r>
          </a:p>
          <a:p>
            <a:endParaRPr lang="en-GB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3174BF5-AAEA-A558-E0A2-8EEA327690F9}"/>
              </a:ext>
            </a:extLst>
          </p:cNvPr>
          <p:cNvSpPr/>
          <p:nvPr/>
        </p:nvSpPr>
        <p:spPr>
          <a:xfrm>
            <a:off x="249593" y="2736869"/>
            <a:ext cx="6396028" cy="733663"/>
          </a:xfrm>
          <a:prstGeom prst="rightArrow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Superficial desugar plus matching rules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38A96B3-3658-2DDE-C425-CBEC994F7756}"/>
              </a:ext>
            </a:extLst>
          </p:cNvPr>
          <p:cNvSpPr/>
          <p:nvPr/>
        </p:nvSpPr>
        <p:spPr>
          <a:xfrm>
            <a:off x="7831667" y="3448558"/>
            <a:ext cx="3750733" cy="715089"/>
          </a:xfrm>
          <a:prstGeom prst="wedgeRoundRectCallout">
            <a:avLst>
              <a:gd name="adj1" fmla="val -129462"/>
              <a:gd name="adj2" fmla="val 14861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When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verifying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g, we know that f can fail, 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or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return some int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BB03D15-63BF-B275-715A-99CA48570F94}"/>
              </a:ext>
            </a:extLst>
          </p:cNvPr>
          <p:cNvSpPr txBox="1">
            <a:spLocks/>
          </p:cNvSpPr>
          <p:nvPr/>
        </p:nvSpPr>
        <p:spPr>
          <a:xfrm>
            <a:off x="7325277" y="1479677"/>
            <a:ext cx="4763511" cy="119181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spAutoFit/>
          </a:bodyPr>
          <a:lstStyle>
            <a:lvl1pPr marL="548640" indent="-411480" algn="l" rtl="0" eaLnBrk="1" latinLnBrk="0" hangingPunct="1"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 2" pitchFamily="18" charset="2"/>
              <a:buChar char=""/>
              <a:defRPr kumimoji="0" sz="2800"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"/>
              <a:defRPr kumimoji="0" sz="2400"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/>
              <a:buChar char=""/>
              <a:defRPr kumimoji="0" sz="2200"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2"/>
              <a:buChar char=""/>
              <a:defRPr kumimoji="0" sz="2000" kern="120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e&lt;</a:t>
            </a:r>
            <a:r>
              <a:rPr lang="en-GB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fx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&gt;:t := </a:t>
            </a:r>
            <a:r>
              <a:rPr lang="en-GB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b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e := </a:t>
            </a:r>
            <a:r>
              <a:rPr lang="en-GB" sz="3200" b="1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rhs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</a:t>
            </a:r>
            <a:r>
              <a:rPr lang="en-GB" sz="3200" b="1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fx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t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43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68D2-D21A-4958-E542-10ED70B8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for 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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A8AA7-F335-AAE5-2295-1C1D7DD8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56844"/>
            <a:ext cx="10972800" cy="3352515"/>
          </a:xfrm>
        </p:spPr>
        <p:txBody>
          <a:bodyPr/>
          <a:lstStyle/>
          <a:p>
            <a:r>
              <a:rPr lang="en-GB" dirty="0"/>
              <a:t>Note that (by design) </a:t>
            </a:r>
            <a:r>
              <a:rPr lang="en-GB" dirty="0">
                <a:solidFill>
                  <a:srgbClr val="FFC000"/>
                </a:solidFill>
              </a:rPr>
              <a:t>the rule ignores ‘e’, </a:t>
            </a:r>
            <a:r>
              <a:rPr lang="en-GB" dirty="0"/>
              <a:t>the function body.</a:t>
            </a:r>
          </a:p>
          <a:p>
            <a:r>
              <a:rPr lang="en-GB" dirty="0"/>
              <a:t>Outside verify{}, the rule is super simple: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By design ignores &lt;w&gt;.  e1 does whatever it does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0AD8A-5748-9264-8C04-D4DE14BC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00200"/>
            <a:ext cx="10905187" cy="1057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863BEE-CEF3-6E9F-E8CA-16F798D44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69" y="4393163"/>
            <a:ext cx="4753638" cy="79068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200E197-431B-BF02-C576-1908371F2F0A}"/>
              </a:ext>
            </a:extLst>
          </p:cNvPr>
          <p:cNvSpPr/>
          <p:nvPr/>
        </p:nvSpPr>
        <p:spPr>
          <a:xfrm>
            <a:off x="8040073" y="3642767"/>
            <a:ext cx="3750733" cy="715089"/>
          </a:xfrm>
          <a:prstGeom prst="wedgeRoundRectCallout">
            <a:avLst>
              <a:gd name="adj1" fmla="val -66033"/>
              <a:gd name="adj2" fmla="val 7280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A bit annoying that this rule has a “outside verify” side condition</a:t>
            </a:r>
          </a:p>
        </p:txBody>
      </p:sp>
    </p:spTree>
    <p:extLst>
      <p:ext uri="{BB962C8B-B14F-4D97-AF65-F5344CB8AC3E}">
        <p14:creationId xmlns:p14="http://schemas.microsoft.com/office/powerpoint/2010/main" val="1900652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F3CDA-9389-58A0-F3C7-C84D2A954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A324-4ABA-587B-305F-1F41C5D8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order</a:t>
            </a:r>
            <a:r>
              <a:rPr lang="en-GB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 3" panose="05040102010807070707" pitchFamily="18" charset="2"/>
              </a:rPr>
              <a:t> </a:t>
            </a:r>
            <a:r>
              <a:rPr lang="en-GB" dirty="0"/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01638-E727-F3E3-52B9-52AA45B05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79590"/>
            <a:ext cx="10972800" cy="3829770"/>
          </a:xfrm>
        </p:spPr>
        <p:txBody>
          <a:bodyPr/>
          <a:lstStyle/>
          <a:p>
            <a:r>
              <a:rPr lang="en-GB" dirty="0"/>
              <a:t>This should not verify.  But what actually happens?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09BD5-5919-F7C5-80AA-194473D7E399}"/>
              </a:ext>
            </a:extLst>
          </p:cNvPr>
          <p:cNvSpPr txBox="1"/>
          <p:nvPr/>
        </p:nvSpPr>
        <p:spPr>
          <a:xfrm>
            <a:off x="609600" y="1600200"/>
            <a:ext cx="10478530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 g(:int)&lt;decides&gt;:int )&lt;succeeds&gt;:int := g[3]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1B3E0-9F03-C4B8-8C93-1BAC0ED2AB59}"/>
              </a:ext>
            </a:extLst>
          </p:cNvPr>
          <p:cNvSpPr txBox="1"/>
          <p:nvPr/>
        </p:nvSpPr>
        <p:spPr>
          <a:xfrm>
            <a:off x="792479" y="4549914"/>
            <a:ext cx="97702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verify(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 g =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~&gt; (function(:int)&lt;decides&gt;{:int})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      ; check&lt;succeeds&gt;{ g[3] } 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A7674-F36D-51BD-893A-60DA5D09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2" b="77671"/>
          <a:stretch>
            <a:fillRect/>
          </a:stretch>
        </p:blipFill>
        <p:spPr>
          <a:xfrm>
            <a:off x="2200102" y="3025154"/>
            <a:ext cx="9258126" cy="1031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567AD2-BC11-3A5B-F905-AE01E5242B62}"/>
              </a:ext>
            </a:extLst>
          </p:cNvPr>
          <p:cNvSpPr txBox="1"/>
          <p:nvPr/>
        </p:nvSpPr>
        <p:spPr>
          <a:xfrm>
            <a:off x="792479" y="5955417"/>
            <a:ext cx="97702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 := verify(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){ g = \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. p=int[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]; </a:t>
            </a:r>
            <a:r>
              <a:rPr lang="en-GB" sz="20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uf</a:t>
            </a:r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[p] |&gt; int</a:t>
            </a:r>
          </a:p>
          <a:p>
            <a:r>
              <a:rPr lang="en-GB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               ; check&lt;succeeds&gt;{ g[3] }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ECAA2-E992-66B2-E843-1A2CD61234D6}"/>
              </a:ext>
            </a:extLst>
          </p:cNvPr>
          <p:cNvSpPr txBox="1"/>
          <p:nvPr/>
        </p:nvSpPr>
        <p:spPr>
          <a:xfrm>
            <a:off x="554182" y="5429304"/>
            <a:ext cx="140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want</a:t>
            </a:r>
          </a:p>
        </p:txBody>
      </p:sp>
    </p:spTree>
    <p:extLst>
      <p:ext uri="{BB962C8B-B14F-4D97-AF65-F5344CB8AC3E}">
        <p14:creationId xmlns:p14="http://schemas.microsoft.com/office/powerpoint/2010/main" val="880670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21BC0-9190-7F34-D947-2B9A6F7E9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4026-ED56-B850-5A81-E46ABC07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Standing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EB1E5-09D0-6642-8991-33DBE7A0E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basic plan is great:</a:t>
            </a:r>
          </a:p>
          <a:p>
            <a:pPr lvl="1"/>
            <a:r>
              <a:rPr lang="en-GB" dirty="0"/>
              <a:t>Use the ordinary reduction rules to do the heavy lifting</a:t>
            </a:r>
          </a:p>
          <a:p>
            <a:pPr lvl="1"/>
            <a:r>
              <a:rPr lang="en-GB" dirty="0"/>
              <a:t>Plus some extra reductions for verification</a:t>
            </a:r>
          </a:p>
          <a:p>
            <a:pPr lvl="1"/>
            <a:r>
              <a:rPr lang="en-GB" dirty="0"/>
              <a:t>And a very clear, simple interface to a SMT solver to leverage that huge pile of cleverness.  (E.g. array bounds checking.)</a:t>
            </a:r>
          </a:p>
          <a:p>
            <a:r>
              <a:rPr lang="en-GB" dirty="0"/>
              <a:t>There are many fiddly details to get right.</a:t>
            </a:r>
          </a:p>
          <a:p>
            <a:r>
              <a:rPr lang="en-GB" dirty="0"/>
              <a:t>Closest related work</a:t>
            </a:r>
          </a:p>
          <a:p>
            <a:pPr lvl="1"/>
            <a:r>
              <a:rPr lang="en-GB" dirty="0">
                <a:hlinkClick r:id="rId2"/>
              </a:rPr>
              <a:t>Higher order symbolic execution for contract verification and refutation</a:t>
            </a:r>
            <a:r>
              <a:rPr lang="en-GB" dirty="0"/>
              <a:t> (Nguyen, Tobin-Hochstadt, van Horn; JFP 2017)</a:t>
            </a:r>
          </a:p>
          <a:p>
            <a:pPr lvl="1"/>
            <a:r>
              <a:rPr lang="en-GB" dirty="0"/>
              <a:t>HALO: Haskell to logic through denotational semantics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Vytiniotis</a:t>
            </a:r>
            <a:r>
              <a:rPr lang="en-GB" dirty="0"/>
              <a:t>, Peyton Jones, Claessen, Rosen)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47665BA-A7C7-F3DF-2AFB-A06561488219}"/>
              </a:ext>
            </a:extLst>
          </p:cNvPr>
          <p:cNvSpPr/>
          <p:nvPr/>
        </p:nvSpPr>
        <p:spPr>
          <a:xfrm>
            <a:off x="8229233" y="3565669"/>
            <a:ext cx="2210830" cy="1021556"/>
          </a:xfrm>
          <a:prstGeom prst="wedgeRoundRectCallout">
            <a:avLst>
              <a:gd name="adj1" fmla="val -198515"/>
              <a:gd name="adj2" fmla="val 5365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Please tell me about other similar work</a:t>
            </a:r>
          </a:p>
        </p:txBody>
      </p:sp>
    </p:spTree>
    <p:extLst>
      <p:ext uri="{BB962C8B-B14F-4D97-AF65-F5344CB8AC3E}">
        <p14:creationId xmlns:p14="http://schemas.microsoft.com/office/powerpoint/2010/main" val="4144685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CD7B-0EDA-49F2-8145-28E37C51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Standing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318D-7593-F3A8-1DA7-E570083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Big shortcoming: we are nowhere near a proof of soundness, or even a crisp statement of the theorem.  Help </a:t>
            </a:r>
            <a:r>
              <a:rPr lang="en-GB"/>
              <a:t>please.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72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D46E3-A6D2-E888-9E0A-C0B27F5A0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BE0B-1A85-6CF5-FACE-759765D50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want to verify?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0777F-95EF-7D67-3192-D75C741DA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Functions that know too much</a:t>
            </a:r>
          </a:p>
          <a:p>
            <a:endParaRPr lang="en-GB" dirty="0"/>
          </a:p>
          <a:p>
            <a:pPr marL="137160" indent="0">
              <a:buNone/>
            </a:pPr>
            <a:endParaRPr lang="en-GB" dirty="0"/>
          </a:p>
          <a:p>
            <a:r>
              <a:rPr lang="en-GB" dirty="0"/>
              <a:t>Opacity is key to modular verification</a:t>
            </a:r>
          </a:p>
          <a:p>
            <a:r>
              <a:rPr lang="en-GB" dirty="0"/>
              <a:t>All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f5</a:t>
            </a:r>
            <a:r>
              <a:rPr lang="en-GB" dirty="0"/>
              <a:t> knows is that, giving an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/>
              <a:t>,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inc5</a:t>
            </a:r>
            <a:r>
              <a:rPr lang="en-GB" dirty="0"/>
              <a:t> returns some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/>
              <a:t>.</a:t>
            </a:r>
          </a:p>
          <a:p>
            <a:r>
              <a:rPr lang="en-GB" dirty="0"/>
              <a:t>Reasons:</a:t>
            </a:r>
          </a:p>
          <a:p>
            <a:pPr lvl="1"/>
            <a:r>
              <a:rPr lang="en-GB" dirty="0"/>
              <a:t>RHS of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inc1</a:t>
            </a:r>
            <a:r>
              <a:rPr lang="en-GB" dirty="0"/>
              <a:t> might be large; or recursive</a:t>
            </a:r>
          </a:p>
          <a:p>
            <a:pPr lvl="1"/>
            <a:r>
              <a:rPr lang="en-GB" dirty="0"/>
              <a:t>We might want to evolve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inc1</a:t>
            </a:r>
            <a:r>
              <a:rPr lang="en-GB" dirty="0"/>
              <a:t> without invalidating its clients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A923F-6472-D1C0-88A1-A3376E56545F}"/>
              </a:ext>
            </a:extLst>
          </p:cNvPr>
          <p:cNvSpPr txBox="1"/>
          <p:nvPr/>
        </p:nvSpPr>
        <p:spPr>
          <a:xfrm>
            <a:off x="1640007" y="2182519"/>
            <a:ext cx="8235513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inc5(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</a:t>
            </a:r>
            <a:r>
              <a:rPr lang="en-GB" sz="2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:int 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:=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f5(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)&lt;succeeds&gt; := inc1(x)&gt;x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917FCD5-B02F-32D2-0F65-C381FAE3EF72}"/>
              </a:ext>
            </a:extLst>
          </p:cNvPr>
          <p:cNvSpPr/>
          <p:nvPr/>
        </p:nvSpPr>
        <p:spPr>
          <a:xfrm>
            <a:off x="9061193" y="3290370"/>
            <a:ext cx="2171752" cy="783193"/>
          </a:xfrm>
          <a:prstGeom prst="wedgeRoundRectCallout">
            <a:avLst>
              <a:gd name="adj1" fmla="val -90342"/>
              <a:gd name="adj2" fmla="val -7156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Reject f5: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inc5 is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opaque</a:t>
            </a:r>
          </a:p>
        </p:txBody>
      </p:sp>
    </p:spTree>
    <p:extLst>
      <p:ext uri="{BB962C8B-B14F-4D97-AF65-F5344CB8AC3E}">
        <p14:creationId xmlns:p14="http://schemas.microsoft.com/office/powerpoint/2010/main" val="141300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0392-9639-3BFA-8F02-C509920A6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5D8D-E2FA-F476-CB3E-1C549F3B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want to verify?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0BC8-94A3-7AC5-49BE-469386F39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But sometimes we don’t want opacity!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Critical that the full </a:t>
            </a:r>
            <a:r>
              <a:rPr lang="en-GB" dirty="0" err="1"/>
              <a:t>defn</a:t>
            </a:r>
            <a:r>
              <a:rPr lang="en-GB" dirty="0"/>
              <a:t> of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</a:t>
            </a:r>
            <a:r>
              <a:rPr lang="en-GB" dirty="0"/>
              <a:t> is available when verifying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f6</a:t>
            </a:r>
          </a:p>
          <a:p>
            <a:r>
              <a:rPr lang="en-GB" dirty="0"/>
              <a:t>..and similarly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inc7</a:t>
            </a:r>
            <a:r>
              <a:rPr lang="en-GB" dirty="0"/>
              <a:t> when verifying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f7</a:t>
            </a:r>
            <a:r>
              <a:rPr lang="en-GB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C75AA-4143-C1BF-93BC-7122B2C02B0A}"/>
              </a:ext>
            </a:extLst>
          </p:cNvPr>
          <p:cNvSpPr txBox="1"/>
          <p:nvPr/>
        </p:nvSpPr>
        <p:spPr>
          <a:xfrm>
            <a:off x="1640007" y="2182519"/>
            <a:ext cx="8235513" cy="2246769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)&lt;decides&gt; := x &gt;= 0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f6(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x:nat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)&lt;succeeds&gt;:int := x</a:t>
            </a:r>
          </a:p>
          <a:p>
            <a:endParaRPr lang="en-GB" sz="28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inc7(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x+1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f7(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)&lt;succeeds&gt; := inc7(x)&gt;x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DEEC9E6-0907-FDD6-9F93-D29FD5199271}"/>
              </a:ext>
            </a:extLst>
          </p:cNvPr>
          <p:cNvSpPr/>
          <p:nvPr/>
        </p:nvSpPr>
        <p:spPr>
          <a:xfrm>
            <a:off x="8840798" y="3305903"/>
            <a:ext cx="2741602" cy="783193"/>
          </a:xfrm>
          <a:prstGeom prst="wedgeRoundRectCallout">
            <a:avLst>
              <a:gd name="adj1" fmla="val -157033"/>
              <a:gd name="adj2" fmla="val -106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Accept f7: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inc7 is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transparent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AAD8173-D108-7884-FE93-58BD2C7284F0}"/>
              </a:ext>
            </a:extLst>
          </p:cNvPr>
          <p:cNvSpPr/>
          <p:nvPr/>
        </p:nvSpPr>
        <p:spPr>
          <a:xfrm>
            <a:off x="9050936" y="2297113"/>
            <a:ext cx="2661698" cy="783193"/>
          </a:xfrm>
          <a:prstGeom prst="wedgeRoundRectCallout">
            <a:avLst>
              <a:gd name="adj1" fmla="val -88447"/>
              <a:gd name="adj2" fmla="val -2274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Accept f6:</a:t>
            </a:r>
          </a:p>
          <a:p>
            <a:pPr algn="ctr"/>
            <a:r>
              <a:rPr lang="en-GB" sz="2000" dirty="0" err="1">
                <a:solidFill>
                  <a:schemeClr val="bg1"/>
                </a:solidFill>
                <a:latin typeface="Comic Sans MS" pitchFamily="66" charset="0"/>
              </a:rPr>
              <a:t>nat</a:t>
            </a: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 is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transparent</a:t>
            </a:r>
          </a:p>
        </p:txBody>
      </p:sp>
    </p:spTree>
    <p:extLst>
      <p:ext uri="{BB962C8B-B14F-4D97-AF65-F5344CB8AC3E}">
        <p14:creationId xmlns:p14="http://schemas.microsoft.com/office/powerpoint/2010/main" val="328835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CBBC-71A7-ED85-05A5-13A94814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Partial opacity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EFF3-77A3-BAFF-3329-4D90975D5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Verse, opacity is expression-oriented, not function-oriented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8BD1C-6288-7E0E-F587-BD98C7DCDFFA}"/>
              </a:ext>
            </a:extLst>
          </p:cNvPr>
          <p:cNvSpPr txBox="1"/>
          <p:nvPr/>
        </p:nvSpPr>
        <p:spPr>
          <a:xfrm>
            <a:off x="817048" y="2398650"/>
            <a:ext cx="7080044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f8(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(x-1, :int = (x+1))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2F6B02-08F5-C3AC-B0FB-81B33ACA11AC}"/>
              </a:ext>
            </a:extLst>
          </p:cNvPr>
          <p:cNvSpPr/>
          <p:nvPr/>
        </p:nvSpPr>
        <p:spPr>
          <a:xfrm>
            <a:off x="6409114" y="3195625"/>
            <a:ext cx="5106785" cy="1804749"/>
          </a:xfrm>
          <a:prstGeom prst="wedgeRoundRectCallout">
            <a:avLst>
              <a:gd name="adj1" fmla="val -57250"/>
              <a:gd name="adj2" fmla="val -7153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f8 is 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partially opaque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Callers can see that f8(x)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returns a 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whose first component is x-1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whose second component is some 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FB0880-0200-0A2A-C197-02DC2D0F825D}"/>
                  </a:ext>
                </a:extLst>
              </p:cNvPr>
              <p:cNvSpPr txBox="1"/>
              <p:nvPr/>
            </p:nvSpPr>
            <p:spPr>
              <a:xfrm>
                <a:off x="817046" y="5383299"/>
                <a:ext cx="8235513" cy="523220"/>
              </a:xfrm>
              <a:prstGeom prst="rect">
                <a:avLst/>
              </a:prstGeom>
              <a:solidFill>
                <a:srgbClr val="99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f8(</a:t>
                </a:r>
                <a:r>
                  <a:rPr lang="en-GB" sz="2800" b="1" dirty="0" err="1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x:int</a:t>
                </a:r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) := (x-1, (x+1)</a:t>
                </a:r>
                <a:r>
                  <a:rPr lang="en-GB" sz="2800" dirty="0">
                    <a:solidFill>
                      <a:srgbClr val="C00000"/>
                    </a:solidFill>
                    <a:cs typeface="Courier New" pitchFamily="49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anose="05050102010706020507" pitchFamily="18" charset="2"/>
                      </a:rPr>
                      <m:t>⊳</m:t>
                    </m:r>
                  </m:oMath>
                </a14:m>
                <a:r>
                  <a:rPr lang="en-GB" sz="28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  <a:sym typeface="Symbol" panose="05050102010706020507" pitchFamily="18" charset="2"/>
                  </a:rPr>
                  <a:t> int 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FB0880-0200-0A2A-C197-02DC2D0F8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46" y="5383299"/>
                <a:ext cx="8235513" cy="523220"/>
              </a:xfrm>
              <a:prstGeom prst="rect">
                <a:avLst/>
              </a:prstGeom>
              <a:blipFill>
                <a:blip r:embed="rId2"/>
                <a:stretch>
                  <a:fillRect l="-1480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AD8A29A-470F-9434-EB99-899648CBE679}"/>
              </a:ext>
            </a:extLst>
          </p:cNvPr>
          <p:cNvSpPr/>
          <p:nvPr/>
        </p:nvSpPr>
        <p:spPr>
          <a:xfrm>
            <a:off x="5752406" y="6289444"/>
            <a:ext cx="3422074" cy="442674"/>
          </a:xfrm>
          <a:prstGeom prst="wedgeRoundRectCallout">
            <a:avLst>
              <a:gd name="adj1" fmla="val -34659"/>
              <a:gd name="adj2" fmla="val -16918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itchFamily="66" charset="0"/>
              </a:rPr>
              <a:t>Our notation for (:t = e)</a:t>
            </a:r>
          </a:p>
        </p:txBody>
      </p:sp>
    </p:spTree>
    <p:extLst>
      <p:ext uri="{BB962C8B-B14F-4D97-AF65-F5344CB8AC3E}">
        <p14:creationId xmlns:p14="http://schemas.microsoft.com/office/powerpoint/2010/main" val="23897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2B9CF-92C7-9AE8-004A-3482D9232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6798-06DB-3FD3-8385-8658713A9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else do we want to verify?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BBA7C-EA6E-11FA-BB5D-7C1AF0C56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Reject calls where the runtime can’t check the domain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580EC-DE4B-FE0A-AF74-2FE55BF725B5}"/>
              </a:ext>
            </a:extLst>
          </p:cNvPr>
          <p:cNvSpPr txBox="1"/>
          <p:nvPr/>
        </p:nvSpPr>
        <p:spPr>
          <a:xfrm>
            <a:off x="1191120" y="2317935"/>
            <a:ext cx="5869156" cy="2308324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4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 := x+1</a:t>
            </a:r>
          </a:p>
          <a:p>
            <a:endParaRPr lang="en-GB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h(g(:int):string) := ...</a:t>
            </a:r>
          </a:p>
          <a:p>
            <a:endParaRPr lang="en-GB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Symbol" panose="05050102010706020507" pitchFamily="18" charset="2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f[“wombat”]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h[f]	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57BBD74-319A-E85E-D3A9-C95086FB7315}"/>
              </a:ext>
            </a:extLst>
          </p:cNvPr>
          <p:cNvSpPr/>
          <p:nvPr/>
        </p:nvSpPr>
        <p:spPr>
          <a:xfrm>
            <a:off x="6976172" y="2969299"/>
            <a:ext cx="3709429" cy="919401"/>
          </a:xfrm>
          <a:prstGeom prst="wedgeRoundRectCallout">
            <a:avLst>
              <a:gd name="adj1" fmla="val -146240"/>
              <a:gd name="adj2" fmla="val 586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Accepted by verifier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Fails at runtime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E3B91D0-1881-6EC1-89D5-EC07B4FFECA3}"/>
              </a:ext>
            </a:extLst>
          </p:cNvPr>
          <p:cNvSpPr/>
          <p:nvPr/>
        </p:nvSpPr>
        <p:spPr>
          <a:xfrm>
            <a:off x="4679088" y="5053488"/>
            <a:ext cx="3709429" cy="1328023"/>
          </a:xfrm>
          <a:prstGeom prst="wedgeRoundRectCallout">
            <a:avLst>
              <a:gd name="adj1" fmla="val -120095"/>
              <a:gd name="adj2" fmla="val -9409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Domain test cannot be done by runtime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Verifier should reject</a:t>
            </a:r>
          </a:p>
        </p:txBody>
      </p:sp>
    </p:spTree>
    <p:extLst>
      <p:ext uri="{BB962C8B-B14F-4D97-AF65-F5344CB8AC3E}">
        <p14:creationId xmlns:p14="http://schemas.microsoft.com/office/powerpoint/2010/main" val="318775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66A66-EF90-9F4C-5DBD-50B446E58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0638-4318-1CD6-E57B-88F82E0D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want to verify?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64DA-0DE2-B72F-76BF-CCE066EF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6286"/>
            <a:ext cx="10972800" cy="470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Expressions that get stuck because runtime can’t figure out what value an existential should have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Clearly verify must actually RUN womble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48E0C-4D16-DBA1-AC1B-EE288AC36D4A}"/>
              </a:ext>
            </a:extLst>
          </p:cNvPr>
          <p:cNvSpPr txBox="1"/>
          <p:nvPr/>
        </p:nvSpPr>
        <p:spPr>
          <a:xfrm>
            <a:off x="609600" y="2740537"/>
            <a:ext cx="11221107" cy="8309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f7() := x:int     		    -- Stuck</a:t>
            </a:r>
          </a:p>
          <a:p>
            <a:r>
              <a:rPr lang="en-GB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f8() := { x:int; x&gt;0; x=x*x } -- Stuck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3BE8B-DD21-E14F-BF9F-C57FB3E5D269}"/>
              </a:ext>
            </a:extLst>
          </p:cNvPr>
          <p:cNvSpPr txBox="1"/>
          <p:nvPr/>
        </p:nvSpPr>
        <p:spPr>
          <a:xfrm>
            <a:off x="609600" y="4438396"/>
            <a:ext cx="9845533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womble(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):= ...any Verse code...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x:womble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)&lt;decides&gt;:int := x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6304E26-ACFF-2AA7-00E1-3953D7CCD8D3}"/>
              </a:ext>
            </a:extLst>
          </p:cNvPr>
          <p:cNvSpPr/>
          <p:nvPr/>
        </p:nvSpPr>
        <p:spPr>
          <a:xfrm>
            <a:off x="8754559" y="3078085"/>
            <a:ext cx="2827841" cy="1736646"/>
          </a:xfrm>
          <a:prstGeom prst="wedgeRoundRectCallout">
            <a:avLst>
              <a:gd name="adj1" fmla="val -163601"/>
              <a:gd name="adj2" fmla="val -3410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Has exactly one solution (x=1); runtime can’t find it though</a:t>
            </a:r>
          </a:p>
        </p:txBody>
      </p:sp>
    </p:spTree>
    <p:extLst>
      <p:ext uri="{BB962C8B-B14F-4D97-AF65-F5344CB8AC3E}">
        <p14:creationId xmlns:p14="http://schemas.microsoft.com/office/powerpoint/2010/main" val="65950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AFC6-7735-B96D-B108-52F26CFC9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B6013-7772-4E9C-FBDF-CBD7D9A6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Verification: a big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427D-E266-5D7D-329B-75CCC1A61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37410"/>
            <a:ext cx="10972800" cy="3458035"/>
          </a:xfrm>
        </p:spPr>
        <p:txBody>
          <a:bodyPr>
            <a:normAutofit/>
          </a:bodyPr>
          <a:lstStyle/>
          <a:p>
            <a:r>
              <a:rPr lang="en-GB" dirty="0"/>
              <a:t>Verifier much check that any value returned by ‘womble’ is accepted by int.</a:t>
            </a:r>
          </a:p>
          <a:p>
            <a:r>
              <a:rPr lang="en-GB" dirty="0"/>
              <a:t>So verifier must actually RUN ‘womble’</a:t>
            </a:r>
          </a:p>
          <a:p>
            <a:r>
              <a:rPr lang="en-GB" dirty="0"/>
              <a:t>But ‘womble’ has arbitrary Verse code….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2C368-F65B-84B4-F2BC-89453A662C33}"/>
              </a:ext>
            </a:extLst>
          </p:cNvPr>
          <p:cNvSpPr txBox="1"/>
          <p:nvPr/>
        </p:nvSpPr>
        <p:spPr>
          <a:xfrm>
            <a:off x="1173233" y="1586286"/>
            <a:ext cx="9845533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womble(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x:int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):= ...arbitrary Verse code...</a:t>
            </a:r>
          </a:p>
          <a:p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f(</a:t>
            </a:r>
            <a:r>
              <a:rPr lang="en-GB" sz="28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x:womble</a:t>
            </a:r>
            <a:r>
              <a:rPr lang="en-GB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Symbol" panose="05050102010706020507" pitchFamily="18" charset="2"/>
              </a:rPr>
              <a:t>):int := x</a:t>
            </a:r>
          </a:p>
        </p:txBody>
      </p:sp>
    </p:spTree>
    <p:extLst>
      <p:ext uri="{BB962C8B-B14F-4D97-AF65-F5344CB8AC3E}">
        <p14:creationId xmlns:p14="http://schemas.microsoft.com/office/powerpoint/2010/main" val="3189257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C000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 w="9525">
          <a:solidFill>
            <a:schemeClr val="bg1"/>
          </a:solidFill>
        </a:ln>
      </a:spPr>
      <a:bodyPr wrap="square" rtlCol="0" anchor="ctr">
        <a:spAutoFit/>
      </a:bodyPr>
      <a:lstStyle>
        <a:defPPr algn="ctr">
          <a:defRPr dirty="0" smtClean="0">
            <a:solidFill>
              <a:schemeClr val="bg1"/>
            </a:solidFill>
            <a:latin typeface="Comic Sans MS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93577</TotalTime>
  <Words>2569</Words>
  <Application>Microsoft Office PowerPoint</Application>
  <PresentationFormat>Widescreen</PresentationFormat>
  <Paragraphs>287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Book Antiqua</vt:lpstr>
      <vt:lpstr>Calibri</vt:lpstr>
      <vt:lpstr>Calibri Light</vt:lpstr>
      <vt:lpstr>Cambria Math</vt:lpstr>
      <vt:lpstr>Comic Sans MS</vt:lpstr>
      <vt:lpstr>Courier New</vt:lpstr>
      <vt:lpstr>Math</vt:lpstr>
      <vt:lpstr>Wingdings</vt:lpstr>
      <vt:lpstr>Wingdings 2</vt:lpstr>
      <vt:lpstr>Wingdings 3</vt:lpstr>
      <vt:lpstr>Apex</vt:lpstr>
      <vt:lpstr>PowerPoint Presentation</vt:lpstr>
      <vt:lpstr>PowerPoint Presentation</vt:lpstr>
      <vt:lpstr>What do we want to verify?</vt:lpstr>
      <vt:lpstr>What do we want to verify?</vt:lpstr>
      <vt:lpstr>What do we want to verify?</vt:lpstr>
      <vt:lpstr>Partial opacity</vt:lpstr>
      <vt:lpstr>What else do we want to verify?</vt:lpstr>
      <vt:lpstr>What do we want to verify?</vt:lpstr>
      <vt:lpstr>Verification: a big challenge</vt:lpstr>
      <vt:lpstr>Typical verification plan</vt:lpstr>
      <vt:lpstr>Our verification plan</vt:lpstr>
      <vt:lpstr>Extend CoreVerse</vt:lpstr>
      <vt:lpstr>Thought experiment</vt:lpstr>
      <vt:lpstr>Let’s try rewriting  that verify{}!</vt:lpstr>
      <vt:lpstr>Vacuous success</vt:lpstr>
      <vt:lpstr>Rewrite some more...</vt:lpstr>
      <vt:lpstr>Dealing with (+)</vt:lpstr>
      <vt:lpstr>Contradiction</vt:lpstr>
      <vt:lpstr>Stuck again on int[r]</vt:lpstr>
      <vt:lpstr>Wrap up</vt:lpstr>
      <vt:lpstr>New constructs</vt:lpstr>
      <vt:lpstr>Rules for verify are rather simple</vt:lpstr>
      <vt:lpstr>General plan</vt:lpstr>
      <vt:lpstr>Fleshing out verification</vt:lpstr>
      <vt:lpstr>Verification contexts</vt:lpstr>
      <vt:lpstr>Where does verify come from?</vt:lpstr>
      <vt:lpstr>Where does verify come from?</vt:lpstr>
      <vt:lpstr>Modular verification</vt:lpstr>
      <vt:lpstr>Modular verification</vt:lpstr>
      <vt:lpstr>Modular verification with effects</vt:lpstr>
      <vt:lpstr>Rules for </vt:lpstr>
      <vt:lpstr>Higher order  </vt:lpstr>
      <vt:lpstr>Standing back</vt:lpstr>
      <vt:lpstr>Standing back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taste of Haskell</dc:title>
  <dc:creator>Simon Peyton Jones</dc:creator>
  <cp:lastModifiedBy>Simon Peyton Jones</cp:lastModifiedBy>
  <cp:revision>1751</cp:revision>
  <dcterms:created xsi:type="dcterms:W3CDTF">2007-06-26T16:41:16Z</dcterms:created>
  <dcterms:modified xsi:type="dcterms:W3CDTF">2026-06-30T22:50:32Z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simonpj@microsoft.com</vt:lpwstr>
  </property>
  <property fmtid="{D5CDD505-2E9C-101B-9397-08002B2CF9AE}" pid="5" name="MSIP_Label_f42aa342-8706-4288-bd11-ebb85995028c_SetDate">
    <vt:lpwstr>2019-08-22T06:29:51.3705482Z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bd2797f9-cbc6-47e0-a3d5-31e37e60ef58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