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52"/>
  </p:notesMasterIdLst>
  <p:handoutMasterIdLst>
    <p:handoutMasterId r:id="rId53"/>
  </p:handoutMasterIdLst>
  <p:sldIdLst>
    <p:sldId id="256" r:id="rId2"/>
    <p:sldId id="338" r:id="rId3"/>
    <p:sldId id="257" r:id="rId4"/>
    <p:sldId id="337" r:id="rId5"/>
    <p:sldId id="336" r:id="rId6"/>
    <p:sldId id="332" r:id="rId7"/>
    <p:sldId id="333" r:id="rId8"/>
    <p:sldId id="259" r:id="rId9"/>
    <p:sldId id="334" r:id="rId10"/>
    <p:sldId id="260" r:id="rId11"/>
    <p:sldId id="339" r:id="rId12"/>
    <p:sldId id="455" r:id="rId13"/>
    <p:sldId id="456" r:id="rId14"/>
    <p:sldId id="342" r:id="rId15"/>
    <p:sldId id="340" r:id="rId16"/>
    <p:sldId id="341" r:id="rId17"/>
    <p:sldId id="262" r:id="rId18"/>
    <p:sldId id="263" r:id="rId19"/>
    <p:sldId id="383" r:id="rId20"/>
    <p:sldId id="384" r:id="rId21"/>
    <p:sldId id="343" r:id="rId22"/>
    <p:sldId id="344" r:id="rId23"/>
    <p:sldId id="532" r:id="rId24"/>
    <p:sldId id="533" r:id="rId25"/>
    <p:sldId id="267" r:id="rId26"/>
    <p:sldId id="268" r:id="rId27"/>
    <p:sldId id="534" r:id="rId28"/>
    <p:sldId id="270" r:id="rId29"/>
    <p:sldId id="535" r:id="rId30"/>
    <p:sldId id="346" r:id="rId31"/>
    <p:sldId id="457" r:id="rId32"/>
    <p:sldId id="536" r:id="rId33"/>
    <p:sldId id="349" r:id="rId34"/>
    <p:sldId id="350" r:id="rId35"/>
    <p:sldId id="276" r:id="rId36"/>
    <p:sldId id="277" r:id="rId37"/>
    <p:sldId id="278" r:id="rId38"/>
    <p:sldId id="279" r:id="rId39"/>
    <p:sldId id="280" r:id="rId40"/>
    <p:sldId id="537" r:id="rId41"/>
    <p:sldId id="538" r:id="rId42"/>
    <p:sldId id="411" r:id="rId43"/>
    <p:sldId id="281" r:id="rId44"/>
    <p:sldId id="385" r:id="rId45"/>
    <p:sldId id="386" r:id="rId46"/>
    <p:sldId id="539" r:id="rId47"/>
    <p:sldId id="352" r:id="rId48"/>
    <p:sldId id="476" r:id="rId49"/>
    <p:sldId id="477" r:id="rId50"/>
    <p:sldId id="540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 Liblit" initials="BRL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88144" autoAdjust="0"/>
  </p:normalViewPr>
  <p:slideViewPr>
    <p:cSldViewPr snapToObjects="1">
      <p:cViewPr varScale="1">
        <p:scale>
          <a:sx n="65" d="100"/>
          <a:sy n="65" d="100"/>
        </p:scale>
        <p:origin x="-666" y="-108"/>
      </p:cViewPr>
      <p:guideLst>
        <p:guide orient="horz" pos="3984"/>
        <p:guide orient="horz" pos="76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Objects="1">
      <p:cViewPr varScale="1">
        <p:scale>
          <a:sx n="100" d="100"/>
          <a:sy n="100" d="100"/>
        </p:scale>
        <p:origin x="-13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0A67D-BB33-4C8A-8D1B-0ED811421840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97B29DD-6421-472A-80FD-1E72CE42C4D3}">
      <dgm:prSet phldrT="[Text]"/>
      <dgm:spPr/>
      <dgm:t>
        <a:bodyPr/>
        <a:lstStyle/>
        <a:p>
          <a:r>
            <a:rPr lang="en-US" dirty="0" smtClean="0"/>
            <a:t>Requirements</a:t>
          </a:r>
          <a:endParaRPr lang="en-US" dirty="0"/>
        </a:p>
      </dgm:t>
    </dgm:pt>
    <dgm:pt modelId="{4BE2E9B5-A534-4EB0-8B44-E0CF802D6427}" type="parTrans" cxnId="{5C906490-3E57-4265-B7D6-3EF9B5375CAF}">
      <dgm:prSet/>
      <dgm:spPr/>
      <dgm:t>
        <a:bodyPr/>
        <a:lstStyle/>
        <a:p>
          <a:endParaRPr lang="en-US"/>
        </a:p>
      </dgm:t>
    </dgm:pt>
    <dgm:pt modelId="{8644C928-5AF7-44D8-A05D-AFE3A9B2B7FE}" type="sibTrans" cxnId="{5C906490-3E57-4265-B7D6-3EF9B5375CAF}">
      <dgm:prSet/>
      <dgm:spPr/>
      <dgm:t>
        <a:bodyPr/>
        <a:lstStyle/>
        <a:p>
          <a:endParaRPr lang="en-US" dirty="0"/>
        </a:p>
      </dgm:t>
    </dgm:pt>
    <dgm:pt modelId="{38BA7291-AC41-4790-AD70-AB41DE126265}">
      <dgm:prSet/>
      <dgm:spPr/>
      <dgm:t>
        <a:bodyPr/>
        <a:lstStyle/>
        <a:p>
          <a:r>
            <a:rPr lang="en-US" dirty="0" smtClean="0"/>
            <a:t>Architecture &amp; Design</a:t>
          </a:r>
        </a:p>
      </dgm:t>
    </dgm:pt>
    <dgm:pt modelId="{A1CF4F85-23AD-4CDF-9621-54C8734721A0}" type="parTrans" cxnId="{4C4BE1B6-6F13-43CE-8AC9-E15C7EDB7FAA}">
      <dgm:prSet/>
      <dgm:spPr/>
      <dgm:t>
        <a:bodyPr/>
        <a:lstStyle/>
        <a:p>
          <a:endParaRPr lang="en-US"/>
        </a:p>
      </dgm:t>
    </dgm:pt>
    <dgm:pt modelId="{8DA2305E-8D98-438B-A1FA-E2F294D919EC}" type="sibTrans" cxnId="{4C4BE1B6-6F13-43CE-8AC9-E15C7EDB7FAA}">
      <dgm:prSet/>
      <dgm:spPr/>
      <dgm:t>
        <a:bodyPr/>
        <a:lstStyle/>
        <a:p>
          <a:endParaRPr lang="en-US" dirty="0"/>
        </a:p>
      </dgm:t>
    </dgm:pt>
    <dgm:pt modelId="{67A7946B-2A53-4633-8054-B3A22863B725}">
      <dgm:prSet/>
      <dgm:spPr/>
      <dgm:t>
        <a:bodyPr/>
        <a:lstStyle/>
        <a:p>
          <a:r>
            <a:rPr lang="en-US" dirty="0" smtClean="0"/>
            <a:t>Implementation</a:t>
          </a:r>
        </a:p>
      </dgm:t>
    </dgm:pt>
    <dgm:pt modelId="{A3C6778F-57D0-4C89-B29F-7FABC1F61D86}" type="parTrans" cxnId="{786D2314-7705-4BE6-AAA8-85195123F8A8}">
      <dgm:prSet/>
      <dgm:spPr/>
      <dgm:t>
        <a:bodyPr/>
        <a:lstStyle/>
        <a:p>
          <a:endParaRPr lang="en-US"/>
        </a:p>
      </dgm:t>
    </dgm:pt>
    <dgm:pt modelId="{D39567FA-C5E8-4C42-B1C6-3E452258F614}" type="sibTrans" cxnId="{786D2314-7705-4BE6-AAA8-85195123F8A8}">
      <dgm:prSet/>
      <dgm:spPr/>
      <dgm:t>
        <a:bodyPr/>
        <a:lstStyle/>
        <a:p>
          <a:endParaRPr lang="en-US" dirty="0"/>
        </a:p>
      </dgm:t>
    </dgm:pt>
    <dgm:pt modelId="{42D6A335-44A4-4495-809F-9A8E855B3639}">
      <dgm:prSet/>
      <dgm:spPr/>
      <dgm:t>
        <a:bodyPr/>
        <a:lstStyle/>
        <a:p>
          <a:r>
            <a:rPr lang="en-US" dirty="0" smtClean="0"/>
            <a:t>Testing &amp; Verification</a:t>
          </a:r>
        </a:p>
      </dgm:t>
    </dgm:pt>
    <dgm:pt modelId="{E7C79D73-5ECE-4F62-80F3-F768F80F4190}" type="parTrans" cxnId="{6E1B0749-F329-47D2-B92A-9E8D133906B3}">
      <dgm:prSet/>
      <dgm:spPr/>
      <dgm:t>
        <a:bodyPr/>
        <a:lstStyle/>
        <a:p>
          <a:endParaRPr lang="en-US"/>
        </a:p>
      </dgm:t>
    </dgm:pt>
    <dgm:pt modelId="{2A27F7BB-493E-4D51-9B82-5D4CD13F555E}" type="sibTrans" cxnId="{6E1B0749-F329-47D2-B92A-9E8D133906B3}">
      <dgm:prSet/>
      <dgm:spPr/>
      <dgm:t>
        <a:bodyPr/>
        <a:lstStyle/>
        <a:p>
          <a:endParaRPr lang="en-US" dirty="0"/>
        </a:p>
      </dgm:t>
    </dgm:pt>
    <dgm:pt modelId="{501F62D9-A45C-401E-9DD4-B3F244C9B7A7}">
      <dgm:prSet/>
      <dgm:spPr/>
      <dgm:t>
        <a:bodyPr/>
        <a:lstStyle/>
        <a:p>
          <a:r>
            <a:rPr lang="en-US" dirty="0" smtClean="0"/>
            <a:t>Maintenance</a:t>
          </a:r>
          <a:endParaRPr lang="en-US" dirty="0"/>
        </a:p>
      </dgm:t>
    </dgm:pt>
    <dgm:pt modelId="{2E788058-5B94-452C-B8D4-DD50E02B5DA6}" type="parTrans" cxnId="{E1C15625-D3CA-49A0-B19B-33E4B759BB58}">
      <dgm:prSet/>
      <dgm:spPr/>
      <dgm:t>
        <a:bodyPr/>
        <a:lstStyle/>
        <a:p>
          <a:endParaRPr lang="en-US"/>
        </a:p>
      </dgm:t>
    </dgm:pt>
    <dgm:pt modelId="{EB4A7500-D095-432A-8B6C-B96D9B4E75F6}" type="sibTrans" cxnId="{E1C15625-D3CA-49A0-B19B-33E4B759BB58}">
      <dgm:prSet/>
      <dgm:spPr/>
      <dgm:t>
        <a:bodyPr/>
        <a:lstStyle/>
        <a:p>
          <a:endParaRPr lang="en-US"/>
        </a:p>
      </dgm:t>
    </dgm:pt>
    <dgm:pt modelId="{546E79C9-303E-40E8-BE30-F2260F01DF8C}" type="pres">
      <dgm:prSet presAssocID="{9530A67D-BB33-4C8A-8D1B-0ED81142184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023DB3-AA11-4709-9C08-CFE7D5D0271B}" type="pres">
      <dgm:prSet presAssocID="{9530A67D-BB33-4C8A-8D1B-0ED811421840}" presName="dummyMaxCanvas" presStyleCnt="0">
        <dgm:presLayoutVars/>
      </dgm:prSet>
      <dgm:spPr/>
    </dgm:pt>
    <dgm:pt modelId="{66A80F78-DB92-456F-A40E-D184125FCCD4}" type="pres">
      <dgm:prSet presAssocID="{9530A67D-BB33-4C8A-8D1B-0ED81142184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3FAE5-3A6D-491C-B78F-30F1266E91BD}" type="pres">
      <dgm:prSet presAssocID="{9530A67D-BB33-4C8A-8D1B-0ED81142184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402D5-ACB2-4B02-9DA5-6398FE44F281}" type="pres">
      <dgm:prSet presAssocID="{9530A67D-BB33-4C8A-8D1B-0ED81142184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653AF-7833-4C84-80CF-797CF5459FE7}" type="pres">
      <dgm:prSet presAssocID="{9530A67D-BB33-4C8A-8D1B-0ED81142184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B25BC-DFF6-4ABB-A0AC-F49131B3345C}" type="pres">
      <dgm:prSet presAssocID="{9530A67D-BB33-4C8A-8D1B-0ED81142184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35434-3061-4BE4-B047-471AE466974A}" type="pres">
      <dgm:prSet presAssocID="{9530A67D-BB33-4C8A-8D1B-0ED81142184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30E2C-C644-44A7-82DA-92672C5CC92C}" type="pres">
      <dgm:prSet presAssocID="{9530A67D-BB33-4C8A-8D1B-0ED81142184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0481D-FAB3-4B3B-8B76-223EE79FF2DA}" type="pres">
      <dgm:prSet presAssocID="{9530A67D-BB33-4C8A-8D1B-0ED81142184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7F474-9C25-460F-819F-72336D587DDD}" type="pres">
      <dgm:prSet presAssocID="{9530A67D-BB33-4C8A-8D1B-0ED81142184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B2911-39BF-48AB-AB96-D3141C850365}" type="pres">
      <dgm:prSet presAssocID="{9530A67D-BB33-4C8A-8D1B-0ED81142184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EF8BC-85F4-420E-9EBB-956697D0C6B7}" type="pres">
      <dgm:prSet presAssocID="{9530A67D-BB33-4C8A-8D1B-0ED81142184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F8DF8-2A0A-4E83-8B1C-370A56179FCF}" type="pres">
      <dgm:prSet presAssocID="{9530A67D-BB33-4C8A-8D1B-0ED81142184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EE6F5-1F1F-44F7-9456-C36AD41990CD}" type="pres">
      <dgm:prSet presAssocID="{9530A67D-BB33-4C8A-8D1B-0ED81142184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2D4D00-8BBF-4462-B2CB-A4919E901218}" type="pres">
      <dgm:prSet presAssocID="{9530A67D-BB33-4C8A-8D1B-0ED81142184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B17D2D-EA21-4FB4-8DEB-A88534587032}" type="presOf" srcId="{67A7946B-2A53-4633-8054-B3A22863B725}" destId="{1D4402D5-ACB2-4B02-9DA5-6398FE44F281}" srcOrd="0" destOrd="0" presId="urn:microsoft.com/office/officeart/2005/8/layout/vProcess5"/>
    <dgm:cxn modelId="{5C906490-3E57-4265-B7D6-3EF9B5375CAF}" srcId="{9530A67D-BB33-4C8A-8D1B-0ED811421840}" destId="{797B29DD-6421-472A-80FD-1E72CE42C4D3}" srcOrd="0" destOrd="0" parTransId="{4BE2E9B5-A534-4EB0-8B44-E0CF802D6427}" sibTransId="{8644C928-5AF7-44D8-A05D-AFE3A9B2B7FE}"/>
    <dgm:cxn modelId="{55469299-8004-46F1-B079-9A21D0613BCB}" type="presOf" srcId="{38BA7291-AC41-4790-AD70-AB41DE126265}" destId="{BFAEF8BC-85F4-420E-9EBB-956697D0C6B7}" srcOrd="1" destOrd="0" presId="urn:microsoft.com/office/officeart/2005/8/layout/vProcess5"/>
    <dgm:cxn modelId="{6E1B0749-F329-47D2-B92A-9E8D133906B3}" srcId="{9530A67D-BB33-4C8A-8D1B-0ED811421840}" destId="{42D6A335-44A4-4495-809F-9A8E855B3639}" srcOrd="3" destOrd="0" parTransId="{E7C79D73-5ECE-4F62-80F3-F768F80F4190}" sibTransId="{2A27F7BB-493E-4D51-9B82-5D4CD13F555E}"/>
    <dgm:cxn modelId="{F937793C-0E07-42DC-A16D-EBE184A2860F}" type="presOf" srcId="{501F62D9-A45C-401E-9DD4-B3F244C9B7A7}" destId="{6F2D4D00-8BBF-4462-B2CB-A4919E901218}" srcOrd="1" destOrd="0" presId="urn:microsoft.com/office/officeart/2005/8/layout/vProcess5"/>
    <dgm:cxn modelId="{7F172DC4-EE13-439C-BE84-DD1D64106CAD}" type="presOf" srcId="{8644C928-5AF7-44D8-A05D-AFE3A9B2B7FE}" destId="{55335434-3061-4BE4-B047-471AE466974A}" srcOrd="0" destOrd="0" presId="urn:microsoft.com/office/officeart/2005/8/layout/vProcess5"/>
    <dgm:cxn modelId="{1205474D-0237-4A5F-B4C2-7436A5EFC940}" type="presOf" srcId="{8DA2305E-8D98-438B-A1FA-E2F294D919EC}" destId="{3D730E2C-C644-44A7-82DA-92672C5CC92C}" srcOrd="0" destOrd="0" presId="urn:microsoft.com/office/officeart/2005/8/layout/vProcess5"/>
    <dgm:cxn modelId="{E1C15625-D3CA-49A0-B19B-33E4B759BB58}" srcId="{9530A67D-BB33-4C8A-8D1B-0ED811421840}" destId="{501F62D9-A45C-401E-9DD4-B3F244C9B7A7}" srcOrd="4" destOrd="0" parTransId="{2E788058-5B94-452C-B8D4-DD50E02B5DA6}" sibTransId="{EB4A7500-D095-432A-8B6C-B96D9B4E75F6}"/>
    <dgm:cxn modelId="{1E8913F5-5811-4C31-9477-D8C10A876983}" type="presOf" srcId="{2A27F7BB-493E-4D51-9B82-5D4CD13F555E}" destId="{A1A7F474-9C25-460F-819F-72336D587DDD}" srcOrd="0" destOrd="0" presId="urn:microsoft.com/office/officeart/2005/8/layout/vProcess5"/>
    <dgm:cxn modelId="{1E717BD4-12B5-4D50-96F1-520F61F1EC34}" type="presOf" srcId="{42D6A335-44A4-4495-809F-9A8E855B3639}" destId="{711653AF-7833-4C84-80CF-797CF5459FE7}" srcOrd="0" destOrd="0" presId="urn:microsoft.com/office/officeart/2005/8/layout/vProcess5"/>
    <dgm:cxn modelId="{665A2348-4777-42E6-97DE-81EB2FB1A765}" type="presOf" srcId="{38BA7291-AC41-4790-AD70-AB41DE126265}" destId="{E483FAE5-3A6D-491C-B78F-30F1266E91BD}" srcOrd="0" destOrd="0" presId="urn:microsoft.com/office/officeart/2005/8/layout/vProcess5"/>
    <dgm:cxn modelId="{FC5E36C7-D5E8-425D-9FA9-D7AF168D9860}" type="presOf" srcId="{501F62D9-A45C-401E-9DD4-B3F244C9B7A7}" destId="{7B5B25BC-DFF6-4ABB-A0AC-F49131B3345C}" srcOrd="0" destOrd="0" presId="urn:microsoft.com/office/officeart/2005/8/layout/vProcess5"/>
    <dgm:cxn modelId="{0A9B62EE-9317-428C-A904-FAC26EE8C83E}" type="presOf" srcId="{797B29DD-6421-472A-80FD-1E72CE42C4D3}" destId="{66A80F78-DB92-456F-A40E-D184125FCCD4}" srcOrd="0" destOrd="0" presId="urn:microsoft.com/office/officeart/2005/8/layout/vProcess5"/>
    <dgm:cxn modelId="{AB707628-78E1-45F3-9C71-AA36A32A5217}" type="presOf" srcId="{9530A67D-BB33-4C8A-8D1B-0ED811421840}" destId="{546E79C9-303E-40E8-BE30-F2260F01DF8C}" srcOrd="0" destOrd="0" presId="urn:microsoft.com/office/officeart/2005/8/layout/vProcess5"/>
    <dgm:cxn modelId="{969FA394-4A1D-447A-8E58-9D1EDE3EDEA9}" type="presOf" srcId="{797B29DD-6421-472A-80FD-1E72CE42C4D3}" destId="{766B2911-39BF-48AB-AB96-D3141C850365}" srcOrd="1" destOrd="0" presId="urn:microsoft.com/office/officeart/2005/8/layout/vProcess5"/>
    <dgm:cxn modelId="{786D2314-7705-4BE6-AAA8-85195123F8A8}" srcId="{9530A67D-BB33-4C8A-8D1B-0ED811421840}" destId="{67A7946B-2A53-4633-8054-B3A22863B725}" srcOrd="2" destOrd="0" parTransId="{A3C6778F-57D0-4C89-B29F-7FABC1F61D86}" sibTransId="{D39567FA-C5E8-4C42-B1C6-3E452258F614}"/>
    <dgm:cxn modelId="{A4F2D0C2-FAAE-4C17-93F6-330BD09358CF}" type="presOf" srcId="{42D6A335-44A4-4495-809F-9A8E855B3639}" destId="{EAEEE6F5-1F1F-44F7-9456-C36AD41990CD}" srcOrd="1" destOrd="0" presId="urn:microsoft.com/office/officeart/2005/8/layout/vProcess5"/>
    <dgm:cxn modelId="{FE131279-27BC-4FA8-B525-A52038B454BE}" type="presOf" srcId="{D39567FA-C5E8-4C42-B1C6-3E452258F614}" destId="{11D0481D-FAB3-4B3B-8B76-223EE79FF2DA}" srcOrd="0" destOrd="0" presId="urn:microsoft.com/office/officeart/2005/8/layout/vProcess5"/>
    <dgm:cxn modelId="{4C4BE1B6-6F13-43CE-8AC9-E15C7EDB7FAA}" srcId="{9530A67D-BB33-4C8A-8D1B-0ED811421840}" destId="{38BA7291-AC41-4790-AD70-AB41DE126265}" srcOrd="1" destOrd="0" parTransId="{A1CF4F85-23AD-4CDF-9621-54C8734721A0}" sibTransId="{8DA2305E-8D98-438B-A1FA-E2F294D919EC}"/>
    <dgm:cxn modelId="{9B782A92-AB37-4AFD-8A53-13B08259ECF5}" type="presOf" srcId="{67A7946B-2A53-4633-8054-B3A22863B725}" destId="{E8BF8DF8-2A0A-4E83-8B1C-370A56179FCF}" srcOrd="1" destOrd="0" presId="urn:microsoft.com/office/officeart/2005/8/layout/vProcess5"/>
    <dgm:cxn modelId="{D390ECFE-5316-4A2E-91B7-F8EF8DD4FFB1}" type="presParOf" srcId="{546E79C9-303E-40E8-BE30-F2260F01DF8C}" destId="{07023DB3-AA11-4709-9C08-CFE7D5D0271B}" srcOrd="0" destOrd="0" presId="urn:microsoft.com/office/officeart/2005/8/layout/vProcess5"/>
    <dgm:cxn modelId="{016B3EDE-9702-4A50-BAD7-FFA84AD331F4}" type="presParOf" srcId="{546E79C9-303E-40E8-BE30-F2260F01DF8C}" destId="{66A80F78-DB92-456F-A40E-D184125FCCD4}" srcOrd="1" destOrd="0" presId="urn:microsoft.com/office/officeart/2005/8/layout/vProcess5"/>
    <dgm:cxn modelId="{9A2F4130-CDCD-4E58-893E-0226E516D975}" type="presParOf" srcId="{546E79C9-303E-40E8-BE30-F2260F01DF8C}" destId="{E483FAE5-3A6D-491C-B78F-30F1266E91BD}" srcOrd="2" destOrd="0" presId="urn:microsoft.com/office/officeart/2005/8/layout/vProcess5"/>
    <dgm:cxn modelId="{2A2A746D-4C18-4DFE-B2A6-6E73DBAED5F5}" type="presParOf" srcId="{546E79C9-303E-40E8-BE30-F2260F01DF8C}" destId="{1D4402D5-ACB2-4B02-9DA5-6398FE44F281}" srcOrd="3" destOrd="0" presId="urn:microsoft.com/office/officeart/2005/8/layout/vProcess5"/>
    <dgm:cxn modelId="{41626F87-94B2-4BA2-BF7C-C4D507B012FC}" type="presParOf" srcId="{546E79C9-303E-40E8-BE30-F2260F01DF8C}" destId="{711653AF-7833-4C84-80CF-797CF5459FE7}" srcOrd="4" destOrd="0" presId="urn:microsoft.com/office/officeart/2005/8/layout/vProcess5"/>
    <dgm:cxn modelId="{3E5796BD-C8BB-45EB-9223-9FDE07FE8FCD}" type="presParOf" srcId="{546E79C9-303E-40E8-BE30-F2260F01DF8C}" destId="{7B5B25BC-DFF6-4ABB-A0AC-F49131B3345C}" srcOrd="5" destOrd="0" presId="urn:microsoft.com/office/officeart/2005/8/layout/vProcess5"/>
    <dgm:cxn modelId="{49562ECA-5609-454B-A93E-BD2A74E93F86}" type="presParOf" srcId="{546E79C9-303E-40E8-BE30-F2260F01DF8C}" destId="{55335434-3061-4BE4-B047-471AE466974A}" srcOrd="6" destOrd="0" presId="urn:microsoft.com/office/officeart/2005/8/layout/vProcess5"/>
    <dgm:cxn modelId="{9C3A87DD-3CC0-4D26-B9ED-D4ACBBB79FDC}" type="presParOf" srcId="{546E79C9-303E-40E8-BE30-F2260F01DF8C}" destId="{3D730E2C-C644-44A7-82DA-92672C5CC92C}" srcOrd="7" destOrd="0" presId="urn:microsoft.com/office/officeart/2005/8/layout/vProcess5"/>
    <dgm:cxn modelId="{05957811-AB38-43E8-9C68-7BBF109AB7D0}" type="presParOf" srcId="{546E79C9-303E-40E8-BE30-F2260F01DF8C}" destId="{11D0481D-FAB3-4B3B-8B76-223EE79FF2DA}" srcOrd="8" destOrd="0" presId="urn:microsoft.com/office/officeart/2005/8/layout/vProcess5"/>
    <dgm:cxn modelId="{D34F5372-2CC5-4055-B76F-C5C1D95DF1A3}" type="presParOf" srcId="{546E79C9-303E-40E8-BE30-F2260F01DF8C}" destId="{A1A7F474-9C25-460F-819F-72336D587DDD}" srcOrd="9" destOrd="0" presId="urn:microsoft.com/office/officeart/2005/8/layout/vProcess5"/>
    <dgm:cxn modelId="{4C750A07-E16B-4030-8428-BB48660B54C7}" type="presParOf" srcId="{546E79C9-303E-40E8-BE30-F2260F01DF8C}" destId="{766B2911-39BF-48AB-AB96-D3141C850365}" srcOrd="10" destOrd="0" presId="urn:microsoft.com/office/officeart/2005/8/layout/vProcess5"/>
    <dgm:cxn modelId="{4F2FCE84-6F5D-4590-A737-A8A0E7AEFF9A}" type="presParOf" srcId="{546E79C9-303E-40E8-BE30-F2260F01DF8C}" destId="{BFAEF8BC-85F4-420E-9EBB-956697D0C6B7}" srcOrd="11" destOrd="0" presId="urn:microsoft.com/office/officeart/2005/8/layout/vProcess5"/>
    <dgm:cxn modelId="{DDDE0984-6A69-48B2-AC64-0AA3AE8B9EF2}" type="presParOf" srcId="{546E79C9-303E-40E8-BE30-F2260F01DF8C}" destId="{E8BF8DF8-2A0A-4E83-8B1C-370A56179FCF}" srcOrd="12" destOrd="0" presId="urn:microsoft.com/office/officeart/2005/8/layout/vProcess5"/>
    <dgm:cxn modelId="{971B44CF-D46B-42F1-B3CB-1C8209EC9A73}" type="presParOf" srcId="{546E79C9-303E-40E8-BE30-F2260F01DF8C}" destId="{EAEEE6F5-1F1F-44F7-9456-C36AD41990CD}" srcOrd="13" destOrd="0" presId="urn:microsoft.com/office/officeart/2005/8/layout/vProcess5"/>
    <dgm:cxn modelId="{7CBA3601-6847-4A20-9C7D-F1C7703D4EF0}" type="presParOf" srcId="{546E79C9-303E-40E8-BE30-F2260F01DF8C}" destId="{6F2D4D00-8BBF-4462-B2CB-A4919E901218}" srcOrd="14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30A67D-BB33-4C8A-8D1B-0ED811421840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97B29DD-6421-472A-80FD-1E72CE42C4D3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accent1"/>
              </a:solidFill>
            </a:rPr>
            <a:t>Requirements</a:t>
          </a:r>
          <a:endParaRPr lang="en-US" dirty="0">
            <a:solidFill>
              <a:schemeClr val="accent1"/>
            </a:solidFill>
          </a:endParaRPr>
        </a:p>
      </dgm:t>
    </dgm:pt>
    <dgm:pt modelId="{4BE2E9B5-A534-4EB0-8B44-E0CF802D6427}" type="parTrans" cxnId="{5C906490-3E57-4265-B7D6-3EF9B5375CAF}">
      <dgm:prSet/>
      <dgm:spPr/>
      <dgm:t>
        <a:bodyPr/>
        <a:lstStyle/>
        <a:p>
          <a:endParaRPr lang="en-US"/>
        </a:p>
      </dgm:t>
    </dgm:pt>
    <dgm:pt modelId="{8644C928-5AF7-44D8-A05D-AFE3A9B2B7FE}" type="sibTrans" cxnId="{5C906490-3E57-4265-B7D6-3EF9B5375CAF}">
      <dgm:prSet/>
      <dgm:spPr/>
      <dgm:t>
        <a:bodyPr/>
        <a:lstStyle/>
        <a:p>
          <a:endParaRPr lang="en-US" dirty="0"/>
        </a:p>
      </dgm:t>
    </dgm:pt>
    <dgm:pt modelId="{38BA7291-AC41-4790-AD70-AB41DE12626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accent3"/>
              </a:solidFill>
            </a:rPr>
            <a:t>Architecture &amp; Design</a:t>
          </a:r>
        </a:p>
      </dgm:t>
    </dgm:pt>
    <dgm:pt modelId="{A1CF4F85-23AD-4CDF-9621-54C8734721A0}" type="parTrans" cxnId="{4C4BE1B6-6F13-43CE-8AC9-E15C7EDB7FAA}">
      <dgm:prSet/>
      <dgm:spPr/>
      <dgm:t>
        <a:bodyPr/>
        <a:lstStyle/>
        <a:p>
          <a:endParaRPr lang="en-US"/>
        </a:p>
      </dgm:t>
    </dgm:pt>
    <dgm:pt modelId="{8DA2305E-8D98-438B-A1FA-E2F294D919EC}" type="sibTrans" cxnId="{4C4BE1B6-6F13-43CE-8AC9-E15C7EDB7FAA}">
      <dgm:prSet/>
      <dgm:spPr/>
      <dgm:t>
        <a:bodyPr/>
        <a:lstStyle/>
        <a:p>
          <a:endParaRPr lang="en-US" dirty="0"/>
        </a:p>
      </dgm:t>
    </dgm:pt>
    <dgm:pt modelId="{67A7946B-2A53-4633-8054-B3A22863B725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accent4"/>
              </a:solidFill>
            </a:rPr>
            <a:t>Implementation</a:t>
          </a:r>
        </a:p>
      </dgm:t>
    </dgm:pt>
    <dgm:pt modelId="{A3C6778F-57D0-4C89-B29F-7FABC1F61D86}" type="parTrans" cxnId="{786D2314-7705-4BE6-AAA8-85195123F8A8}">
      <dgm:prSet/>
      <dgm:spPr/>
      <dgm:t>
        <a:bodyPr/>
        <a:lstStyle/>
        <a:p>
          <a:endParaRPr lang="en-US"/>
        </a:p>
      </dgm:t>
    </dgm:pt>
    <dgm:pt modelId="{D39567FA-C5E8-4C42-B1C6-3E452258F614}" type="sibTrans" cxnId="{786D2314-7705-4BE6-AAA8-85195123F8A8}">
      <dgm:prSet/>
      <dgm:spPr/>
      <dgm:t>
        <a:bodyPr/>
        <a:lstStyle/>
        <a:p>
          <a:endParaRPr lang="en-US" dirty="0"/>
        </a:p>
      </dgm:t>
    </dgm:pt>
    <dgm:pt modelId="{42D6A335-44A4-4495-809F-9A8E855B3639}">
      <dgm:prSet/>
      <dgm:spPr/>
      <dgm:t>
        <a:bodyPr/>
        <a:lstStyle/>
        <a:p>
          <a:r>
            <a:rPr lang="en-US" dirty="0" smtClean="0"/>
            <a:t>Testing &amp; Verification</a:t>
          </a:r>
        </a:p>
      </dgm:t>
    </dgm:pt>
    <dgm:pt modelId="{E7C79D73-5ECE-4F62-80F3-F768F80F4190}" type="parTrans" cxnId="{6E1B0749-F329-47D2-B92A-9E8D133906B3}">
      <dgm:prSet/>
      <dgm:spPr/>
      <dgm:t>
        <a:bodyPr/>
        <a:lstStyle/>
        <a:p>
          <a:endParaRPr lang="en-US"/>
        </a:p>
      </dgm:t>
    </dgm:pt>
    <dgm:pt modelId="{2A27F7BB-493E-4D51-9B82-5D4CD13F555E}" type="sibTrans" cxnId="{6E1B0749-F329-47D2-B92A-9E8D133906B3}">
      <dgm:prSet/>
      <dgm:spPr/>
      <dgm:t>
        <a:bodyPr/>
        <a:lstStyle/>
        <a:p>
          <a:endParaRPr lang="en-US" dirty="0"/>
        </a:p>
      </dgm:t>
    </dgm:pt>
    <dgm:pt modelId="{501F62D9-A45C-401E-9DD4-B3F244C9B7A7}">
      <dgm:prSet/>
      <dgm:spPr/>
      <dgm:t>
        <a:bodyPr/>
        <a:lstStyle/>
        <a:p>
          <a:r>
            <a:rPr lang="en-US" dirty="0" smtClean="0"/>
            <a:t>Maintenance</a:t>
          </a:r>
          <a:endParaRPr lang="en-US" dirty="0"/>
        </a:p>
      </dgm:t>
    </dgm:pt>
    <dgm:pt modelId="{2E788058-5B94-452C-B8D4-DD50E02B5DA6}" type="parTrans" cxnId="{E1C15625-D3CA-49A0-B19B-33E4B759BB58}">
      <dgm:prSet/>
      <dgm:spPr/>
      <dgm:t>
        <a:bodyPr/>
        <a:lstStyle/>
        <a:p>
          <a:endParaRPr lang="en-US"/>
        </a:p>
      </dgm:t>
    </dgm:pt>
    <dgm:pt modelId="{EB4A7500-D095-432A-8B6C-B96D9B4E75F6}" type="sibTrans" cxnId="{E1C15625-D3CA-49A0-B19B-33E4B759BB58}">
      <dgm:prSet/>
      <dgm:spPr/>
      <dgm:t>
        <a:bodyPr/>
        <a:lstStyle/>
        <a:p>
          <a:endParaRPr lang="en-US"/>
        </a:p>
      </dgm:t>
    </dgm:pt>
    <dgm:pt modelId="{546E79C9-303E-40E8-BE30-F2260F01DF8C}" type="pres">
      <dgm:prSet presAssocID="{9530A67D-BB33-4C8A-8D1B-0ED81142184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023DB3-AA11-4709-9C08-CFE7D5D0271B}" type="pres">
      <dgm:prSet presAssocID="{9530A67D-BB33-4C8A-8D1B-0ED811421840}" presName="dummyMaxCanvas" presStyleCnt="0">
        <dgm:presLayoutVars/>
      </dgm:prSet>
      <dgm:spPr/>
    </dgm:pt>
    <dgm:pt modelId="{66A80F78-DB92-456F-A40E-D184125FCCD4}" type="pres">
      <dgm:prSet presAssocID="{9530A67D-BB33-4C8A-8D1B-0ED81142184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3FAE5-3A6D-491C-B78F-30F1266E91BD}" type="pres">
      <dgm:prSet presAssocID="{9530A67D-BB33-4C8A-8D1B-0ED81142184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402D5-ACB2-4B02-9DA5-6398FE44F281}" type="pres">
      <dgm:prSet presAssocID="{9530A67D-BB33-4C8A-8D1B-0ED81142184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653AF-7833-4C84-80CF-797CF5459FE7}" type="pres">
      <dgm:prSet presAssocID="{9530A67D-BB33-4C8A-8D1B-0ED81142184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B25BC-DFF6-4ABB-A0AC-F49131B3345C}" type="pres">
      <dgm:prSet presAssocID="{9530A67D-BB33-4C8A-8D1B-0ED81142184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35434-3061-4BE4-B047-471AE466974A}" type="pres">
      <dgm:prSet presAssocID="{9530A67D-BB33-4C8A-8D1B-0ED81142184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30E2C-C644-44A7-82DA-92672C5CC92C}" type="pres">
      <dgm:prSet presAssocID="{9530A67D-BB33-4C8A-8D1B-0ED81142184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0481D-FAB3-4B3B-8B76-223EE79FF2DA}" type="pres">
      <dgm:prSet presAssocID="{9530A67D-BB33-4C8A-8D1B-0ED81142184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7F474-9C25-460F-819F-72336D587DDD}" type="pres">
      <dgm:prSet presAssocID="{9530A67D-BB33-4C8A-8D1B-0ED81142184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B2911-39BF-48AB-AB96-D3141C850365}" type="pres">
      <dgm:prSet presAssocID="{9530A67D-BB33-4C8A-8D1B-0ED81142184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EF8BC-85F4-420E-9EBB-956697D0C6B7}" type="pres">
      <dgm:prSet presAssocID="{9530A67D-BB33-4C8A-8D1B-0ED81142184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F8DF8-2A0A-4E83-8B1C-370A56179FCF}" type="pres">
      <dgm:prSet presAssocID="{9530A67D-BB33-4C8A-8D1B-0ED81142184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EE6F5-1F1F-44F7-9456-C36AD41990CD}" type="pres">
      <dgm:prSet presAssocID="{9530A67D-BB33-4C8A-8D1B-0ED81142184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2D4D00-8BBF-4462-B2CB-A4919E901218}" type="pres">
      <dgm:prSet presAssocID="{9530A67D-BB33-4C8A-8D1B-0ED81142184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906490-3E57-4265-B7D6-3EF9B5375CAF}" srcId="{9530A67D-BB33-4C8A-8D1B-0ED811421840}" destId="{797B29DD-6421-472A-80FD-1E72CE42C4D3}" srcOrd="0" destOrd="0" parTransId="{4BE2E9B5-A534-4EB0-8B44-E0CF802D6427}" sibTransId="{8644C928-5AF7-44D8-A05D-AFE3A9B2B7FE}"/>
    <dgm:cxn modelId="{E2266C22-F81F-49FA-9620-F8D14F4F5DBA}" type="presOf" srcId="{67A7946B-2A53-4633-8054-B3A22863B725}" destId="{1D4402D5-ACB2-4B02-9DA5-6398FE44F281}" srcOrd="0" destOrd="0" presId="urn:microsoft.com/office/officeart/2005/8/layout/vProcess5"/>
    <dgm:cxn modelId="{8E539643-6AE0-4250-AFD8-83A51A957405}" type="presOf" srcId="{797B29DD-6421-472A-80FD-1E72CE42C4D3}" destId="{66A80F78-DB92-456F-A40E-D184125FCCD4}" srcOrd="0" destOrd="0" presId="urn:microsoft.com/office/officeart/2005/8/layout/vProcess5"/>
    <dgm:cxn modelId="{82262BD5-BF83-425D-AB96-85064CAD67BE}" type="presOf" srcId="{8644C928-5AF7-44D8-A05D-AFE3A9B2B7FE}" destId="{55335434-3061-4BE4-B047-471AE466974A}" srcOrd="0" destOrd="0" presId="urn:microsoft.com/office/officeart/2005/8/layout/vProcess5"/>
    <dgm:cxn modelId="{F14017B3-85DA-490A-AE65-487F26C85C14}" type="presOf" srcId="{501F62D9-A45C-401E-9DD4-B3F244C9B7A7}" destId="{6F2D4D00-8BBF-4462-B2CB-A4919E901218}" srcOrd="1" destOrd="0" presId="urn:microsoft.com/office/officeart/2005/8/layout/vProcess5"/>
    <dgm:cxn modelId="{A5F59218-351F-4A60-94B0-5C3891506B16}" type="presOf" srcId="{38BA7291-AC41-4790-AD70-AB41DE126265}" destId="{E483FAE5-3A6D-491C-B78F-30F1266E91BD}" srcOrd="0" destOrd="0" presId="urn:microsoft.com/office/officeart/2005/8/layout/vProcess5"/>
    <dgm:cxn modelId="{8F3BD517-3A4C-4E03-A682-3ADF6528B44C}" type="presOf" srcId="{797B29DD-6421-472A-80FD-1E72CE42C4D3}" destId="{766B2911-39BF-48AB-AB96-D3141C850365}" srcOrd="1" destOrd="0" presId="urn:microsoft.com/office/officeart/2005/8/layout/vProcess5"/>
    <dgm:cxn modelId="{6E1B0749-F329-47D2-B92A-9E8D133906B3}" srcId="{9530A67D-BB33-4C8A-8D1B-0ED811421840}" destId="{42D6A335-44A4-4495-809F-9A8E855B3639}" srcOrd="3" destOrd="0" parTransId="{E7C79D73-5ECE-4F62-80F3-F768F80F4190}" sibTransId="{2A27F7BB-493E-4D51-9B82-5D4CD13F555E}"/>
    <dgm:cxn modelId="{16ADAC75-5E4B-4D96-8F06-A602A64A46BD}" type="presOf" srcId="{42D6A335-44A4-4495-809F-9A8E855B3639}" destId="{711653AF-7833-4C84-80CF-797CF5459FE7}" srcOrd="0" destOrd="0" presId="urn:microsoft.com/office/officeart/2005/8/layout/vProcess5"/>
    <dgm:cxn modelId="{E1C15625-D3CA-49A0-B19B-33E4B759BB58}" srcId="{9530A67D-BB33-4C8A-8D1B-0ED811421840}" destId="{501F62D9-A45C-401E-9DD4-B3F244C9B7A7}" srcOrd="4" destOrd="0" parTransId="{2E788058-5B94-452C-B8D4-DD50E02B5DA6}" sibTransId="{EB4A7500-D095-432A-8B6C-B96D9B4E75F6}"/>
    <dgm:cxn modelId="{B3D2C0E6-8F5E-4714-8525-9FF8EBED6F81}" type="presOf" srcId="{D39567FA-C5E8-4C42-B1C6-3E452258F614}" destId="{11D0481D-FAB3-4B3B-8B76-223EE79FF2DA}" srcOrd="0" destOrd="0" presId="urn:microsoft.com/office/officeart/2005/8/layout/vProcess5"/>
    <dgm:cxn modelId="{24EA12B7-0D59-427E-84F8-5B35BD862F8A}" type="presOf" srcId="{9530A67D-BB33-4C8A-8D1B-0ED811421840}" destId="{546E79C9-303E-40E8-BE30-F2260F01DF8C}" srcOrd="0" destOrd="0" presId="urn:microsoft.com/office/officeart/2005/8/layout/vProcess5"/>
    <dgm:cxn modelId="{15CC1E19-7FE2-4A3C-8C1D-D3851322ED4C}" type="presOf" srcId="{67A7946B-2A53-4633-8054-B3A22863B725}" destId="{E8BF8DF8-2A0A-4E83-8B1C-370A56179FCF}" srcOrd="1" destOrd="0" presId="urn:microsoft.com/office/officeart/2005/8/layout/vProcess5"/>
    <dgm:cxn modelId="{F23442DA-13E5-4E84-B7F0-9141798F185D}" type="presOf" srcId="{38BA7291-AC41-4790-AD70-AB41DE126265}" destId="{BFAEF8BC-85F4-420E-9EBB-956697D0C6B7}" srcOrd="1" destOrd="0" presId="urn:microsoft.com/office/officeart/2005/8/layout/vProcess5"/>
    <dgm:cxn modelId="{786D2314-7705-4BE6-AAA8-85195123F8A8}" srcId="{9530A67D-BB33-4C8A-8D1B-0ED811421840}" destId="{67A7946B-2A53-4633-8054-B3A22863B725}" srcOrd="2" destOrd="0" parTransId="{A3C6778F-57D0-4C89-B29F-7FABC1F61D86}" sibTransId="{D39567FA-C5E8-4C42-B1C6-3E452258F614}"/>
    <dgm:cxn modelId="{4C4BE1B6-6F13-43CE-8AC9-E15C7EDB7FAA}" srcId="{9530A67D-BB33-4C8A-8D1B-0ED811421840}" destId="{38BA7291-AC41-4790-AD70-AB41DE126265}" srcOrd="1" destOrd="0" parTransId="{A1CF4F85-23AD-4CDF-9621-54C8734721A0}" sibTransId="{8DA2305E-8D98-438B-A1FA-E2F294D919EC}"/>
    <dgm:cxn modelId="{0AD54850-C0E5-4281-A499-B5A228A2863D}" type="presOf" srcId="{501F62D9-A45C-401E-9DD4-B3F244C9B7A7}" destId="{7B5B25BC-DFF6-4ABB-A0AC-F49131B3345C}" srcOrd="0" destOrd="0" presId="urn:microsoft.com/office/officeart/2005/8/layout/vProcess5"/>
    <dgm:cxn modelId="{65784C0C-30B4-409A-85D0-1EB0987DE8C7}" type="presOf" srcId="{2A27F7BB-493E-4D51-9B82-5D4CD13F555E}" destId="{A1A7F474-9C25-460F-819F-72336D587DDD}" srcOrd="0" destOrd="0" presId="urn:microsoft.com/office/officeart/2005/8/layout/vProcess5"/>
    <dgm:cxn modelId="{11793B21-5C3E-49B1-83F5-718E0F349602}" type="presOf" srcId="{8DA2305E-8D98-438B-A1FA-E2F294D919EC}" destId="{3D730E2C-C644-44A7-82DA-92672C5CC92C}" srcOrd="0" destOrd="0" presId="urn:microsoft.com/office/officeart/2005/8/layout/vProcess5"/>
    <dgm:cxn modelId="{38037B21-59BD-4B34-B057-B0A3D0D54AAA}" type="presOf" srcId="{42D6A335-44A4-4495-809F-9A8E855B3639}" destId="{EAEEE6F5-1F1F-44F7-9456-C36AD41990CD}" srcOrd="1" destOrd="0" presId="urn:microsoft.com/office/officeart/2005/8/layout/vProcess5"/>
    <dgm:cxn modelId="{E8A08D82-D7B1-48E2-B4F5-AB1C18225682}" type="presParOf" srcId="{546E79C9-303E-40E8-BE30-F2260F01DF8C}" destId="{07023DB3-AA11-4709-9C08-CFE7D5D0271B}" srcOrd="0" destOrd="0" presId="urn:microsoft.com/office/officeart/2005/8/layout/vProcess5"/>
    <dgm:cxn modelId="{7D043905-040C-43BE-B25D-E4429BE5F504}" type="presParOf" srcId="{546E79C9-303E-40E8-BE30-F2260F01DF8C}" destId="{66A80F78-DB92-456F-A40E-D184125FCCD4}" srcOrd="1" destOrd="0" presId="urn:microsoft.com/office/officeart/2005/8/layout/vProcess5"/>
    <dgm:cxn modelId="{D1EC722B-9CE0-419C-BA4E-B0B873869AA2}" type="presParOf" srcId="{546E79C9-303E-40E8-BE30-F2260F01DF8C}" destId="{E483FAE5-3A6D-491C-B78F-30F1266E91BD}" srcOrd="2" destOrd="0" presId="urn:microsoft.com/office/officeart/2005/8/layout/vProcess5"/>
    <dgm:cxn modelId="{3D6EA327-9F0C-46CF-955B-E003D1DCE5DC}" type="presParOf" srcId="{546E79C9-303E-40E8-BE30-F2260F01DF8C}" destId="{1D4402D5-ACB2-4B02-9DA5-6398FE44F281}" srcOrd="3" destOrd="0" presId="urn:microsoft.com/office/officeart/2005/8/layout/vProcess5"/>
    <dgm:cxn modelId="{FF87520C-8AD6-45D5-A23A-69CD6810C0F5}" type="presParOf" srcId="{546E79C9-303E-40E8-BE30-F2260F01DF8C}" destId="{711653AF-7833-4C84-80CF-797CF5459FE7}" srcOrd="4" destOrd="0" presId="urn:microsoft.com/office/officeart/2005/8/layout/vProcess5"/>
    <dgm:cxn modelId="{2471AA72-669C-4C5F-BCA1-2A038E16BFE8}" type="presParOf" srcId="{546E79C9-303E-40E8-BE30-F2260F01DF8C}" destId="{7B5B25BC-DFF6-4ABB-A0AC-F49131B3345C}" srcOrd="5" destOrd="0" presId="urn:microsoft.com/office/officeart/2005/8/layout/vProcess5"/>
    <dgm:cxn modelId="{BBD41BE5-F8C3-4E78-B1DC-72A5AD8B221E}" type="presParOf" srcId="{546E79C9-303E-40E8-BE30-F2260F01DF8C}" destId="{55335434-3061-4BE4-B047-471AE466974A}" srcOrd="6" destOrd="0" presId="urn:microsoft.com/office/officeart/2005/8/layout/vProcess5"/>
    <dgm:cxn modelId="{40BDFB16-2B9A-43F7-A5F4-942F367F504A}" type="presParOf" srcId="{546E79C9-303E-40E8-BE30-F2260F01DF8C}" destId="{3D730E2C-C644-44A7-82DA-92672C5CC92C}" srcOrd="7" destOrd="0" presId="urn:microsoft.com/office/officeart/2005/8/layout/vProcess5"/>
    <dgm:cxn modelId="{0CDEB60E-7811-4D68-B1B7-CD105E1E68F5}" type="presParOf" srcId="{546E79C9-303E-40E8-BE30-F2260F01DF8C}" destId="{11D0481D-FAB3-4B3B-8B76-223EE79FF2DA}" srcOrd="8" destOrd="0" presId="urn:microsoft.com/office/officeart/2005/8/layout/vProcess5"/>
    <dgm:cxn modelId="{5431481D-3558-440A-8C53-237E3539930E}" type="presParOf" srcId="{546E79C9-303E-40E8-BE30-F2260F01DF8C}" destId="{A1A7F474-9C25-460F-819F-72336D587DDD}" srcOrd="9" destOrd="0" presId="urn:microsoft.com/office/officeart/2005/8/layout/vProcess5"/>
    <dgm:cxn modelId="{EA66A344-3602-4B3D-813F-C2B05DC8CAE1}" type="presParOf" srcId="{546E79C9-303E-40E8-BE30-F2260F01DF8C}" destId="{766B2911-39BF-48AB-AB96-D3141C850365}" srcOrd="10" destOrd="0" presId="urn:microsoft.com/office/officeart/2005/8/layout/vProcess5"/>
    <dgm:cxn modelId="{F93ED6C7-5A2A-4FF7-8476-9BC12169FB8E}" type="presParOf" srcId="{546E79C9-303E-40E8-BE30-F2260F01DF8C}" destId="{BFAEF8BC-85F4-420E-9EBB-956697D0C6B7}" srcOrd="11" destOrd="0" presId="urn:microsoft.com/office/officeart/2005/8/layout/vProcess5"/>
    <dgm:cxn modelId="{E4C708A1-E066-4276-808C-6832C7A26E2F}" type="presParOf" srcId="{546E79C9-303E-40E8-BE30-F2260F01DF8C}" destId="{E8BF8DF8-2A0A-4E83-8B1C-370A56179FCF}" srcOrd="12" destOrd="0" presId="urn:microsoft.com/office/officeart/2005/8/layout/vProcess5"/>
    <dgm:cxn modelId="{1979276E-D988-4227-BB7E-7D8CD6703236}" type="presParOf" srcId="{546E79C9-303E-40E8-BE30-F2260F01DF8C}" destId="{EAEEE6F5-1F1F-44F7-9456-C36AD41990CD}" srcOrd="13" destOrd="0" presId="urn:microsoft.com/office/officeart/2005/8/layout/vProcess5"/>
    <dgm:cxn modelId="{2D27F5E6-263E-47C5-A12C-1167B933DF0E}" type="presParOf" srcId="{546E79C9-303E-40E8-BE30-F2260F01DF8C}" destId="{6F2D4D00-8BBF-4462-B2CB-A4919E901218}" srcOrd="14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89307-E58C-4602-AB09-ECC666B7D688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E75EC-C309-42F6-B491-DFDAE77D27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D9AED-AEF9-42D5-B332-63B6DF809A28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BEC00-525E-4A77-B070-027481AFBB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Copyright © 2007, Benjamin Liblit.  </a:t>
            </a:r>
            <a:r>
              <a:rPr lang="en-US" sz="12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rights reserved.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89BE4-EC15-430E-83A7-55EB28485A57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B12F7-2000-4ABD-B8E9-C5189AA619F1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C03373-102B-4F84-B20B-91F12487A654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37DFE-E6A1-4EC0-9D6C-1B3DF75557D5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6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EC60D0-0F69-4C5F-8867-1D6B2573FAF4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B04F8-2617-41FA-A9A7-62A061805E3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8768C-4D7B-483E-ABDF-635CFD97048A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9EA7-B80F-4C7C-88D8-1C164FED6B28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78128-90DE-4C75-B2B0-37FD58002BA4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70000"/>
              </a:spcBef>
            </a:pP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9EA7-B80F-4C7C-88D8-1C164FED6B28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7048C-E932-429B-A720-58A0DC9DD0B3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7048C-E932-429B-A720-58A0DC9DD0B3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553AC-0ACF-4A1D-B7BB-396BCBF0ABCA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553AC-0ACF-4A1D-B7BB-396BCBF0ABCA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17067-B4B7-46A7-9926-FBF57CFD4522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17067-B4B7-46A7-9926-FBF57CFD4522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EB4BB-5137-4C9B-9D99-0A6E2B840D1F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9EA7-B80F-4C7C-88D8-1C164FED6B28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DAF6F-1664-47CA-9391-AEEC840C323E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8252E-A155-4DA8-B574-126EA4AF6CAB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320E5B-0E3F-4750-A42A-DEFDB408F629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4E715-A3DE-44DD-852D-549D4CDD0C5D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42A1D-D8C7-4773-B0CA-1E10F1A57E2A}" type="slidenum">
              <a:rPr lang="en-US"/>
              <a:pPr/>
              <a:t>37</a:t>
            </a:fld>
            <a:endParaRPr lang="en-US" dirty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2D7B3-3DF7-4F49-924A-AE4C2DE0C937}" type="slidenum">
              <a:rPr lang="en-US"/>
              <a:pPr/>
              <a:t>38</a:t>
            </a:fld>
            <a:endParaRPr lang="en-US" dirty="0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8F8DD-8A5C-4F0B-B96E-567DAA8A82F1}" type="slidenum">
              <a:rPr lang="en-US"/>
              <a:pPr/>
              <a:t>39</a:t>
            </a:fld>
            <a:endParaRPr lang="en-US" dirty="0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4E715-A3DE-44DD-852D-549D4CDD0C5D}" type="slidenum">
              <a:rPr lang="en-US"/>
              <a:pPr/>
              <a:t>40</a:t>
            </a:fld>
            <a:endParaRPr lang="en-US" dirty="0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4E715-A3DE-44DD-852D-549D4CDD0C5D}" type="slidenum">
              <a:rPr lang="en-US"/>
              <a:pPr/>
              <a:t>41</a:t>
            </a:fld>
            <a:endParaRPr lang="en-US" dirty="0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0C9D3-21BB-4914-91D0-2F289C36D9AF}" type="slidenum">
              <a:rPr lang="en-US"/>
              <a:pPr/>
              <a:t>43</a:t>
            </a:fld>
            <a:endParaRPr lang="en-US" dirty="0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9EA7-B80F-4C7C-88D8-1C164FED6B28}" type="slidenum">
              <a:rPr lang="en-US"/>
              <a:pPr/>
              <a:t>46</a:t>
            </a:fld>
            <a:endParaRPr lang="en-US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118872"/>
            <a:endParaRPr lang="en-US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10AC1-01A2-47FC-AD24-55936462CF74}" type="slidenum">
              <a:rPr lang="en-US"/>
              <a:pPr/>
              <a:t>47</a:t>
            </a:fld>
            <a:endParaRPr lang="en-US" dirty="0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EC0FF-E5A2-4FCA-8725-9D095156BA63}" type="slidenum">
              <a:rPr lang="en-US"/>
              <a:pPr/>
              <a:t>48</a:t>
            </a:fld>
            <a:endParaRPr lang="en-US" dirty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79D0AB-B112-4226-92CC-EC112BE8C090}" type="slidenum">
              <a:rPr lang="en-US"/>
              <a:pPr/>
              <a:t>49</a:t>
            </a:fld>
            <a:endParaRPr lang="en-US" dirty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83A45-CB5A-4C92-B490-F1AD816374C0}" type="slidenum">
              <a:rPr lang="en-US"/>
              <a:pPr/>
              <a:t>50</a:t>
            </a:fld>
            <a:endParaRPr lang="en-US" dirty="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0FF03-CBE1-46B0-A1C4-FA26E3AF770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0FF03-CBE1-46B0-A1C4-FA26E3AF770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Picture 4" descr="logo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6115944" y="457200"/>
            <a:ext cx="2342256" cy="2342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pigra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02920"/>
            <a:ext cx="8229600" cy="4953000"/>
          </a:xfrm>
        </p:spPr>
        <p:txBody>
          <a:bodyPr anchor="ctr" anchorCtr="1">
            <a:normAutofit/>
          </a:bodyPr>
          <a:lstStyle>
            <a:lvl1pPr marL="0" indent="0" algn="ctr">
              <a:buFontTx/>
              <a:buNone/>
              <a:defRPr sz="40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486400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1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10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C26818-CB91-4D9F-B550-BF4D95B769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7772400" cy="2133600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6200"/>
            <a:ext cx="7772400" cy="2209800"/>
          </a:xfrm>
        </p:spPr>
        <p:txBody>
          <a:bodyPr anchor="b" anchorCtr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6BF5D8B-C221-4A85-8867-47796A8F6D9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E6E227-3AD8-4373-8877-F9B69B0597A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 anchor="ctr" anchorCtr="0"/>
          <a:lstStyle>
            <a:lvl1pPr>
              <a:spcBef>
                <a:spcPts val="2400"/>
              </a:spcBef>
              <a:defRPr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9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 anchor="ctr" anchorCtr="0"/>
          <a:lstStyle>
            <a:lvl1pPr>
              <a:spcBef>
                <a:spcPts val="1800"/>
              </a:spcBef>
              <a:defRPr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 anchor="ctr" anchorCtr="0"/>
          <a:lstStyle>
            <a:lvl1pPr>
              <a:spcBef>
                <a:spcPts val="1800"/>
              </a:spcBef>
              <a:defRPr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11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0A06B6-F798-4D0B-837C-D8F1F4F17A2C}" type="datetimeFigureOut">
              <a:rPr lang="en-US" smtClean="0"/>
              <a:pPr/>
              <a:t>7/19/2007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11" name="Picture 4" descr="logo"/>
          <p:cNvPicPr>
            <a:picLocks noChangeAspect="1" noChangeArrowheads="1"/>
          </p:cNvPicPr>
          <p:nvPr/>
        </p:nvPicPr>
        <p:blipFill>
          <a:blip r:embed="rId1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4002" r:id="rId10"/>
    <p:sldLayoutId id="2147483994" r:id="rId11"/>
    <p:sldLayoutId id="2147483995" r:id="rId12"/>
    <p:sldLayoutId id="2147483996" r:id="rId13"/>
    <p:sldLayoutId id="2147483997" r:id="rId14"/>
    <p:sldLayoutId id="2147483998" r:id="rId15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Statistical Debugging</a:t>
            </a:r>
            <a:endParaRPr lang="en-US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Ben Liblit, University of Wisconsin–Madison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Releases in the Real World</a:t>
            </a:r>
            <a:endParaRPr lang="en-US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Everyone goes on vacation</a:t>
            </a:r>
          </a:p>
          <a:p>
            <a:pPr lvl="1"/>
            <a:r>
              <a:rPr lang="en-US" dirty="0" smtClean="0"/>
              <a:t>Congratulate yourselves on a job well done!</a:t>
            </a:r>
          </a:p>
          <a:p>
            <a:pPr lvl="1"/>
            <a:r>
              <a:rPr lang="en-US" dirty="0" smtClean="0"/>
              <a:t>What could possibly go wrong?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Upon return, hide from tech support</a:t>
            </a:r>
          </a:p>
          <a:p>
            <a:pPr lvl="1"/>
            <a:r>
              <a:rPr lang="en-US" dirty="0" smtClean="0"/>
              <a:t>Much can go wrong, and you know it</a:t>
            </a:r>
          </a:p>
          <a:p>
            <a:pPr lvl="1"/>
            <a:r>
              <a:rPr lang="en-US" dirty="0" smtClean="0"/>
              <a:t>Users define reality, and it’s not pretty</a:t>
            </a:r>
          </a:p>
          <a:p>
            <a:pPr lvl="2"/>
            <a:r>
              <a:rPr lang="en-US" dirty="0" smtClean="0"/>
              <a:t>Where “not pretty” means “badly approximated by testing”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as Approximation of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Microsoft’s Watson error reporting system</a:t>
            </a:r>
          </a:p>
          <a:p>
            <a:pPr lvl="1"/>
            <a:r>
              <a:rPr lang="en-US" dirty="0" smtClean="0"/>
              <a:t>Crash reports from 500,000 separate programs</a:t>
            </a:r>
          </a:p>
          <a:p>
            <a:pPr lvl="1"/>
            <a:r>
              <a:rPr lang="en-US" i="1" dirty="0" smtClean="0">
                <a:latin typeface="+mj-lt"/>
              </a:rPr>
              <a:t>x</a:t>
            </a:r>
            <a:r>
              <a:rPr lang="en-US" dirty="0" smtClean="0"/>
              <a:t>% of software errors cause 50% of user crashes</a:t>
            </a:r>
          </a:p>
          <a:p>
            <a:pPr lvl="1"/>
            <a:r>
              <a:rPr lang="en-US" dirty="0" smtClean="0"/>
              <a:t>Care to guess what </a:t>
            </a:r>
            <a:r>
              <a:rPr lang="en-US" i="1" dirty="0" smtClean="0">
                <a:latin typeface="+mj-lt"/>
              </a:rPr>
              <a:t>x</a:t>
            </a:r>
            <a:r>
              <a:rPr lang="en-US" dirty="0" smtClean="0"/>
              <a:t> is?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1%</a:t>
            </a:r>
            <a:r>
              <a:rPr lang="en-US" dirty="0" smtClean="0"/>
              <a:t> of software errors cause </a:t>
            </a:r>
            <a:r>
              <a:rPr lang="en-US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50%</a:t>
            </a:r>
            <a:r>
              <a:rPr lang="en-US" dirty="0" smtClean="0"/>
              <a:t> of user crashes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Small mismatch </a:t>
            </a:r>
            <a:r>
              <a:rPr lang="en-US" dirty="0" smtClean="0">
                <a:sym typeface="Wingdings" pitchFamily="2" charset="2"/>
              </a:rPr>
              <a:t> big problems (sometimes)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sym typeface="Wingdings" pitchFamily="2" charset="2"/>
              </a:rPr>
              <a:t>Big mismatch  small problems? (sometimes!)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Perfection is usually not an economically viable option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One More Bug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Imperfect world with imperfect software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Ship with known bugs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Users find new bugs</a:t>
            </a:r>
          </a:p>
          <a:p>
            <a:pPr>
              <a:lnSpc>
                <a:spcPct val="90000"/>
              </a:lnSpc>
            </a:pPr>
            <a:r>
              <a:rPr lang="en-US" dirty="0"/>
              <a:t>Bug fixing is a matter of triage + guesswork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Limited resources: time, money, people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Little or no systematic feedback from field</a:t>
            </a:r>
          </a:p>
          <a:p>
            <a:pPr>
              <a:lnSpc>
                <a:spcPct val="90000"/>
              </a:lnSpc>
            </a:pPr>
            <a:r>
              <a:rPr lang="en-US" dirty="0"/>
              <a:t>Our </a:t>
            </a:r>
            <a:r>
              <a:rPr lang="en-US" dirty="0" smtClean="0"/>
              <a:t>goal: </a:t>
            </a:r>
            <a:r>
              <a:rPr lang="en-US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reality-directed</a:t>
            </a:r>
            <a:r>
              <a:rPr lang="en-US" dirty="0" smtClean="0"/>
              <a:t> debugging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Fix bugs that afflict many users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Good News: Users Can Help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bugs happen often, to many users </a:t>
            </a:r>
          </a:p>
          <a:p>
            <a:pPr lvl="1"/>
            <a:r>
              <a:rPr lang="en-US" dirty="0"/>
              <a:t>User communities are big and growing fast</a:t>
            </a:r>
          </a:p>
          <a:p>
            <a:pPr lvl="1"/>
            <a:r>
              <a:rPr lang="en-US" dirty="0"/>
              <a:t>User runs </a:t>
            </a:r>
            <a:r>
              <a:rPr lang="en-US" dirty="0">
                <a:sym typeface="Math1" pitchFamily="2" charset="2"/>
              </a:rPr>
              <a:t> testing runs</a:t>
            </a:r>
          </a:p>
          <a:p>
            <a:pPr lvl="1"/>
            <a:r>
              <a:rPr lang="en-US" dirty="0"/>
              <a:t>Users are networked</a:t>
            </a:r>
          </a:p>
          <a:p>
            <a:r>
              <a:rPr lang="en-US" dirty="0"/>
              <a:t>We </a:t>
            </a:r>
            <a:r>
              <a:rPr lang="en-US" i="1" dirty="0"/>
              <a:t>can</a:t>
            </a:r>
            <a:r>
              <a:rPr lang="en-US" dirty="0"/>
              <a:t> do better, with help from users</a:t>
            </a:r>
            <a:r>
              <a:rPr lang="en-US" dirty="0" smtClean="0"/>
              <a:t>!</a:t>
            </a:r>
          </a:p>
          <a:p>
            <a:pPr lvl="1"/>
            <a:r>
              <a:rPr lang="en-US" sz="2100" dirty="0" smtClean="0"/>
              <a:t>Users </a:t>
            </a:r>
            <a:r>
              <a:rPr lang="en-US" sz="2100" strike="sngStrike" dirty="0" smtClean="0"/>
              <a:t>know</a:t>
            </a:r>
            <a:r>
              <a:rPr lang="en-US" sz="2100" dirty="0" smtClean="0"/>
              <a:t> </a:t>
            </a:r>
            <a:r>
              <a:rPr lang="en-US" sz="2100" i="1" dirty="0" smtClean="0"/>
              <a:t>define</a:t>
            </a:r>
            <a:r>
              <a:rPr lang="en-US" sz="2100" dirty="0" smtClean="0"/>
              <a:t> what bugs matter most</a:t>
            </a:r>
            <a:endParaRPr lang="en-US" dirty="0" smtClean="0"/>
          </a:p>
          <a:p>
            <a:r>
              <a:rPr lang="en-US" dirty="0" smtClean="0"/>
              <a:t>Common gripe: “Software companies treat their users like beta testers”</a:t>
            </a:r>
          </a:p>
          <a:p>
            <a:pPr lvl="1"/>
            <a:r>
              <a:rPr lang="en-US" dirty="0" smtClean="0"/>
              <a:t>OK, let’s make them </a:t>
            </a:r>
            <a:r>
              <a:rPr lang="en-US" i="1" dirty="0" smtClean="0"/>
              <a:t>better</a:t>
            </a:r>
            <a:r>
              <a:rPr lang="en-US" dirty="0" smtClean="0"/>
              <a:t> beta testers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Reality and Respond</a:t>
            </a:r>
            <a:endParaRPr lang="en-US" dirty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Software quality as an </a:t>
            </a:r>
            <a:r>
              <a:rPr lang="en-US" sz="2800" i="1" dirty="0"/>
              <a:t>empirical</a:t>
            </a:r>
            <a:r>
              <a:rPr lang="en-US" sz="2800" dirty="0"/>
              <a:t> science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Observed trends rather than </a:t>
            </a:r>
            <a:r>
              <a:rPr lang="en-US" sz="2400" dirty="0" smtClean="0"/>
              <a:t>absolute proofs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Biologists do pretty well, even without source </a:t>
            </a:r>
            <a:r>
              <a:rPr lang="en-US" sz="2400" dirty="0" smtClean="0"/>
              <a:t>code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Observational science requires … observation!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7,600 Ad-Aware 2007 downloads during today’s lecture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500,000,000</a:t>
            </a:r>
            <a:r>
              <a:rPr lang="en-US" sz="2400" dirty="0" smtClean="0"/>
              <a:t> </a:t>
            </a:r>
            <a:r>
              <a:rPr lang="en-US" sz="2400" dirty="0"/>
              <a:t>Halo 2 games in 20 </a:t>
            </a:r>
            <a:r>
              <a:rPr lang="en-US" sz="2400" dirty="0" smtClean="0"/>
              <a:t>months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Plenty to observe, provided we can get at the data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Bug and Crash Reporting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Snapshot of Mozilla’s Bugzilla bug database</a:t>
            </a:r>
          </a:p>
          <a:p>
            <a:pPr lvl="1"/>
            <a:r>
              <a:rPr lang="en-US" dirty="0" smtClean="0"/>
              <a:t>Entire history of Mozilla; all products and versions</a:t>
            </a:r>
          </a:p>
          <a:p>
            <a:pPr lvl="1"/>
            <a:r>
              <a:rPr lang="en-US" dirty="0" smtClean="0"/>
              <a:t>60,866 open bug reports</a:t>
            </a:r>
          </a:p>
          <a:p>
            <a:pPr lvl="1"/>
            <a:r>
              <a:rPr lang="en-US" dirty="0" smtClean="0"/>
              <a:t>109,756 additional reports marked as duplicates</a:t>
            </a:r>
          </a:p>
          <a:p>
            <a:r>
              <a:rPr lang="en-US" dirty="0" smtClean="0"/>
              <a:t>Snapshot of Mozilla’s Talkback crash reporter</a:t>
            </a:r>
          </a:p>
          <a:p>
            <a:pPr lvl="1"/>
            <a:r>
              <a:rPr lang="en-US" dirty="0" smtClean="0"/>
              <a:t>Firefox 2.0.0.4 for the last ten days</a:t>
            </a:r>
          </a:p>
          <a:p>
            <a:pPr lvl="1"/>
            <a:r>
              <a:rPr lang="en-US" dirty="0" smtClean="0"/>
              <a:t>101,812 unique users</a:t>
            </a:r>
          </a:p>
          <a:p>
            <a:pPr lvl="1"/>
            <a:r>
              <a:rPr lang="en-US" dirty="0" smtClean="0"/>
              <a:t>183,066 crash reports</a:t>
            </a:r>
          </a:p>
          <a:p>
            <a:pPr lvl="1"/>
            <a:r>
              <a:rPr lang="en-US" dirty="0" smtClean="0"/>
              <a:t>6,736,697 hours of user-driven “testing”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 Engineers Measure Things;</a:t>
            </a:r>
            <a:br>
              <a:rPr lang="en-US" dirty="0" smtClean="0"/>
            </a:br>
            <a:r>
              <a:rPr lang="en-US" dirty="0" smtClean="0"/>
              <a:t>Are Software Engineers Real Engineers?</a:t>
            </a:r>
            <a:endParaRPr lang="en-US" i="1" dirty="0"/>
          </a:p>
        </p:txBody>
      </p:sp>
      <p:pic>
        <p:nvPicPr>
          <p:cNvPr id="8499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3238500"/>
            <a:ext cx="2667000" cy="1600200"/>
          </a:xfrm>
          <a:noFill/>
          <a:ln/>
        </p:spPr>
      </p:pic>
      <p:pic>
        <p:nvPicPr>
          <p:cNvPr id="85006" name="Picture 14" descr="BA_B737-436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85800" y="2676525"/>
            <a:ext cx="3810000" cy="2724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5009" name="Picture 17" descr="The image “http://vnexpress.net/Vietnam/Oto-Xe-may/2003/04/3B9C68BC/Galant_Sedan_1B.jpg” cannot be displayed, because it contains errors.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0" y="2781300"/>
            <a:ext cx="3695700" cy="2514600"/>
          </a:xfrm>
          <a:prstGeom prst="rect">
            <a:avLst/>
          </a:prstGeom>
          <a:noFill/>
        </p:spPr>
      </p:pic>
      <p:pic>
        <p:nvPicPr>
          <p:cNvPr id="85012" name="Picture 20" descr="Check%20engine%20ligh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2971800"/>
            <a:ext cx="2438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015" name="Picture 23" descr="The image “http://www.anjuta.org/screenshots/anjuta-2.0/anjuta-2.0.0-1.png” cannot be displayed, because it contains errors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" y="2647950"/>
            <a:ext cx="3810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018" name="Picture 26" descr="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10200" y="28956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Engineering Constraints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Millions of lines of code</a:t>
            </a:r>
          </a:p>
          <a:p>
            <a:r>
              <a:rPr lang="en-US" sz="2800" dirty="0" smtClean="0"/>
              <a:t>Loose semantics of buggy programs</a:t>
            </a:r>
          </a:p>
          <a:p>
            <a:r>
              <a:rPr lang="en-US" sz="2800" dirty="0" smtClean="0"/>
              <a:t>Limited </a:t>
            </a:r>
            <a:r>
              <a:rPr lang="en-US" sz="2800" dirty="0"/>
              <a:t>performance overhead</a:t>
            </a:r>
          </a:p>
          <a:p>
            <a:r>
              <a:rPr lang="en-US" sz="2800" dirty="0"/>
              <a:t>Limited disk, network bandwidth</a:t>
            </a:r>
          </a:p>
          <a:p>
            <a:r>
              <a:rPr lang="en-US" sz="2800" dirty="0" smtClean="0"/>
              <a:t>Incomplete &amp; inconsistent information</a:t>
            </a:r>
          </a:p>
          <a:p>
            <a:r>
              <a:rPr lang="en-US" sz="2800" dirty="0" smtClean="0"/>
              <a:t>Mix </a:t>
            </a:r>
            <a:r>
              <a:rPr lang="en-US" sz="2800" dirty="0"/>
              <a:t>of controlled, uncontrolled code</a:t>
            </a:r>
          </a:p>
          <a:p>
            <a:r>
              <a:rPr lang="en-US" sz="2800" dirty="0"/>
              <a:t>Threads</a:t>
            </a:r>
          </a:p>
          <a:p>
            <a:r>
              <a:rPr lang="en-US" sz="2800" dirty="0"/>
              <a:t>Privacy and </a:t>
            </a:r>
            <a:r>
              <a:rPr lang="en-US" sz="2800" dirty="0" smtClean="0"/>
              <a:t>security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Approach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Guess “potentially interesting” behaviors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Compile-time instrumentation</a:t>
            </a:r>
          </a:p>
          <a:p>
            <a:pPr marL="609600" indent="-609600">
              <a:lnSpc>
                <a:spcPct val="90000"/>
              </a:lnSpc>
              <a:spcBef>
                <a:spcPct val="70000"/>
              </a:spcBef>
              <a:buFontTx/>
              <a:buAutoNum type="arabicPeriod"/>
            </a:pPr>
            <a:r>
              <a:rPr lang="en-US" dirty="0"/>
              <a:t>Collect sparse, fair subset of complete info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Generic sampling transformation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Feedback profile + outcome label</a:t>
            </a:r>
          </a:p>
          <a:p>
            <a:pPr marL="609600" indent="-609600">
              <a:lnSpc>
                <a:spcPct val="90000"/>
              </a:lnSpc>
              <a:spcBef>
                <a:spcPct val="70000"/>
              </a:spcBef>
              <a:buFontTx/>
              <a:buAutoNum type="arabicPeriod"/>
            </a:pPr>
            <a:r>
              <a:rPr lang="en-US" dirty="0"/>
              <a:t>Find behavioral changes in good/bad runs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Statistical debugging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Instrumentation Framework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This All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Statistical Debugging &amp; Cooperative Bug Isolation</a:t>
            </a:r>
          </a:p>
          <a:p>
            <a:pPr lvl="1"/>
            <a:r>
              <a:rPr lang="en-US" dirty="0" smtClean="0"/>
              <a:t>Observe deployed software in the hands of real end users</a:t>
            </a:r>
          </a:p>
          <a:p>
            <a:pPr lvl="1"/>
            <a:r>
              <a:rPr lang="en-US" dirty="0" smtClean="0"/>
              <a:t>Build statistical models of success &amp; failure</a:t>
            </a:r>
          </a:p>
          <a:p>
            <a:pPr lvl="1"/>
            <a:r>
              <a:rPr lang="en-US" dirty="0" smtClean="0"/>
              <a:t>Guide programmers to the root causes of bugs</a:t>
            </a:r>
          </a:p>
          <a:p>
            <a:pPr lvl="1"/>
            <a:r>
              <a:rPr lang="en-US" dirty="0" smtClean="0"/>
              <a:t>Make software suck </a:t>
            </a:r>
            <a:r>
              <a:rPr lang="en-US" i="1" dirty="0" smtClean="0"/>
              <a:t>less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Lecture plan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Motivation for post-deployment debugging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Instrumentation and feedback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Statistical modeling and (some) program analysis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Crazy hacks, cool tricks, &amp; practical considerations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Douglas Adams, </a:t>
            </a:r>
            <a:r>
              <a:rPr lang="en-US" i="1" dirty="0" smtClean="0"/>
              <a:t>Mostly Harmless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major difference between a thing that might go wrong and a thing that cannot possibly go wrong is that when a thing that cannot possibly go wrong goes wrong, it usually turns out to be impossible to get at or repair.”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186616" y="2921947"/>
            <a:ext cx="1957388" cy="2381252"/>
            <a:chOff x="4477" y="2052"/>
            <a:chExt cx="1233" cy="1500"/>
          </a:xfrm>
        </p:grpSpPr>
        <p:sp>
          <p:nvSpPr>
            <p:cNvPr id="235535" name="Rectangle 15"/>
            <p:cNvSpPr>
              <a:spLocks noChangeArrowheads="1"/>
            </p:cNvSpPr>
            <p:nvPr/>
          </p:nvSpPr>
          <p:spPr bwMode="auto">
            <a:xfrm>
              <a:off x="4897" y="2052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4684" y="2163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37" name="Rectangle 17"/>
            <p:cNvSpPr>
              <a:spLocks noChangeArrowheads="1"/>
            </p:cNvSpPr>
            <p:nvPr/>
          </p:nvSpPr>
          <p:spPr bwMode="auto">
            <a:xfrm>
              <a:off x="4873" y="2521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8" name="Rectangle 18"/>
            <p:cNvSpPr>
              <a:spLocks noChangeArrowheads="1"/>
            </p:cNvSpPr>
            <p:nvPr/>
          </p:nvSpPr>
          <p:spPr bwMode="auto">
            <a:xfrm>
              <a:off x="4477" y="2318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9" name="Rectangle 19"/>
            <p:cNvSpPr>
              <a:spLocks noChangeArrowheads="1"/>
            </p:cNvSpPr>
            <p:nvPr/>
          </p:nvSpPr>
          <p:spPr bwMode="auto">
            <a:xfrm>
              <a:off x="4598" y="2715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40" name="Rectangle 20"/>
            <p:cNvSpPr>
              <a:spLocks noChangeArrowheads="1"/>
            </p:cNvSpPr>
            <p:nvPr/>
          </p:nvSpPr>
          <p:spPr bwMode="auto">
            <a:xfrm>
              <a:off x="5066" y="2337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‚</a:t>
              </a:r>
            </a:p>
          </p:txBody>
        </p:sp>
        <p:sp>
          <p:nvSpPr>
            <p:cNvPr id="235541" name="Rectangle 21"/>
            <p:cNvSpPr>
              <a:spLocks noChangeArrowheads="1"/>
            </p:cNvSpPr>
            <p:nvPr/>
          </p:nvSpPr>
          <p:spPr bwMode="auto">
            <a:xfrm>
              <a:off x="5018" y="2860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</p:grp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Isolation Architecture</a:t>
            </a:r>
          </a:p>
        </p:txBody>
      </p:sp>
      <p:cxnSp>
        <p:nvCxnSpPr>
          <p:cNvPr id="235528" name="AutoShape 8"/>
          <p:cNvCxnSpPr>
            <a:cxnSpLocks noChangeShapeType="1"/>
            <a:stCxn id="235523" idx="3"/>
            <a:endCxn id="235524" idx="1"/>
          </p:cNvCxnSpPr>
          <p:nvPr/>
        </p:nvCxnSpPr>
        <p:spPr bwMode="auto">
          <a:xfrm rot="10800000" flipH="1">
            <a:off x="2140995" y="2713038"/>
            <a:ext cx="681440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3" name="AutoShape 3"/>
          <p:cNvSpPr>
            <a:spLocks noChangeArrowheads="1"/>
          </p:cNvSpPr>
          <p:nvPr/>
        </p:nvSpPr>
        <p:spPr bwMode="auto">
          <a:xfrm>
            <a:off x="650875" y="2206705"/>
            <a:ext cx="1617100" cy="1015841"/>
          </a:xfrm>
          <a:prstGeom prst="verticalScroll">
            <a:avLst>
              <a:gd name="adj" fmla="val 125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Program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Source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2822435" y="1676400"/>
            <a:ext cx="2107919" cy="2073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166905" y="3168005"/>
            <a:ext cx="141897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9" name="AutoShape 9"/>
          <p:cNvSpPr>
            <a:spLocks noChangeArrowheads="1"/>
          </p:cNvSpPr>
          <p:nvPr/>
        </p:nvSpPr>
        <p:spPr bwMode="auto">
          <a:xfrm>
            <a:off x="5484813" y="2022885"/>
            <a:ext cx="1955079" cy="1104245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Shipping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35530" name="AutoShape 10"/>
          <p:cNvCxnSpPr>
            <a:cxnSpLocks noChangeShapeType="1"/>
            <a:stCxn id="235524" idx="3"/>
            <a:endCxn id="235529" idx="2"/>
          </p:cNvCxnSpPr>
          <p:nvPr/>
        </p:nvCxnSpPr>
        <p:spPr bwMode="auto">
          <a:xfrm>
            <a:off x="4930354" y="2713038"/>
            <a:ext cx="554459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31" name="AutoShape 11"/>
          <p:cNvCxnSpPr>
            <a:cxnSpLocks noChangeShapeType="1"/>
            <a:stCxn id="235529" idx="4"/>
          </p:cNvCxnSpPr>
          <p:nvPr/>
        </p:nvCxnSpPr>
        <p:spPr bwMode="auto">
          <a:xfrm>
            <a:off x="7163831" y="2713038"/>
            <a:ext cx="615418" cy="762549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43" name="AutoShape 23"/>
          <p:cNvCxnSpPr>
            <a:cxnSpLocks noChangeShapeType="1"/>
            <a:stCxn id="235532" idx="1"/>
            <a:endCxn id="235542" idx="4"/>
          </p:cNvCxnSpPr>
          <p:nvPr/>
        </p:nvCxnSpPr>
        <p:spPr bwMode="auto">
          <a:xfrm rot="10800000">
            <a:off x="4958504" y="5150496"/>
            <a:ext cx="604096" cy="59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3210186" y="2482205"/>
            <a:ext cx="1332417" cy="689372"/>
          </a:xfrm>
          <a:prstGeom prst="downArrowCallout">
            <a:avLst>
              <a:gd name="adj1" fmla="val 46516"/>
              <a:gd name="adj2" fmla="val 46516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Sampler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3056298" y="1796405"/>
            <a:ext cx="1640193" cy="689372"/>
          </a:xfrm>
          <a:prstGeom prst="downArrowCallout">
            <a:avLst>
              <a:gd name="adj1" fmla="val 55623"/>
              <a:gd name="adj2" fmla="val 55623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Predicates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32" name="AutoShape 12"/>
          <p:cNvSpPr>
            <a:spLocks noChangeArrowheads="1"/>
          </p:cNvSpPr>
          <p:nvPr/>
        </p:nvSpPr>
        <p:spPr bwMode="auto">
          <a:xfrm>
            <a:off x="5562600" y="4644244"/>
            <a:ext cx="1340531" cy="1039951"/>
          </a:xfrm>
          <a:prstGeom prst="flowChartMultidocumen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Counts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&amp; 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J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L</a:t>
            </a:r>
          </a:p>
        </p:txBody>
      </p:sp>
      <p:sp>
        <p:nvSpPr>
          <p:cNvPr id="235542" name="AutoShape 22"/>
          <p:cNvSpPr>
            <a:spLocks noChangeArrowheads="1"/>
          </p:cNvSpPr>
          <p:nvPr/>
        </p:nvSpPr>
        <p:spPr bwMode="auto">
          <a:xfrm>
            <a:off x="3281442" y="4338253"/>
            <a:ext cx="1677062" cy="165074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Statistical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Debugging</a:t>
            </a:r>
          </a:p>
        </p:txBody>
      </p:sp>
      <p:sp>
        <p:nvSpPr>
          <p:cNvPr id="235544" name="AutoShape 24"/>
          <p:cNvSpPr>
            <a:spLocks noChangeArrowheads="1"/>
          </p:cNvSpPr>
          <p:nvPr/>
        </p:nvSpPr>
        <p:spPr bwMode="auto">
          <a:xfrm>
            <a:off x="609600" y="4693595"/>
            <a:ext cx="2067746" cy="943511"/>
          </a:xfrm>
          <a:prstGeom prst="foldedCorner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Top </a:t>
            </a:r>
            <a:r>
              <a:rPr lang="en-US" sz="2400" dirty="0" smtClean="0">
                <a:solidFill>
                  <a:schemeClr val="tx1"/>
                </a:solidFill>
              </a:rPr>
              <a:t>bugs </a:t>
            </a:r>
            <a:r>
              <a:rPr lang="en-US" sz="2400" dirty="0">
                <a:solidFill>
                  <a:schemeClr val="tx1"/>
                </a:solidFill>
              </a:rPr>
              <a:t>with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likely causes</a:t>
            </a:r>
          </a:p>
        </p:txBody>
      </p:sp>
      <p:cxnSp>
        <p:nvCxnSpPr>
          <p:cNvPr id="235545" name="AutoShape 25"/>
          <p:cNvCxnSpPr>
            <a:cxnSpLocks noChangeShapeType="1"/>
            <a:stCxn id="235542" idx="2"/>
            <a:endCxn id="235544" idx="3"/>
          </p:cNvCxnSpPr>
          <p:nvPr/>
        </p:nvCxnSpPr>
        <p:spPr bwMode="auto">
          <a:xfrm rot="10800000" flipV="1">
            <a:off x="2677346" y="5163623"/>
            <a:ext cx="604096" cy="172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52" name="AutoShape 32"/>
          <p:cNvCxnSpPr>
            <a:cxnSpLocks noChangeShapeType="1"/>
            <a:stCxn id="235544" idx="1"/>
            <a:endCxn id="235523" idx="1"/>
          </p:cNvCxnSpPr>
          <p:nvPr/>
        </p:nvCxnSpPr>
        <p:spPr bwMode="auto">
          <a:xfrm rot="10800000" flipH="1">
            <a:off x="609599" y="2714627"/>
            <a:ext cx="168255" cy="2450725"/>
          </a:xfrm>
          <a:prstGeom prst="curvedConnector5">
            <a:avLst>
              <a:gd name="adj1" fmla="val -135865"/>
              <a:gd name="adj2" fmla="val 49262"/>
              <a:gd name="adj3" fmla="val -132286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6" name="AutoShape 23"/>
          <p:cNvCxnSpPr>
            <a:cxnSpLocks noChangeShapeType="1"/>
          </p:cNvCxnSpPr>
          <p:nvPr/>
        </p:nvCxnSpPr>
        <p:spPr bwMode="auto">
          <a:xfrm rot="10800000">
            <a:off x="4958504" y="4922195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7" name="AutoShape 23"/>
          <p:cNvCxnSpPr>
            <a:cxnSpLocks noChangeShapeType="1"/>
          </p:cNvCxnSpPr>
          <p:nvPr/>
        </p:nvCxnSpPr>
        <p:spPr bwMode="auto">
          <a:xfrm rot="10800000">
            <a:off x="4958504" y="5379393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2" name="AutoShape 13"/>
          <p:cNvCxnSpPr>
            <a:cxnSpLocks noChangeShapeType="1"/>
            <a:endCxn id="235532" idx="3"/>
          </p:cNvCxnSpPr>
          <p:nvPr/>
        </p:nvCxnSpPr>
        <p:spPr bwMode="auto">
          <a:xfrm rot="10800000" flipV="1">
            <a:off x="6903132" y="46442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6" name="AutoShape 11"/>
          <p:cNvCxnSpPr>
            <a:cxnSpLocks noChangeShapeType="1"/>
          </p:cNvCxnSpPr>
          <p:nvPr/>
        </p:nvCxnSpPr>
        <p:spPr bwMode="auto">
          <a:xfrm rot="16200000" flipH="1">
            <a:off x="7084806" y="2561788"/>
            <a:ext cx="808451" cy="652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7" name="AutoShape 11"/>
          <p:cNvCxnSpPr>
            <a:cxnSpLocks noChangeShapeType="1"/>
          </p:cNvCxnSpPr>
          <p:nvPr/>
        </p:nvCxnSpPr>
        <p:spPr bwMode="auto">
          <a:xfrm rot="16200000" flipH="1">
            <a:off x="7106439" y="2947734"/>
            <a:ext cx="584214" cy="47149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3" name="AutoShape 13"/>
          <p:cNvCxnSpPr>
            <a:cxnSpLocks noChangeShapeType="1"/>
          </p:cNvCxnSpPr>
          <p:nvPr/>
        </p:nvCxnSpPr>
        <p:spPr bwMode="auto">
          <a:xfrm rot="10800000" flipV="1">
            <a:off x="6895209" y="47966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5" name="AutoShape 13"/>
          <p:cNvCxnSpPr>
            <a:cxnSpLocks noChangeShapeType="1"/>
          </p:cNvCxnSpPr>
          <p:nvPr/>
        </p:nvCxnSpPr>
        <p:spPr bwMode="auto">
          <a:xfrm rot="10800000" flipV="1">
            <a:off x="6895209" y="4478418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Model of Behavior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anchor="ctr" anchorCtr="1"/>
          <a:lstStyle/>
          <a:p>
            <a:pPr marL="0" indent="0" algn="ctr">
              <a:buFontTx/>
              <a:buNone/>
            </a:pPr>
            <a:r>
              <a:rPr lang="en-US" sz="3600" i="1" dirty="0"/>
              <a:t>Each </a:t>
            </a:r>
            <a:r>
              <a:rPr lang="en-US" sz="3600" i="1" dirty="0" smtClean="0"/>
              <a:t>behavior is expressed as</a:t>
            </a:r>
            <a:br>
              <a:rPr lang="en-US" sz="3600" i="1" dirty="0" smtClean="0"/>
            </a:br>
            <a:r>
              <a:rPr lang="en-US" sz="3600" i="1" dirty="0" smtClean="0"/>
              <a:t>a </a:t>
            </a:r>
            <a:r>
              <a:rPr lang="en-US" sz="3600" i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predicate </a:t>
            </a:r>
            <a:r>
              <a:rPr lang="en-US" sz="3600" i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</a:t>
            </a:r>
            <a:r>
              <a:rPr lang="en-US" sz="3600" i="1" dirty="0" smtClean="0"/>
              <a:t> on program state</a:t>
            </a:r>
            <a:br>
              <a:rPr lang="en-US" sz="3600" i="1" dirty="0" smtClean="0"/>
            </a:br>
            <a:r>
              <a:rPr lang="en-US" sz="3600" i="1" dirty="0" smtClean="0"/>
              <a:t>at a particular </a:t>
            </a:r>
            <a:r>
              <a:rPr lang="en-US" sz="3600" i="1" dirty="0"/>
              <a:t>program point.</a:t>
            </a:r>
          </a:p>
          <a:p>
            <a:pPr marL="0" indent="0" algn="ctr">
              <a:buFontTx/>
              <a:buNone/>
            </a:pPr>
            <a:r>
              <a:rPr lang="en-US" sz="3600" i="1" dirty="0"/>
              <a:t>Count how often “</a:t>
            </a:r>
            <a:r>
              <a:rPr lang="en-US" sz="3600" i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 observed true</a:t>
            </a:r>
            <a:r>
              <a:rPr lang="en-US" sz="3600" i="1" dirty="0"/>
              <a:t>”</a:t>
            </a:r>
            <a:br>
              <a:rPr lang="en-US" sz="3600" i="1" dirty="0"/>
            </a:br>
            <a:r>
              <a:rPr lang="en-US" sz="3600" i="1" dirty="0"/>
              <a:t>and “</a:t>
            </a:r>
            <a:r>
              <a:rPr lang="en-US" sz="3600" i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 observed</a:t>
            </a:r>
            <a:r>
              <a:rPr lang="en-US" sz="3600" i="1" dirty="0"/>
              <a:t>” using sparse but fair random samples of complete behavior.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11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186616" y="2921947"/>
            <a:ext cx="1957388" cy="2381252"/>
            <a:chOff x="4477" y="2052"/>
            <a:chExt cx="1233" cy="1500"/>
          </a:xfrm>
        </p:grpSpPr>
        <p:sp>
          <p:nvSpPr>
            <p:cNvPr id="235535" name="Rectangle 15"/>
            <p:cNvSpPr>
              <a:spLocks noChangeArrowheads="1"/>
            </p:cNvSpPr>
            <p:nvPr/>
          </p:nvSpPr>
          <p:spPr bwMode="auto">
            <a:xfrm>
              <a:off x="4897" y="2052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4684" y="2163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37" name="Rectangle 17"/>
            <p:cNvSpPr>
              <a:spLocks noChangeArrowheads="1"/>
            </p:cNvSpPr>
            <p:nvPr/>
          </p:nvSpPr>
          <p:spPr bwMode="auto">
            <a:xfrm>
              <a:off x="4873" y="2521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8" name="Rectangle 18"/>
            <p:cNvSpPr>
              <a:spLocks noChangeArrowheads="1"/>
            </p:cNvSpPr>
            <p:nvPr/>
          </p:nvSpPr>
          <p:spPr bwMode="auto">
            <a:xfrm>
              <a:off x="4477" y="2318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9" name="Rectangle 19"/>
            <p:cNvSpPr>
              <a:spLocks noChangeArrowheads="1"/>
            </p:cNvSpPr>
            <p:nvPr/>
          </p:nvSpPr>
          <p:spPr bwMode="auto">
            <a:xfrm>
              <a:off x="4598" y="2715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40" name="Rectangle 20"/>
            <p:cNvSpPr>
              <a:spLocks noChangeArrowheads="1"/>
            </p:cNvSpPr>
            <p:nvPr/>
          </p:nvSpPr>
          <p:spPr bwMode="auto">
            <a:xfrm>
              <a:off x="5066" y="2337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‚</a:t>
              </a:r>
            </a:p>
          </p:txBody>
        </p:sp>
        <p:sp>
          <p:nvSpPr>
            <p:cNvPr id="235541" name="Rectangle 21"/>
            <p:cNvSpPr>
              <a:spLocks noChangeArrowheads="1"/>
            </p:cNvSpPr>
            <p:nvPr/>
          </p:nvSpPr>
          <p:spPr bwMode="auto">
            <a:xfrm>
              <a:off x="5018" y="2860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</p:grp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Predicate Injection:</a:t>
            </a:r>
            <a:br>
              <a:rPr lang="en-US" dirty="0" smtClean="0"/>
            </a:br>
            <a:r>
              <a:rPr lang="en-US" dirty="0" smtClean="0"/>
              <a:t>Guessing What’s Interesting</a:t>
            </a:r>
            <a:endParaRPr lang="en-US" dirty="0"/>
          </a:p>
        </p:txBody>
      </p:sp>
      <p:cxnSp>
        <p:nvCxnSpPr>
          <p:cNvPr id="235528" name="AutoShape 8"/>
          <p:cNvCxnSpPr>
            <a:cxnSpLocks noChangeShapeType="1"/>
            <a:stCxn id="235523" idx="3"/>
            <a:endCxn id="235524" idx="1"/>
          </p:cNvCxnSpPr>
          <p:nvPr/>
        </p:nvCxnSpPr>
        <p:spPr bwMode="auto">
          <a:xfrm rot="10800000" flipH="1">
            <a:off x="2140995" y="2713038"/>
            <a:ext cx="681440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3" name="AutoShape 3"/>
          <p:cNvSpPr>
            <a:spLocks noChangeArrowheads="1"/>
          </p:cNvSpPr>
          <p:nvPr/>
        </p:nvSpPr>
        <p:spPr bwMode="auto">
          <a:xfrm>
            <a:off x="650875" y="2206705"/>
            <a:ext cx="1617100" cy="1015841"/>
          </a:xfrm>
          <a:prstGeom prst="verticalScroll">
            <a:avLst>
              <a:gd name="adj" fmla="val 125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Program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Source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2822435" y="1676400"/>
            <a:ext cx="2107919" cy="2073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166905" y="3168005"/>
            <a:ext cx="141897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9" name="AutoShape 9"/>
          <p:cNvSpPr>
            <a:spLocks noChangeArrowheads="1"/>
          </p:cNvSpPr>
          <p:nvPr/>
        </p:nvSpPr>
        <p:spPr bwMode="auto">
          <a:xfrm>
            <a:off x="5484813" y="2022885"/>
            <a:ext cx="1955079" cy="1104245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Shipping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35530" name="AutoShape 10"/>
          <p:cNvCxnSpPr>
            <a:cxnSpLocks noChangeShapeType="1"/>
            <a:stCxn id="235524" idx="3"/>
            <a:endCxn id="235529" idx="2"/>
          </p:cNvCxnSpPr>
          <p:nvPr/>
        </p:nvCxnSpPr>
        <p:spPr bwMode="auto">
          <a:xfrm>
            <a:off x="4930354" y="2713038"/>
            <a:ext cx="554459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31" name="AutoShape 11"/>
          <p:cNvCxnSpPr>
            <a:cxnSpLocks noChangeShapeType="1"/>
            <a:stCxn id="235529" idx="4"/>
          </p:cNvCxnSpPr>
          <p:nvPr/>
        </p:nvCxnSpPr>
        <p:spPr bwMode="auto">
          <a:xfrm>
            <a:off x="7163831" y="2713038"/>
            <a:ext cx="615418" cy="762549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43" name="AutoShape 23"/>
          <p:cNvCxnSpPr>
            <a:cxnSpLocks noChangeShapeType="1"/>
            <a:stCxn id="235532" idx="1"/>
            <a:endCxn id="235542" idx="4"/>
          </p:cNvCxnSpPr>
          <p:nvPr/>
        </p:nvCxnSpPr>
        <p:spPr bwMode="auto">
          <a:xfrm rot="10800000">
            <a:off x="4958504" y="5150496"/>
            <a:ext cx="604096" cy="59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3210186" y="2482205"/>
            <a:ext cx="1332417" cy="689372"/>
          </a:xfrm>
          <a:prstGeom prst="downArrowCallout">
            <a:avLst>
              <a:gd name="adj1" fmla="val 46516"/>
              <a:gd name="adj2" fmla="val 46516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Sampler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3056298" y="1796405"/>
            <a:ext cx="1640193" cy="689372"/>
          </a:xfrm>
          <a:prstGeom prst="downArrowCallout">
            <a:avLst>
              <a:gd name="adj1" fmla="val 55623"/>
              <a:gd name="adj2" fmla="val 55623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Predicates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32" name="AutoShape 12"/>
          <p:cNvSpPr>
            <a:spLocks noChangeArrowheads="1"/>
          </p:cNvSpPr>
          <p:nvPr/>
        </p:nvSpPr>
        <p:spPr bwMode="auto">
          <a:xfrm>
            <a:off x="5562600" y="4644244"/>
            <a:ext cx="1340531" cy="1039951"/>
          </a:xfrm>
          <a:prstGeom prst="flowChartMultidocumen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Counts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&amp; 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J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L</a:t>
            </a:r>
          </a:p>
        </p:txBody>
      </p:sp>
      <p:sp>
        <p:nvSpPr>
          <p:cNvPr id="235542" name="AutoShape 22"/>
          <p:cNvSpPr>
            <a:spLocks noChangeArrowheads="1"/>
          </p:cNvSpPr>
          <p:nvPr/>
        </p:nvSpPr>
        <p:spPr bwMode="auto">
          <a:xfrm>
            <a:off x="3281442" y="4338253"/>
            <a:ext cx="1677062" cy="165074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Statistical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Debugging</a:t>
            </a:r>
          </a:p>
        </p:txBody>
      </p:sp>
      <p:sp>
        <p:nvSpPr>
          <p:cNvPr id="235544" name="AutoShape 24"/>
          <p:cNvSpPr>
            <a:spLocks noChangeArrowheads="1"/>
          </p:cNvSpPr>
          <p:nvPr/>
        </p:nvSpPr>
        <p:spPr bwMode="auto">
          <a:xfrm>
            <a:off x="609600" y="4693595"/>
            <a:ext cx="2067746" cy="943511"/>
          </a:xfrm>
          <a:prstGeom prst="foldedCorner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Top </a:t>
            </a:r>
            <a:r>
              <a:rPr lang="en-US" sz="2400" dirty="0" smtClean="0">
                <a:solidFill>
                  <a:schemeClr val="tx1"/>
                </a:solidFill>
              </a:rPr>
              <a:t>bugs </a:t>
            </a:r>
            <a:r>
              <a:rPr lang="en-US" sz="2400" dirty="0">
                <a:solidFill>
                  <a:schemeClr val="tx1"/>
                </a:solidFill>
              </a:rPr>
              <a:t>with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likely causes</a:t>
            </a:r>
          </a:p>
        </p:txBody>
      </p:sp>
      <p:cxnSp>
        <p:nvCxnSpPr>
          <p:cNvPr id="235545" name="AutoShape 25"/>
          <p:cNvCxnSpPr>
            <a:cxnSpLocks noChangeShapeType="1"/>
            <a:stCxn id="235542" idx="2"/>
            <a:endCxn id="235544" idx="3"/>
          </p:cNvCxnSpPr>
          <p:nvPr/>
        </p:nvCxnSpPr>
        <p:spPr bwMode="auto">
          <a:xfrm rot="10800000" flipV="1">
            <a:off x="2677346" y="5163623"/>
            <a:ext cx="604096" cy="172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52" name="AutoShape 32"/>
          <p:cNvCxnSpPr>
            <a:cxnSpLocks noChangeShapeType="1"/>
            <a:stCxn id="235544" idx="1"/>
            <a:endCxn id="235523" idx="1"/>
          </p:cNvCxnSpPr>
          <p:nvPr/>
        </p:nvCxnSpPr>
        <p:spPr bwMode="auto">
          <a:xfrm rot="10800000" flipH="1">
            <a:off x="609599" y="2714627"/>
            <a:ext cx="168255" cy="2450725"/>
          </a:xfrm>
          <a:prstGeom prst="curvedConnector5">
            <a:avLst>
              <a:gd name="adj1" fmla="val -135865"/>
              <a:gd name="adj2" fmla="val 49262"/>
              <a:gd name="adj3" fmla="val -132286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6" name="AutoShape 23"/>
          <p:cNvCxnSpPr>
            <a:cxnSpLocks noChangeShapeType="1"/>
          </p:cNvCxnSpPr>
          <p:nvPr/>
        </p:nvCxnSpPr>
        <p:spPr bwMode="auto">
          <a:xfrm rot="10800000">
            <a:off x="4958504" y="4922195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7" name="AutoShape 23"/>
          <p:cNvCxnSpPr>
            <a:cxnSpLocks noChangeShapeType="1"/>
          </p:cNvCxnSpPr>
          <p:nvPr/>
        </p:nvCxnSpPr>
        <p:spPr bwMode="auto">
          <a:xfrm rot="10800000">
            <a:off x="4958504" y="5379393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2" name="AutoShape 13"/>
          <p:cNvCxnSpPr>
            <a:cxnSpLocks noChangeShapeType="1"/>
            <a:endCxn id="235532" idx="3"/>
          </p:cNvCxnSpPr>
          <p:nvPr/>
        </p:nvCxnSpPr>
        <p:spPr bwMode="auto">
          <a:xfrm rot="10800000" flipV="1">
            <a:off x="6903132" y="46442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6" name="AutoShape 11"/>
          <p:cNvCxnSpPr>
            <a:cxnSpLocks noChangeShapeType="1"/>
          </p:cNvCxnSpPr>
          <p:nvPr/>
        </p:nvCxnSpPr>
        <p:spPr bwMode="auto">
          <a:xfrm rot="16200000" flipH="1">
            <a:off x="7084806" y="2561788"/>
            <a:ext cx="808451" cy="652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7" name="AutoShape 11"/>
          <p:cNvCxnSpPr>
            <a:cxnSpLocks noChangeShapeType="1"/>
          </p:cNvCxnSpPr>
          <p:nvPr/>
        </p:nvCxnSpPr>
        <p:spPr bwMode="auto">
          <a:xfrm rot="16200000" flipH="1">
            <a:off x="7106439" y="2947734"/>
            <a:ext cx="584214" cy="47149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3" name="AutoShape 13"/>
          <p:cNvCxnSpPr>
            <a:cxnSpLocks noChangeShapeType="1"/>
          </p:cNvCxnSpPr>
          <p:nvPr/>
        </p:nvCxnSpPr>
        <p:spPr bwMode="auto">
          <a:xfrm rot="10800000" flipV="1">
            <a:off x="6895209" y="47966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5" name="AutoShape 13"/>
          <p:cNvCxnSpPr>
            <a:cxnSpLocks noChangeShapeType="1"/>
          </p:cNvCxnSpPr>
          <p:nvPr/>
        </p:nvCxnSpPr>
        <p:spPr bwMode="auto">
          <a:xfrm rot="10800000" flipV="1">
            <a:off x="6895209" y="4478418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3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23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23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23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355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23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355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23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2355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23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animBg="1"/>
      <p:bldP spid="235524" grpId="0" animBg="1"/>
      <p:bldP spid="235525" grpId="0" animBg="1"/>
      <p:bldP spid="235529" grpId="0" animBg="1"/>
      <p:bldP spid="235526" grpId="0" animBg="1"/>
      <p:bldP spid="235542" grpId="0" animBg="1"/>
      <p:bldP spid="2355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itchFamily="18" charset="2"/>
              </a:rPr>
              <a:t>Branch </a:t>
            </a:r>
            <a:r>
              <a:rPr lang="en-US" dirty="0" smtClean="0">
                <a:sym typeface="Symbol" pitchFamily="18" charset="2"/>
              </a:rPr>
              <a:t>Predicates Are Interesting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noProof="1" smtClean="0">
                <a:latin typeface="Consolas" pitchFamily="49" charset="0"/>
              </a:rPr>
              <a:t>if </a:t>
            </a:r>
            <a:r>
              <a:rPr lang="en-US" noProof="1">
                <a:latin typeface="Consolas" pitchFamily="49" charset="0"/>
              </a:rPr>
              <a:t>(p</a:t>
            </a:r>
            <a:r>
              <a:rPr lang="en-US" noProof="1" smtClean="0">
                <a:latin typeface="Consolas" pitchFamily="49" charset="0"/>
              </a:rPr>
              <a:t>)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	…</a:t>
            </a:r>
            <a:r>
              <a:rPr lang="en-US" noProof="1">
                <a:latin typeface="Consolas" pitchFamily="49" charset="0"/>
              </a:rPr>
              <a:t/>
            </a:r>
            <a:br>
              <a:rPr lang="en-US" noProof="1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else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	…</a:t>
            </a:r>
            <a:endParaRPr lang="en-US" noProof="1">
              <a:latin typeface="Consolas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itchFamily="18" charset="2"/>
              </a:rPr>
              <a:t>Branch Predicate Counts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noProof="1" smtClean="0">
                <a:latin typeface="Consolas" pitchFamily="49" charset="0"/>
              </a:rPr>
              <a:t>if </a:t>
            </a:r>
            <a:r>
              <a:rPr lang="en-US" noProof="1">
                <a:latin typeface="Consolas" pitchFamily="49" charset="0"/>
              </a:rPr>
              <a:t>(p</a:t>
            </a:r>
            <a:r>
              <a:rPr lang="en-US" noProof="1" smtClean="0">
                <a:latin typeface="Consolas" pitchFamily="49" charset="0"/>
              </a:rPr>
              <a:t>)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	// p was true (nonzero)</a:t>
            </a:r>
            <a:r>
              <a:rPr lang="en-US" noProof="1">
                <a:latin typeface="Consolas" pitchFamily="49" charset="0"/>
              </a:rPr>
              <a:t/>
            </a:r>
            <a:br>
              <a:rPr lang="en-US" noProof="1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else</a:t>
            </a:r>
          </a:p>
          <a:p>
            <a:pPr marL="0" indent="0">
              <a:buFontTx/>
              <a:buNone/>
            </a:pPr>
            <a:r>
              <a:rPr lang="en-US" noProof="1" smtClean="0">
                <a:latin typeface="Consolas" pitchFamily="49" charset="0"/>
              </a:rPr>
              <a:t>	// p was false (zero)</a:t>
            </a:r>
            <a:endParaRPr lang="en-US" noProof="1">
              <a:latin typeface="Consolas" pitchFamily="49" charset="0"/>
            </a:endParaRPr>
          </a:p>
        </p:txBody>
      </p:sp>
      <p:sp>
        <p:nvSpPr>
          <p:cNvPr id="363524" name="Rectangle 4"/>
          <p:cNvSpPr>
            <a:spLocks noGrp="1" noChangeArrowheads="1"/>
          </p:cNvSpPr>
          <p:nvPr>
            <p:ph sz="half" idx="2"/>
          </p:nvPr>
        </p:nvSpPr>
        <p:spPr>
          <a:noFill/>
        </p:spPr>
        <p:txBody>
          <a:bodyPr anchor="b"/>
          <a:lstStyle/>
          <a:p>
            <a:r>
              <a:rPr lang="en-US" dirty="0"/>
              <a:t>Syntax yields instrumentation site</a:t>
            </a:r>
          </a:p>
          <a:p>
            <a:r>
              <a:rPr lang="en-US" dirty="0"/>
              <a:t>Site yields predicates on program </a:t>
            </a:r>
            <a:r>
              <a:rPr lang="en-US" dirty="0" smtClean="0"/>
              <a:t>behavior</a:t>
            </a:r>
          </a:p>
          <a:p>
            <a:r>
              <a:rPr lang="en-US" dirty="0" smtClean="0"/>
              <a:t>Exactly one predicate true per visit to site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itchFamily="18" charset="2"/>
              </a:rPr>
              <a:t>Returned Values Are Interesting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n</a:t>
            </a:r>
            <a:r>
              <a:rPr lang="en-US" sz="2800" noProof="1" smtClean="0">
                <a:latin typeface="Consolas" pitchFamily="49" charset="0"/>
              </a:rPr>
              <a:t> = fprintf(…);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sz="half" idx="2"/>
          </p:nvPr>
        </p:nvSpPr>
        <p:spPr/>
        <p:txBody>
          <a:bodyPr anchor="b" anchorCtr="0"/>
          <a:lstStyle/>
          <a:p>
            <a:r>
              <a:rPr lang="en-US" noProof="1" smtClean="0"/>
              <a:t>Did you know that </a:t>
            </a:r>
            <a:r>
              <a:rPr lang="en-US" noProof="1" smtClean="0">
                <a:latin typeface="Consolas" pitchFamily="49" charset="0"/>
              </a:rPr>
              <a:t>fprintf()</a:t>
            </a:r>
            <a:r>
              <a:rPr lang="en-US" noProof="1" smtClean="0"/>
              <a:t> returns a value?</a:t>
            </a:r>
          </a:p>
          <a:p>
            <a:r>
              <a:rPr lang="en-US" noProof="1" smtClean="0"/>
              <a:t>Do you know what the return value means?</a:t>
            </a:r>
          </a:p>
          <a:p>
            <a:r>
              <a:rPr lang="en-US" noProof="1" smtClean="0"/>
              <a:t>Do you remember to check it?</a:t>
            </a:r>
            <a:endParaRPr lang="en-US" noProof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itchFamily="18" charset="2"/>
              </a:rPr>
              <a:t>Returned </a:t>
            </a:r>
            <a:r>
              <a:rPr lang="en-US" dirty="0" smtClean="0">
                <a:sym typeface="Symbol" pitchFamily="18" charset="2"/>
              </a:rPr>
              <a:t>Value Predicate Counts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Consolas" pitchFamily="49" charset="0"/>
              </a:rPr>
              <a:t>n</a:t>
            </a:r>
            <a:r>
              <a:rPr lang="en-US" sz="2800" noProof="1" smtClean="0">
                <a:latin typeface="Consolas" pitchFamily="49" charset="0"/>
              </a:rPr>
              <a:t> = fprintf(…);</a:t>
            </a:r>
          </a:p>
          <a:p>
            <a:pPr marL="0" indent="0">
              <a:buNone/>
            </a:pPr>
            <a:r>
              <a:rPr lang="en-US" sz="2800" noProof="1" smtClean="0">
                <a:latin typeface="Consolas" pitchFamily="49" charset="0"/>
              </a:rPr>
              <a:t>// return value &lt; 0 ?</a:t>
            </a:r>
            <a:br>
              <a:rPr lang="en-US" sz="2800" noProof="1" smtClean="0">
                <a:latin typeface="Consolas" pitchFamily="49" charset="0"/>
              </a:rPr>
            </a:br>
            <a:r>
              <a:rPr lang="en-US" sz="2800" noProof="1" smtClean="0">
                <a:latin typeface="Consolas" pitchFamily="49" charset="0"/>
              </a:rPr>
              <a:t>// return value == 0 ?</a:t>
            </a:r>
            <a:br>
              <a:rPr lang="en-US" sz="2800" noProof="1" smtClean="0">
                <a:latin typeface="Consolas" pitchFamily="49" charset="0"/>
              </a:rPr>
            </a:br>
            <a:r>
              <a:rPr lang="en-US" sz="2800" noProof="1" smtClean="0">
                <a:latin typeface="Consolas" pitchFamily="49" charset="0"/>
              </a:rPr>
              <a:t>// return value &gt; 0 ?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sz="half" idx="2"/>
          </p:nvPr>
        </p:nvSpPr>
        <p:spPr/>
        <p:txBody>
          <a:bodyPr anchor="b" anchorCtr="0"/>
          <a:lstStyle/>
          <a:p>
            <a:r>
              <a:rPr lang="en-US" dirty="0" smtClean="0"/>
              <a:t>Syntax yields instrumentation site</a:t>
            </a:r>
          </a:p>
          <a:p>
            <a:r>
              <a:rPr lang="en-US" dirty="0" smtClean="0"/>
              <a:t>Site yields predicates on program behavior</a:t>
            </a:r>
          </a:p>
          <a:p>
            <a:r>
              <a:rPr lang="en-US" dirty="0" smtClean="0"/>
              <a:t>Exactly one predicate true per visit to site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itchFamily="18" charset="2"/>
              </a:rPr>
              <a:t>Pair Relationships Are Interesting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noProof="1">
                <a:latin typeface="Consolas" pitchFamily="49" charset="0"/>
              </a:rPr>
              <a:t>int i, </a:t>
            </a:r>
            <a:r>
              <a:rPr lang="en-US" sz="3600" noProof="1" smtClean="0">
                <a:latin typeface="Consolas" pitchFamily="49" charset="0"/>
              </a:rPr>
              <a:t>j, </a:t>
            </a:r>
            <a:r>
              <a:rPr lang="en-US" sz="3600" noProof="1">
                <a:latin typeface="Consolas" pitchFamily="49" charset="0"/>
              </a:rPr>
              <a:t>k</a:t>
            </a:r>
            <a:r>
              <a:rPr lang="en-US" sz="3600" noProof="1" smtClean="0">
                <a:latin typeface="Consolas" pitchFamily="49" charset="0"/>
              </a:rPr>
              <a:t>;</a:t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>…</a:t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>i = …;</a:t>
            </a:r>
          </a:p>
          <a:p>
            <a:pPr marL="0" indent="0">
              <a:buFontTx/>
              <a:buNone/>
            </a:pPr>
            <a:r>
              <a:rPr lang="en-US" sz="3600" noProof="1" smtClean="0">
                <a:latin typeface="Consolas" pitchFamily="49" charset="0"/>
              </a:rPr>
              <a:t/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/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/>
            </a:r>
            <a:br>
              <a:rPr lang="en-US" sz="3600" noProof="1" smtClean="0">
                <a:latin typeface="Consolas" pitchFamily="49" charset="0"/>
              </a:rPr>
            </a:br>
            <a:endParaRPr lang="en-US" sz="3600" noProof="1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itchFamily="18" charset="2"/>
              </a:rPr>
              <a:t>Pair </a:t>
            </a:r>
            <a:r>
              <a:rPr lang="en-US" dirty="0" smtClean="0">
                <a:sym typeface="Symbol" pitchFamily="18" charset="2"/>
              </a:rPr>
              <a:t>Relationship Predicate Counts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noProof="1">
                <a:latin typeface="Consolas" pitchFamily="49" charset="0"/>
              </a:rPr>
              <a:t>int i, </a:t>
            </a:r>
            <a:r>
              <a:rPr lang="en-US" sz="3600" noProof="1" smtClean="0">
                <a:latin typeface="Consolas" pitchFamily="49" charset="0"/>
              </a:rPr>
              <a:t>j, </a:t>
            </a:r>
            <a:r>
              <a:rPr lang="en-US" sz="3600" noProof="1">
                <a:latin typeface="Consolas" pitchFamily="49" charset="0"/>
              </a:rPr>
              <a:t>k</a:t>
            </a:r>
            <a:r>
              <a:rPr lang="en-US" sz="3600" noProof="1" smtClean="0">
                <a:latin typeface="Consolas" pitchFamily="49" charset="0"/>
              </a:rPr>
              <a:t>;</a:t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>…</a:t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>i = …;</a:t>
            </a:r>
          </a:p>
          <a:p>
            <a:pPr marL="0" indent="0">
              <a:buFontTx/>
              <a:buNone/>
            </a:pPr>
            <a:r>
              <a:rPr lang="en-US" sz="3600" noProof="1" smtClean="0">
                <a:latin typeface="Consolas" pitchFamily="49" charset="0"/>
              </a:rPr>
              <a:t>// compare new value of i with…</a:t>
            </a:r>
            <a:r>
              <a:rPr lang="en-US" sz="3600" noProof="1">
                <a:latin typeface="Consolas" pitchFamily="49" charset="0"/>
              </a:rPr>
              <a:t/>
            </a:r>
            <a:br>
              <a:rPr lang="en-US" sz="3600" noProof="1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>//	other vars: j, k, …</a:t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>//	old value of i</a:t>
            </a:r>
            <a:br>
              <a:rPr lang="en-US" sz="3600" noProof="1" smtClean="0">
                <a:latin typeface="Consolas" pitchFamily="49" charset="0"/>
              </a:rPr>
            </a:br>
            <a:r>
              <a:rPr lang="en-US" sz="3600" noProof="1" smtClean="0">
                <a:latin typeface="Consolas" pitchFamily="49" charset="0"/>
              </a:rPr>
              <a:t>//	“important” constants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Where Credit is Due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Alex Aiken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David Andrzejewski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Piramanayagam Arumuga Nainar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Ting Chen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Greg Cooksey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Evan Driscoll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Jason Fletchall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Michael Jordan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Anne Mulhern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Garrett Kolpin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Akash Lal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Junghee Lim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Mayur Naik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Jake Rosin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Umair Saeed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Alice Zheng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Xiaojin Zhu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… and an anonymous cast of thousands!</a:t>
            </a:r>
          </a:p>
          <a:p>
            <a:pPr lvl="1"/>
            <a:r>
              <a:rPr lang="en-US" dirty="0" smtClean="0"/>
              <a:t>Or maybe just hundreds?</a:t>
            </a:r>
          </a:p>
          <a:p>
            <a:pPr lvl="1"/>
            <a:r>
              <a:rPr lang="en-US" dirty="0" smtClean="0"/>
              <a:t>I don’t really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Other Behaviors of Interest</a:t>
            </a:r>
          </a:p>
        </p:txBody>
      </p:sp>
      <p:sp>
        <p:nvSpPr>
          <p:cNvPr id="6000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Assert statements</a:t>
            </a:r>
          </a:p>
          <a:p>
            <a:pPr lvl="1"/>
            <a:r>
              <a:rPr lang="en-US" dirty="0" smtClean="0"/>
              <a:t>Perhaps automatically introduced, e.g. by CCured</a:t>
            </a:r>
          </a:p>
          <a:p>
            <a:r>
              <a:rPr lang="en-US" dirty="0" smtClean="0"/>
              <a:t>Unusual </a:t>
            </a:r>
            <a:r>
              <a:rPr lang="en-US" dirty="0"/>
              <a:t>floating point </a:t>
            </a:r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Did you know there are nine kinds?</a:t>
            </a:r>
            <a:endParaRPr lang="en-US" dirty="0"/>
          </a:p>
          <a:p>
            <a:r>
              <a:rPr lang="en-US" dirty="0" smtClean="0"/>
              <a:t>Coverage of modules, functions, basic blocks, …</a:t>
            </a:r>
          </a:p>
          <a:p>
            <a:r>
              <a:rPr lang="en-US" dirty="0" smtClean="0"/>
              <a:t>Reference counts: negative, zero, positive, invalid</a:t>
            </a:r>
          </a:p>
          <a:p>
            <a:pPr lvl="1"/>
            <a:r>
              <a:rPr lang="en-US" dirty="0" smtClean="0"/>
              <a:t>I use the GNOME desktop, but it terrifies me!</a:t>
            </a:r>
          </a:p>
          <a:p>
            <a:r>
              <a:rPr lang="en-US" dirty="0" smtClean="0"/>
              <a:t>Kinds </a:t>
            </a:r>
            <a:r>
              <a:rPr lang="en-US" dirty="0"/>
              <a:t>of </a:t>
            </a:r>
            <a:r>
              <a:rPr lang="en-US" dirty="0" smtClean="0"/>
              <a:t>pointer: stack</a:t>
            </a:r>
            <a:r>
              <a:rPr lang="en-US" dirty="0"/>
              <a:t>, heap, null,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Temporal relationships: </a:t>
            </a:r>
            <a:r>
              <a:rPr lang="en-US" i="1" dirty="0" smtClean="0"/>
              <a:t>x</a:t>
            </a:r>
            <a:r>
              <a:rPr lang="en-US" dirty="0" smtClean="0"/>
              <a:t> before/after </a:t>
            </a:r>
            <a:r>
              <a:rPr lang="en-US" i="1" dirty="0" smtClean="0"/>
              <a:t>y</a:t>
            </a:r>
            <a:endParaRPr lang="en-US" i="1" dirty="0"/>
          </a:p>
          <a:p>
            <a:r>
              <a:rPr lang="en-US" dirty="0"/>
              <a:t>More ideas? Toss them all into the mix!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Summarization and Reporting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Observation stream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 observation </a:t>
            </a:r>
            <a:r>
              <a:rPr lang="en-US" dirty="0"/>
              <a:t>count</a:t>
            </a:r>
          </a:p>
          <a:p>
            <a:pPr lvl="1"/>
            <a:r>
              <a:rPr lang="en-US" dirty="0"/>
              <a:t>How </a:t>
            </a:r>
            <a:r>
              <a:rPr lang="en-US" i="1" dirty="0"/>
              <a:t>often</a:t>
            </a:r>
            <a:r>
              <a:rPr lang="en-US" dirty="0"/>
              <a:t> is each predicate observed true?</a:t>
            </a:r>
          </a:p>
          <a:p>
            <a:pPr lvl="1"/>
            <a:r>
              <a:rPr lang="en-US" dirty="0"/>
              <a:t>Removes time dimension, for good or ill</a:t>
            </a:r>
          </a:p>
          <a:p>
            <a:r>
              <a:rPr lang="en-US" dirty="0" smtClean="0"/>
              <a:t>Bump exactly one counter per observation</a:t>
            </a:r>
          </a:p>
          <a:p>
            <a:pPr lvl="1"/>
            <a:r>
              <a:rPr lang="en-US" dirty="0" smtClean="0"/>
              <a:t>Infer additional predicates (e.g. </a:t>
            </a:r>
            <a:r>
              <a:rPr lang="en-US" dirty="0" smtClean="0">
                <a:cs typeface="Times New Roman" pitchFamily="18" charset="0"/>
              </a:rPr>
              <a:t>≤, ≠, ≥) offline</a:t>
            </a:r>
          </a:p>
          <a:p>
            <a:r>
              <a:rPr lang="en-US" dirty="0" smtClean="0">
                <a:cs typeface="Times New Roman" pitchFamily="18" charset="0"/>
              </a:rPr>
              <a:t>Feedback report is: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cs typeface="Times New Roman" pitchFamily="18" charset="0"/>
              </a:rPr>
              <a:t>Vector of predicate counters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cs typeface="Times New Roman" pitchFamily="18" charset="0"/>
              </a:rPr>
              <a:t>Success/failure outcome label</a:t>
            </a:r>
          </a:p>
          <a:p>
            <a:r>
              <a:rPr lang="en-US" dirty="0" smtClean="0"/>
              <a:t>Still quite a lot to measure</a:t>
            </a:r>
          </a:p>
          <a:p>
            <a:pPr lvl="1"/>
            <a:r>
              <a:rPr lang="en-US" dirty="0" smtClean="0"/>
              <a:t>What about performance?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186616" y="2921947"/>
            <a:ext cx="1957388" cy="2381252"/>
            <a:chOff x="4477" y="2052"/>
            <a:chExt cx="1233" cy="1500"/>
          </a:xfrm>
        </p:grpSpPr>
        <p:sp>
          <p:nvSpPr>
            <p:cNvPr id="235535" name="Rectangle 15"/>
            <p:cNvSpPr>
              <a:spLocks noChangeArrowheads="1"/>
            </p:cNvSpPr>
            <p:nvPr/>
          </p:nvSpPr>
          <p:spPr bwMode="auto">
            <a:xfrm>
              <a:off x="4897" y="2052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4684" y="2163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37" name="Rectangle 17"/>
            <p:cNvSpPr>
              <a:spLocks noChangeArrowheads="1"/>
            </p:cNvSpPr>
            <p:nvPr/>
          </p:nvSpPr>
          <p:spPr bwMode="auto">
            <a:xfrm>
              <a:off x="4873" y="2521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8" name="Rectangle 18"/>
            <p:cNvSpPr>
              <a:spLocks noChangeArrowheads="1"/>
            </p:cNvSpPr>
            <p:nvPr/>
          </p:nvSpPr>
          <p:spPr bwMode="auto">
            <a:xfrm>
              <a:off x="4477" y="2318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9" name="Rectangle 19"/>
            <p:cNvSpPr>
              <a:spLocks noChangeArrowheads="1"/>
            </p:cNvSpPr>
            <p:nvPr/>
          </p:nvSpPr>
          <p:spPr bwMode="auto">
            <a:xfrm>
              <a:off x="4598" y="2715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40" name="Rectangle 20"/>
            <p:cNvSpPr>
              <a:spLocks noChangeArrowheads="1"/>
            </p:cNvSpPr>
            <p:nvPr/>
          </p:nvSpPr>
          <p:spPr bwMode="auto">
            <a:xfrm>
              <a:off x="5066" y="2337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‚</a:t>
              </a:r>
            </a:p>
          </p:txBody>
        </p:sp>
        <p:sp>
          <p:nvSpPr>
            <p:cNvPr id="235541" name="Rectangle 21"/>
            <p:cNvSpPr>
              <a:spLocks noChangeArrowheads="1"/>
            </p:cNvSpPr>
            <p:nvPr/>
          </p:nvSpPr>
          <p:spPr bwMode="auto">
            <a:xfrm>
              <a:off x="5018" y="2860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</p:grp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Sampling Transformation</a:t>
            </a:r>
            <a:endParaRPr lang="en-US" dirty="0"/>
          </a:p>
        </p:txBody>
      </p:sp>
      <p:cxnSp>
        <p:nvCxnSpPr>
          <p:cNvPr id="235528" name="AutoShape 8"/>
          <p:cNvCxnSpPr>
            <a:cxnSpLocks noChangeShapeType="1"/>
            <a:stCxn id="235523" idx="3"/>
            <a:endCxn id="235524" idx="1"/>
          </p:cNvCxnSpPr>
          <p:nvPr/>
        </p:nvCxnSpPr>
        <p:spPr bwMode="auto">
          <a:xfrm rot="10800000" flipH="1">
            <a:off x="2140995" y="2713038"/>
            <a:ext cx="681440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3" name="AutoShape 3"/>
          <p:cNvSpPr>
            <a:spLocks noChangeArrowheads="1"/>
          </p:cNvSpPr>
          <p:nvPr/>
        </p:nvSpPr>
        <p:spPr bwMode="auto">
          <a:xfrm>
            <a:off x="650875" y="2206705"/>
            <a:ext cx="1617100" cy="1015841"/>
          </a:xfrm>
          <a:prstGeom prst="verticalScroll">
            <a:avLst>
              <a:gd name="adj" fmla="val 125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Program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Source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2822435" y="1676400"/>
            <a:ext cx="2107919" cy="2073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166905" y="3168005"/>
            <a:ext cx="141897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9" name="AutoShape 9"/>
          <p:cNvSpPr>
            <a:spLocks noChangeArrowheads="1"/>
          </p:cNvSpPr>
          <p:nvPr/>
        </p:nvSpPr>
        <p:spPr bwMode="auto">
          <a:xfrm>
            <a:off x="5484813" y="2022885"/>
            <a:ext cx="1955079" cy="1104245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Shipping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35530" name="AutoShape 10"/>
          <p:cNvCxnSpPr>
            <a:cxnSpLocks noChangeShapeType="1"/>
            <a:stCxn id="235524" idx="3"/>
            <a:endCxn id="235529" idx="2"/>
          </p:cNvCxnSpPr>
          <p:nvPr/>
        </p:nvCxnSpPr>
        <p:spPr bwMode="auto">
          <a:xfrm>
            <a:off x="4930354" y="2713038"/>
            <a:ext cx="554459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31" name="AutoShape 11"/>
          <p:cNvCxnSpPr>
            <a:cxnSpLocks noChangeShapeType="1"/>
            <a:stCxn id="235529" idx="4"/>
          </p:cNvCxnSpPr>
          <p:nvPr/>
        </p:nvCxnSpPr>
        <p:spPr bwMode="auto">
          <a:xfrm>
            <a:off x="7163831" y="2713038"/>
            <a:ext cx="615418" cy="762549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43" name="AutoShape 23"/>
          <p:cNvCxnSpPr>
            <a:cxnSpLocks noChangeShapeType="1"/>
            <a:stCxn id="235532" idx="1"/>
            <a:endCxn id="235542" idx="4"/>
          </p:cNvCxnSpPr>
          <p:nvPr/>
        </p:nvCxnSpPr>
        <p:spPr bwMode="auto">
          <a:xfrm rot="10800000">
            <a:off x="4958504" y="5150496"/>
            <a:ext cx="604096" cy="59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3210186" y="2482205"/>
            <a:ext cx="1332417" cy="689372"/>
          </a:xfrm>
          <a:prstGeom prst="downArrowCallout">
            <a:avLst>
              <a:gd name="adj1" fmla="val 46516"/>
              <a:gd name="adj2" fmla="val 46516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Sampler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3056298" y="1796405"/>
            <a:ext cx="1640193" cy="689372"/>
          </a:xfrm>
          <a:prstGeom prst="downArrowCallout">
            <a:avLst>
              <a:gd name="adj1" fmla="val 55623"/>
              <a:gd name="adj2" fmla="val 55623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Predicates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32" name="AutoShape 12"/>
          <p:cNvSpPr>
            <a:spLocks noChangeArrowheads="1"/>
          </p:cNvSpPr>
          <p:nvPr/>
        </p:nvSpPr>
        <p:spPr bwMode="auto">
          <a:xfrm>
            <a:off x="5562600" y="4644244"/>
            <a:ext cx="1340531" cy="1039951"/>
          </a:xfrm>
          <a:prstGeom prst="flowChartMultidocumen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Counts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&amp; 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J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L</a:t>
            </a:r>
          </a:p>
        </p:txBody>
      </p:sp>
      <p:sp>
        <p:nvSpPr>
          <p:cNvPr id="235542" name="AutoShape 22"/>
          <p:cNvSpPr>
            <a:spLocks noChangeArrowheads="1"/>
          </p:cNvSpPr>
          <p:nvPr/>
        </p:nvSpPr>
        <p:spPr bwMode="auto">
          <a:xfrm>
            <a:off x="3281442" y="4338253"/>
            <a:ext cx="1677062" cy="165074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Statistical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Debugging</a:t>
            </a:r>
          </a:p>
        </p:txBody>
      </p:sp>
      <p:sp>
        <p:nvSpPr>
          <p:cNvPr id="235544" name="AutoShape 24"/>
          <p:cNvSpPr>
            <a:spLocks noChangeArrowheads="1"/>
          </p:cNvSpPr>
          <p:nvPr/>
        </p:nvSpPr>
        <p:spPr bwMode="auto">
          <a:xfrm>
            <a:off x="609600" y="4693595"/>
            <a:ext cx="2067746" cy="943511"/>
          </a:xfrm>
          <a:prstGeom prst="foldedCorner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Top </a:t>
            </a:r>
            <a:r>
              <a:rPr lang="en-US" sz="2400" dirty="0" smtClean="0">
                <a:solidFill>
                  <a:schemeClr val="tx1"/>
                </a:solidFill>
              </a:rPr>
              <a:t>bugs </a:t>
            </a:r>
            <a:r>
              <a:rPr lang="en-US" sz="2400" dirty="0">
                <a:solidFill>
                  <a:schemeClr val="tx1"/>
                </a:solidFill>
              </a:rPr>
              <a:t>with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likely causes</a:t>
            </a:r>
          </a:p>
        </p:txBody>
      </p:sp>
      <p:cxnSp>
        <p:nvCxnSpPr>
          <p:cNvPr id="235545" name="AutoShape 25"/>
          <p:cNvCxnSpPr>
            <a:cxnSpLocks noChangeShapeType="1"/>
            <a:stCxn id="235542" idx="2"/>
            <a:endCxn id="235544" idx="3"/>
          </p:cNvCxnSpPr>
          <p:nvPr/>
        </p:nvCxnSpPr>
        <p:spPr bwMode="auto">
          <a:xfrm rot="10800000" flipV="1">
            <a:off x="2677346" y="5163623"/>
            <a:ext cx="604096" cy="172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52" name="AutoShape 32"/>
          <p:cNvCxnSpPr>
            <a:cxnSpLocks noChangeShapeType="1"/>
            <a:stCxn id="235544" idx="1"/>
            <a:endCxn id="235523" idx="1"/>
          </p:cNvCxnSpPr>
          <p:nvPr/>
        </p:nvCxnSpPr>
        <p:spPr bwMode="auto">
          <a:xfrm rot="10800000" flipH="1">
            <a:off x="609599" y="2714627"/>
            <a:ext cx="168255" cy="2450725"/>
          </a:xfrm>
          <a:prstGeom prst="curvedConnector5">
            <a:avLst>
              <a:gd name="adj1" fmla="val -135865"/>
              <a:gd name="adj2" fmla="val 49262"/>
              <a:gd name="adj3" fmla="val -132286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6" name="AutoShape 23"/>
          <p:cNvCxnSpPr>
            <a:cxnSpLocks noChangeShapeType="1"/>
          </p:cNvCxnSpPr>
          <p:nvPr/>
        </p:nvCxnSpPr>
        <p:spPr bwMode="auto">
          <a:xfrm rot="10800000">
            <a:off x="4958504" y="4922195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7" name="AutoShape 23"/>
          <p:cNvCxnSpPr>
            <a:cxnSpLocks noChangeShapeType="1"/>
          </p:cNvCxnSpPr>
          <p:nvPr/>
        </p:nvCxnSpPr>
        <p:spPr bwMode="auto">
          <a:xfrm rot="10800000">
            <a:off x="4958504" y="5379393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2" name="AutoShape 13"/>
          <p:cNvCxnSpPr>
            <a:cxnSpLocks noChangeShapeType="1"/>
            <a:endCxn id="235532" idx="3"/>
          </p:cNvCxnSpPr>
          <p:nvPr/>
        </p:nvCxnSpPr>
        <p:spPr bwMode="auto">
          <a:xfrm rot="10800000" flipV="1">
            <a:off x="6903132" y="46442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6" name="AutoShape 11"/>
          <p:cNvCxnSpPr>
            <a:cxnSpLocks noChangeShapeType="1"/>
          </p:cNvCxnSpPr>
          <p:nvPr/>
        </p:nvCxnSpPr>
        <p:spPr bwMode="auto">
          <a:xfrm rot="16200000" flipH="1">
            <a:off x="7084806" y="2561788"/>
            <a:ext cx="808451" cy="652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7" name="AutoShape 11"/>
          <p:cNvCxnSpPr>
            <a:cxnSpLocks noChangeShapeType="1"/>
          </p:cNvCxnSpPr>
          <p:nvPr/>
        </p:nvCxnSpPr>
        <p:spPr bwMode="auto">
          <a:xfrm rot="16200000" flipH="1">
            <a:off x="7106439" y="2947734"/>
            <a:ext cx="584214" cy="47149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3" name="AutoShape 13"/>
          <p:cNvCxnSpPr>
            <a:cxnSpLocks noChangeShapeType="1"/>
          </p:cNvCxnSpPr>
          <p:nvPr/>
        </p:nvCxnSpPr>
        <p:spPr bwMode="auto">
          <a:xfrm rot="10800000" flipV="1">
            <a:off x="6895209" y="47966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5" name="AutoShape 13"/>
          <p:cNvCxnSpPr>
            <a:cxnSpLocks noChangeShapeType="1"/>
          </p:cNvCxnSpPr>
          <p:nvPr/>
        </p:nvCxnSpPr>
        <p:spPr bwMode="auto">
          <a:xfrm rot="10800000" flipV="1">
            <a:off x="6895209" y="4478418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3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3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23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23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23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355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23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355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23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2355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23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animBg="1"/>
      <p:bldP spid="235524" grpId="0" animBg="1"/>
      <p:bldP spid="235525" grpId="0" animBg="1"/>
      <p:bldP spid="235529" grpId="0" animBg="1"/>
      <p:bldP spid="235527" grpId="0" animBg="1"/>
      <p:bldP spid="235532" grpId="0" animBg="1"/>
      <p:bldP spid="235542" grpId="0" animBg="1"/>
      <p:bldP spid="23554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the Bernoulli Way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Decide to examine or ignore each site…</a:t>
            </a:r>
          </a:p>
          <a:p>
            <a:pPr lvl="1"/>
            <a:r>
              <a:rPr lang="en-US" dirty="0"/>
              <a:t>Randomly</a:t>
            </a:r>
          </a:p>
          <a:p>
            <a:pPr lvl="1"/>
            <a:r>
              <a:rPr lang="en-US" dirty="0"/>
              <a:t>Independently</a:t>
            </a:r>
          </a:p>
          <a:p>
            <a:pPr lvl="1"/>
            <a:r>
              <a:rPr lang="en-US" dirty="0"/>
              <a:t>Dynamically</a:t>
            </a:r>
          </a:p>
          <a:p>
            <a:pPr>
              <a:buFont typeface="Wingdings" pitchFamily="2" charset="2"/>
              <a:buChar char="û"/>
            </a:pPr>
            <a:r>
              <a:rPr lang="en-US" dirty="0"/>
              <a:t>Cannot use clock interrupt: no context</a:t>
            </a:r>
          </a:p>
          <a:p>
            <a:pPr>
              <a:spcBef>
                <a:spcPts val="600"/>
              </a:spcBef>
              <a:buFont typeface="Wingdings" pitchFamily="2" charset="2"/>
              <a:buChar char="û"/>
            </a:pPr>
            <a:r>
              <a:rPr lang="en-US" dirty="0"/>
              <a:t>Cannot be periodic: </a:t>
            </a:r>
            <a:r>
              <a:rPr lang="en-US" dirty="0" smtClean="0"/>
              <a:t>unfair temporal aliasing</a:t>
            </a:r>
            <a:endParaRPr lang="en-US" dirty="0"/>
          </a:p>
          <a:p>
            <a:pPr>
              <a:spcBef>
                <a:spcPts val="600"/>
              </a:spcBef>
              <a:buFont typeface="Wingdings" pitchFamily="2" charset="2"/>
              <a:buChar char="û"/>
            </a:pPr>
            <a:r>
              <a:rPr lang="en-US" dirty="0"/>
              <a:t>Cannot toss coin at each site: too slow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Coin Tossing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anchor="ctr"/>
          <a:lstStyle/>
          <a:p>
            <a:r>
              <a:rPr lang="en-US" dirty="0"/>
              <a:t>Randomized global countdown</a:t>
            </a:r>
          </a:p>
          <a:p>
            <a:pPr lvl="1"/>
            <a:r>
              <a:rPr lang="en-US" dirty="0"/>
              <a:t>Small </a:t>
            </a:r>
            <a:r>
              <a:rPr lang="en-US" dirty="0" smtClean="0"/>
              <a:t>countdown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Symbol" pitchFamily="18" charset="2"/>
              </a:rPr>
              <a:t>upcoming </a:t>
            </a:r>
            <a:r>
              <a:rPr lang="en-US" dirty="0">
                <a:sym typeface="Symbol" pitchFamily="18" charset="2"/>
              </a:rPr>
              <a:t>sample</a:t>
            </a:r>
          </a:p>
          <a:p>
            <a:r>
              <a:rPr lang="en-US" dirty="0"/>
              <a:t>Selected from </a:t>
            </a:r>
            <a:r>
              <a:rPr lang="en-US" i="1" dirty="0"/>
              <a:t>geometric distribution</a:t>
            </a:r>
          </a:p>
          <a:p>
            <a:pPr lvl="1"/>
            <a:r>
              <a:rPr lang="en-US" dirty="0"/>
              <a:t>Inter-arrival time for biased coin toss</a:t>
            </a:r>
          </a:p>
          <a:p>
            <a:pPr lvl="1"/>
            <a:r>
              <a:rPr lang="en-US" dirty="0"/>
              <a:t>How many tails before next head?</a:t>
            </a:r>
          </a:p>
          <a:p>
            <a:pPr lvl="1"/>
            <a:r>
              <a:rPr lang="en-US" dirty="0"/>
              <a:t>Mean sampling rate is tunable parameter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Distribution</a:t>
            </a:r>
            <a:endParaRPr lang="en-US" dirty="0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 anchor="b" anchorCtr="0"/>
          <a:lstStyle/>
          <a:p>
            <a:pPr marL="273050" indent="-273050">
              <a:tabLst>
                <a:tab pos="573088" algn="l"/>
              </a:tabLst>
            </a:pPr>
            <a:r>
              <a:rPr lang="en-US" i="1" dirty="0" smtClean="0"/>
              <a:t>D</a:t>
            </a:r>
            <a:r>
              <a:rPr lang="en-US" dirty="0" smtClean="0"/>
              <a:t>	= mean of distribution</a:t>
            </a:r>
            <a:br>
              <a:rPr lang="en-US" dirty="0" smtClean="0"/>
            </a:br>
            <a:r>
              <a:rPr lang="en-US" dirty="0" smtClean="0"/>
              <a:t>	= expected sample density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ChangeAspect="1"/>
          </p:cNvGraphicFramePr>
          <p:nvPr>
            <p:ph sz="half" idx="1"/>
          </p:nvPr>
        </p:nvGraphicFramePr>
        <p:xfrm>
          <a:off x="817232" y="1981201"/>
          <a:ext cx="7507950" cy="1981200"/>
        </p:xfrm>
        <a:graphic>
          <a:graphicData uri="http://schemas.openxmlformats.org/presentationml/2006/ole">
            <p:oleObj spid="_x0000_s1030" name="Equation" r:id="rId4" imgW="1828800" imgH="482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Weighing Acyclic Regions</a:t>
            </a:r>
            <a:endParaRPr lang="en-US" dirty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Break CFG into acyclic regions</a:t>
            </a:r>
          </a:p>
          <a:p>
            <a:r>
              <a:rPr lang="en-US" dirty="0" smtClean="0"/>
              <a:t>Each region has:</a:t>
            </a:r>
          </a:p>
          <a:p>
            <a:pPr lvl="1"/>
            <a:r>
              <a:rPr lang="en-US" dirty="0" smtClean="0"/>
              <a:t>Finite number of paths</a:t>
            </a:r>
          </a:p>
          <a:p>
            <a:pPr lvl="1"/>
            <a:r>
              <a:rPr lang="en-US" dirty="0" smtClean="0"/>
              <a:t>Finite max number of instrumentation sites</a:t>
            </a:r>
          </a:p>
          <a:p>
            <a:r>
              <a:rPr lang="en-US" dirty="0" smtClean="0"/>
              <a:t>Compute max weight in bottom-up pass</a:t>
            </a:r>
          </a:p>
        </p:txBody>
      </p:sp>
      <p:sp>
        <p:nvSpPr>
          <p:cNvPr id="174084" name="AutoShape 4"/>
          <p:cNvSpPr>
            <a:spLocks noChangeArrowheads="1"/>
          </p:cNvSpPr>
          <p:nvPr/>
        </p:nvSpPr>
        <p:spPr bwMode="auto">
          <a:xfrm>
            <a:off x="7772400" y="24098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174085" name="AutoShape 5"/>
          <p:cNvSpPr>
            <a:spLocks noChangeArrowheads="1"/>
          </p:cNvSpPr>
          <p:nvPr/>
        </p:nvSpPr>
        <p:spPr bwMode="auto">
          <a:xfrm>
            <a:off x="6172200" y="32099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174086" name="AutoShape 6"/>
          <p:cNvSpPr>
            <a:spLocks noChangeArrowheads="1"/>
          </p:cNvSpPr>
          <p:nvPr/>
        </p:nvSpPr>
        <p:spPr bwMode="auto">
          <a:xfrm>
            <a:off x="7772400" y="32099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174087" name="AutoShape 7"/>
          <p:cNvSpPr>
            <a:spLocks noChangeArrowheads="1"/>
          </p:cNvSpPr>
          <p:nvPr/>
        </p:nvSpPr>
        <p:spPr bwMode="auto">
          <a:xfrm>
            <a:off x="6972300" y="40100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174088" name="AutoShape 8"/>
          <p:cNvSpPr>
            <a:spLocks noChangeArrowheads="1"/>
          </p:cNvSpPr>
          <p:nvPr/>
        </p:nvSpPr>
        <p:spPr bwMode="auto">
          <a:xfrm>
            <a:off x="6172200" y="48101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174089" name="AutoShape 9"/>
          <p:cNvSpPr>
            <a:spLocks noChangeArrowheads="1"/>
          </p:cNvSpPr>
          <p:nvPr/>
        </p:nvSpPr>
        <p:spPr bwMode="auto">
          <a:xfrm>
            <a:off x="5372100" y="40100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174090" name="AutoShape 10"/>
          <p:cNvSpPr>
            <a:spLocks noChangeArrowheads="1"/>
          </p:cNvSpPr>
          <p:nvPr/>
        </p:nvSpPr>
        <p:spPr bwMode="auto">
          <a:xfrm>
            <a:off x="6172200" y="24098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174091" name="AutoShape 11"/>
          <p:cNvSpPr>
            <a:spLocks noChangeArrowheads="1"/>
          </p:cNvSpPr>
          <p:nvPr/>
        </p:nvSpPr>
        <p:spPr bwMode="auto">
          <a:xfrm>
            <a:off x="6972300" y="1609725"/>
            <a:ext cx="533400" cy="533400"/>
          </a:xfrm>
          <a:prstGeom prst="flowChartConnector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4</a:t>
            </a:r>
          </a:p>
        </p:txBody>
      </p:sp>
      <p:cxnSp>
        <p:nvCxnSpPr>
          <p:cNvPr id="174092" name="AutoShape 12"/>
          <p:cNvCxnSpPr>
            <a:cxnSpLocks noChangeShapeType="1"/>
            <a:stCxn id="174091" idx="5"/>
            <a:endCxn id="174084" idx="1"/>
          </p:cNvCxnSpPr>
          <p:nvPr/>
        </p:nvCxnSpPr>
        <p:spPr bwMode="auto">
          <a:xfrm>
            <a:off x="7427913" y="2087563"/>
            <a:ext cx="422275" cy="400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093" name="AutoShape 13"/>
          <p:cNvCxnSpPr>
            <a:cxnSpLocks noChangeShapeType="1"/>
            <a:stCxn id="174091" idx="3"/>
            <a:endCxn id="174090" idx="7"/>
          </p:cNvCxnSpPr>
          <p:nvPr/>
        </p:nvCxnSpPr>
        <p:spPr bwMode="auto">
          <a:xfrm flipH="1">
            <a:off x="6627813" y="2087563"/>
            <a:ext cx="422275" cy="400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094" name="AutoShape 14"/>
          <p:cNvCxnSpPr>
            <a:cxnSpLocks noChangeShapeType="1"/>
            <a:stCxn id="174090" idx="4"/>
            <a:endCxn id="174085" idx="0"/>
          </p:cNvCxnSpPr>
          <p:nvPr/>
        </p:nvCxnSpPr>
        <p:spPr bwMode="auto">
          <a:xfrm>
            <a:off x="6438900" y="2943225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095" name="AutoShape 15"/>
          <p:cNvCxnSpPr>
            <a:cxnSpLocks noChangeShapeType="1"/>
            <a:stCxn id="174085" idx="3"/>
            <a:endCxn id="174089" idx="7"/>
          </p:cNvCxnSpPr>
          <p:nvPr/>
        </p:nvCxnSpPr>
        <p:spPr bwMode="auto">
          <a:xfrm flipH="1">
            <a:off x="58277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096" name="AutoShape 16"/>
          <p:cNvCxnSpPr>
            <a:cxnSpLocks noChangeShapeType="1"/>
            <a:stCxn id="174085" idx="4"/>
            <a:endCxn id="174088" idx="0"/>
          </p:cNvCxnSpPr>
          <p:nvPr/>
        </p:nvCxnSpPr>
        <p:spPr bwMode="auto">
          <a:xfrm>
            <a:off x="6438900" y="3743325"/>
            <a:ext cx="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097" name="AutoShape 17"/>
          <p:cNvCxnSpPr>
            <a:cxnSpLocks noChangeShapeType="1"/>
            <a:stCxn id="174085" idx="5"/>
            <a:endCxn id="174087" idx="1"/>
          </p:cNvCxnSpPr>
          <p:nvPr/>
        </p:nvCxnSpPr>
        <p:spPr bwMode="auto">
          <a:xfrm>
            <a:off x="66278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098" name="AutoShape 18"/>
          <p:cNvCxnSpPr>
            <a:cxnSpLocks noChangeShapeType="1"/>
            <a:stCxn id="174084" idx="4"/>
            <a:endCxn id="174086" idx="0"/>
          </p:cNvCxnSpPr>
          <p:nvPr/>
        </p:nvCxnSpPr>
        <p:spPr bwMode="auto">
          <a:xfrm>
            <a:off x="8039100" y="2943225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099" name="AutoShape 19"/>
          <p:cNvCxnSpPr>
            <a:cxnSpLocks noChangeShapeType="1"/>
            <a:stCxn id="174089" idx="5"/>
            <a:endCxn id="174088" idx="1"/>
          </p:cNvCxnSpPr>
          <p:nvPr/>
        </p:nvCxnSpPr>
        <p:spPr bwMode="auto">
          <a:xfrm>
            <a:off x="5827713" y="44656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100" name="AutoShape 20"/>
          <p:cNvCxnSpPr>
            <a:cxnSpLocks noChangeShapeType="1"/>
            <a:stCxn id="174088" idx="4"/>
          </p:cNvCxnSpPr>
          <p:nvPr/>
        </p:nvCxnSpPr>
        <p:spPr bwMode="auto">
          <a:xfrm>
            <a:off x="6438900" y="5343525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101" name="AutoShape 21"/>
          <p:cNvCxnSpPr>
            <a:cxnSpLocks noChangeShapeType="1"/>
            <a:stCxn id="174087" idx="4"/>
          </p:cNvCxnSpPr>
          <p:nvPr/>
        </p:nvCxnSpPr>
        <p:spPr bwMode="auto">
          <a:xfrm>
            <a:off x="7239000" y="4543425"/>
            <a:ext cx="0" cy="889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102" name="AutoShape 22"/>
          <p:cNvCxnSpPr>
            <a:cxnSpLocks noChangeShapeType="1"/>
            <a:stCxn id="174086" idx="3"/>
            <a:endCxn id="174087" idx="7"/>
          </p:cNvCxnSpPr>
          <p:nvPr/>
        </p:nvCxnSpPr>
        <p:spPr bwMode="auto">
          <a:xfrm flipH="1">
            <a:off x="74279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5827713" y="2087563"/>
            <a:ext cx="1222375" cy="2800350"/>
            <a:chOff x="5827713" y="2087563"/>
            <a:chExt cx="1222375" cy="2800350"/>
          </a:xfrm>
        </p:grpSpPr>
        <p:cxnSp>
          <p:nvCxnSpPr>
            <p:cNvPr id="174103" name="AutoShape 23"/>
            <p:cNvCxnSpPr>
              <a:cxnSpLocks noChangeShapeType="1"/>
              <a:stCxn id="174089" idx="5"/>
              <a:endCxn id="174088" idx="1"/>
            </p:cNvCxnSpPr>
            <p:nvPr/>
          </p:nvCxnSpPr>
          <p:spPr bwMode="auto">
            <a:xfrm>
              <a:off x="5827713" y="4465638"/>
              <a:ext cx="422275" cy="422275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</p:cxnSp>
        <p:cxnSp>
          <p:nvCxnSpPr>
            <p:cNvPr id="174104" name="AutoShape 24"/>
            <p:cNvCxnSpPr>
              <a:cxnSpLocks noChangeShapeType="1"/>
              <a:stCxn id="174085" idx="3"/>
              <a:endCxn id="174089" idx="7"/>
            </p:cNvCxnSpPr>
            <p:nvPr/>
          </p:nvCxnSpPr>
          <p:spPr bwMode="auto">
            <a:xfrm flipH="1">
              <a:off x="5827713" y="3665538"/>
              <a:ext cx="422275" cy="422275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</p:cxnSp>
        <p:cxnSp>
          <p:nvCxnSpPr>
            <p:cNvPr id="174105" name="AutoShape 25"/>
            <p:cNvCxnSpPr>
              <a:cxnSpLocks noChangeShapeType="1"/>
              <a:stCxn id="174090" idx="4"/>
              <a:endCxn id="174085" idx="0"/>
            </p:cNvCxnSpPr>
            <p:nvPr/>
          </p:nvCxnSpPr>
          <p:spPr bwMode="auto">
            <a:xfrm>
              <a:off x="6438900" y="2943225"/>
              <a:ext cx="0" cy="26670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</p:cxnSp>
        <p:cxnSp>
          <p:nvCxnSpPr>
            <p:cNvPr id="174106" name="AutoShape 26"/>
            <p:cNvCxnSpPr>
              <a:cxnSpLocks noChangeShapeType="1"/>
              <a:stCxn id="174091" idx="3"/>
              <a:endCxn id="174090" idx="7"/>
            </p:cNvCxnSpPr>
            <p:nvPr/>
          </p:nvCxnSpPr>
          <p:spPr bwMode="auto">
            <a:xfrm flipH="1">
              <a:off x="6627813" y="2087563"/>
              <a:ext cx="422275" cy="40005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"/>
                                        <p:tgtEl>
                                          <p:spTgt spid="1740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"/>
                                        <p:tgtEl>
                                          <p:spTgt spid="1740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"/>
                                        <p:tgtEl>
                                          <p:spTgt spid="1740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200"/>
                                        <p:tgtEl>
                                          <p:spTgt spid="174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"/>
                                        <p:tgtEl>
                                          <p:spTgt spid="1740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200"/>
                                        <p:tgtEl>
                                          <p:spTgt spid="1740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"/>
                                        <p:tgtEl>
                                          <p:spTgt spid="1740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200"/>
                                        <p:tgtEl>
                                          <p:spTgt spid="17409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/>
      <p:bldP spid="174084" grpId="0" autoUpdateAnimBg="0"/>
      <p:bldP spid="174085" grpId="0" autoUpdateAnimBg="0"/>
      <p:bldP spid="174086" grpId="0" autoUpdateAnimBg="0"/>
      <p:bldP spid="174087" grpId="0" autoUpdateAnimBg="0"/>
      <p:bldP spid="174088" grpId="0" autoUpdateAnimBg="0"/>
      <p:bldP spid="174089" grpId="0" autoUpdateAnimBg="0"/>
      <p:bldP spid="174090" grpId="0" autoUpdateAnimBg="0"/>
      <p:bldP spid="17409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Weighing Acyclic Regions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Clone acyclic regions</a:t>
            </a:r>
          </a:p>
          <a:p>
            <a:pPr lvl="1"/>
            <a:r>
              <a:rPr lang="en-US" dirty="0"/>
              <a:t>“Fast” variant</a:t>
            </a:r>
          </a:p>
          <a:p>
            <a:pPr lvl="1"/>
            <a:r>
              <a:rPr lang="en-US" dirty="0"/>
              <a:t>“Slow” variant</a:t>
            </a:r>
          </a:p>
          <a:p>
            <a:r>
              <a:rPr lang="en-US" dirty="0"/>
              <a:t>Choose at run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Retain decrements on fast path for now</a:t>
            </a:r>
          </a:p>
          <a:p>
            <a:pPr lvl="1"/>
            <a:r>
              <a:rPr lang="en-US" dirty="0" smtClean="0"/>
              <a:t>Stay tuned…</a:t>
            </a:r>
          </a:p>
        </p:txBody>
      </p:sp>
      <p:grpSp>
        <p:nvGrpSpPr>
          <p:cNvPr id="2" name="Group 24"/>
          <p:cNvGrpSpPr>
            <a:grpSpLocks noChangeAspect="1"/>
          </p:cNvGrpSpPr>
          <p:nvPr/>
        </p:nvGrpSpPr>
        <p:grpSpPr bwMode="auto">
          <a:xfrm>
            <a:off x="4654550" y="3817938"/>
            <a:ext cx="1581150" cy="2298700"/>
            <a:chOff x="3384" y="1398"/>
            <a:chExt cx="1584" cy="2304"/>
          </a:xfrm>
        </p:grpSpPr>
        <p:sp>
          <p:nvSpPr>
            <p:cNvPr id="135193" name="AutoShape 25"/>
            <p:cNvSpPr>
              <a:spLocks noChangeAspect="1" noChangeArrowheads="1"/>
            </p:cNvSpPr>
            <p:nvPr/>
          </p:nvSpPr>
          <p:spPr bwMode="auto">
            <a:xfrm>
              <a:off x="4680" y="1830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94" name="AutoShape 26"/>
            <p:cNvSpPr>
              <a:spLocks noChangeAspect="1" noChangeArrowheads="1"/>
            </p:cNvSpPr>
            <p:nvPr/>
          </p:nvSpPr>
          <p:spPr bwMode="auto">
            <a:xfrm>
              <a:off x="3816" y="2262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95" name="AutoShape 27"/>
            <p:cNvSpPr>
              <a:spLocks noChangeAspect="1" noChangeArrowheads="1"/>
            </p:cNvSpPr>
            <p:nvPr/>
          </p:nvSpPr>
          <p:spPr bwMode="auto">
            <a:xfrm>
              <a:off x="4680" y="2262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96" name="AutoShape 28"/>
            <p:cNvSpPr>
              <a:spLocks noChangeAspect="1" noChangeArrowheads="1"/>
            </p:cNvSpPr>
            <p:nvPr/>
          </p:nvSpPr>
          <p:spPr bwMode="auto">
            <a:xfrm>
              <a:off x="4248" y="2694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97" name="AutoShape 29"/>
            <p:cNvSpPr>
              <a:spLocks noChangeAspect="1" noChangeArrowheads="1"/>
            </p:cNvSpPr>
            <p:nvPr/>
          </p:nvSpPr>
          <p:spPr bwMode="auto">
            <a:xfrm>
              <a:off x="3816" y="3126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98" name="AutoShape 30"/>
            <p:cNvSpPr>
              <a:spLocks noChangeAspect="1" noChangeArrowheads="1"/>
            </p:cNvSpPr>
            <p:nvPr/>
          </p:nvSpPr>
          <p:spPr bwMode="auto">
            <a:xfrm>
              <a:off x="3384" y="2694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99" name="AutoShape 31"/>
            <p:cNvSpPr>
              <a:spLocks noChangeAspect="1" noChangeArrowheads="1"/>
            </p:cNvSpPr>
            <p:nvPr/>
          </p:nvSpPr>
          <p:spPr bwMode="auto">
            <a:xfrm>
              <a:off x="3816" y="1830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200" name="AutoShape 32"/>
            <p:cNvSpPr>
              <a:spLocks noChangeAspect="1" noChangeArrowheads="1"/>
            </p:cNvSpPr>
            <p:nvPr/>
          </p:nvSpPr>
          <p:spPr bwMode="auto">
            <a:xfrm>
              <a:off x="4248" y="139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cxnSp>
          <p:nvCxnSpPr>
            <p:cNvPr id="135201" name="AutoShape 33"/>
            <p:cNvCxnSpPr>
              <a:cxnSpLocks noChangeAspect="1" noChangeShapeType="1"/>
              <a:stCxn id="135200" idx="5"/>
              <a:endCxn id="135193" idx="1"/>
            </p:cNvCxnSpPr>
            <p:nvPr/>
          </p:nvCxnSpPr>
          <p:spPr bwMode="auto">
            <a:xfrm>
              <a:off x="4494" y="1644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2" name="AutoShape 34"/>
            <p:cNvCxnSpPr>
              <a:cxnSpLocks noChangeAspect="1" noChangeShapeType="1"/>
              <a:stCxn id="135200" idx="3"/>
              <a:endCxn id="135199" idx="7"/>
            </p:cNvCxnSpPr>
            <p:nvPr/>
          </p:nvCxnSpPr>
          <p:spPr bwMode="auto">
            <a:xfrm flipH="1">
              <a:off x="4062" y="1644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3" name="AutoShape 35"/>
            <p:cNvCxnSpPr>
              <a:cxnSpLocks noChangeAspect="1" noChangeShapeType="1"/>
              <a:stCxn id="135199" idx="4"/>
              <a:endCxn id="135194" idx="0"/>
            </p:cNvCxnSpPr>
            <p:nvPr/>
          </p:nvCxnSpPr>
          <p:spPr bwMode="auto">
            <a:xfrm>
              <a:off x="3960" y="2118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4" name="AutoShape 36"/>
            <p:cNvCxnSpPr>
              <a:cxnSpLocks noChangeAspect="1" noChangeShapeType="1"/>
              <a:stCxn id="135194" idx="3"/>
              <a:endCxn id="135198" idx="7"/>
            </p:cNvCxnSpPr>
            <p:nvPr/>
          </p:nvCxnSpPr>
          <p:spPr bwMode="auto">
            <a:xfrm flipH="1">
              <a:off x="3630" y="2508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5" name="AutoShape 37"/>
            <p:cNvCxnSpPr>
              <a:cxnSpLocks noChangeAspect="1" noChangeShapeType="1"/>
              <a:stCxn id="135194" idx="4"/>
              <a:endCxn id="135197" idx="0"/>
            </p:cNvCxnSpPr>
            <p:nvPr/>
          </p:nvCxnSpPr>
          <p:spPr bwMode="auto">
            <a:xfrm>
              <a:off x="3960" y="255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6" name="AutoShape 38"/>
            <p:cNvCxnSpPr>
              <a:cxnSpLocks noChangeAspect="1" noChangeShapeType="1"/>
              <a:stCxn id="135194" idx="5"/>
              <a:endCxn id="135196" idx="1"/>
            </p:cNvCxnSpPr>
            <p:nvPr/>
          </p:nvCxnSpPr>
          <p:spPr bwMode="auto">
            <a:xfrm>
              <a:off x="4062" y="2508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7" name="AutoShape 39"/>
            <p:cNvCxnSpPr>
              <a:cxnSpLocks noChangeAspect="1" noChangeShapeType="1"/>
              <a:stCxn id="135193" idx="4"/>
              <a:endCxn id="135195" idx="0"/>
            </p:cNvCxnSpPr>
            <p:nvPr/>
          </p:nvCxnSpPr>
          <p:spPr bwMode="auto">
            <a:xfrm>
              <a:off x="4824" y="2118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8" name="AutoShape 40"/>
            <p:cNvCxnSpPr>
              <a:cxnSpLocks noChangeAspect="1" noChangeShapeType="1"/>
              <a:stCxn id="135198" idx="5"/>
              <a:endCxn id="135197" idx="1"/>
            </p:cNvCxnSpPr>
            <p:nvPr/>
          </p:nvCxnSpPr>
          <p:spPr bwMode="auto">
            <a:xfrm>
              <a:off x="3630" y="2940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09" name="AutoShape 41"/>
            <p:cNvCxnSpPr>
              <a:cxnSpLocks noChangeAspect="1" noChangeShapeType="1"/>
              <a:stCxn id="135197" idx="4"/>
            </p:cNvCxnSpPr>
            <p:nvPr/>
          </p:nvCxnSpPr>
          <p:spPr bwMode="auto">
            <a:xfrm>
              <a:off x="3960" y="3414"/>
              <a:ext cx="0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10" name="AutoShape 42"/>
            <p:cNvCxnSpPr>
              <a:cxnSpLocks noChangeAspect="1" noChangeShapeType="1"/>
              <a:stCxn id="135196" idx="4"/>
            </p:cNvCxnSpPr>
            <p:nvPr/>
          </p:nvCxnSpPr>
          <p:spPr bwMode="auto">
            <a:xfrm>
              <a:off x="4392" y="2982"/>
              <a:ext cx="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11" name="AutoShape 43"/>
            <p:cNvCxnSpPr>
              <a:cxnSpLocks noChangeAspect="1" noChangeShapeType="1"/>
              <a:stCxn id="135195" idx="3"/>
              <a:endCxn id="135196" idx="7"/>
            </p:cNvCxnSpPr>
            <p:nvPr/>
          </p:nvCxnSpPr>
          <p:spPr bwMode="auto">
            <a:xfrm flipH="1">
              <a:off x="4494" y="2508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877050" y="3817938"/>
            <a:ext cx="1581150" cy="2298700"/>
            <a:chOff x="3384" y="1398"/>
            <a:chExt cx="1584" cy="2304"/>
          </a:xfrm>
        </p:grpSpPr>
        <p:sp>
          <p:nvSpPr>
            <p:cNvPr id="135173" name="AutoShape 5"/>
            <p:cNvSpPr>
              <a:spLocks noChangeAspect="1" noChangeArrowheads="1"/>
            </p:cNvSpPr>
            <p:nvPr/>
          </p:nvSpPr>
          <p:spPr bwMode="auto">
            <a:xfrm>
              <a:off x="4680" y="1830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74" name="AutoShape 6"/>
            <p:cNvSpPr>
              <a:spLocks noChangeAspect="1" noChangeArrowheads="1"/>
            </p:cNvSpPr>
            <p:nvPr/>
          </p:nvSpPr>
          <p:spPr bwMode="auto">
            <a:xfrm>
              <a:off x="3816" y="2262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75" name="AutoShape 7"/>
            <p:cNvSpPr>
              <a:spLocks noChangeAspect="1" noChangeArrowheads="1"/>
            </p:cNvSpPr>
            <p:nvPr/>
          </p:nvSpPr>
          <p:spPr bwMode="auto">
            <a:xfrm>
              <a:off x="4680" y="2262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76" name="AutoShape 8"/>
            <p:cNvSpPr>
              <a:spLocks noChangeAspect="1" noChangeArrowheads="1"/>
            </p:cNvSpPr>
            <p:nvPr/>
          </p:nvSpPr>
          <p:spPr bwMode="auto">
            <a:xfrm>
              <a:off x="4248" y="2694"/>
              <a:ext cx="288" cy="288"/>
            </a:xfrm>
            <a:prstGeom prst="flowChartConnector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77" name="AutoShape 9"/>
            <p:cNvSpPr>
              <a:spLocks noChangeAspect="1" noChangeArrowheads="1"/>
            </p:cNvSpPr>
            <p:nvPr/>
          </p:nvSpPr>
          <p:spPr bwMode="auto">
            <a:xfrm>
              <a:off x="3816" y="3126"/>
              <a:ext cx="288" cy="288"/>
            </a:xfrm>
            <a:prstGeom prst="flowChartConnector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78" name="AutoShape 10"/>
            <p:cNvSpPr>
              <a:spLocks noChangeAspect="1" noChangeArrowheads="1"/>
            </p:cNvSpPr>
            <p:nvPr/>
          </p:nvSpPr>
          <p:spPr bwMode="auto">
            <a:xfrm>
              <a:off x="3384" y="2694"/>
              <a:ext cx="288" cy="288"/>
            </a:xfrm>
            <a:prstGeom prst="flowChartConnector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79" name="AutoShape 11"/>
            <p:cNvSpPr>
              <a:spLocks noChangeAspect="1" noChangeArrowheads="1"/>
            </p:cNvSpPr>
            <p:nvPr/>
          </p:nvSpPr>
          <p:spPr bwMode="auto">
            <a:xfrm>
              <a:off x="3816" y="1830"/>
              <a:ext cx="288" cy="288"/>
            </a:xfrm>
            <a:prstGeom prst="flowChartConnector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35180" name="AutoShape 12"/>
            <p:cNvSpPr>
              <a:spLocks noChangeAspect="1" noChangeArrowheads="1"/>
            </p:cNvSpPr>
            <p:nvPr/>
          </p:nvSpPr>
          <p:spPr bwMode="auto">
            <a:xfrm>
              <a:off x="4248" y="1398"/>
              <a:ext cx="288" cy="288"/>
            </a:xfrm>
            <a:prstGeom prst="flowChartConnector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cxnSp>
          <p:nvCxnSpPr>
            <p:cNvPr id="135181" name="AutoShape 13"/>
            <p:cNvCxnSpPr>
              <a:cxnSpLocks noChangeAspect="1" noChangeShapeType="1"/>
              <a:stCxn id="135180" idx="5"/>
              <a:endCxn id="135173" idx="1"/>
            </p:cNvCxnSpPr>
            <p:nvPr/>
          </p:nvCxnSpPr>
          <p:spPr bwMode="auto">
            <a:xfrm>
              <a:off x="4494" y="1644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2" name="AutoShape 14"/>
            <p:cNvCxnSpPr>
              <a:cxnSpLocks noChangeAspect="1" noChangeShapeType="1"/>
              <a:stCxn id="135180" idx="3"/>
              <a:endCxn id="135179" idx="7"/>
            </p:cNvCxnSpPr>
            <p:nvPr/>
          </p:nvCxnSpPr>
          <p:spPr bwMode="auto">
            <a:xfrm flipH="1">
              <a:off x="4062" y="1644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3" name="AutoShape 15"/>
            <p:cNvCxnSpPr>
              <a:cxnSpLocks noChangeAspect="1" noChangeShapeType="1"/>
              <a:stCxn id="135179" idx="4"/>
              <a:endCxn id="135174" idx="0"/>
            </p:cNvCxnSpPr>
            <p:nvPr/>
          </p:nvCxnSpPr>
          <p:spPr bwMode="auto">
            <a:xfrm>
              <a:off x="3960" y="2118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4" name="AutoShape 16"/>
            <p:cNvCxnSpPr>
              <a:cxnSpLocks noChangeAspect="1" noChangeShapeType="1"/>
              <a:stCxn id="135174" idx="3"/>
              <a:endCxn id="135178" idx="7"/>
            </p:cNvCxnSpPr>
            <p:nvPr/>
          </p:nvCxnSpPr>
          <p:spPr bwMode="auto">
            <a:xfrm flipH="1">
              <a:off x="3630" y="2508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5" name="AutoShape 17"/>
            <p:cNvCxnSpPr>
              <a:cxnSpLocks noChangeAspect="1" noChangeShapeType="1"/>
              <a:stCxn id="135174" idx="4"/>
              <a:endCxn id="135177" idx="0"/>
            </p:cNvCxnSpPr>
            <p:nvPr/>
          </p:nvCxnSpPr>
          <p:spPr bwMode="auto">
            <a:xfrm>
              <a:off x="3960" y="255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6" name="AutoShape 18"/>
            <p:cNvCxnSpPr>
              <a:cxnSpLocks noChangeAspect="1" noChangeShapeType="1"/>
              <a:stCxn id="135174" idx="5"/>
              <a:endCxn id="135176" idx="1"/>
            </p:cNvCxnSpPr>
            <p:nvPr/>
          </p:nvCxnSpPr>
          <p:spPr bwMode="auto">
            <a:xfrm>
              <a:off x="4062" y="2508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7" name="AutoShape 19"/>
            <p:cNvCxnSpPr>
              <a:cxnSpLocks noChangeAspect="1" noChangeShapeType="1"/>
              <a:stCxn id="135173" idx="4"/>
              <a:endCxn id="135175" idx="0"/>
            </p:cNvCxnSpPr>
            <p:nvPr/>
          </p:nvCxnSpPr>
          <p:spPr bwMode="auto">
            <a:xfrm>
              <a:off x="4824" y="2118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8" name="AutoShape 20"/>
            <p:cNvCxnSpPr>
              <a:cxnSpLocks noChangeAspect="1" noChangeShapeType="1"/>
              <a:stCxn id="135178" idx="5"/>
              <a:endCxn id="135177" idx="1"/>
            </p:cNvCxnSpPr>
            <p:nvPr/>
          </p:nvCxnSpPr>
          <p:spPr bwMode="auto">
            <a:xfrm>
              <a:off x="3630" y="2940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89" name="AutoShape 21"/>
            <p:cNvCxnSpPr>
              <a:cxnSpLocks noChangeAspect="1" noChangeShapeType="1"/>
              <a:stCxn id="135177" idx="4"/>
            </p:cNvCxnSpPr>
            <p:nvPr/>
          </p:nvCxnSpPr>
          <p:spPr bwMode="auto">
            <a:xfrm>
              <a:off x="3960" y="3414"/>
              <a:ext cx="0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90" name="AutoShape 22"/>
            <p:cNvCxnSpPr>
              <a:cxnSpLocks noChangeAspect="1" noChangeShapeType="1"/>
              <a:stCxn id="135176" idx="4"/>
            </p:cNvCxnSpPr>
            <p:nvPr/>
          </p:nvCxnSpPr>
          <p:spPr bwMode="auto">
            <a:xfrm>
              <a:off x="4392" y="2982"/>
              <a:ext cx="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191" name="AutoShape 23"/>
            <p:cNvCxnSpPr>
              <a:cxnSpLocks noChangeAspect="1" noChangeShapeType="1"/>
              <a:stCxn id="135175" idx="3"/>
              <a:endCxn id="135176" idx="7"/>
            </p:cNvCxnSpPr>
            <p:nvPr/>
          </p:nvCxnSpPr>
          <p:spPr bwMode="auto">
            <a:xfrm flipH="1">
              <a:off x="4494" y="2508"/>
              <a:ext cx="228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5761038" y="1981200"/>
            <a:ext cx="2020887" cy="1879600"/>
            <a:chOff x="3629" y="1248"/>
            <a:chExt cx="1273" cy="1184"/>
          </a:xfrm>
        </p:grpSpPr>
        <p:sp>
          <p:nvSpPr>
            <p:cNvPr id="135215" name="AutoShape 47"/>
            <p:cNvSpPr>
              <a:spLocks noChangeArrowheads="1"/>
            </p:cNvSpPr>
            <p:nvPr/>
          </p:nvSpPr>
          <p:spPr bwMode="auto">
            <a:xfrm>
              <a:off x="3975" y="1643"/>
              <a:ext cx="530" cy="53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dirty="0"/>
                <a:t>&gt;4?</a:t>
              </a:r>
            </a:p>
          </p:txBody>
        </p:sp>
        <p:cxnSp>
          <p:nvCxnSpPr>
            <p:cNvPr id="135216" name="AutoShape 48"/>
            <p:cNvCxnSpPr>
              <a:cxnSpLocks noChangeShapeType="1"/>
              <a:stCxn id="135215" idx="3"/>
              <a:endCxn id="135200" idx="7"/>
            </p:cNvCxnSpPr>
            <p:nvPr/>
          </p:nvCxnSpPr>
          <p:spPr bwMode="auto">
            <a:xfrm flipH="1">
              <a:off x="3629" y="2095"/>
              <a:ext cx="424" cy="3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17" name="AutoShape 49"/>
            <p:cNvCxnSpPr>
              <a:cxnSpLocks noChangeShapeType="1"/>
              <a:stCxn id="135215" idx="5"/>
              <a:endCxn id="135180" idx="1"/>
            </p:cNvCxnSpPr>
            <p:nvPr/>
          </p:nvCxnSpPr>
          <p:spPr bwMode="auto">
            <a:xfrm>
              <a:off x="4427" y="2095"/>
              <a:ext cx="475" cy="3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5224" name="AutoShape 56"/>
            <p:cNvCxnSpPr>
              <a:cxnSpLocks noChangeShapeType="1"/>
              <a:endCxn id="135215" idx="0"/>
            </p:cNvCxnSpPr>
            <p:nvPr/>
          </p:nvCxnSpPr>
          <p:spPr bwMode="auto">
            <a:xfrm>
              <a:off x="4235" y="1248"/>
              <a:ext cx="5" cy="39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I</a:t>
            </a:r>
          </a:p>
        </p:txBody>
      </p:sp>
      <p:sp>
        <p:nvSpPr>
          <p:cNvPr id="2570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70000"/>
              </a:spcBef>
            </a:pPr>
            <a:r>
              <a:rPr lang="en-US" dirty="0"/>
              <a:t>Identify and ignore “weightless” functions</a:t>
            </a:r>
          </a:p>
          <a:p>
            <a:pPr>
              <a:spcBef>
                <a:spcPct val="70000"/>
              </a:spcBef>
            </a:pPr>
            <a:r>
              <a:rPr lang="en-US" dirty="0"/>
              <a:t>Identify and ignore “weightless” cycles</a:t>
            </a:r>
          </a:p>
          <a:p>
            <a:pPr>
              <a:spcBef>
                <a:spcPct val="70000"/>
              </a:spcBef>
            </a:pPr>
            <a:r>
              <a:rPr lang="en-US" dirty="0"/>
              <a:t>Cache global countdown in local variable</a:t>
            </a:r>
          </a:p>
          <a:p>
            <a:pPr lvl="1"/>
            <a:r>
              <a:rPr lang="en-US" dirty="0"/>
              <a:t>Global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local at </a:t>
            </a:r>
            <a:r>
              <a:rPr lang="en-US" dirty="0" smtClean="0"/>
              <a:t>function </a:t>
            </a:r>
            <a:r>
              <a:rPr lang="en-US" dirty="0"/>
              <a:t>entry &amp; after each call</a:t>
            </a:r>
          </a:p>
          <a:p>
            <a:pPr lvl="1"/>
            <a:r>
              <a:rPr lang="en-US" dirty="0"/>
              <a:t>Local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global at </a:t>
            </a:r>
            <a:r>
              <a:rPr lang="en-US" dirty="0" smtClean="0"/>
              <a:t>function </a:t>
            </a:r>
            <a:r>
              <a:rPr lang="en-US" dirty="0"/>
              <a:t>exit &amp; before each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II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Avoid cloning</a:t>
            </a:r>
          </a:p>
          <a:p>
            <a:pPr lvl="1"/>
            <a:r>
              <a:rPr lang="en-US" dirty="0"/>
              <a:t>Instrumentation-free prefix or suffix</a:t>
            </a:r>
          </a:p>
          <a:p>
            <a:pPr lvl="1"/>
            <a:r>
              <a:rPr lang="en-US" dirty="0"/>
              <a:t>Weightless or singleton regions</a:t>
            </a:r>
          </a:p>
          <a:p>
            <a:pPr>
              <a:spcBef>
                <a:spcPct val="70000"/>
              </a:spcBef>
            </a:pPr>
            <a:r>
              <a:rPr lang="en-US" dirty="0"/>
              <a:t>Static branch prediction at region heads</a:t>
            </a:r>
          </a:p>
          <a:p>
            <a:pPr>
              <a:spcBef>
                <a:spcPct val="70000"/>
              </a:spcBef>
            </a:pPr>
            <a:r>
              <a:rPr lang="en-US" dirty="0"/>
              <a:t>Partition sites among several binaries</a:t>
            </a:r>
          </a:p>
          <a:p>
            <a:pPr>
              <a:spcBef>
                <a:spcPct val="70000"/>
              </a:spcBef>
            </a:pPr>
            <a:r>
              <a:rPr lang="en-US" dirty="0"/>
              <a:t>Many additional possibilities…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Motivations: Software</a:t>
            </a:r>
            <a:br>
              <a:rPr lang="en-US" dirty="0" smtClean="0"/>
            </a:br>
            <a:r>
              <a:rPr lang="en-US" dirty="0" smtClean="0"/>
              <a:t>Quality in the Real World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Balancing Optimization</a:t>
            </a:r>
            <a:endParaRPr lang="en-US" dirty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Decrements on fast path are a bummer</a:t>
            </a:r>
          </a:p>
          <a:p>
            <a:pPr lvl="1"/>
            <a:r>
              <a:rPr lang="en-US" dirty="0" smtClean="0"/>
              <a:t>Goal: batch them up</a:t>
            </a:r>
          </a:p>
          <a:p>
            <a:pPr lvl="1"/>
            <a:r>
              <a:rPr lang="en-US" dirty="0" smtClean="0"/>
              <a:t>But some paths are shorter than others</a:t>
            </a:r>
          </a:p>
          <a:p>
            <a:r>
              <a:rPr lang="en-US" dirty="0" smtClean="0"/>
              <a:t>Idea: add extra “ghost” instrumentation sites</a:t>
            </a:r>
          </a:p>
          <a:p>
            <a:pPr lvl="1"/>
            <a:r>
              <a:rPr lang="en-US" dirty="0" smtClean="0"/>
              <a:t>Pad out shorter paths</a:t>
            </a:r>
          </a:p>
          <a:p>
            <a:pPr lvl="1"/>
            <a:r>
              <a:rPr lang="en-US" dirty="0" smtClean="0"/>
              <a:t>All paths now equal</a:t>
            </a:r>
          </a:p>
        </p:txBody>
      </p:sp>
      <p:sp>
        <p:nvSpPr>
          <p:cNvPr id="53" name="AutoShape 4"/>
          <p:cNvSpPr>
            <a:spLocks noChangeArrowheads="1"/>
          </p:cNvSpPr>
          <p:nvPr/>
        </p:nvSpPr>
        <p:spPr bwMode="auto">
          <a:xfrm>
            <a:off x="7772400" y="24098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>
            <a:off x="6172200" y="32099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55" name="AutoShape 6"/>
          <p:cNvSpPr>
            <a:spLocks noChangeArrowheads="1"/>
          </p:cNvSpPr>
          <p:nvPr/>
        </p:nvSpPr>
        <p:spPr bwMode="auto">
          <a:xfrm>
            <a:off x="7772400" y="32099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6" name="AutoShape 7"/>
          <p:cNvSpPr>
            <a:spLocks noChangeArrowheads="1"/>
          </p:cNvSpPr>
          <p:nvPr/>
        </p:nvSpPr>
        <p:spPr bwMode="auto">
          <a:xfrm>
            <a:off x="6972300" y="40100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7" name="AutoShape 8"/>
          <p:cNvSpPr>
            <a:spLocks noChangeArrowheads="1"/>
          </p:cNvSpPr>
          <p:nvPr/>
        </p:nvSpPr>
        <p:spPr bwMode="auto">
          <a:xfrm>
            <a:off x="6172200" y="48101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8" name="AutoShape 9"/>
          <p:cNvSpPr>
            <a:spLocks noChangeArrowheads="1"/>
          </p:cNvSpPr>
          <p:nvPr/>
        </p:nvSpPr>
        <p:spPr bwMode="auto">
          <a:xfrm>
            <a:off x="5372100" y="40100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59" name="AutoShape 10"/>
          <p:cNvSpPr>
            <a:spLocks noChangeArrowheads="1"/>
          </p:cNvSpPr>
          <p:nvPr/>
        </p:nvSpPr>
        <p:spPr bwMode="auto">
          <a:xfrm>
            <a:off x="6172200" y="24098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60" name="AutoShape 11"/>
          <p:cNvSpPr>
            <a:spLocks noChangeArrowheads="1"/>
          </p:cNvSpPr>
          <p:nvPr/>
        </p:nvSpPr>
        <p:spPr bwMode="auto">
          <a:xfrm>
            <a:off x="6972300" y="1609725"/>
            <a:ext cx="533400" cy="533400"/>
          </a:xfrm>
          <a:prstGeom prst="flowChartConnector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4</a:t>
            </a:r>
          </a:p>
        </p:txBody>
      </p:sp>
      <p:cxnSp>
        <p:nvCxnSpPr>
          <p:cNvPr id="61" name="AutoShape 12"/>
          <p:cNvCxnSpPr>
            <a:cxnSpLocks noChangeShapeType="1"/>
            <a:stCxn id="60" idx="5"/>
            <a:endCxn id="53" idx="1"/>
          </p:cNvCxnSpPr>
          <p:nvPr/>
        </p:nvCxnSpPr>
        <p:spPr bwMode="auto">
          <a:xfrm>
            <a:off x="7427913" y="2087563"/>
            <a:ext cx="422275" cy="400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AutoShape 13"/>
          <p:cNvCxnSpPr>
            <a:cxnSpLocks noChangeShapeType="1"/>
            <a:stCxn id="60" idx="3"/>
            <a:endCxn id="59" idx="7"/>
          </p:cNvCxnSpPr>
          <p:nvPr/>
        </p:nvCxnSpPr>
        <p:spPr bwMode="auto">
          <a:xfrm flipH="1">
            <a:off x="6627813" y="2087563"/>
            <a:ext cx="422275" cy="400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3" name="AutoShape 14"/>
          <p:cNvCxnSpPr>
            <a:cxnSpLocks noChangeShapeType="1"/>
            <a:stCxn id="59" idx="4"/>
            <a:endCxn id="54" idx="0"/>
          </p:cNvCxnSpPr>
          <p:nvPr/>
        </p:nvCxnSpPr>
        <p:spPr bwMode="auto">
          <a:xfrm>
            <a:off x="6438900" y="2943225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4" name="AutoShape 15"/>
          <p:cNvCxnSpPr>
            <a:cxnSpLocks noChangeShapeType="1"/>
            <a:stCxn id="54" idx="3"/>
            <a:endCxn id="58" idx="7"/>
          </p:cNvCxnSpPr>
          <p:nvPr/>
        </p:nvCxnSpPr>
        <p:spPr bwMode="auto">
          <a:xfrm flipH="1">
            <a:off x="58277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5" name="AutoShape 16"/>
          <p:cNvCxnSpPr>
            <a:cxnSpLocks noChangeShapeType="1"/>
            <a:stCxn id="54" idx="4"/>
            <a:endCxn id="57" idx="0"/>
          </p:cNvCxnSpPr>
          <p:nvPr/>
        </p:nvCxnSpPr>
        <p:spPr bwMode="auto">
          <a:xfrm>
            <a:off x="6438900" y="3743325"/>
            <a:ext cx="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" name="AutoShape 17"/>
          <p:cNvCxnSpPr>
            <a:cxnSpLocks noChangeShapeType="1"/>
            <a:stCxn id="54" idx="5"/>
          </p:cNvCxnSpPr>
          <p:nvPr/>
        </p:nvCxnSpPr>
        <p:spPr bwMode="auto">
          <a:xfrm>
            <a:off x="66278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7" name="AutoShape 18"/>
          <p:cNvCxnSpPr>
            <a:cxnSpLocks noChangeShapeType="1"/>
            <a:stCxn id="53" idx="4"/>
            <a:endCxn id="55" idx="0"/>
          </p:cNvCxnSpPr>
          <p:nvPr/>
        </p:nvCxnSpPr>
        <p:spPr bwMode="auto">
          <a:xfrm>
            <a:off x="8039100" y="2943225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8" name="AutoShape 19"/>
          <p:cNvCxnSpPr>
            <a:cxnSpLocks noChangeShapeType="1"/>
            <a:stCxn id="58" idx="5"/>
            <a:endCxn id="57" idx="1"/>
          </p:cNvCxnSpPr>
          <p:nvPr/>
        </p:nvCxnSpPr>
        <p:spPr bwMode="auto">
          <a:xfrm>
            <a:off x="5827713" y="44656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9" name="AutoShape 20"/>
          <p:cNvCxnSpPr>
            <a:cxnSpLocks noChangeShapeType="1"/>
            <a:stCxn id="57" idx="4"/>
          </p:cNvCxnSpPr>
          <p:nvPr/>
        </p:nvCxnSpPr>
        <p:spPr bwMode="auto">
          <a:xfrm>
            <a:off x="6438900" y="5343525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" name="AutoShape 21"/>
          <p:cNvCxnSpPr>
            <a:cxnSpLocks noChangeShapeType="1"/>
            <a:stCxn id="56" idx="4"/>
          </p:cNvCxnSpPr>
          <p:nvPr/>
        </p:nvCxnSpPr>
        <p:spPr bwMode="auto">
          <a:xfrm>
            <a:off x="7239000" y="4543425"/>
            <a:ext cx="0" cy="889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" name="AutoShape 22"/>
          <p:cNvCxnSpPr>
            <a:cxnSpLocks noChangeShapeType="1"/>
            <a:stCxn id="55" idx="3"/>
          </p:cNvCxnSpPr>
          <p:nvPr/>
        </p:nvCxnSpPr>
        <p:spPr bwMode="auto">
          <a:xfrm flipH="1">
            <a:off x="74279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7" name="Flowchart: Connector 76"/>
          <p:cNvSpPr/>
          <p:nvPr/>
        </p:nvSpPr>
        <p:spPr>
          <a:xfrm>
            <a:off x="6738933" y="3767133"/>
            <a:ext cx="152400" cy="152400"/>
          </a:xfrm>
          <a:prstGeom prst="flowChartConnector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78" name="Flowchart: Connector 77"/>
          <p:cNvSpPr/>
          <p:nvPr/>
        </p:nvSpPr>
        <p:spPr>
          <a:xfrm>
            <a:off x="7458074" y="2105022"/>
            <a:ext cx="152400" cy="152400"/>
          </a:xfrm>
          <a:prstGeom prst="flowChartConnector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80" name="Flowchart: Connector 79"/>
          <p:cNvSpPr/>
          <p:nvPr/>
        </p:nvSpPr>
        <p:spPr>
          <a:xfrm>
            <a:off x="7610474" y="2257422"/>
            <a:ext cx="152400" cy="152400"/>
          </a:xfrm>
          <a:prstGeom prst="flowChartConnector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7" name="Flowchart: Connector 26"/>
          <p:cNvSpPr/>
          <p:nvPr/>
        </p:nvSpPr>
        <p:spPr>
          <a:xfrm>
            <a:off x="6362704" y="4207667"/>
            <a:ext cx="152400" cy="152400"/>
          </a:xfrm>
          <a:prstGeom prst="flowChartConnector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/>
      <p:bldP spid="77" grpId="0" animBg="1"/>
      <p:bldP spid="78" grpId="0" animBg="1"/>
      <p:bldP spid="80" grpId="0" animBg="1"/>
      <p:bldP spid="2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Balancing Optimization</a:t>
            </a:r>
            <a:endParaRPr lang="en-US" dirty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path is faster</a:t>
            </a:r>
          </a:p>
          <a:p>
            <a:pPr lvl="1"/>
            <a:r>
              <a:rPr lang="en-US" dirty="0" smtClean="0"/>
              <a:t>One bulk counter decrement on entry</a:t>
            </a:r>
          </a:p>
          <a:p>
            <a:pPr lvl="1"/>
            <a:r>
              <a:rPr lang="en-US" dirty="0" smtClean="0"/>
              <a:t>Instrumentation sites have no code at all</a:t>
            </a:r>
          </a:p>
          <a:p>
            <a:r>
              <a:rPr lang="en-US" dirty="0" smtClean="0"/>
              <a:t>Slow path is slower</a:t>
            </a:r>
          </a:p>
          <a:p>
            <a:pPr lvl="1"/>
            <a:r>
              <a:rPr lang="en-US" dirty="0" smtClean="0"/>
              <a:t>More decrements</a:t>
            </a:r>
          </a:p>
          <a:p>
            <a:r>
              <a:rPr lang="en-US" dirty="0" smtClean="0"/>
              <a:t>Consume more randomness</a:t>
            </a:r>
          </a:p>
        </p:txBody>
      </p:sp>
      <p:sp>
        <p:nvSpPr>
          <p:cNvPr id="53" name="AutoShape 4"/>
          <p:cNvSpPr>
            <a:spLocks noChangeArrowheads="1"/>
          </p:cNvSpPr>
          <p:nvPr/>
        </p:nvSpPr>
        <p:spPr bwMode="auto">
          <a:xfrm>
            <a:off x="7772400" y="24098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>
            <a:off x="6172200" y="32099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55" name="AutoShape 6"/>
          <p:cNvSpPr>
            <a:spLocks noChangeArrowheads="1"/>
          </p:cNvSpPr>
          <p:nvPr/>
        </p:nvSpPr>
        <p:spPr bwMode="auto">
          <a:xfrm>
            <a:off x="7772400" y="3209925"/>
            <a:ext cx="533400" cy="5334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6" name="AutoShape 7"/>
          <p:cNvSpPr>
            <a:spLocks noChangeArrowheads="1"/>
          </p:cNvSpPr>
          <p:nvPr/>
        </p:nvSpPr>
        <p:spPr bwMode="auto">
          <a:xfrm>
            <a:off x="6972300" y="40100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7" name="AutoShape 8"/>
          <p:cNvSpPr>
            <a:spLocks noChangeArrowheads="1"/>
          </p:cNvSpPr>
          <p:nvPr/>
        </p:nvSpPr>
        <p:spPr bwMode="auto">
          <a:xfrm>
            <a:off x="6172200" y="48101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8" name="AutoShape 9"/>
          <p:cNvSpPr>
            <a:spLocks noChangeArrowheads="1"/>
          </p:cNvSpPr>
          <p:nvPr/>
        </p:nvSpPr>
        <p:spPr bwMode="auto">
          <a:xfrm>
            <a:off x="5372100" y="40100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59" name="AutoShape 10"/>
          <p:cNvSpPr>
            <a:spLocks noChangeArrowheads="1"/>
          </p:cNvSpPr>
          <p:nvPr/>
        </p:nvSpPr>
        <p:spPr bwMode="auto">
          <a:xfrm>
            <a:off x="6172200" y="2409825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60" name="AutoShape 11"/>
          <p:cNvSpPr>
            <a:spLocks noChangeArrowheads="1"/>
          </p:cNvSpPr>
          <p:nvPr/>
        </p:nvSpPr>
        <p:spPr bwMode="auto">
          <a:xfrm>
            <a:off x="6972300" y="1609725"/>
            <a:ext cx="533400" cy="533400"/>
          </a:xfrm>
          <a:prstGeom prst="flowChartConnector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/>
              <a:t>4</a:t>
            </a:r>
          </a:p>
        </p:txBody>
      </p:sp>
      <p:cxnSp>
        <p:nvCxnSpPr>
          <p:cNvPr id="61" name="AutoShape 12"/>
          <p:cNvCxnSpPr>
            <a:cxnSpLocks noChangeShapeType="1"/>
            <a:stCxn id="60" idx="5"/>
            <a:endCxn id="53" idx="1"/>
          </p:cNvCxnSpPr>
          <p:nvPr/>
        </p:nvCxnSpPr>
        <p:spPr bwMode="auto">
          <a:xfrm>
            <a:off x="7427913" y="2087563"/>
            <a:ext cx="422275" cy="400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AutoShape 13"/>
          <p:cNvCxnSpPr>
            <a:cxnSpLocks noChangeShapeType="1"/>
            <a:stCxn id="60" idx="3"/>
            <a:endCxn id="59" idx="7"/>
          </p:cNvCxnSpPr>
          <p:nvPr/>
        </p:nvCxnSpPr>
        <p:spPr bwMode="auto">
          <a:xfrm flipH="1">
            <a:off x="6627813" y="2087563"/>
            <a:ext cx="422275" cy="400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3" name="AutoShape 14"/>
          <p:cNvCxnSpPr>
            <a:cxnSpLocks noChangeShapeType="1"/>
            <a:stCxn id="59" idx="4"/>
            <a:endCxn id="54" idx="0"/>
          </p:cNvCxnSpPr>
          <p:nvPr/>
        </p:nvCxnSpPr>
        <p:spPr bwMode="auto">
          <a:xfrm>
            <a:off x="6438900" y="2943225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4" name="AutoShape 15"/>
          <p:cNvCxnSpPr>
            <a:cxnSpLocks noChangeShapeType="1"/>
            <a:stCxn id="54" idx="3"/>
            <a:endCxn id="58" idx="7"/>
          </p:cNvCxnSpPr>
          <p:nvPr/>
        </p:nvCxnSpPr>
        <p:spPr bwMode="auto">
          <a:xfrm flipH="1">
            <a:off x="58277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5" name="AutoShape 16"/>
          <p:cNvCxnSpPr>
            <a:cxnSpLocks noChangeShapeType="1"/>
            <a:stCxn id="54" idx="4"/>
            <a:endCxn id="57" idx="0"/>
          </p:cNvCxnSpPr>
          <p:nvPr/>
        </p:nvCxnSpPr>
        <p:spPr bwMode="auto">
          <a:xfrm>
            <a:off x="6438900" y="3743325"/>
            <a:ext cx="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" name="AutoShape 17"/>
          <p:cNvCxnSpPr>
            <a:cxnSpLocks noChangeShapeType="1"/>
            <a:stCxn id="54" idx="5"/>
          </p:cNvCxnSpPr>
          <p:nvPr/>
        </p:nvCxnSpPr>
        <p:spPr bwMode="auto">
          <a:xfrm>
            <a:off x="66278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7" name="AutoShape 18"/>
          <p:cNvCxnSpPr>
            <a:cxnSpLocks noChangeShapeType="1"/>
            <a:stCxn id="53" idx="4"/>
            <a:endCxn id="55" idx="0"/>
          </p:cNvCxnSpPr>
          <p:nvPr/>
        </p:nvCxnSpPr>
        <p:spPr bwMode="auto">
          <a:xfrm>
            <a:off x="8039100" y="2943225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8" name="AutoShape 19"/>
          <p:cNvCxnSpPr>
            <a:cxnSpLocks noChangeShapeType="1"/>
            <a:stCxn id="58" idx="5"/>
            <a:endCxn id="57" idx="1"/>
          </p:cNvCxnSpPr>
          <p:nvPr/>
        </p:nvCxnSpPr>
        <p:spPr bwMode="auto">
          <a:xfrm>
            <a:off x="5827713" y="44656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9" name="AutoShape 20"/>
          <p:cNvCxnSpPr>
            <a:cxnSpLocks noChangeShapeType="1"/>
            <a:stCxn id="57" idx="4"/>
          </p:cNvCxnSpPr>
          <p:nvPr/>
        </p:nvCxnSpPr>
        <p:spPr bwMode="auto">
          <a:xfrm>
            <a:off x="6438900" y="5343525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" name="AutoShape 21"/>
          <p:cNvCxnSpPr>
            <a:cxnSpLocks noChangeShapeType="1"/>
            <a:stCxn id="56" idx="4"/>
          </p:cNvCxnSpPr>
          <p:nvPr/>
        </p:nvCxnSpPr>
        <p:spPr bwMode="auto">
          <a:xfrm>
            <a:off x="7239000" y="4543425"/>
            <a:ext cx="0" cy="889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" name="AutoShape 22"/>
          <p:cNvCxnSpPr>
            <a:cxnSpLocks noChangeShapeType="1"/>
            <a:stCxn id="55" idx="3"/>
          </p:cNvCxnSpPr>
          <p:nvPr/>
        </p:nvCxnSpPr>
        <p:spPr bwMode="auto">
          <a:xfrm flipH="1">
            <a:off x="7427913" y="3665538"/>
            <a:ext cx="422275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7" name="Flowchart: Connector 76"/>
          <p:cNvSpPr/>
          <p:nvPr/>
        </p:nvSpPr>
        <p:spPr>
          <a:xfrm>
            <a:off x="6738933" y="3767133"/>
            <a:ext cx="152400" cy="152400"/>
          </a:xfrm>
          <a:prstGeom prst="flowChartConnector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78" name="Flowchart: Connector 77"/>
          <p:cNvSpPr/>
          <p:nvPr/>
        </p:nvSpPr>
        <p:spPr>
          <a:xfrm>
            <a:off x="7458074" y="2105022"/>
            <a:ext cx="152400" cy="152400"/>
          </a:xfrm>
          <a:prstGeom prst="flowChartConnector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80" name="Flowchart: Connector 79"/>
          <p:cNvSpPr/>
          <p:nvPr/>
        </p:nvSpPr>
        <p:spPr>
          <a:xfrm>
            <a:off x="7610474" y="2257422"/>
            <a:ext cx="152400" cy="152400"/>
          </a:xfrm>
          <a:prstGeom prst="flowChartConnector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on Next-Sample Countdown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Fixed reset value</a:t>
            </a:r>
          </a:p>
          <a:p>
            <a:pPr lvl="1"/>
            <a:r>
              <a:rPr lang="en-US" dirty="0" smtClean="0"/>
              <a:t>Biased, but useful for benchmarking</a:t>
            </a:r>
          </a:p>
          <a:p>
            <a:r>
              <a:rPr lang="en-US" dirty="0" smtClean="0"/>
              <a:t>Skip sampling transformation entirely</a:t>
            </a:r>
          </a:p>
          <a:p>
            <a:pPr lvl="1"/>
            <a:r>
              <a:rPr lang="en-US" dirty="0" smtClean="0"/>
              <a:t>Observe every site every time</a:t>
            </a:r>
          </a:p>
          <a:p>
            <a:pPr lvl="1"/>
            <a:r>
              <a:rPr lang="en-US" dirty="0" smtClean="0"/>
              <a:t>Used for controlled, in-house experiments</a:t>
            </a:r>
          </a:p>
          <a:p>
            <a:pPr lvl="1"/>
            <a:r>
              <a:rPr lang="en-US" dirty="0" smtClean="0"/>
              <a:t>Can simulate arbitrary sampling rates offline</a:t>
            </a:r>
          </a:p>
          <a:p>
            <a:r>
              <a:rPr lang="en-US" dirty="0" smtClean="0"/>
              <a:t>Non-uniform sampling</a:t>
            </a:r>
          </a:p>
          <a:p>
            <a:pPr lvl="1"/>
            <a:r>
              <a:rPr lang="en-US" dirty="0" smtClean="0"/>
              <a:t>Decrement countdown more than once</a:t>
            </a:r>
          </a:p>
          <a:p>
            <a:pPr lvl="1"/>
            <a:r>
              <a:rPr lang="en-US" dirty="0" smtClean="0"/>
              <a:t>Multiple countdowns at different rates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Give Us?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Absolutely certain of what we do see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Subset of dynamic behavior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Success/failure label for entire run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dirty="0"/>
              <a:t>Uncertain of what we don’t see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dirty="0"/>
              <a:t>Given enough runs, samples </a:t>
            </a:r>
            <a:r>
              <a:rPr lang="en-US" dirty="0">
                <a:cs typeface="Times New Roman" pitchFamily="18" charset="0"/>
              </a:rPr>
              <a:t>≈ reality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Common events seen most often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Rare events seen at proportionate rate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Statistical Debugging Basics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Penn Jillette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“What is luck?</a:t>
            </a:r>
          </a:p>
          <a:p>
            <a:r>
              <a:rPr lang="en-US" dirty="0" smtClean="0"/>
              <a:t>Luck is probability taken personally.</a:t>
            </a:r>
            <a:br>
              <a:rPr lang="en-US" dirty="0" smtClean="0"/>
            </a:br>
            <a:r>
              <a:rPr lang="en-US" dirty="0" smtClean="0"/>
              <a:t>It is the excitement of bad math.”</a:t>
            </a:r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57200" y="501650"/>
            <a:ext cx="8153400" cy="4953000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186616" y="2921947"/>
            <a:ext cx="1957388" cy="2381252"/>
            <a:chOff x="4477" y="2052"/>
            <a:chExt cx="1233" cy="1500"/>
          </a:xfrm>
        </p:grpSpPr>
        <p:sp>
          <p:nvSpPr>
            <p:cNvPr id="235535" name="Rectangle 15"/>
            <p:cNvSpPr>
              <a:spLocks noChangeArrowheads="1"/>
            </p:cNvSpPr>
            <p:nvPr/>
          </p:nvSpPr>
          <p:spPr bwMode="auto">
            <a:xfrm>
              <a:off x="4897" y="2052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4684" y="2163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37" name="Rectangle 17"/>
            <p:cNvSpPr>
              <a:spLocks noChangeArrowheads="1"/>
            </p:cNvSpPr>
            <p:nvPr/>
          </p:nvSpPr>
          <p:spPr bwMode="auto">
            <a:xfrm>
              <a:off x="4873" y="2521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8" name="Rectangle 18"/>
            <p:cNvSpPr>
              <a:spLocks noChangeArrowheads="1"/>
            </p:cNvSpPr>
            <p:nvPr/>
          </p:nvSpPr>
          <p:spPr bwMode="auto">
            <a:xfrm>
              <a:off x="4477" y="2318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9" name="Rectangle 19"/>
            <p:cNvSpPr>
              <a:spLocks noChangeArrowheads="1"/>
            </p:cNvSpPr>
            <p:nvPr/>
          </p:nvSpPr>
          <p:spPr bwMode="auto">
            <a:xfrm>
              <a:off x="4598" y="2715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40" name="Rectangle 20"/>
            <p:cNvSpPr>
              <a:spLocks noChangeArrowheads="1"/>
            </p:cNvSpPr>
            <p:nvPr/>
          </p:nvSpPr>
          <p:spPr bwMode="auto">
            <a:xfrm>
              <a:off x="5066" y="2337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‚</a:t>
              </a:r>
            </a:p>
          </p:txBody>
        </p:sp>
        <p:sp>
          <p:nvSpPr>
            <p:cNvPr id="235541" name="Rectangle 21"/>
            <p:cNvSpPr>
              <a:spLocks noChangeArrowheads="1"/>
            </p:cNvSpPr>
            <p:nvPr/>
          </p:nvSpPr>
          <p:spPr bwMode="auto">
            <a:xfrm>
              <a:off x="5018" y="2860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</p:grp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the Numbers Game</a:t>
            </a:r>
            <a:endParaRPr lang="en-US" dirty="0"/>
          </a:p>
        </p:txBody>
      </p:sp>
      <p:cxnSp>
        <p:nvCxnSpPr>
          <p:cNvPr id="235528" name="AutoShape 8"/>
          <p:cNvCxnSpPr>
            <a:cxnSpLocks noChangeShapeType="1"/>
            <a:stCxn id="235523" idx="3"/>
            <a:endCxn id="235524" idx="1"/>
          </p:cNvCxnSpPr>
          <p:nvPr/>
        </p:nvCxnSpPr>
        <p:spPr bwMode="auto">
          <a:xfrm rot="10800000" flipH="1">
            <a:off x="2140995" y="2713038"/>
            <a:ext cx="681440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3" name="AutoShape 3"/>
          <p:cNvSpPr>
            <a:spLocks noChangeArrowheads="1"/>
          </p:cNvSpPr>
          <p:nvPr/>
        </p:nvSpPr>
        <p:spPr bwMode="auto">
          <a:xfrm>
            <a:off x="650875" y="2206705"/>
            <a:ext cx="1617100" cy="1015841"/>
          </a:xfrm>
          <a:prstGeom prst="verticalScroll">
            <a:avLst>
              <a:gd name="adj" fmla="val 125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Program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Source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2822435" y="1676400"/>
            <a:ext cx="2107919" cy="2073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166905" y="3168005"/>
            <a:ext cx="141897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9" name="AutoShape 9"/>
          <p:cNvSpPr>
            <a:spLocks noChangeArrowheads="1"/>
          </p:cNvSpPr>
          <p:nvPr/>
        </p:nvSpPr>
        <p:spPr bwMode="auto">
          <a:xfrm>
            <a:off x="5484813" y="2022885"/>
            <a:ext cx="1955079" cy="1104245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Shipping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35530" name="AutoShape 10"/>
          <p:cNvCxnSpPr>
            <a:cxnSpLocks noChangeShapeType="1"/>
            <a:stCxn id="235524" idx="3"/>
            <a:endCxn id="235529" idx="2"/>
          </p:cNvCxnSpPr>
          <p:nvPr/>
        </p:nvCxnSpPr>
        <p:spPr bwMode="auto">
          <a:xfrm>
            <a:off x="4930354" y="2713038"/>
            <a:ext cx="554459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31" name="AutoShape 11"/>
          <p:cNvCxnSpPr>
            <a:cxnSpLocks noChangeShapeType="1"/>
            <a:stCxn id="235529" idx="4"/>
          </p:cNvCxnSpPr>
          <p:nvPr/>
        </p:nvCxnSpPr>
        <p:spPr bwMode="auto">
          <a:xfrm>
            <a:off x="7163831" y="2713038"/>
            <a:ext cx="615418" cy="762549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43" name="AutoShape 23"/>
          <p:cNvCxnSpPr>
            <a:cxnSpLocks noChangeShapeType="1"/>
            <a:stCxn id="235532" idx="1"/>
            <a:endCxn id="235542" idx="4"/>
          </p:cNvCxnSpPr>
          <p:nvPr/>
        </p:nvCxnSpPr>
        <p:spPr bwMode="auto">
          <a:xfrm rot="10800000">
            <a:off x="4958504" y="5150496"/>
            <a:ext cx="604096" cy="59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3210186" y="2482205"/>
            <a:ext cx="1332417" cy="689372"/>
          </a:xfrm>
          <a:prstGeom prst="downArrowCallout">
            <a:avLst>
              <a:gd name="adj1" fmla="val 46516"/>
              <a:gd name="adj2" fmla="val 46516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Sampler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3056298" y="1796405"/>
            <a:ext cx="1640193" cy="689372"/>
          </a:xfrm>
          <a:prstGeom prst="downArrowCallout">
            <a:avLst>
              <a:gd name="adj1" fmla="val 55623"/>
              <a:gd name="adj2" fmla="val 55623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Predicates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32" name="AutoShape 12"/>
          <p:cNvSpPr>
            <a:spLocks noChangeArrowheads="1"/>
          </p:cNvSpPr>
          <p:nvPr/>
        </p:nvSpPr>
        <p:spPr bwMode="auto">
          <a:xfrm>
            <a:off x="5562600" y="4644244"/>
            <a:ext cx="1340531" cy="1039951"/>
          </a:xfrm>
          <a:prstGeom prst="flowChartMultidocumen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Counts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&amp; 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J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L</a:t>
            </a:r>
          </a:p>
        </p:txBody>
      </p:sp>
      <p:sp>
        <p:nvSpPr>
          <p:cNvPr id="235542" name="AutoShape 22"/>
          <p:cNvSpPr>
            <a:spLocks noChangeArrowheads="1"/>
          </p:cNvSpPr>
          <p:nvPr/>
        </p:nvSpPr>
        <p:spPr bwMode="auto">
          <a:xfrm>
            <a:off x="3281442" y="4338253"/>
            <a:ext cx="1677062" cy="165074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Statistical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Debugging</a:t>
            </a:r>
          </a:p>
        </p:txBody>
      </p:sp>
      <p:sp>
        <p:nvSpPr>
          <p:cNvPr id="235544" name="AutoShape 24"/>
          <p:cNvSpPr>
            <a:spLocks noChangeArrowheads="1"/>
          </p:cNvSpPr>
          <p:nvPr/>
        </p:nvSpPr>
        <p:spPr bwMode="auto">
          <a:xfrm>
            <a:off x="609600" y="4693595"/>
            <a:ext cx="2067746" cy="943511"/>
          </a:xfrm>
          <a:prstGeom prst="foldedCorner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Top </a:t>
            </a:r>
            <a:r>
              <a:rPr lang="en-US" sz="2400" dirty="0" smtClean="0">
                <a:solidFill>
                  <a:schemeClr val="tx1"/>
                </a:solidFill>
              </a:rPr>
              <a:t>bugs </a:t>
            </a:r>
            <a:r>
              <a:rPr lang="en-US" sz="2400" dirty="0">
                <a:solidFill>
                  <a:schemeClr val="tx1"/>
                </a:solidFill>
              </a:rPr>
              <a:t>with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likely causes</a:t>
            </a:r>
          </a:p>
        </p:txBody>
      </p:sp>
      <p:cxnSp>
        <p:nvCxnSpPr>
          <p:cNvPr id="235545" name="AutoShape 25"/>
          <p:cNvCxnSpPr>
            <a:cxnSpLocks noChangeShapeType="1"/>
            <a:stCxn id="235542" idx="2"/>
            <a:endCxn id="235544" idx="3"/>
          </p:cNvCxnSpPr>
          <p:nvPr/>
        </p:nvCxnSpPr>
        <p:spPr bwMode="auto">
          <a:xfrm rot="10800000" flipV="1">
            <a:off x="2677346" y="5163623"/>
            <a:ext cx="604096" cy="172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52" name="AutoShape 32"/>
          <p:cNvCxnSpPr>
            <a:cxnSpLocks noChangeShapeType="1"/>
            <a:stCxn id="235544" idx="1"/>
            <a:endCxn id="235523" idx="1"/>
          </p:cNvCxnSpPr>
          <p:nvPr/>
        </p:nvCxnSpPr>
        <p:spPr bwMode="auto">
          <a:xfrm rot="10800000" flipH="1">
            <a:off x="609599" y="2714627"/>
            <a:ext cx="168255" cy="2450725"/>
          </a:xfrm>
          <a:prstGeom prst="curvedConnector5">
            <a:avLst>
              <a:gd name="adj1" fmla="val -135865"/>
              <a:gd name="adj2" fmla="val 49262"/>
              <a:gd name="adj3" fmla="val -132286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6" name="AutoShape 23"/>
          <p:cNvCxnSpPr>
            <a:cxnSpLocks noChangeShapeType="1"/>
          </p:cNvCxnSpPr>
          <p:nvPr/>
        </p:nvCxnSpPr>
        <p:spPr bwMode="auto">
          <a:xfrm rot="10800000">
            <a:off x="4958504" y="4922195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7" name="AutoShape 23"/>
          <p:cNvCxnSpPr>
            <a:cxnSpLocks noChangeShapeType="1"/>
          </p:cNvCxnSpPr>
          <p:nvPr/>
        </p:nvCxnSpPr>
        <p:spPr bwMode="auto">
          <a:xfrm rot="10800000">
            <a:off x="4958504" y="5379393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2" name="AutoShape 13"/>
          <p:cNvCxnSpPr>
            <a:cxnSpLocks noChangeShapeType="1"/>
            <a:endCxn id="235532" idx="3"/>
          </p:cNvCxnSpPr>
          <p:nvPr/>
        </p:nvCxnSpPr>
        <p:spPr bwMode="auto">
          <a:xfrm rot="10800000" flipV="1">
            <a:off x="6903132" y="46442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6" name="AutoShape 11"/>
          <p:cNvCxnSpPr>
            <a:cxnSpLocks noChangeShapeType="1"/>
          </p:cNvCxnSpPr>
          <p:nvPr/>
        </p:nvCxnSpPr>
        <p:spPr bwMode="auto">
          <a:xfrm rot="16200000" flipH="1">
            <a:off x="7084806" y="2561788"/>
            <a:ext cx="808451" cy="652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7" name="AutoShape 11"/>
          <p:cNvCxnSpPr>
            <a:cxnSpLocks noChangeShapeType="1"/>
          </p:cNvCxnSpPr>
          <p:nvPr/>
        </p:nvCxnSpPr>
        <p:spPr bwMode="auto">
          <a:xfrm rot="16200000" flipH="1">
            <a:off x="7106439" y="2947734"/>
            <a:ext cx="584214" cy="47149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3" name="AutoShape 13"/>
          <p:cNvCxnSpPr>
            <a:cxnSpLocks noChangeShapeType="1"/>
          </p:cNvCxnSpPr>
          <p:nvPr/>
        </p:nvCxnSpPr>
        <p:spPr bwMode="auto">
          <a:xfrm rot="10800000" flipV="1">
            <a:off x="6895209" y="47966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5" name="AutoShape 13"/>
          <p:cNvCxnSpPr>
            <a:cxnSpLocks noChangeShapeType="1"/>
          </p:cNvCxnSpPr>
          <p:nvPr/>
        </p:nvCxnSpPr>
        <p:spPr bwMode="auto">
          <a:xfrm rot="10800000" flipV="1">
            <a:off x="6895209" y="4478418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3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3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23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  <p:bldP spid="235525" grpId="0" animBg="1"/>
      <p:bldP spid="235529" grpId="0" animBg="1"/>
      <p:bldP spid="235526" grpId="0" animBg="1"/>
      <p:bldP spid="23552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Causes of Bugs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Gather information about </a:t>
            </a:r>
            <a:r>
              <a:rPr lang="en-US" i="1" dirty="0"/>
              <a:t>many </a:t>
            </a:r>
            <a:r>
              <a:rPr lang="en-US" dirty="0"/>
              <a:t>predicates</a:t>
            </a:r>
          </a:p>
          <a:p>
            <a:pPr lvl="1"/>
            <a:r>
              <a:rPr lang="en-US" dirty="0"/>
              <a:t>298,482 predicates in </a:t>
            </a:r>
            <a:r>
              <a:rPr lang="en-US" dirty="0">
                <a:latin typeface="Consolas" pitchFamily="49" charset="0"/>
              </a:rPr>
              <a:t>bc</a:t>
            </a:r>
          </a:p>
          <a:p>
            <a:pPr lvl="1"/>
            <a:r>
              <a:rPr lang="en-US" dirty="0"/>
              <a:t>857,384 predicates in </a:t>
            </a:r>
            <a:r>
              <a:rPr lang="en-US" dirty="0">
                <a:latin typeface="Consolas" pitchFamily="49" charset="0"/>
              </a:rPr>
              <a:t>Rhythmbox</a:t>
            </a:r>
          </a:p>
          <a:p>
            <a:r>
              <a:rPr lang="en-US" dirty="0" smtClean="0"/>
              <a:t>Vast majority not related to any particular bug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/>
          </a:p>
          <a:p>
            <a:r>
              <a:rPr lang="en-US" dirty="0"/>
              <a:t>How do we find the useful </a:t>
            </a:r>
            <a:r>
              <a:rPr lang="en-US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bug predictors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Data is incomplete, noisy, irreproducible,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the Cost of Assertions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373438" algn="dec"/>
                <a:tab pos="5597525" algn="dec"/>
              </a:tabLst>
            </a:pPr>
            <a:r>
              <a:rPr lang="en-US" dirty="0"/>
              <a:t>What to sample: </a:t>
            </a:r>
            <a:r>
              <a:rPr lang="en-US" dirty="0">
                <a:latin typeface="Consolas" pitchFamily="49" charset="0"/>
              </a:rPr>
              <a:t>assert()</a:t>
            </a:r>
            <a:r>
              <a:rPr lang="en-US" dirty="0"/>
              <a:t> statements</a:t>
            </a:r>
          </a:p>
          <a:p>
            <a:pPr>
              <a:tabLst>
                <a:tab pos="3373438" algn="dec"/>
                <a:tab pos="5597525" algn="dec"/>
              </a:tabLst>
            </a:pPr>
            <a:r>
              <a:rPr lang="en-US" dirty="0"/>
              <a:t>Look for assertions which sometimes fail on bad runs, but always succeed on good runs</a:t>
            </a:r>
          </a:p>
          <a:p>
            <a:pPr>
              <a:tabLst>
                <a:tab pos="3373438" algn="dec"/>
                <a:tab pos="5597525" algn="dec"/>
              </a:tabLst>
            </a:pPr>
            <a:r>
              <a:rPr lang="en-US" dirty="0"/>
              <a:t>Overhead in assertion-dense CCured code</a:t>
            </a:r>
          </a:p>
          <a:p>
            <a:pPr lvl="1">
              <a:tabLst>
                <a:tab pos="2916238" algn="dec"/>
                <a:tab pos="4968875" algn="dec"/>
              </a:tabLst>
            </a:pPr>
            <a:r>
              <a:rPr lang="en-US" dirty="0"/>
              <a:t>Unconditional: 	55% average, 	181% max</a:t>
            </a:r>
            <a:endParaRPr lang="en-US" baseline="-25000" dirty="0"/>
          </a:p>
          <a:p>
            <a:pPr lvl="1">
              <a:tabLst>
                <a:tab pos="2916238" algn="dec"/>
                <a:tab pos="4968875" algn="dec"/>
              </a:tabLst>
            </a:pP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100</a:t>
            </a:r>
            <a:r>
              <a:rPr lang="en-US" dirty="0"/>
              <a:t> sampling: 	17% average, 	46% max</a:t>
            </a:r>
          </a:p>
          <a:p>
            <a:pPr lvl="1">
              <a:tabLst>
                <a:tab pos="2916238" algn="dec"/>
                <a:tab pos="4968875" algn="dec"/>
              </a:tabLst>
            </a:pP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1000</a:t>
            </a:r>
            <a:r>
              <a:rPr lang="en-US" dirty="0"/>
              <a:t> sampling: 	10% average, 	26% max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Isolating a Deterministic Bug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Hunt for crashing bug in </a:t>
            </a:r>
            <a:r>
              <a:rPr lang="en-US" dirty="0" smtClean="0">
                <a:latin typeface="Consolas" pitchFamily="49" charset="0"/>
              </a:rPr>
              <a:t>ccrypt-1.2</a:t>
            </a:r>
          </a:p>
          <a:p>
            <a:r>
              <a:rPr lang="en-US" dirty="0" smtClean="0"/>
              <a:t>Sample function return values</a:t>
            </a:r>
          </a:p>
          <a:p>
            <a:pPr lvl="1"/>
            <a:r>
              <a:rPr lang="en-US" dirty="0" smtClean="0"/>
              <a:t>Triple </a:t>
            </a:r>
            <a:r>
              <a:rPr lang="en-US" dirty="0"/>
              <a:t>of counters per call site: &lt; 0, == 0, &gt; 0</a:t>
            </a:r>
          </a:p>
          <a:p>
            <a:r>
              <a:rPr lang="en-US" dirty="0" smtClean="0"/>
              <a:t>Use process of elimination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for </a:t>
            </a:r>
            <a:r>
              <a:rPr lang="en-US" dirty="0" smtClean="0"/>
              <a:t>predicates true on some bad runs,</a:t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/>
              <a:t>never </a:t>
            </a:r>
            <a:r>
              <a:rPr lang="en-US" dirty="0" smtClean="0"/>
              <a:t>true on </a:t>
            </a:r>
            <a:r>
              <a:rPr lang="en-US" dirty="0"/>
              <a:t>any good </a:t>
            </a:r>
            <a:r>
              <a:rPr lang="en-US" dirty="0" smtClean="0"/>
              <a:t>run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Bill Gates, quoted in FOCUS </a:t>
            </a:r>
            <a:r>
              <a:rPr lang="en-US" sz="2400" i="1" dirty="0" smtClean="0"/>
              <a:t>Magazine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“There are no significant</a:t>
            </a:r>
            <a:br>
              <a:rPr lang="en-US" dirty="0" smtClean="0"/>
            </a:br>
            <a:r>
              <a:rPr lang="en-US" dirty="0" smtClean="0"/>
              <a:t>bugs in our released software</a:t>
            </a:r>
            <a:br>
              <a:rPr lang="en-US" dirty="0" smtClean="0"/>
            </a:br>
            <a:r>
              <a:rPr lang="en-US" dirty="0" smtClean="0"/>
              <a:t>that any significant number</a:t>
            </a:r>
            <a:br>
              <a:rPr lang="en-US" dirty="0" smtClean="0"/>
            </a:br>
            <a:r>
              <a:rPr lang="en-US" dirty="0" smtClean="0"/>
              <a:t>of users want fixed.”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Winnowing Down the Culprits</a:t>
            </a:r>
            <a:endParaRPr lang="en-US" dirty="0"/>
          </a:p>
        </p:txBody>
      </p:sp>
      <p:sp>
        <p:nvSpPr>
          <p:cNvPr id="71701" name="Rectangle 21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1710 counters</a:t>
            </a:r>
          </a:p>
          <a:p>
            <a:pPr lvl="1"/>
            <a:r>
              <a:rPr lang="en-US" dirty="0" smtClean="0"/>
              <a:t>3 × 570 call sites</a:t>
            </a:r>
          </a:p>
          <a:p>
            <a:r>
              <a:rPr lang="en-US" dirty="0" smtClean="0"/>
              <a:t>1569 zero on all runs</a:t>
            </a:r>
          </a:p>
          <a:p>
            <a:pPr lvl="1"/>
            <a:r>
              <a:rPr lang="en-US" dirty="0" smtClean="0"/>
              <a:t>141 remain</a:t>
            </a:r>
          </a:p>
          <a:p>
            <a:r>
              <a:rPr lang="en-US" dirty="0" smtClean="0"/>
              <a:t>139 nonzero on at least one successful run</a:t>
            </a:r>
          </a:p>
          <a:p>
            <a:r>
              <a:rPr lang="en-US" dirty="0" smtClean="0"/>
              <a:t>Not much left!</a:t>
            </a:r>
          </a:p>
          <a:p>
            <a:pPr lvl="1"/>
            <a:r>
              <a:rPr lang="en-US" noProof="1" smtClean="0">
                <a:latin typeface="Consolas" pitchFamily="49" charset="0"/>
              </a:rPr>
              <a:t>file_exists() &gt; 0</a:t>
            </a:r>
          </a:p>
          <a:p>
            <a:pPr lvl="1"/>
            <a:r>
              <a:rPr lang="en-US" noProof="1" smtClean="0">
                <a:latin typeface="Consolas" pitchFamily="49" charset="0"/>
              </a:rPr>
              <a:t>xreadline() == 0</a:t>
            </a:r>
            <a:endParaRPr lang="en-US" noProof="1">
              <a:latin typeface="Consolas" pitchFamily="49" charset="0"/>
            </a:endParaRPr>
          </a:p>
        </p:txBody>
      </p:sp>
      <p:pic>
        <p:nvPicPr>
          <p:cNvPr id="71700" name="Picture 20" descr="ds1000ngood_plo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2609230"/>
            <a:ext cx="3810000" cy="2858739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Caricature of Software Development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Caricature of Software Development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ounded Rectangular Callout 4"/>
          <p:cNvSpPr/>
          <p:nvPr/>
        </p:nvSpPr>
        <p:spPr>
          <a:xfrm rot="1261769">
            <a:off x="392841" y="5613350"/>
            <a:ext cx="1260749" cy="510778"/>
          </a:xfrm>
          <a:prstGeom prst="wedgeRoundRectCallout">
            <a:avLst>
              <a:gd name="adj1" fmla="val 69254"/>
              <a:gd name="adj2" fmla="val -1875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2400" dirty="0" smtClean="0"/>
              <a:t>Release!</a:t>
            </a:r>
            <a:endParaRPr lang="en-US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</a:t>
            </a:r>
            <a:r>
              <a:rPr lang="en-US" dirty="0" smtClean="0"/>
              <a:t>Releases in the Real World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anchor="ctr" anchorCtr="1">
            <a:normAutofit/>
          </a:bodyPr>
          <a:lstStyle/>
          <a:p>
            <a:pPr>
              <a:buNone/>
            </a:pPr>
            <a:r>
              <a:rPr lang="en-US" dirty="0" smtClean="0"/>
              <a:t>[Disclaimer: this may also be a caricature.]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Releases in the Real World</a:t>
            </a:r>
            <a:endParaRPr lang="en-US" dirty="0"/>
          </a:p>
        </p:txBody>
      </p:sp>
      <p:sp>
        <p:nvSpPr>
          <p:cNvPr id="322618" name="Rectangle 5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Coders &amp; testers in tight feedback loop</a:t>
            </a:r>
          </a:p>
          <a:p>
            <a:pPr lvl="1"/>
            <a:r>
              <a:rPr lang="en-US" dirty="0" smtClean="0"/>
              <a:t>Detailed monitoring, high repeatability</a:t>
            </a:r>
          </a:p>
          <a:p>
            <a:pPr lvl="1"/>
            <a:r>
              <a:rPr lang="en-US" dirty="0" smtClean="0"/>
              <a:t>Testing approximates reality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Testers &amp; management declare “Ship it!”</a:t>
            </a:r>
          </a:p>
          <a:p>
            <a:pPr lvl="1"/>
            <a:r>
              <a:rPr lang="en-US" dirty="0" smtClean="0"/>
              <a:t>Perfection is not an option</a:t>
            </a:r>
          </a:p>
          <a:p>
            <a:pPr lvl="1"/>
            <a:r>
              <a:rPr lang="en-US" dirty="0" smtClean="0"/>
              <a:t>Developers don’t decide when to ship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2751</TotalTime>
  <Words>1651</Words>
  <Application>Microsoft Office PowerPoint</Application>
  <PresentationFormat>On-screen Show (4:3)</PresentationFormat>
  <Paragraphs>431</Paragraphs>
  <Slides>50</Slides>
  <Notes>50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Origin</vt:lpstr>
      <vt:lpstr>Equation</vt:lpstr>
      <vt:lpstr>Statistical Debugging</vt:lpstr>
      <vt:lpstr>What’s This All About?</vt:lpstr>
      <vt:lpstr>Credit Where Credit is Due</vt:lpstr>
      <vt:lpstr>Motivations: Software Quality in the Real World</vt:lpstr>
      <vt:lpstr>Bill Gates, quoted in FOCUS Magazine</vt:lpstr>
      <vt:lpstr>A Caricature of Software Development</vt:lpstr>
      <vt:lpstr>A Caricature of Software Development</vt:lpstr>
      <vt:lpstr>Software Releases in the Real World</vt:lpstr>
      <vt:lpstr>Software Releases in the Real World</vt:lpstr>
      <vt:lpstr>Software Releases in the Real World</vt:lpstr>
      <vt:lpstr>Testing as Approximation of Reality</vt:lpstr>
      <vt:lpstr>Always One More Bug</vt:lpstr>
      <vt:lpstr>The Good News: Users Can Help</vt:lpstr>
      <vt:lpstr>Measure Reality and Respond</vt:lpstr>
      <vt:lpstr>Bug and Crash Reporting Systems</vt:lpstr>
      <vt:lpstr>Real Engineers Measure Things; Are Software Engineers Real Engineers?</vt:lpstr>
      <vt:lpstr>Real Engineering Constraints</vt:lpstr>
      <vt:lpstr>High-Level Approach</vt:lpstr>
      <vt:lpstr>Instrumentation Framework</vt:lpstr>
      <vt:lpstr>Douglas Adams, Mostly Harmless</vt:lpstr>
      <vt:lpstr>Bug Isolation Architecture</vt:lpstr>
      <vt:lpstr>Our Model of Behavior</vt:lpstr>
      <vt:lpstr>Predicate Injection: Guessing What’s Interesting</vt:lpstr>
      <vt:lpstr>Branch Predicates Are Interesting</vt:lpstr>
      <vt:lpstr>Branch Predicate Counts</vt:lpstr>
      <vt:lpstr>Returned Values Are Interesting</vt:lpstr>
      <vt:lpstr>Returned Value Predicate Counts</vt:lpstr>
      <vt:lpstr>Pair Relationships Are Interesting</vt:lpstr>
      <vt:lpstr>Pair Relationship Predicate Counts</vt:lpstr>
      <vt:lpstr>Many Other Behaviors of Interest</vt:lpstr>
      <vt:lpstr>Summarization and Reporting</vt:lpstr>
      <vt:lpstr>Fair Sampling Transformation</vt:lpstr>
      <vt:lpstr>Sampling the Bernoulli Way</vt:lpstr>
      <vt:lpstr>Amortized Coin Tossing</vt:lpstr>
      <vt:lpstr>Geometric Distribution</vt:lpstr>
      <vt:lpstr>Weighing Acyclic Regions</vt:lpstr>
      <vt:lpstr>Weighing Acyclic Regions</vt:lpstr>
      <vt:lpstr>Optimizations I</vt:lpstr>
      <vt:lpstr>Optimizations II</vt:lpstr>
      <vt:lpstr>Path Balancing Optimization</vt:lpstr>
      <vt:lpstr>Path Balancing Optimization</vt:lpstr>
      <vt:lpstr>Variations on Next-Sample Countdown</vt:lpstr>
      <vt:lpstr>What Does This Give Us?</vt:lpstr>
      <vt:lpstr>Statistical Debugging Basics</vt:lpstr>
      <vt:lpstr> Penn Jillette </vt:lpstr>
      <vt:lpstr>Playing the Numbers Game</vt:lpstr>
      <vt:lpstr>Find Causes of Bugs</vt:lpstr>
      <vt:lpstr>Sharing the Cost of Assertions</vt:lpstr>
      <vt:lpstr>Isolating a Deterministic Bug</vt:lpstr>
      <vt:lpstr>Winnowing Down the Culprits</vt:lpstr>
    </vt:vector>
  </TitlesOfParts>
  <Company>University of Wisconsin–Madison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Debugging: Lecture #1</dc:title>
  <dc:creator>Ben Liblit</dc:creator>
  <cp:keywords/>
  <dc:description>Copyright © 2007, Benjamin Liblit.  All rights reserved.</dc:description>
  <cp:lastModifiedBy>Ben Liblit</cp:lastModifiedBy>
  <cp:revision>280</cp:revision>
  <dcterms:created xsi:type="dcterms:W3CDTF">2007-07-14T02:37:21Z</dcterms:created>
  <dcterms:modified xsi:type="dcterms:W3CDTF">2007-07-19T21:16:30Z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