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51"/>
  </p:notesMasterIdLst>
  <p:handoutMasterIdLst>
    <p:handoutMasterId r:id="rId52"/>
  </p:handoutMasterIdLst>
  <p:sldIdLst>
    <p:sldId id="574" r:id="rId2"/>
    <p:sldId id="572" r:id="rId3"/>
    <p:sldId id="573" r:id="rId4"/>
    <p:sldId id="545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464" r:id="rId15"/>
    <p:sldId id="550" r:id="rId16"/>
    <p:sldId id="465" r:id="rId17"/>
    <p:sldId id="466" r:id="rId18"/>
    <p:sldId id="467" r:id="rId19"/>
    <p:sldId id="468" r:id="rId20"/>
    <p:sldId id="356" r:id="rId21"/>
    <p:sldId id="357" r:id="rId22"/>
    <p:sldId id="295" r:id="rId23"/>
    <p:sldId id="296" r:id="rId24"/>
    <p:sldId id="297" r:id="rId25"/>
    <p:sldId id="360" r:id="rId26"/>
    <p:sldId id="361" r:id="rId27"/>
    <p:sldId id="529" r:id="rId28"/>
    <p:sldId id="568" r:id="rId29"/>
    <p:sldId id="569" r:id="rId30"/>
    <p:sldId id="570" r:id="rId31"/>
    <p:sldId id="571" r:id="rId32"/>
    <p:sldId id="388" r:id="rId33"/>
    <p:sldId id="551" r:id="rId34"/>
    <p:sldId id="390" r:id="rId35"/>
    <p:sldId id="391" r:id="rId36"/>
    <p:sldId id="563" r:id="rId37"/>
    <p:sldId id="393" r:id="rId38"/>
    <p:sldId id="394" r:id="rId39"/>
    <p:sldId id="564" r:id="rId40"/>
    <p:sldId id="396" r:id="rId41"/>
    <p:sldId id="397" r:id="rId42"/>
    <p:sldId id="398" r:id="rId43"/>
    <p:sldId id="399" r:id="rId44"/>
    <p:sldId id="400" r:id="rId45"/>
    <p:sldId id="402" r:id="rId46"/>
    <p:sldId id="404" r:id="rId47"/>
    <p:sldId id="405" r:id="rId48"/>
    <p:sldId id="406" r:id="rId49"/>
    <p:sldId id="4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Liblit" initials="BRL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88144" autoAdjust="0"/>
  </p:normalViewPr>
  <p:slideViewPr>
    <p:cSldViewPr snapToObjects="1">
      <p:cViewPr varScale="1">
        <p:scale>
          <a:sx n="65" d="100"/>
          <a:sy n="65" d="100"/>
        </p:scale>
        <p:origin x="-666" y="-108"/>
      </p:cViewPr>
      <p:guideLst>
        <p:guide orient="horz" pos="3984"/>
        <p:guide orient="horz" pos="76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13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259BB-437D-4C31-AF8D-2C97C097AC69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4D160-3BBF-4D8A-927B-8625FE6BB753}">
      <dgm:prSet phldrT="[Text]" custT="1"/>
      <dgm:spPr/>
      <dgm:t>
        <a:bodyPr/>
        <a:lstStyle/>
        <a:p>
          <a:r>
            <a:rPr lang="en-US" sz="3200" noProof="1" smtClean="0"/>
            <a:t>ptr = junk</a:t>
          </a:r>
          <a:endParaRPr lang="en-US" sz="3200" noProof="1"/>
        </a:p>
      </dgm:t>
    </dgm:pt>
    <dgm:pt modelId="{1EE46B2E-800C-4E3B-97AE-D52C3B476D16}" type="parTrans" cxnId="{296B9A57-7A05-464B-B307-E3CF63D87A16}">
      <dgm:prSet/>
      <dgm:spPr/>
      <dgm:t>
        <a:bodyPr/>
        <a:lstStyle/>
        <a:p>
          <a:endParaRPr lang="en-US"/>
        </a:p>
      </dgm:t>
    </dgm:pt>
    <dgm:pt modelId="{0D6463C6-0302-4576-A114-0234150EC8F9}" type="sibTrans" cxnId="{296B9A57-7A05-464B-B307-E3CF63D87A16}">
      <dgm:prSet/>
      <dgm:spPr/>
      <dgm:t>
        <a:bodyPr/>
        <a:lstStyle/>
        <a:p>
          <a:endParaRPr lang="en-US"/>
        </a:p>
      </dgm:t>
    </dgm:pt>
    <dgm:pt modelId="{65F027B6-9706-4EA0-B6CB-655DAB191BB0}">
      <dgm:prSet phldrT="[Text]" custT="1"/>
      <dgm:spPr/>
      <dgm:t>
        <a:bodyPr/>
        <a:lstStyle/>
        <a:p>
          <a:r>
            <a:rPr lang="en-US" sz="3200" noProof="1" smtClean="0"/>
            <a:t>*ptr</a:t>
          </a:r>
          <a:endParaRPr lang="en-US" sz="3200" noProof="1"/>
        </a:p>
      </dgm:t>
    </dgm:pt>
    <dgm:pt modelId="{DEE6D22B-D34C-4710-B4AB-C40D1DD75ED4}" type="parTrans" cxnId="{7B433939-F4A0-4431-A564-4B4CFF8E3487}">
      <dgm:prSet/>
      <dgm:spPr/>
      <dgm:t>
        <a:bodyPr/>
        <a:lstStyle/>
        <a:p>
          <a:endParaRPr lang="en-US"/>
        </a:p>
      </dgm:t>
    </dgm:pt>
    <dgm:pt modelId="{7E65B927-2B55-42A6-9806-CA57D27A1313}" type="sibTrans" cxnId="{7B433939-F4A0-4431-A564-4B4CFF8E3487}">
      <dgm:prSet/>
      <dgm:spPr/>
      <dgm:t>
        <a:bodyPr/>
        <a:lstStyle/>
        <a:p>
          <a:endParaRPr lang="en-US"/>
        </a:p>
      </dgm:t>
    </dgm:pt>
    <dgm:pt modelId="{A3472A1A-0E43-48C9-B0CB-EFEDF30F40CF}" type="pres">
      <dgm:prSet presAssocID="{6A7259BB-437D-4C31-AF8D-2C97C097AC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0F0951-A9BB-4FD0-A9EE-47C62AE58C52}" type="pres">
      <dgm:prSet presAssocID="{0B64D160-3BBF-4D8A-927B-8625FE6BB753}" presName="Name5" presStyleLbl="vennNode1" presStyleIdx="0" presStyleCnt="2" custScaleX="2000000" custScaleY="955566" custLinFactX="198127" custLinFactNeighborX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EB6E7-0AD4-4535-B510-DAA70514CE69}" type="pres">
      <dgm:prSet presAssocID="{0D6463C6-0302-4576-A114-0234150EC8F9}" presName="space" presStyleCnt="0"/>
      <dgm:spPr/>
      <dgm:t>
        <a:bodyPr/>
        <a:lstStyle/>
        <a:p>
          <a:endParaRPr lang="en-US"/>
        </a:p>
      </dgm:t>
    </dgm:pt>
    <dgm:pt modelId="{5AE7E7F0-F1E0-48AD-AE01-980288F54810}" type="pres">
      <dgm:prSet presAssocID="{65F027B6-9706-4EA0-B6CB-655DAB191BB0}" presName="Name5" presStyleLbl="vennNode1" presStyleIdx="1" presStyleCnt="2" custScaleX="2000000" custScaleY="955566" custLinFactX="-188892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D4DD1-B7E7-46EC-9EEE-64201CD5B97A}" type="presOf" srcId="{65F027B6-9706-4EA0-B6CB-655DAB191BB0}" destId="{5AE7E7F0-F1E0-48AD-AE01-980288F54810}" srcOrd="0" destOrd="0" presId="urn:microsoft.com/office/officeart/2005/8/layout/venn3"/>
    <dgm:cxn modelId="{7B433939-F4A0-4431-A564-4B4CFF8E3487}" srcId="{6A7259BB-437D-4C31-AF8D-2C97C097AC69}" destId="{65F027B6-9706-4EA0-B6CB-655DAB191BB0}" srcOrd="1" destOrd="0" parTransId="{DEE6D22B-D34C-4710-B4AB-C40D1DD75ED4}" sibTransId="{7E65B927-2B55-42A6-9806-CA57D27A1313}"/>
    <dgm:cxn modelId="{11838790-5515-445C-919E-542875E9A635}" type="presOf" srcId="{6A7259BB-437D-4C31-AF8D-2C97C097AC69}" destId="{A3472A1A-0E43-48C9-B0CB-EFEDF30F40CF}" srcOrd="0" destOrd="0" presId="urn:microsoft.com/office/officeart/2005/8/layout/venn3"/>
    <dgm:cxn modelId="{296B9A57-7A05-464B-B307-E3CF63D87A16}" srcId="{6A7259BB-437D-4C31-AF8D-2C97C097AC69}" destId="{0B64D160-3BBF-4D8A-927B-8625FE6BB753}" srcOrd="0" destOrd="0" parTransId="{1EE46B2E-800C-4E3B-97AE-D52C3B476D16}" sibTransId="{0D6463C6-0302-4576-A114-0234150EC8F9}"/>
    <dgm:cxn modelId="{9B0FE1ED-78D0-4418-8ACD-C0AF9A06B1E2}" type="presOf" srcId="{0B64D160-3BBF-4D8A-927B-8625FE6BB753}" destId="{FB0F0951-A9BB-4FD0-A9EE-47C62AE58C52}" srcOrd="0" destOrd="0" presId="urn:microsoft.com/office/officeart/2005/8/layout/venn3"/>
    <dgm:cxn modelId="{702DEDA7-4A92-43E7-8F9C-4699C38F6AB6}" type="presParOf" srcId="{A3472A1A-0E43-48C9-B0CB-EFEDF30F40CF}" destId="{FB0F0951-A9BB-4FD0-A9EE-47C62AE58C52}" srcOrd="0" destOrd="0" presId="urn:microsoft.com/office/officeart/2005/8/layout/venn3"/>
    <dgm:cxn modelId="{C69A6562-E17C-4BC4-9CCF-5EADC755B04E}" type="presParOf" srcId="{A3472A1A-0E43-48C9-B0CB-EFEDF30F40CF}" destId="{C45EB6E7-0AD4-4535-B510-DAA70514CE69}" srcOrd="1" destOrd="0" presId="urn:microsoft.com/office/officeart/2005/8/layout/venn3"/>
    <dgm:cxn modelId="{1B9AF55A-E9A2-4238-8B22-09FCA25FD91F}" type="presParOf" srcId="{A3472A1A-0E43-48C9-B0CB-EFEDF30F40CF}" destId="{5AE7E7F0-F1E0-48AD-AE01-980288F54810}" srcOrd="2" destOrd="0" presId="urn:microsoft.com/office/officeart/2005/8/layout/venn3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9307-E58C-4602-AB09-ECC666B7D688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75EC-C309-42F6-B491-DFDAE77D2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9AED-AEF9-42D5-B332-63B6DF809A28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EC00-525E-4A77-B070-027481AFB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2007, Benjamin Liblit.  All rights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43A82-13CB-4CD6-A0AB-9EDB9F45DE8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1EE97-7959-4258-BB70-0CD5AE26D15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FED31-2C87-41F3-B810-FD23EED4564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80AAB-4312-4503-A784-99ED85F1010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71DDE-E7A6-4ECE-ADE9-608119FF091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74DFE-6CDE-4DBD-8D27-E27F05CC470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EA85D-D231-43E7-9857-9D913DBED6A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0B1FA-715D-406B-AFC9-E7EA62D4147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660AC-BDDD-4D21-A4EF-B18F8103587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99EA7-B80F-4C7C-88D8-1C164FED6B2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51629-52B3-4734-AD3D-71FF7D25FA6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96763-CED3-4E2C-9D9A-8429F6B46B1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DE5AF-2060-42B5-BBB6-E4F663CDC7E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D648E-54A9-4E73-9335-670FCFE5509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6EF42-BECE-45DD-B053-FB55A119355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0D287-0450-43C1-A670-F7B9C1D6699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776E1-F50E-4447-85F3-2B8BF5EB7AC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770B2-D924-4B9F-AE77-3A2468B2EAF3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83A45-CB5A-4C92-B490-F1AD816374C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EC00-525E-4A77-B070-027481AFBB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D582-A67E-40A0-AF49-F9C24728C6A9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A5A7F-151D-40BD-808F-7D3C099DA34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A6E70-C767-4ADE-A04C-4B18BB18498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1EE97-7959-4258-BB70-0CD5AE26D15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1EE97-7959-4258-BB70-0CD5AE26D15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A041A-E7B8-4AFC-A1E5-E2C144270EB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4" descr="logo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115944" y="457200"/>
            <a:ext cx="2342256" cy="234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igra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2920"/>
            <a:ext cx="8229600" cy="4953000"/>
          </a:xfr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40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486400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10" name="Picture 4" descr="logo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C26818-CB91-4D9F-B550-BF4D95B769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1336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BF5D8B-C221-4A85-8867-47796A8F6D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E6E227-3AD8-4373-8877-F9B69B0597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46C55A-2E4A-4F25-85E8-528A0870BA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 anchor="ctr" anchorCtr="0"/>
          <a:lstStyle>
            <a:lvl1pPr>
              <a:spcBef>
                <a:spcPts val="2400"/>
              </a:spcBef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 anchor="ctr" anchorCtr="0"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 anchor="ctr" anchorCtr="0"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7" name="Picture 4" descr="logo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0A06B6-F798-4D0B-837C-D8F1F4F17A2C}" type="datetimeFigureOut">
              <a:rPr lang="en-US" smtClean="0"/>
              <a:pPr/>
              <a:t>7/20/2007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34480E-3C29-4648-82DD-A3DBBD60E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6272436"/>
            <a:ext cx="585564" cy="585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4002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Statistical Debugging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Ben Liblit, University of Wisconsin–Madison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 the Predictive Value of </a:t>
            </a:r>
            <a:r>
              <a:rPr lang="en-US" i="1" dirty="0" smtClean="0"/>
              <a:t>P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Does 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/>
              <a:t> being true </a:t>
            </a:r>
            <a:r>
              <a:rPr lang="en-US" i="1" dirty="0" smtClean="0"/>
              <a:t>increase</a:t>
            </a:r>
            <a:r>
              <a:rPr lang="en-US" dirty="0" smtClean="0"/>
              <a:t> the chance of failure over the background rate?</a:t>
            </a:r>
          </a:p>
          <a:p>
            <a:pPr>
              <a:spcBef>
                <a:spcPct val="500000"/>
              </a:spcBef>
            </a:pPr>
            <a:r>
              <a:rPr lang="en-US" dirty="0" smtClean="0">
                <a:cs typeface="Times New Roman" pitchFamily="18" charset="0"/>
              </a:rPr>
              <a:t>Formal correspondence </a:t>
            </a:r>
            <a:r>
              <a:rPr lang="en-US" dirty="0">
                <a:cs typeface="Times New Roman" pitchFamily="18" charset="0"/>
              </a:rPr>
              <a:t>to </a:t>
            </a:r>
            <a:r>
              <a:rPr lang="en-US" i="1" dirty="0">
                <a:cs typeface="Times New Roman" pitchFamily="18" charset="0"/>
              </a:rPr>
              <a:t>likelihood ratio testing</a:t>
            </a:r>
          </a:p>
          <a:p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876425" y="3087688"/>
          <a:ext cx="6443663" cy="539750"/>
        </p:xfrm>
        <a:graphic>
          <a:graphicData uri="http://schemas.openxmlformats.org/presentationml/2006/ole">
            <p:oleObj spid="_x0000_s873474" name="Equation" r:id="rId4" imgW="242568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Increase</a:t>
            </a:r>
            <a:r>
              <a:rPr lang="en-US" dirty="0" smtClean="0"/>
              <a:t> Isolates the Predictor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nsolas" pitchFamily="49" charset="0"/>
              </a:rPr>
              <a:t>if (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f == NULL</a:t>
            </a:r>
            <a:r>
              <a:rPr lang="en-US" dirty="0" smtClean="0">
                <a:latin typeface="Consolas" pitchFamily="49" charset="0"/>
              </a:rPr>
              <a:t>) {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	x = 0;</a:t>
            </a:r>
            <a:b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	*f;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}</a:t>
            </a:r>
            <a:endParaRPr lang="en-US" noProof="1" smtClean="0">
              <a:latin typeface="Consolas" pitchFamily="49" charset="0"/>
            </a:endParaRPr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 anchor="ctr">
            <a:normAutofit/>
          </a:bodyPr>
          <a:lstStyle/>
          <a:p>
            <a:endParaRPr lang="en-US" sz="2800" dirty="0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4724400" y="1981200"/>
            <a:ext cx="31242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 anchorCtr="1">
            <a:spAutoFit/>
          </a:bodyPr>
          <a:lstStyle/>
          <a:p>
            <a:pPr>
              <a:tabLst>
                <a:tab pos="2170113" algn="l"/>
                <a:tab pos="3316288" algn="r"/>
              </a:tabLst>
            </a:pPr>
            <a:r>
              <a:rPr lang="en-US" i="1" noProof="1" smtClean="0">
                <a:latin typeface="+mj-lt"/>
              </a:rPr>
              <a:t>Increase</a:t>
            </a:r>
            <a:r>
              <a:rPr lang="en-US" noProof="1" smtClean="0">
                <a:latin typeface="+mj-lt"/>
              </a:rPr>
              <a:t>(</a:t>
            </a:r>
            <a:r>
              <a:rPr lang="en-US" noProof="1" smtClean="0">
                <a:latin typeface="Consolas" pitchFamily="49" charset="0"/>
              </a:rPr>
              <a:t>f = NULL</a:t>
            </a:r>
            <a:r>
              <a:rPr lang="en-US" noProof="1" smtClean="0">
                <a:latin typeface="+mj-lt"/>
              </a:rPr>
              <a:t>)	= 1.0</a:t>
            </a:r>
            <a:endParaRPr lang="en-US" noProof="1">
              <a:latin typeface="+mj-lt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4724400" y="2433935"/>
            <a:ext cx="31242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 anchorCtr="1">
            <a:spAutoFit/>
          </a:bodyPr>
          <a:lstStyle/>
          <a:p>
            <a:pPr>
              <a:tabLst>
                <a:tab pos="2170113" algn="l"/>
                <a:tab pos="3316288" algn="r"/>
              </a:tabLst>
            </a:pPr>
            <a:r>
              <a:rPr lang="en-US" i="1" noProof="1" smtClean="0">
                <a:latin typeface="+mj-lt"/>
              </a:rPr>
              <a:t>Increase</a:t>
            </a:r>
            <a:r>
              <a:rPr lang="en-US" noProof="1" smtClean="0">
                <a:latin typeface="+mj-lt"/>
              </a:rPr>
              <a:t>(</a:t>
            </a:r>
            <a:r>
              <a:rPr lang="en-US" noProof="1" smtClean="0">
                <a:latin typeface="Consolas" pitchFamily="49" charset="0"/>
              </a:rPr>
              <a:t>x = 0</a:t>
            </a:r>
            <a:r>
              <a:rPr lang="en-US" noProof="1" smtClean="0"/>
              <a:t>)</a:t>
            </a:r>
            <a:r>
              <a:rPr lang="en-US" noProof="1" smtClean="0">
                <a:latin typeface="+mj-lt"/>
              </a:rPr>
              <a:t>	= 0.0</a:t>
            </a:r>
            <a:endParaRPr lang="en-US" noProof="1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Works!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…for programs with just one bug.</a:t>
            </a:r>
          </a:p>
          <a:p>
            <a:r>
              <a:rPr lang="en-US" dirty="0" smtClean="0"/>
              <a:t>Need to deal with multiple bugs</a:t>
            </a:r>
          </a:p>
          <a:p>
            <a:pPr lvl="1"/>
            <a:r>
              <a:rPr lang="en-US" dirty="0" smtClean="0"/>
              <a:t>How many? Nobody knows!</a:t>
            </a:r>
          </a:p>
          <a:p>
            <a:r>
              <a:rPr lang="en-US" dirty="0" smtClean="0"/>
              <a:t>Redundant predictors remain a major problem</a:t>
            </a:r>
            <a:endParaRPr lang="en-US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Goal: isolate a single “best” predictor for each bug, with no prior knowledge of the number of bugs.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  <p:bldP spid="1617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Bugs: Some Issues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bug may have many redundant predictors</a:t>
            </a:r>
          </a:p>
          <a:p>
            <a:pPr lvl="1"/>
            <a:r>
              <a:rPr lang="en-US" dirty="0"/>
              <a:t>Only need one, provided it is a good one</a:t>
            </a:r>
          </a:p>
          <a:p>
            <a:r>
              <a:rPr lang="en-US" dirty="0"/>
              <a:t>Bugs occur on vastly different scales</a:t>
            </a:r>
          </a:p>
          <a:p>
            <a:pPr lvl="1"/>
            <a:r>
              <a:rPr lang="en-US" dirty="0"/>
              <a:t>Predictors for common bugs may dominate, hiding predictors of less common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0" name="Rectangle 20"/>
          <p:cNvSpPr>
            <a:spLocks noChangeArrowheads="1"/>
          </p:cNvSpPr>
          <p:nvPr/>
        </p:nvSpPr>
        <p:spPr bwMode="auto">
          <a:xfrm>
            <a:off x="1981200" y="4616450"/>
            <a:ext cx="1219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+mj-lt"/>
            </a:endParaRPr>
          </a:p>
        </p:txBody>
      </p:sp>
      <p:sp>
        <p:nvSpPr>
          <p:cNvPr id="163861" name="Rectangle 21"/>
          <p:cNvSpPr>
            <a:spLocks noChangeArrowheads="1"/>
          </p:cNvSpPr>
          <p:nvPr/>
        </p:nvSpPr>
        <p:spPr bwMode="auto">
          <a:xfrm>
            <a:off x="3200400" y="4616450"/>
            <a:ext cx="30480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+mj-lt"/>
            </a:endParaRPr>
          </a:p>
        </p:txBody>
      </p:sp>
      <p:sp>
        <p:nvSpPr>
          <p:cNvPr id="163862" name="Rectangle 22"/>
          <p:cNvSpPr>
            <a:spLocks noChangeArrowheads="1"/>
          </p:cNvSpPr>
          <p:nvPr/>
        </p:nvSpPr>
        <p:spPr bwMode="auto">
          <a:xfrm>
            <a:off x="6248400" y="461645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+mj-lt"/>
            </a:endParaRPr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1981200" y="4616450"/>
            <a:ext cx="51816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+mj-lt"/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to Visualization</a:t>
            </a:r>
          </a:p>
        </p:txBody>
      </p:sp>
      <p:sp>
        <p:nvSpPr>
          <p:cNvPr id="163868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1981200"/>
          </a:xfrm>
        </p:spPr>
        <p:txBody>
          <a:bodyPr/>
          <a:lstStyle/>
          <a:p>
            <a:r>
              <a:rPr lang="en-US" sz="2800" dirty="0"/>
              <a:t>Multiple interesting &amp; useful predicate metrics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Simple visualization may help </a:t>
            </a:r>
            <a:r>
              <a:rPr lang="en-US" sz="2800" dirty="0"/>
              <a:t>reveal trends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3249613" y="3260725"/>
            <a:ext cx="141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+mj-lt"/>
              </a:rPr>
              <a:t>Increase(P)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7604125" y="3962400"/>
            <a:ext cx="61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+mj-lt"/>
              </a:rPr>
              <a:t>S(P)</a:t>
            </a:r>
          </a:p>
        </p:txBody>
      </p:sp>
      <p:sp>
        <p:nvSpPr>
          <p:cNvPr id="163855" name="AutoShape 15"/>
          <p:cNvSpPr>
            <a:spLocks/>
          </p:cNvSpPr>
          <p:nvPr/>
        </p:nvSpPr>
        <p:spPr bwMode="auto">
          <a:xfrm rot="16200000">
            <a:off x="4284662" y="2989263"/>
            <a:ext cx="555625" cy="5200650"/>
          </a:xfrm>
          <a:prstGeom prst="leftBrace">
            <a:avLst>
              <a:gd name="adj1" fmla="val 78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20000"/>
              </a:spcBef>
            </a:pPr>
            <a:endParaRPr lang="en-US" sz="2400" i="1" dirty="0">
              <a:latin typeface="+mj-lt"/>
            </a:endParaRP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5473700" y="3260725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+mj-lt"/>
              </a:rPr>
              <a:t>error bound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3313113" y="5957888"/>
            <a:ext cx="1792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+mj-lt"/>
              </a:rPr>
              <a:t>log(F(P) + S(P))</a:t>
            </a:r>
          </a:p>
        </p:txBody>
      </p:sp>
      <p:cxnSp>
        <p:nvCxnSpPr>
          <p:cNvPr id="163863" name="AutoShape 23"/>
          <p:cNvCxnSpPr>
            <a:cxnSpLocks noChangeShapeType="1"/>
            <a:stCxn id="163848" idx="2"/>
            <a:endCxn id="163861" idx="0"/>
          </p:cNvCxnSpPr>
          <p:nvPr/>
        </p:nvCxnSpPr>
        <p:spPr bwMode="auto">
          <a:xfrm rot="16200000" flipH="1">
            <a:off x="3846952" y="3739001"/>
            <a:ext cx="986393" cy="7685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64" name="AutoShape 24"/>
          <p:cNvCxnSpPr>
            <a:cxnSpLocks noChangeShapeType="1"/>
            <a:stCxn id="163857" idx="2"/>
            <a:endCxn id="163862" idx="0"/>
          </p:cNvCxnSpPr>
          <p:nvPr/>
        </p:nvCxnSpPr>
        <p:spPr bwMode="auto">
          <a:xfrm rot="16200000" flipH="1">
            <a:off x="5828053" y="4043702"/>
            <a:ext cx="986393" cy="1591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65" name="AutoShape 25"/>
          <p:cNvCxnSpPr>
            <a:cxnSpLocks noChangeShapeType="1"/>
            <a:stCxn id="163853" idx="2"/>
            <a:endCxn id="163859" idx="3"/>
          </p:cNvCxnSpPr>
          <p:nvPr/>
        </p:nvCxnSpPr>
        <p:spPr bwMode="auto">
          <a:xfrm rot="5400000">
            <a:off x="7243073" y="4251459"/>
            <a:ext cx="589518" cy="750064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463550" y="3962400"/>
            <a:ext cx="1292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+mj-lt"/>
              </a:rPr>
              <a:t>Context(P)</a:t>
            </a:r>
          </a:p>
        </p:txBody>
      </p:sp>
      <p:cxnSp>
        <p:nvCxnSpPr>
          <p:cNvPr id="163867" name="AutoShape 27"/>
          <p:cNvCxnSpPr>
            <a:cxnSpLocks noChangeShapeType="1"/>
            <a:stCxn id="163866" idx="2"/>
            <a:endCxn id="163859" idx="1"/>
          </p:cNvCxnSpPr>
          <p:nvPr/>
        </p:nvCxnSpPr>
        <p:spPr bwMode="auto">
          <a:xfrm rot="16200000" flipH="1">
            <a:off x="1250701" y="4190751"/>
            <a:ext cx="589518" cy="871479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0" grpId="0" animBg="1"/>
      <p:bldP spid="163861" grpId="0" animBg="1"/>
      <p:bldP spid="163862" grpId="0" animBg="1"/>
      <p:bldP spid="163862" grpId="1" animBg="1"/>
      <p:bldP spid="163859" grpId="0" animBg="1"/>
      <p:bldP spid="163848" grpId="0"/>
      <p:bldP spid="163853" grpId="0"/>
      <p:bldP spid="163855" grpId="0" animBg="1"/>
      <p:bldP spid="163857" grpId="0"/>
      <p:bldP spid="163858" grpId="0"/>
      <p:bldP spid="1638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</a:t>
            </a:r>
            <a:r>
              <a:rPr lang="en-US" dirty="0" smtClean="0"/>
              <a:t>Interval on </a:t>
            </a:r>
            <a:r>
              <a:rPr lang="en-US" i="1" dirty="0" smtClean="0"/>
              <a:t>Increase(P)</a:t>
            </a:r>
            <a:endParaRPr lang="en-US" dirty="0"/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noProof="1" smtClean="0"/>
              <a:t>Strictly speaking, this is slightly bogus</a:t>
            </a:r>
          </a:p>
          <a:p>
            <a:pPr lvl="1"/>
            <a:r>
              <a:rPr lang="en-US" sz="2500" i="1" noProof="1" smtClean="0">
                <a:latin typeface="+mj-lt"/>
              </a:rPr>
              <a:t>Bad(P</a:t>
            </a:r>
            <a:r>
              <a:rPr lang="en-US" sz="2500" i="1" noProof="1">
                <a:latin typeface="+mj-lt"/>
              </a:rPr>
              <a:t>)</a:t>
            </a:r>
            <a:r>
              <a:rPr lang="en-US" sz="2500" dirty="0"/>
              <a:t> and </a:t>
            </a:r>
            <a:r>
              <a:rPr lang="en-US" sz="2500" i="1" noProof="1">
                <a:latin typeface="+mj-lt"/>
              </a:rPr>
              <a:t>Context(P)</a:t>
            </a:r>
            <a:r>
              <a:rPr lang="en-US" sz="2500" dirty="0"/>
              <a:t> are not independent</a:t>
            </a:r>
          </a:p>
          <a:p>
            <a:pPr lvl="1"/>
            <a:r>
              <a:rPr lang="en-US" sz="2500" dirty="0"/>
              <a:t>Correct confidence interval would be larger</a:t>
            </a:r>
          </a:p>
        </p:txBody>
      </p:sp>
      <p:graphicFrame>
        <p:nvGraphicFramePr>
          <p:cNvPr id="410633" name="Object 9"/>
          <p:cNvGraphicFramePr>
            <a:graphicFrameLocks noChangeAspect="1"/>
          </p:cNvGraphicFramePr>
          <p:nvPr>
            <p:ph sz="half" idx="1"/>
          </p:nvPr>
        </p:nvGraphicFramePr>
        <p:xfrm flipV="1">
          <a:off x="455613" y="2481517"/>
          <a:ext cx="8231188" cy="977392"/>
        </p:xfrm>
        <a:graphic>
          <a:graphicData uri="http://schemas.openxmlformats.org/presentationml/2006/ole">
            <p:oleObj spid="_x0000_s456706" name="Equation" r:id="rId4" imgW="406368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Idea #1: Rank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i="1" dirty="0" smtClean="0">
                <a:solidFill>
                  <a:schemeClr val="tx1"/>
                </a:solidFill>
              </a:rPr>
              <a:t>Increase(P)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High </a:t>
            </a:r>
            <a:r>
              <a:rPr lang="en-US" i="1" dirty="0" smtClean="0">
                <a:latin typeface="+mj-lt"/>
              </a:rPr>
              <a:t>Increase</a:t>
            </a:r>
            <a:r>
              <a:rPr lang="en-US" sz="2800" dirty="0" smtClean="0"/>
              <a:t> </a:t>
            </a:r>
            <a:r>
              <a:rPr lang="en-US" sz="2800" dirty="0"/>
              <a:t>but very few failing </a:t>
            </a:r>
            <a:r>
              <a:rPr lang="en-US" sz="2800" dirty="0" smtClean="0"/>
              <a:t>runs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These are all </a:t>
            </a:r>
            <a:r>
              <a:rPr lang="en-US" sz="2800" i="1" dirty="0"/>
              <a:t>sub-bug predictors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Each covers one special case of a larger bug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Redundancy is clearly a problem</a:t>
            </a:r>
          </a:p>
        </p:txBody>
      </p:sp>
      <p:pic>
        <p:nvPicPr>
          <p:cNvPr id="16999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981200"/>
            <a:ext cx="7772400" cy="1776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Idea #2: Rank by </a:t>
            </a:r>
            <a:r>
              <a:rPr lang="en-US" i="1" dirty="0"/>
              <a:t>F(P)</a:t>
            </a:r>
          </a:p>
        </p:txBody>
      </p:sp>
      <p:pic>
        <p:nvPicPr>
          <p:cNvPr id="17101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081213"/>
            <a:ext cx="7772400" cy="1779587"/>
          </a:xfrm>
          <a:noFill/>
          <a:ln/>
        </p:spPr>
      </p:pic>
      <p:sp>
        <p:nvSpPr>
          <p:cNvPr id="1710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/>
              <a:t>Many failing runs but low </a:t>
            </a:r>
            <a:r>
              <a:rPr lang="en-US" i="1" dirty="0" smtClean="0">
                <a:latin typeface="+mj-lt"/>
              </a:rPr>
              <a:t>Increase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/>
              <a:t>Tend to be </a:t>
            </a:r>
            <a:r>
              <a:rPr lang="en-US" sz="2800" i="1" dirty="0"/>
              <a:t>super-bug predictors</a:t>
            </a:r>
            <a:endParaRPr lang="en-US" sz="2800" dirty="0"/>
          </a:p>
          <a:p>
            <a:pPr lvl="1"/>
            <a:r>
              <a:rPr lang="en-US" sz="2400" dirty="0"/>
              <a:t>Each covers several bugs, plus lots of junk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Helpful Analogy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language of information retrieval</a:t>
            </a:r>
          </a:p>
          <a:p>
            <a:pPr lvl="1"/>
            <a:r>
              <a:rPr lang="en-US" i="1" dirty="0">
                <a:latin typeface="+mj-lt"/>
              </a:rPr>
              <a:t>Increase(P)</a:t>
            </a:r>
            <a:r>
              <a:rPr lang="en-US" dirty="0"/>
              <a:t> has high precision, low recall</a:t>
            </a:r>
          </a:p>
          <a:p>
            <a:pPr lvl="1"/>
            <a:r>
              <a:rPr lang="en-US" i="1" dirty="0">
                <a:latin typeface="+mj-lt"/>
              </a:rPr>
              <a:t>F(P)</a:t>
            </a:r>
            <a:r>
              <a:rPr lang="en-US" dirty="0"/>
              <a:t> has high recall, low precision</a:t>
            </a:r>
          </a:p>
          <a:p>
            <a:r>
              <a:rPr lang="en-US" dirty="0"/>
              <a:t>Standard solution:</a:t>
            </a:r>
          </a:p>
          <a:p>
            <a:pPr lvl="1"/>
            <a:r>
              <a:rPr lang="en-US" dirty="0"/>
              <a:t>Take the harmonic mean of both</a:t>
            </a:r>
          </a:p>
          <a:p>
            <a:pPr lvl="1"/>
            <a:r>
              <a:rPr lang="en-US" dirty="0"/>
              <a:t>Rewards high scores in both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Harmonic Mean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700" dirty="0" smtClean="0"/>
              <a:t>Definite improvement</a:t>
            </a:r>
          </a:p>
          <a:p>
            <a:pPr lvl="1"/>
            <a:r>
              <a:rPr lang="en-US" sz="2400" dirty="0" smtClean="0"/>
              <a:t>Large </a:t>
            </a:r>
            <a:r>
              <a:rPr lang="en-US" sz="2400" dirty="0"/>
              <a:t>increase, many failures, few or no successes</a:t>
            </a:r>
          </a:p>
          <a:p>
            <a:r>
              <a:rPr lang="en-US" sz="2800" dirty="0"/>
              <a:t>But redundancy is </a:t>
            </a:r>
            <a:r>
              <a:rPr lang="en-US" sz="2800" i="1" dirty="0"/>
              <a:t>still</a:t>
            </a:r>
            <a:r>
              <a:rPr lang="en-US" sz="2800" dirty="0"/>
              <a:t> a problem</a:t>
            </a:r>
          </a:p>
        </p:txBody>
      </p:sp>
      <p:pic>
        <p:nvPicPr>
          <p:cNvPr id="173068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052638"/>
            <a:ext cx="7772400" cy="1838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86616" y="2921947"/>
            <a:ext cx="1957388" cy="2381252"/>
            <a:chOff x="4477" y="2052"/>
            <a:chExt cx="1233" cy="1500"/>
          </a:xfrm>
        </p:grpSpPr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4897" y="2052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235536" name="Rectangle 16"/>
            <p:cNvSpPr>
              <a:spLocks noChangeArrowheads="1"/>
            </p:cNvSpPr>
            <p:nvPr/>
          </p:nvSpPr>
          <p:spPr bwMode="auto">
            <a:xfrm>
              <a:off x="4684" y="2163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>
              <a:off x="4873" y="2521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ƒ</a:t>
              </a:r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4477" y="2318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ƒ</a:t>
              </a:r>
            </a:p>
          </p:txBody>
        </p:sp>
        <p:sp>
          <p:nvSpPr>
            <p:cNvPr id="235539" name="Rectangle 19"/>
            <p:cNvSpPr>
              <a:spLocks noChangeArrowheads="1"/>
            </p:cNvSpPr>
            <p:nvPr/>
          </p:nvSpPr>
          <p:spPr bwMode="auto">
            <a:xfrm>
              <a:off x="4598" y="2715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>
              <a:off x="5066" y="2337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‚</a:t>
              </a:r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5018" y="2860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dirty="0">
                  <a:ln w="952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Webdings" pitchFamily="18" charset="2"/>
                </a:rPr>
                <a:t></a:t>
              </a:r>
            </a:p>
          </p:txBody>
        </p:sp>
      </p:grp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Isolation Architecture</a:t>
            </a:r>
          </a:p>
        </p:txBody>
      </p:sp>
      <p:cxnSp>
        <p:nvCxnSpPr>
          <p:cNvPr id="235528" name="AutoShape 8"/>
          <p:cNvCxnSpPr>
            <a:cxnSpLocks noChangeShapeType="1"/>
            <a:stCxn id="235523" idx="3"/>
            <a:endCxn id="235524" idx="1"/>
          </p:cNvCxnSpPr>
          <p:nvPr/>
        </p:nvCxnSpPr>
        <p:spPr bwMode="auto">
          <a:xfrm rot="10800000" flipH="1">
            <a:off x="2140995" y="2713038"/>
            <a:ext cx="681440" cy="15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35523" name="AutoShape 3"/>
          <p:cNvSpPr>
            <a:spLocks noChangeArrowheads="1"/>
          </p:cNvSpPr>
          <p:nvPr/>
        </p:nvSpPr>
        <p:spPr bwMode="auto">
          <a:xfrm>
            <a:off x="650875" y="2206705"/>
            <a:ext cx="1617100" cy="1015841"/>
          </a:xfrm>
          <a:prstGeom prst="verticalScrol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822435" y="1676400"/>
            <a:ext cx="2107919" cy="2073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166905" y="3168005"/>
            <a:ext cx="141897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Compiler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>
            <a:off x="5484813" y="2022885"/>
            <a:ext cx="1955079" cy="1104245"/>
          </a:xfrm>
          <a:prstGeom prst="cube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Shipping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235530" name="AutoShape 10"/>
          <p:cNvCxnSpPr>
            <a:cxnSpLocks noChangeShapeType="1"/>
            <a:stCxn id="235524" idx="3"/>
            <a:endCxn id="235529" idx="2"/>
          </p:cNvCxnSpPr>
          <p:nvPr/>
        </p:nvCxnSpPr>
        <p:spPr bwMode="auto">
          <a:xfrm>
            <a:off x="4930354" y="2713038"/>
            <a:ext cx="554459" cy="15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5531" name="AutoShape 11"/>
          <p:cNvCxnSpPr>
            <a:cxnSpLocks noChangeShapeType="1"/>
            <a:stCxn id="235529" idx="4"/>
          </p:cNvCxnSpPr>
          <p:nvPr/>
        </p:nvCxnSpPr>
        <p:spPr bwMode="auto">
          <a:xfrm>
            <a:off x="7163831" y="2713038"/>
            <a:ext cx="615418" cy="76254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5543" name="AutoShape 23"/>
          <p:cNvCxnSpPr>
            <a:cxnSpLocks noChangeShapeType="1"/>
            <a:stCxn id="235532" idx="1"/>
            <a:endCxn id="235542" idx="4"/>
          </p:cNvCxnSpPr>
          <p:nvPr/>
        </p:nvCxnSpPr>
        <p:spPr bwMode="auto">
          <a:xfrm rot="10800000">
            <a:off x="4958504" y="5150496"/>
            <a:ext cx="604096" cy="596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3210186" y="2482205"/>
            <a:ext cx="1332417" cy="689372"/>
          </a:xfrm>
          <a:prstGeom prst="downArrowCallout">
            <a:avLst>
              <a:gd name="adj1" fmla="val 46516"/>
              <a:gd name="adj2" fmla="val 46516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Sampler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5527" name="AutoShape 7"/>
          <p:cNvSpPr>
            <a:spLocks noChangeArrowheads="1"/>
          </p:cNvSpPr>
          <p:nvPr/>
        </p:nvSpPr>
        <p:spPr bwMode="auto">
          <a:xfrm>
            <a:off x="3056298" y="1796405"/>
            <a:ext cx="1640193" cy="689372"/>
          </a:xfrm>
          <a:prstGeom prst="downArrowCallout">
            <a:avLst>
              <a:gd name="adj1" fmla="val 55623"/>
              <a:gd name="adj2" fmla="val 55623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Predicates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5532" name="AutoShape 12"/>
          <p:cNvSpPr>
            <a:spLocks noChangeArrowheads="1"/>
          </p:cNvSpPr>
          <p:nvPr/>
        </p:nvSpPr>
        <p:spPr bwMode="auto">
          <a:xfrm>
            <a:off x="5562600" y="4644244"/>
            <a:ext cx="1340531" cy="1039951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Counts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&amp; </a:t>
            </a:r>
            <a:r>
              <a:rPr lang="en-US" sz="2400" dirty="0">
                <a:solidFill>
                  <a:schemeClr val="tx1"/>
                </a:solidFill>
                <a:latin typeface="Wingdings" pitchFamily="2" charset="2"/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235542" name="AutoShape 22"/>
          <p:cNvSpPr>
            <a:spLocks noChangeArrowheads="1"/>
          </p:cNvSpPr>
          <p:nvPr/>
        </p:nvSpPr>
        <p:spPr bwMode="auto">
          <a:xfrm>
            <a:off x="3281442" y="4338253"/>
            <a:ext cx="1677062" cy="165074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Statistical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Debugging</a:t>
            </a:r>
          </a:p>
        </p:txBody>
      </p:sp>
      <p:sp>
        <p:nvSpPr>
          <p:cNvPr id="235544" name="AutoShape 24"/>
          <p:cNvSpPr>
            <a:spLocks noChangeArrowheads="1"/>
          </p:cNvSpPr>
          <p:nvPr/>
        </p:nvSpPr>
        <p:spPr bwMode="auto">
          <a:xfrm>
            <a:off x="609600" y="4693595"/>
            <a:ext cx="2067746" cy="943511"/>
          </a:xfrm>
          <a:prstGeom prst="foldedCorner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Top </a:t>
            </a:r>
            <a:r>
              <a:rPr lang="en-US" sz="2400" dirty="0" smtClean="0">
                <a:solidFill>
                  <a:schemeClr val="tx1"/>
                </a:solidFill>
              </a:rPr>
              <a:t>bugs </a:t>
            </a:r>
            <a:r>
              <a:rPr lang="en-US" sz="2400" dirty="0">
                <a:solidFill>
                  <a:schemeClr val="tx1"/>
                </a:solidFill>
              </a:rPr>
              <a:t>with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likely causes</a:t>
            </a:r>
          </a:p>
        </p:txBody>
      </p:sp>
      <p:cxnSp>
        <p:nvCxnSpPr>
          <p:cNvPr id="235545" name="AutoShape 25"/>
          <p:cNvCxnSpPr>
            <a:cxnSpLocks noChangeShapeType="1"/>
            <a:stCxn id="235542" idx="2"/>
            <a:endCxn id="235544" idx="3"/>
          </p:cNvCxnSpPr>
          <p:nvPr/>
        </p:nvCxnSpPr>
        <p:spPr bwMode="auto">
          <a:xfrm rot="10800000" flipV="1">
            <a:off x="2677346" y="5163623"/>
            <a:ext cx="604096" cy="172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5552" name="AutoShape 32"/>
          <p:cNvCxnSpPr>
            <a:cxnSpLocks noChangeShapeType="1"/>
            <a:stCxn id="235544" idx="1"/>
            <a:endCxn id="235523" idx="1"/>
          </p:cNvCxnSpPr>
          <p:nvPr/>
        </p:nvCxnSpPr>
        <p:spPr bwMode="auto">
          <a:xfrm rot="10800000" flipH="1">
            <a:off x="609599" y="2714627"/>
            <a:ext cx="168255" cy="2450725"/>
          </a:xfrm>
          <a:prstGeom prst="curvedConnector5">
            <a:avLst>
              <a:gd name="adj1" fmla="val -135865"/>
              <a:gd name="adj2" fmla="val 49262"/>
              <a:gd name="adj3" fmla="val -132286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96" name="AutoShape 23"/>
          <p:cNvCxnSpPr>
            <a:cxnSpLocks noChangeShapeType="1"/>
          </p:cNvCxnSpPr>
          <p:nvPr/>
        </p:nvCxnSpPr>
        <p:spPr bwMode="auto">
          <a:xfrm rot="10800000">
            <a:off x="4958504" y="4922195"/>
            <a:ext cx="604096" cy="1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97" name="AutoShape 23"/>
          <p:cNvCxnSpPr>
            <a:cxnSpLocks noChangeShapeType="1"/>
          </p:cNvCxnSpPr>
          <p:nvPr/>
        </p:nvCxnSpPr>
        <p:spPr bwMode="auto">
          <a:xfrm rot="10800000">
            <a:off x="4958504" y="5379393"/>
            <a:ext cx="604096" cy="1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12" name="AutoShape 13"/>
          <p:cNvCxnSpPr>
            <a:cxnSpLocks noChangeShapeType="1"/>
            <a:endCxn id="235532" idx="3"/>
          </p:cNvCxnSpPr>
          <p:nvPr/>
        </p:nvCxnSpPr>
        <p:spPr bwMode="auto">
          <a:xfrm rot="10800000" flipV="1">
            <a:off x="6903132" y="4644244"/>
            <a:ext cx="800991" cy="519976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16" name="AutoShape 11"/>
          <p:cNvCxnSpPr>
            <a:cxnSpLocks noChangeShapeType="1"/>
          </p:cNvCxnSpPr>
          <p:nvPr/>
        </p:nvCxnSpPr>
        <p:spPr bwMode="auto">
          <a:xfrm rot="16200000" flipH="1">
            <a:off x="7084806" y="2561788"/>
            <a:ext cx="808451" cy="6524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17" name="AutoShape 11"/>
          <p:cNvCxnSpPr>
            <a:cxnSpLocks noChangeShapeType="1"/>
          </p:cNvCxnSpPr>
          <p:nvPr/>
        </p:nvCxnSpPr>
        <p:spPr bwMode="auto">
          <a:xfrm rot="16200000" flipH="1">
            <a:off x="7106439" y="2947734"/>
            <a:ext cx="584214" cy="47149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33" name="AutoShape 13"/>
          <p:cNvCxnSpPr>
            <a:cxnSpLocks noChangeShapeType="1"/>
          </p:cNvCxnSpPr>
          <p:nvPr/>
        </p:nvCxnSpPr>
        <p:spPr bwMode="auto">
          <a:xfrm rot="10800000" flipV="1">
            <a:off x="6895209" y="4796644"/>
            <a:ext cx="800991" cy="519976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35" name="AutoShape 13"/>
          <p:cNvCxnSpPr>
            <a:cxnSpLocks noChangeShapeType="1"/>
          </p:cNvCxnSpPr>
          <p:nvPr/>
        </p:nvCxnSpPr>
        <p:spPr bwMode="auto">
          <a:xfrm rot="10800000" flipV="1">
            <a:off x="6895209" y="4478418"/>
            <a:ext cx="800991" cy="519976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Elimination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predictor for a bug is interesting</a:t>
            </a:r>
          </a:p>
          <a:p>
            <a:pPr lvl="1"/>
            <a:r>
              <a:rPr lang="en-US" dirty="0"/>
              <a:t>Additional predictors are a distraction</a:t>
            </a:r>
          </a:p>
          <a:p>
            <a:pPr lvl="1"/>
            <a:r>
              <a:rPr lang="en-US" dirty="0"/>
              <a:t>Want to explain each failure once</a:t>
            </a:r>
          </a:p>
          <a:p>
            <a:r>
              <a:rPr lang="en-US" dirty="0"/>
              <a:t>Similar to minimum set-cover problem</a:t>
            </a:r>
          </a:p>
          <a:p>
            <a:pPr lvl="1"/>
            <a:r>
              <a:rPr lang="en-US" dirty="0"/>
              <a:t>Cover all failed runs with subset of predicates</a:t>
            </a:r>
          </a:p>
          <a:p>
            <a:pPr lvl="1"/>
            <a:r>
              <a:rPr lang="en-US" dirty="0"/>
              <a:t>Greedy selection using harmonic ranking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Simulated Iterative Bug Fixing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Rank all predicates under consideration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top-ranked predicate </a:t>
            </a:r>
            <a:r>
              <a:rPr lang="en-US" i="1" dirty="0" smtClean="0">
                <a:latin typeface="Bookman Old Style" pitchFamily="18" charset="0"/>
              </a:rPr>
              <a:t>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i="1" dirty="0" smtClean="0">
                <a:latin typeface="Bookman Old Style" pitchFamily="18" charset="0"/>
              </a:rPr>
              <a:t>P</a:t>
            </a:r>
            <a:r>
              <a:rPr lang="en-US" dirty="0" smtClean="0"/>
              <a:t> to bug predictor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Discard </a:t>
            </a:r>
            <a:r>
              <a:rPr lang="en-US" i="1" dirty="0" smtClean="0">
                <a:latin typeface="Bookman Old Style" pitchFamily="18" charset="0"/>
              </a:rPr>
              <a:t>P</a:t>
            </a:r>
            <a:r>
              <a:rPr lang="en-US" dirty="0" smtClean="0"/>
              <a:t> and all runs where </a:t>
            </a:r>
            <a:r>
              <a:rPr lang="en-US" i="1" dirty="0" smtClean="0">
                <a:latin typeface="Bookman Old Style" pitchFamily="18" charset="0"/>
              </a:rPr>
              <a:t>P</a:t>
            </a:r>
            <a:r>
              <a:rPr lang="en-US" dirty="0" smtClean="0"/>
              <a:t> was true</a:t>
            </a:r>
          </a:p>
          <a:p>
            <a:pPr lvl="1"/>
            <a:r>
              <a:rPr lang="en-US" dirty="0" smtClean="0"/>
              <a:t>Simulates fixing the bug predicted by </a:t>
            </a:r>
            <a:r>
              <a:rPr lang="en-US" i="1" dirty="0" smtClean="0">
                <a:latin typeface="Bookman Old Style" pitchFamily="18" charset="0"/>
              </a:rPr>
              <a:t>P</a:t>
            </a:r>
          </a:p>
          <a:p>
            <a:pPr lvl="1"/>
            <a:r>
              <a:rPr lang="en-US" dirty="0" smtClean="0"/>
              <a:t>Reduces rank of similar predicates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out of failures or predicates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cap="small" dirty="0" smtClean="0"/>
              <a:t>Moss</a:t>
            </a:r>
            <a:endParaRPr lang="en-US" cap="small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Reintroduce nine historic </a:t>
            </a:r>
            <a:r>
              <a:rPr lang="en-US" cap="small" dirty="0" smtClean="0"/>
              <a:t>Moss</a:t>
            </a:r>
            <a:r>
              <a:rPr lang="en-US" dirty="0" smtClean="0"/>
              <a:t> bugs</a:t>
            </a:r>
          </a:p>
          <a:p>
            <a:pPr lvl="1"/>
            <a:r>
              <a:rPr lang="en-US" dirty="0" smtClean="0"/>
              <a:t>High- and low-level errors</a:t>
            </a:r>
          </a:p>
          <a:p>
            <a:pPr lvl="1"/>
            <a:r>
              <a:rPr lang="en-US" dirty="0" smtClean="0"/>
              <a:t>Includes wrong-output bugs</a:t>
            </a:r>
          </a:p>
          <a:p>
            <a:r>
              <a:rPr lang="en-US" dirty="0" smtClean="0"/>
              <a:t>Instrument with everything we’ve got</a:t>
            </a:r>
          </a:p>
          <a:p>
            <a:pPr lvl="1"/>
            <a:r>
              <a:rPr lang="en-US" dirty="0" smtClean="0"/>
              <a:t>Branches, returns, variable value pairs, the works</a:t>
            </a:r>
          </a:p>
          <a:p>
            <a:r>
              <a:rPr lang="en-US" dirty="0" smtClean="0"/>
              <a:t>32,000 randomized runs at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100</a:t>
            </a:r>
            <a:r>
              <a:rPr lang="en-US" dirty="0" smtClean="0"/>
              <a:t> sampling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Filtering</a:t>
            </a:r>
          </a:p>
        </p:txBody>
      </p:sp>
      <p:graphicFrame>
        <p:nvGraphicFramePr>
          <p:cNvPr id="223312" name="Group 80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Retained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4170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returns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2964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value-pairs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195,864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2682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Effectiveness of Ranking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Five bugs: captured by branches, returns</a:t>
            </a:r>
          </a:p>
          <a:p>
            <a:pPr lvl="1"/>
            <a:r>
              <a:rPr lang="en-US" dirty="0" smtClean="0"/>
              <a:t>Short lists, easy to scan</a:t>
            </a:r>
          </a:p>
          <a:p>
            <a:pPr lvl="1"/>
            <a:r>
              <a:rPr lang="en-US" dirty="0" smtClean="0"/>
              <a:t>Can stop early if </a:t>
            </a:r>
            <a:r>
              <a:rPr lang="en-US" i="1" dirty="0" smtClean="0">
                <a:latin typeface="+mj-lt"/>
              </a:rPr>
              <a:t>Bad</a:t>
            </a:r>
            <a:r>
              <a:rPr lang="en-US" dirty="0" smtClean="0"/>
              <a:t> drops down</a:t>
            </a:r>
          </a:p>
          <a:p>
            <a:r>
              <a:rPr lang="en-US" dirty="0" smtClean="0"/>
              <a:t>Two bugs: captured by value-pairs</a:t>
            </a:r>
          </a:p>
          <a:p>
            <a:pPr lvl="1"/>
            <a:r>
              <a:rPr lang="en-US" dirty="0" smtClean="0"/>
              <a:t>Much redundancy</a:t>
            </a:r>
          </a:p>
          <a:p>
            <a:r>
              <a:rPr lang="en-US" dirty="0" smtClean="0"/>
              <a:t>Two bugs: never cause a failure</a:t>
            </a:r>
          </a:p>
          <a:p>
            <a:pPr lvl="1"/>
            <a:r>
              <a:rPr lang="en-US" dirty="0" smtClean="0"/>
              <a:t>No failure, no problem</a:t>
            </a:r>
          </a:p>
          <a:p>
            <a:r>
              <a:rPr lang="en-US" dirty="0" smtClean="0"/>
              <a:t>One surprise bug, revealed by returns!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exif</a:t>
            </a:r>
            <a:endParaRPr lang="en-US" dirty="0"/>
          </a:p>
        </p:txBody>
      </p:sp>
      <p:pic>
        <p:nvPicPr>
          <p:cNvPr id="17408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195191"/>
            <a:ext cx="7772400" cy="1553217"/>
          </a:xfrm>
        </p:spPr>
      </p:pic>
      <p:sp>
        <p:nvSpPr>
          <p:cNvPr id="1740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3 bug predictors from 156,476 initial predicates</a:t>
            </a:r>
          </a:p>
          <a:p>
            <a:r>
              <a:rPr lang="en-US" smtClean="0"/>
              <a:t>Each predicate identifies a distinct crashing bug</a:t>
            </a:r>
          </a:p>
          <a:p>
            <a:r>
              <a:rPr lang="en-US" smtClean="0"/>
              <a:t>All bugs found quickly using analysis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3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Rhythmbox</a:t>
            </a:r>
            <a:endParaRPr lang="en-US" dirty="0"/>
          </a:p>
        </p:txBody>
      </p:sp>
      <p:pic>
        <p:nvPicPr>
          <p:cNvPr id="175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387475"/>
            <a:ext cx="7772400" cy="3467100"/>
          </a:xfrm>
        </p:spPr>
      </p:pic>
      <p:sp>
        <p:nvSpPr>
          <p:cNvPr id="17511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029200"/>
            <a:ext cx="7772400" cy="1066800"/>
          </a:xfr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n-US" sz="2800" smtClean="0"/>
              <a:t>15 bug predictors from 857,384 initial predicates</a:t>
            </a:r>
          </a:p>
          <a:p>
            <a:pPr>
              <a:spcBef>
                <a:spcPct val="20000"/>
              </a:spcBef>
            </a:pPr>
            <a:r>
              <a:rPr lang="en-US" sz="2800" smtClean="0"/>
              <a:t>Found and fixed several crashing bugs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Runs Are Needed?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2209800"/>
          <a:ext cx="8229600" cy="3200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288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Failing Runs For Bug #</a:t>
                      </a:r>
                      <a:r>
                        <a:rPr lang="en-US" sz="2400" i="1" dirty="0" smtClean="0"/>
                        <a:t>n</a:t>
                      </a:r>
                      <a:endParaRPr lang="en-US" sz="24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#1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#2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#3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#4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#6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#9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cap="small" baseline="0" dirty="0" smtClean="0"/>
                        <a:t>Moss</a:t>
                      </a:r>
                      <a:endParaRPr lang="en-US" sz="2400" cap="small" baseline="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32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ccrypt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Rhythmbox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exif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Models, Briefly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Regularized logistic regression</a:t>
            </a:r>
          </a:p>
          <a:p>
            <a:pPr lvl="1"/>
            <a:r>
              <a:rPr lang="en-US" dirty="0" smtClean="0"/>
              <a:t>S-shaped curve fitting</a:t>
            </a:r>
          </a:p>
          <a:p>
            <a:r>
              <a:rPr lang="en-US" dirty="0" smtClean="0"/>
              <a:t>Bipartite graphs trained with iterative voting</a:t>
            </a:r>
          </a:p>
          <a:p>
            <a:pPr lvl="1"/>
            <a:r>
              <a:rPr lang="en-US" dirty="0" smtClean="0"/>
              <a:t>Predicates vote for runs</a:t>
            </a:r>
          </a:p>
          <a:p>
            <a:pPr lvl="1"/>
            <a:r>
              <a:rPr lang="en-US" dirty="0" smtClean="0"/>
              <a:t>Runs assign credibility to predicates</a:t>
            </a:r>
          </a:p>
          <a:p>
            <a:r>
              <a:rPr lang="en-US" dirty="0" smtClean="0"/>
              <a:t>Predicates as random distribution pairs</a:t>
            </a:r>
          </a:p>
          <a:p>
            <a:pPr lvl="1"/>
            <a:r>
              <a:rPr lang="en-US" dirty="0" smtClean="0"/>
              <a:t>Find predicates whose distribution parameters differ</a:t>
            </a:r>
          </a:p>
          <a:p>
            <a:r>
              <a:rPr lang="en-US" dirty="0" smtClean="0"/>
              <a:t>Random forests, decision trees, support vector machines,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Capturing Bugs and Usage Patterns</a:t>
            </a:r>
            <a:endParaRPr lang="en-US" dirty="0"/>
          </a:p>
        </p:txBody>
      </p:sp>
      <p:sp>
        <p:nvSpPr>
          <p:cNvPr id="68609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Borrow from natural language processing</a:t>
            </a:r>
          </a:p>
          <a:p>
            <a:pPr lvl="1"/>
            <a:r>
              <a:rPr lang="en-US" dirty="0" smtClean="0"/>
              <a:t>Identify topics, given term-document matrix</a:t>
            </a:r>
          </a:p>
          <a:p>
            <a:pPr lvl="1"/>
            <a:r>
              <a:rPr lang="en-US" dirty="0" smtClean="0"/>
              <a:t>Identify bugs, given feature-run matrix</a:t>
            </a:r>
          </a:p>
          <a:p>
            <a:r>
              <a:rPr lang="en-US" dirty="0" smtClean="0"/>
              <a:t>Latent semantic analysis and related models</a:t>
            </a:r>
          </a:p>
          <a:p>
            <a:pPr lvl="1"/>
            <a:r>
              <a:rPr lang="en-US" dirty="0" smtClean="0">
                <a:sym typeface="Symbol" pitchFamily="18" charset="2"/>
              </a:rPr>
              <a:t>Topics  bugs and usage patterns</a:t>
            </a:r>
          </a:p>
          <a:p>
            <a:pPr lvl="1"/>
            <a:r>
              <a:rPr lang="en-US" dirty="0" smtClean="0"/>
              <a:t>Noise words </a:t>
            </a:r>
            <a:r>
              <a:rPr lang="en-US" dirty="0" smtClean="0">
                <a:sym typeface="Symbol" pitchFamily="18" charset="2"/>
              </a:rPr>
              <a:t> common utility code</a:t>
            </a:r>
          </a:p>
          <a:p>
            <a:pPr lvl="1"/>
            <a:r>
              <a:rPr lang="en-US" dirty="0" smtClean="0">
                <a:sym typeface="Symbol" pitchFamily="18" charset="2"/>
              </a:rPr>
              <a:t>Salient keywords  buggy code</a:t>
            </a: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Winnowing Down the Culprits</a:t>
            </a:r>
            <a:endParaRPr lang="en-US" dirty="0"/>
          </a:p>
        </p:txBody>
      </p:sp>
      <p:sp>
        <p:nvSpPr>
          <p:cNvPr id="71701" name="Rectangle 21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1710 counters</a:t>
            </a:r>
          </a:p>
          <a:p>
            <a:pPr lvl="1"/>
            <a:r>
              <a:rPr lang="en-US" dirty="0" smtClean="0"/>
              <a:t>3 × 570 call sites</a:t>
            </a:r>
          </a:p>
          <a:p>
            <a:r>
              <a:rPr lang="en-US" dirty="0" smtClean="0"/>
              <a:t>1569 zero on all runs</a:t>
            </a:r>
          </a:p>
          <a:p>
            <a:pPr lvl="1"/>
            <a:r>
              <a:rPr lang="en-US" dirty="0" smtClean="0"/>
              <a:t>141 remain</a:t>
            </a:r>
          </a:p>
          <a:p>
            <a:r>
              <a:rPr lang="en-US" dirty="0" smtClean="0"/>
              <a:t>139 nonzero on at least one successful run</a:t>
            </a:r>
          </a:p>
          <a:p>
            <a:r>
              <a:rPr lang="en-US" dirty="0" smtClean="0"/>
              <a:t>Not much left!</a:t>
            </a:r>
          </a:p>
          <a:p>
            <a:pPr lvl="1"/>
            <a:r>
              <a:rPr lang="en-US" noProof="1" smtClean="0">
                <a:latin typeface="Consolas" pitchFamily="49" charset="0"/>
              </a:rPr>
              <a:t>file_exists() &gt; 0</a:t>
            </a:r>
          </a:p>
          <a:p>
            <a:pPr lvl="1"/>
            <a:r>
              <a:rPr lang="en-US" noProof="1" smtClean="0">
                <a:latin typeface="Consolas" pitchFamily="49" charset="0"/>
              </a:rPr>
              <a:t>xreadline() == 0</a:t>
            </a:r>
            <a:endParaRPr lang="en-US" noProof="1">
              <a:latin typeface="Consolas" pitchFamily="49" charset="0"/>
            </a:endParaRPr>
          </a:p>
        </p:txBody>
      </p:sp>
      <p:pic>
        <p:nvPicPr>
          <p:cNvPr id="71700" name="Picture 20" descr="ds1000ngood_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09230"/>
            <a:ext cx="3810000" cy="285873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Probabilistic Latent Semantic Analysis</a:t>
            </a:r>
            <a:endParaRPr lang="en-US" sz="3600"/>
          </a:p>
        </p:txBody>
      </p:sp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809625" y="2805114"/>
            <a:ext cx="2333625" cy="246221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observed data: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Pr(</a:t>
            </a:r>
            <a:r>
              <a:rPr lang="en-US" sz="2400" dirty="0" smtClean="0">
                <a:solidFill>
                  <a:schemeClr val="tx1"/>
                </a:solidFill>
                <a:sym typeface="Symbol" pitchFamily="18" charset="2"/>
              </a:rPr>
              <a:t>pred, run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684037" name="Rectangle 5"/>
          <p:cNvSpPr>
            <a:spLocks noChangeArrowheads="1"/>
          </p:cNvSpPr>
          <p:nvPr/>
        </p:nvSpPr>
        <p:spPr bwMode="auto">
          <a:xfrm>
            <a:off x="3919538" y="2805113"/>
            <a:ext cx="676275" cy="2462213"/>
          </a:xfrm>
          <a:prstGeom prst="rect">
            <a:avLst/>
          </a:prstGeom>
          <a:gradFill rotWithShape="1">
            <a:gsLst>
              <a:gs pos="0">
                <a:schemeClr val="bg2">
                  <a:lumMod val="9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Pr(pred | topic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6250781" y="3662361"/>
            <a:ext cx="2102644" cy="657227"/>
          </a:xfrm>
          <a:prstGeom prst="rect">
            <a:avLst/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Pr(run | topic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84039" name="Rectangle 7"/>
          <p:cNvSpPr>
            <a:spLocks noChangeArrowheads="1"/>
          </p:cNvSpPr>
          <p:nvPr/>
        </p:nvSpPr>
        <p:spPr bwMode="auto">
          <a:xfrm>
            <a:off x="5095875" y="3662362"/>
            <a:ext cx="685800" cy="6548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84035" name="AutoShape 3"/>
          <p:cNvSpPr>
            <a:spLocks/>
          </p:cNvSpPr>
          <p:nvPr/>
        </p:nvSpPr>
        <p:spPr bwMode="auto">
          <a:xfrm>
            <a:off x="6110288" y="2606675"/>
            <a:ext cx="1825625" cy="466725"/>
          </a:xfrm>
          <a:prstGeom prst="accentCallout1">
            <a:avLst>
              <a:gd name="adj1" fmla="val 24491"/>
              <a:gd name="adj2" fmla="val -4176"/>
              <a:gd name="adj3" fmla="val 242519"/>
              <a:gd name="adj4" fmla="val -34958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topic weights</a:t>
            </a:r>
          </a:p>
        </p:txBody>
      </p:sp>
      <p:graphicFrame>
        <p:nvGraphicFramePr>
          <p:cNvPr id="684040" name="Object 8"/>
          <p:cNvGraphicFramePr>
            <a:graphicFrameLocks noChangeAspect="1"/>
          </p:cNvGraphicFramePr>
          <p:nvPr>
            <p:ph idx="1"/>
          </p:nvPr>
        </p:nvGraphicFramePr>
        <p:xfrm>
          <a:off x="685800" y="2643188"/>
          <a:ext cx="7772400" cy="2790825"/>
        </p:xfrm>
        <a:graphic>
          <a:graphicData uri="http://schemas.openxmlformats.org/presentationml/2006/ole">
            <p:oleObj spid="_x0000_s1263618" name="Equation" r:id="rId4" imgW="1981080" imgH="711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Topic Models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ym typeface="Symbol" pitchFamily="18" charset="2"/>
              </a:rPr>
              <a:t>Cluster runs by most probable topic</a:t>
            </a:r>
          </a:p>
          <a:p>
            <a:pPr lvl="1"/>
            <a:r>
              <a:rPr lang="en-US" sz="2400" dirty="0">
                <a:sym typeface="Symbol" pitchFamily="18" charset="2"/>
              </a:rPr>
              <a:t>Failure diagnosis for multi-bug programs</a:t>
            </a:r>
          </a:p>
          <a:p>
            <a:r>
              <a:rPr lang="en-US" sz="2800" dirty="0"/>
              <a:t>Characterize representative run for cluster</a:t>
            </a:r>
          </a:p>
          <a:p>
            <a:pPr lvl="1"/>
            <a:r>
              <a:rPr lang="en-US" sz="2400" dirty="0"/>
              <a:t>Failure-inducing execution profile</a:t>
            </a:r>
          </a:p>
          <a:p>
            <a:pPr lvl="1"/>
            <a:r>
              <a:rPr lang="en-US" sz="2400" dirty="0"/>
              <a:t>Likely execution path to guide developers</a:t>
            </a:r>
          </a:p>
          <a:p>
            <a:r>
              <a:rPr lang="en-US" sz="2800" dirty="0">
                <a:sym typeface="Symbol" pitchFamily="18" charset="2"/>
              </a:rPr>
              <a:t>Relate usage patterns to failure modes</a:t>
            </a:r>
          </a:p>
          <a:p>
            <a:pPr lvl="1"/>
            <a:r>
              <a:rPr lang="en-US" sz="2400" dirty="0">
                <a:sym typeface="Symbol" pitchFamily="18" charset="2"/>
              </a:rPr>
              <a:t>Predict system (in)stability in scenarios of interest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Predicates</a:t>
            </a:r>
            <a:br>
              <a:rPr lang="en-US" dirty="0" smtClean="0"/>
            </a:br>
            <a:r>
              <a:rPr lang="en-US" dirty="0" smtClean="0"/>
              <a:t>for Complex Bugs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Edward John Moreton Drax Plunkett, Lord Dunsany,</a:t>
            </a:r>
            <a:br>
              <a:rPr lang="en-US" dirty="0" smtClean="0"/>
            </a:br>
            <a:r>
              <a:rPr lang="en-US" dirty="0" smtClean="0"/>
              <a:t>“Weeds &amp; Moss”, </a:t>
            </a:r>
            <a:r>
              <a:rPr lang="en-US" i="1" dirty="0" smtClean="0"/>
              <a:t>My Ireland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“Logic, like whiskey, loses its beneficial effect when taken</a:t>
            </a:r>
            <a:br>
              <a:rPr lang="en-US" dirty="0" smtClean="0"/>
            </a:br>
            <a:r>
              <a:rPr lang="en-US" dirty="0" smtClean="0"/>
              <a:t>in too large quantities.”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Simple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predicate partitions runs into 2 sets:</a:t>
            </a:r>
          </a:p>
          <a:p>
            <a:pPr lvl="1"/>
            <a:r>
              <a:rPr lang="en-US" dirty="0" smtClean="0"/>
              <a:t>Runs where it was true</a:t>
            </a:r>
          </a:p>
          <a:p>
            <a:pPr lvl="1"/>
            <a:r>
              <a:rPr lang="en-US" dirty="0" smtClean="0"/>
              <a:t>Runs where it was false</a:t>
            </a:r>
          </a:p>
          <a:p>
            <a:r>
              <a:rPr lang="en-US" dirty="0" smtClean="0"/>
              <a:t>Can accurately predict bugs that match this partition</a:t>
            </a:r>
          </a:p>
          <a:p>
            <a:r>
              <a:rPr lang="en-US" dirty="0" smtClean="0"/>
              <a:t>Unfortunately, some bugs are more complex</a:t>
            </a:r>
          </a:p>
          <a:p>
            <a:pPr lvl="1"/>
            <a:r>
              <a:rPr lang="en-US" dirty="0" smtClean="0"/>
              <a:t>Complex border between good &amp; bad</a:t>
            </a:r>
          </a:p>
          <a:p>
            <a:pPr lvl="1"/>
            <a:r>
              <a:rPr lang="en-US" dirty="0" smtClean="0"/>
              <a:t>Requires richer language of predicates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Bad Pointer Errors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85800" y="3429000"/>
            <a:ext cx="7772400" cy="2895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noProof="1" smtClean="0"/>
              <a:t>In function </a:t>
            </a:r>
            <a:r>
              <a:rPr lang="en-US" noProof="1" smtClean="0">
                <a:latin typeface="Consolas" pitchFamily="49" charset="0"/>
              </a:rPr>
              <a:t>exif_mnote_data_canon_load</a:t>
            </a:r>
            <a:r>
              <a:rPr lang="en-US" noProof="1" smtClean="0"/>
              <a:t>:</a:t>
            </a:r>
          </a:p>
          <a:p>
            <a:pPr lvl="1"/>
            <a:r>
              <a:rPr lang="en-US" noProof="1" smtClean="0">
                <a:latin typeface="Consolas" pitchFamily="49" charset="0"/>
              </a:rPr>
              <a:t>for (i = 0; i &lt; c; i++) {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n-&gt;count = i + 1;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if (o + s &gt; buf_size) return;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n-&gt;entries[i].data = malloc(s);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}</a:t>
            </a:r>
          </a:p>
          <a:p>
            <a:pPr lvl="0"/>
            <a:r>
              <a:rPr lang="en-US" noProof="1" smtClean="0"/>
              <a:t>Crash on later use of </a:t>
            </a:r>
            <a:r>
              <a:rPr lang="en-US" noProof="1" smtClean="0">
                <a:latin typeface="Consolas" pitchFamily="49" charset="0"/>
              </a:rPr>
              <a:t>n-&gt;entries[i].data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685800" y="1295400"/>
          <a:ext cx="7772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" descr="C:\Documents and Settings\Piramanayagam\Local Settings\Temporary Internet Files\Content.IE5\89ABCDEF\MCIN00647_0000[1].wm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4327376" y="1981200"/>
            <a:ext cx="489249" cy="728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Bad Pointer Errors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85800" y="3429000"/>
            <a:ext cx="7772400" cy="2895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noProof="1" smtClean="0"/>
              <a:t>In function </a:t>
            </a:r>
            <a:r>
              <a:rPr lang="en-US" noProof="1" smtClean="0">
                <a:latin typeface="Consolas" pitchFamily="49" charset="0"/>
              </a:rPr>
              <a:t>exif_mnote_data_canon_load</a:t>
            </a:r>
            <a:r>
              <a:rPr lang="en-US" noProof="1" smtClean="0"/>
              <a:t>:</a:t>
            </a:r>
          </a:p>
          <a:p>
            <a:pPr lvl="1"/>
            <a:r>
              <a:rPr lang="en-US" noProof="1" smtClean="0">
                <a:latin typeface="Consolas" pitchFamily="49" charset="0"/>
              </a:rPr>
              <a:t>for (i = 0; i &lt; c; i++) {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n-&gt;count = i + 1;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if (</a:t>
            </a:r>
            <a:r>
              <a:rPr lang="en-US" noProof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o + s &gt; buf_size</a:t>
            </a:r>
            <a:r>
              <a:rPr lang="en-US" noProof="1" smtClean="0">
                <a:latin typeface="Consolas" pitchFamily="49" charset="0"/>
              </a:rPr>
              <a:t>) return;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n-&gt;entries[i].data = malloc(s);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	…</a:t>
            </a:r>
            <a:br>
              <a:rPr lang="en-US" noProof="1" smtClean="0">
                <a:latin typeface="Consolas" pitchFamily="49" charset="0"/>
              </a:rPr>
            </a:br>
            <a:r>
              <a:rPr lang="en-US" noProof="1" smtClean="0">
                <a:latin typeface="Consolas" pitchFamily="49" charset="0"/>
              </a:rPr>
              <a:t>}</a:t>
            </a:r>
          </a:p>
          <a:p>
            <a:pPr lvl="0"/>
            <a:r>
              <a:rPr lang="en-US" noProof="1" smtClean="0"/>
              <a:t>Crash on later use of </a:t>
            </a:r>
            <a:r>
              <a:rPr lang="en-US" noProof="1" smtClean="0">
                <a:latin typeface="Consolas" pitchFamily="49" charset="0"/>
              </a:rPr>
              <a:t>n-&gt;entries[i].data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85800" y="1524000"/>
          <a:ext cx="7772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429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Kinds</a:t>
                      </a:r>
                      <a:r>
                        <a:rPr lang="en-US" sz="2400" baseline="0" dirty="0" smtClean="0"/>
                        <a:t> of Predicate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Best Predicate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Simple Only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1" smtClean="0"/>
                        <a:t>new </a:t>
                      </a:r>
                      <a:r>
                        <a:rPr lang="en-US" sz="2400" noProof="1" smtClean="0">
                          <a:latin typeface="Consolas" pitchFamily="49" charset="0"/>
                          <a:cs typeface="Courier New" pitchFamily="49" charset="0"/>
                        </a:rPr>
                        <a:t>len</a:t>
                      </a:r>
                      <a:r>
                        <a:rPr lang="en-US" sz="2400" noProof="1" smtClean="0"/>
                        <a:t> == old </a:t>
                      </a:r>
                      <a:r>
                        <a:rPr kumimoji="0" lang="en-US" sz="24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Courier New" pitchFamily="49" charset="0"/>
                        </a:rPr>
                        <a:t>len</a:t>
                      </a:r>
                      <a:endParaRPr lang="en-US" sz="2400" noProof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0.71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Simple</a:t>
                      </a:r>
                      <a:r>
                        <a:rPr lang="en-US" sz="2400" baseline="0" dirty="0" smtClean="0"/>
                        <a:t> &amp; Compound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l"/>
                        </a:tabLst>
                      </a:pPr>
                      <a:r>
                        <a:rPr lang="en-US" sz="2400" noProof="1" smtClean="0">
                          <a:latin typeface="Consolas" pitchFamily="49" charset="0"/>
                        </a:rPr>
                        <a:t>	</a:t>
                      </a:r>
                      <a:r>
                        <a:rPr lang="en-US" sz="2400" noProof="1" smtClean="0">
                          <a:latin typeface="Consolas" pitchFamily="49" charset="0"/>
                          <a:cs typeface="Courier New" pitchFamily="49" charset="0"/>
                        </a:rPr>
                        <a:t>o + s &gt; buf_size</a:t>
                      </a:r>
                    </a:p>
                    <a:p>
                      <a:pPr algn="l">
                        <a:tabLst>
                          <a:tab pos="341313" algn="l"/>
                        </a:tabLst>
                      </a:pPr>
                      <a:r>
                        <a:rPr lang="en-US" sz="2400" noProof="1" smtClean="0">
                          <a:latin typeface="Cambria Math"/>
                          <a:ea typeface="Cambria Math"/>
                          <a:cs typeface="Courier New" pitchFamily="49" charset="0"/>
                        </a:rPr>
                        <a:t>∧</a:t>
                      </a:r>
                      <a:r>
                        <a:rPr lang="en-US" sz="2400" noProof="1" smtClean="0">
                          <a:latin typeface="Consolas" pitchFamily="49" charset="0"/>
                        </a:rPr>
                        <a:t>	</a:t>
                      </a:r>
                      <a:r>
                        <a:rPr lang="en-US" sz="2400" noProof="1" smtClean="0">
                          <a:latin typeface="Consolas" pitchFamily="49" charset="0"/>
                          <a:ea typeface="Cambria Math"/>
                          <a:cs typeface="Courier New" pitchFamily="49" charset="0"/>
                        </a:rPr>
                        <a:t>offset &lt; len</a:t>
                      </a:r>
                      <a:endParaRPr lang="en-US" sz="2400" noProof="1" smtClean="0"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Great! So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compound predicates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sz="2000" i="1" baseline="60000" dirty="0" smtClean="0"/>
              <a:t>N</a:t>
            </a:r>
            <a:r>
              <a:rPr lang="en-US" dirty="0" smtClean="0"/>
              <a:t> functions of </a:t>
            </a:r>
            <a:r>
              <a:rPr lang="en-US" i="1" dirty="0" smtClean="0"/>
              <a:t>N</a:t>
            </a:r>
            <a:r>
              <a:rPr lang="en-US" dirty="0" smtClean="0"/>
              <a:t> simple predicates</a:t>
            </a:r>
          </a:p>
          <a:p>
            <a:pPr lvl="1"/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conjunctions &amp; disjunctions of two variables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~ 100 even for small applications</a:t>
            </a:r>
          </a:p>
          <a:p>
            <a:r>
              <a:rPr lang="en-US" dirty="0" smtClean="0"/>
              <a:t>Incomplete information due to sampling</a:t>
            </a:r>
          </a:p>
          <a:p>
            <a:r>
              <a:rPr lang="en-US" dirty="0" smtClean="0"/>
              <a:t>Predicates at different locations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conjunction </a:t>
            </a:r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∧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is true in a run iff: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/>
              <a:t> is true at least once and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is true at least once</a:t>
            </a:r>
          </a:p>
          <a:p>
            <a:r>
              <a:rPr lang="en-US" dirty="0" smtClean="0"/>
              <a:t>Disjunction is defined similarly</a:t>
            </a:r>
            <a:endParaRPr lang="en-US" i="1" dirty="0" smtClean="0">
              <a:latin typeface="+mj-lt"/>
            </a:endParaRP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i="1" dirty="0" smtClean="0">
                <a:latin typeface="+mj-lt"/>
              </a:rPr>
              <a:t>C</a:t>
            </a:r>
            <a:r>
              <a:rPr lang="en-US" dirty="0" smtClean="0"/>
              <a:t> may be true even if 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2</a:t>
            </a:r>
            <a:r>
              <a:rPr lang="en-US" dirty="0" smtClean="0"/>
              <a:t> never true simultaneously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Monitoring phase does not change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∧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is just another predicate, inferred offline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Three-Valued Truth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predicate &amp; run, three possibilities: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True (at least once)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Not true (and false at least once)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Never observed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3810000"/>
          <a:ext cx="3810000" cy="212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Conjunction: </a:t>
                      </a:r>
                      <a:r>
                        <a:rPr lang="en-US" b="1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∧ </a:t>
                      </a:r>
                      <a:r>
                        <a:rPr lang="en-US" b="1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 noGrp="1"/>
          </p:cNvGraphicFramePr>
          <p:nvPr>
            <p:ph sz="quarter" idx="4294967295"/>
          </p:nvPr>
        </p:nvGraphicFramePr>
        <p:xfrm>
          <a:off x="4800600" y="3810000"/>
          <a:ext cx="3810000" cy="212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Disjunction: </a:t>
                      </a:r>
                      <a:r>
                        <a:rPr lang="en-US" b="1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∨ </a:t>
                      </a:r>
                      <a:r>
                        <a:rPr lang="en-US" b="1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Multiple, Non-Deterministic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Strict process of elimination won’t work</a:t>
            </a:r>
          </a:p>
          <a:p>
            <a:pPr lvl="1"/>
            <a:r>
              <a:rPr lang="en-US" dirty="0" smtClean="0"/>
              <a:t>Can’t assume program will crash when it should</a:t>
            </a:r>
          </a:p>
          <a:p>
            <a:pPr lvl="1"/>
            <a:r>
              <a:rPr lang="en-US" dirty="0" smtClean="0"/>
              <a:t>No single common characteristic of all failures</a:t>
            </a:r>
          </a:p>
          <a:p>
            <a:r>
              <a:rPr lang="en-US" dirty="0" smtClean="0"/>
              <a:t>Look for general correlation, not perfect prediction</a:t>
            </a:r>
          </a:p>
          <a:p>
            <a:r>
              <a:rPr lang="en-US" b="1" i="1" dirty="0" smtClean="0"/>
              <a:t>Warning! Statistics ahead!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Compound &amp; Simple Predicates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score of each conjunction &amp; disjunction</a:t>
            </a:r>
          </a:p>
          <a:p>
            <a:pPr lvl="1"/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∧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</a:p>
          <a:p>
            <a:pPr lvl="1"/>
            <a:r>
              <a:rPr lang="en-US" i="1" dirty="0" smtClean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∨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</a:p>
          <a:p>
            <a:r>
              <a:rPr lang="en-US" dirty="0" smtClean="0"/>
              <a:t>Compare to scores of constituent simple predicates</a:t>
            </a:r>
          </a:p>
          <a:p>
            <a:pPr lvl="1"/>
            <a:r>
              <a:rPr lang="en-US" dirty="0" smtClean="0"/>
              <a:t>Keep if higher score: better partition between good &amp; bad</a:t>
            </a:r>
          </a:p>
          <a:p>
            <a:pPr lvl="1"/>
            <a:r>
              <a:rPr lang="en-US" dirty="0" smtClean="0"/>
              <a:t>Discard if lower score: needless complexity</a:t>
            </a:r>
          </a:p>
          <a:p>
            <a:r>
              <a:rPr lang="en-US" dirty="0" smtClean="0"/>
              <a:t>Integrates easily into iterative ranking &amp; elimination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Too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Complexity: </a:t>
            </a:r>
            <a:r>
              <a:rPr lang="en-US" i="1" dirty="0" smtClean="0">
                <a:latin typeface="+mj-lt"/>
              </a:rPr>
              <a:t>N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∙</a:t>
            </a:r>
            <a:r>
              <a:rPr lang="en-US" i="1" dirty="0" smtClean="0">
                <a:latin typeface="+mj-lt"/>
              </a:rPr>
              <a:t>R</a:t>
            </a:r>
          </a:p>
          <a:p>
            <a:pPr lvl="1"/>
            <a:r>
              <a:rPr lang="en-US" i="1" dirty="0" smtClean="0">
                <a:latin typeface="+mj-lt"/>
              </a:rPr>
              <a:t>N</a:t>
            </a:r>
            <a:r>
              <a:rPr lang="en-US" dirty="0" smtClean="0"/>
              <a:t> = number of simple predicates</a:t>
            </a:r>
          </a:p>
          <a:p>
            <a:pPr lvl="1"/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 = number of runs being analyzed</a:t>
            </a:r>
          </a:p>
          <a:p>
            <a:pPr lvl="1"/>
            <a:r>
              <a:rPr lang="en-US" dirty="0" smtClean="0"/>
              <a:t>20 minutes for 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/>
              <a:t> ~ 500,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 ~ 5,000</a:t>
            </a:r>
          </a:p>
          <a:p>
            <a:r>
              <a:rPr lang="en-US" dirty="0" smtClean="0"/>
              <a:t>Idea: early pruning optimization</a:t>
            </a:r>
          </a:p>
          <a:p>
            <a:r>
              <a:rPr lang="en-US" dirty="0" smtClean="0"/>
              <a:t>Compute upper bound of score and discard if too low</a:t>
            </a:r>
          </a:p>
          <a:p>
            <a:pPr lvl="1"/>
            <a:r>
              <a:rPr lang="en-US" dirty="0" smtClean="0"/>
              <a:t>“Too low” = lower than constituent simple predicates</a:t>
            </a:r>
          </a:p>
          <a:p>
            <a:r>
              <a:rPr lang="en-US" dirty="0" smtClean="0"/>
              <a:t>Reduce </a:t>
            </a:r>
            <a:r>
              <a:rPr lang="en-US" dirty="0" smtClean="0">
                <a:latin typeface="+mj-lt"/>
              </a:rPr>
              <a:t>O(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)</a:t>
            </a:r>
            <a:r>
              <a:rPr lang="en-US" dirty="0" smtClean="0"/>
              <a:t> to </a:t>
            </a:r>
            <a:r>
              <a:rPr lang="en-US" dirty="0" smtClean="0">
                <a:solidFill>
                  <a:prstClr val="black"/>
                </a:solidFill>
                <a:latin typeface="Bookman Old Style"/>
              </a:rPr>
              <a:t>O(1)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per complex predicate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 On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↑ Harmonic mean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Upper Bound on </a:t>
            </a:r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∧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latin typeface="+mj-lt"/>
              </a:rPr>
              <a:t>↑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)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↓</a:t>
            </a:r>
            <a:r>
              <a:rPr lang="en-US" i="1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)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↓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obs)</a:t>
            </a:r>
            <a:r>
              <a:rPr lang="en-US" dirty="0" smtClean="0"/>
              <a:t> and </a:t>
            </a:r>
            <a:r>
              <a:rPr lang="en-US" dirty="0" smtClean="0">
                <a:latin typeface="+mj-lt"/>
              </a:rPr>
              <a:t>↑</a:t>
            </a:r>
            <a:r>
              <a:rPr lang="en-US" i="1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obs)</a:t>
            </a:r>
          </a:p>
          <a:p>
            <a:pPr lvl="1"/>
            <a:r>
              <a:rPr lang="en-US" dirty="0" smtClean="0"/>
              <a:t>In terms of corresponding counts for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/>
              <a:t>,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95399" y="2209800"/>
          <a:ext cx="7241117" cy="838200"/>
        </p:xfrm>
        <a:graphic>
          <a:graphicData uri="http://schemas.openxmlformats.org/presentationml/2006/ole">
            <p:oleObj spid="_x0000_s861185" name="Equation" r:id="rId4" imgW="3949560" imgH="4572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84288" y="3289300"/>
          <a:ext cx="3797300" cy="841375"/>
        </p:xfrm>
        <a:graphic>
          <a:graphicData uri="http://schemas.openxmlformats.org/presentationml/2006/ole">
            <p:oleObj spid="_x0000_s861186" name="Equation" r:id="rId5" imgW="200628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↑F(C) and ↓S(C) for conjunction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↑F(C)</a:t>
            </a:r>
            <a:r>
              <a:rPr lang="en-US" dirty="0" smtClean="0"/>
              <a:t>: true runs completely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+mj-lt"/>
              </a:rPr>
              <a:t>↓S(C)</a:t>
            </a:r>
            <a:r>
              <a:rPr lang="en-US" dirty="0" smtClean="0"/>
              <a:t>: true runs are disjoint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75176" y="3124114"/>
            <a:ext cx="608806" cy="9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79096" y="2971800"/>
            <a:ext cx="1389744" cy="152400"/>
          </a:xfrm>
          <a:prstGeom prst="rect">
            <a:avLst/>
          </a:prstGeom>
          <a:solidFill>
            <a:srgbClr val="0DB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819400"/>
            <a:ext cx="80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F(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</a:t>
            </a:r>
            <a:endParaRPr lang="en-US" i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0984" y="3124200"/>
            <a:ext cx="1563624" cy="152400"/>
          </a:xfrm>
          <a:prstGeom prst="rect">
            <a:avLst/>
          </a:prstGeom>
          <a:solidFill>
            <a:srgbClr val="0D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124200"/>
            <a:ext cx="80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F(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</a:t>
            </a:r>
            <a:endParaRPr lang="en-US" i="1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876714" y="3123320"/>
            <a:ext cx="608806" cy="9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79096" y="3581400"/>
            <a:ext cx="250153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27643" y="3581400"/>
            <a:ext cx="10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NumF</a:t>
            </a:r>
            <a:endParaRPr lang="en-US" i="1" dirty="0">
              <a:latin typeface="+mj-lt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>
            <a:off x="5791201" y="3027521"/>
            <a:ext cx="2149644" cy="401479"/>
          </a:xfrm>
          <a:prstGeom prst="snip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Min( F(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), F(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2298977" y="5257714"/>
            <a:ext cx="608806" cy="9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02897" y="5105400"/>
            <a:ext cx="1389744" cy="152400"/>
          </a:xfrm>
          <a:prstGeom prst="rect">
            <a:avLst/>
          </a:prstGeom>
          <a:solidFill>
            <a:srgbClr val="0DB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1" y="4953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S(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</a:t>
            </a:r>
            <a:endParaRPr lang="en-US" i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6401" y="5257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S(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</a:t>
            </a:r>
            <a:endParaRPr lang="en-US" i="1" dirty="0">
              <a:latin typeface="+mj-lt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114800" y="4953000"/>
            <a:ext cx="993647" cy="608806"/>
            <a:chOff x="4267199" y="2667000"/>
            <a:chExt cx="993647" cy="608806"/>
          </a:xfrm>
        </p:grpSpPr>
        <p:sp>
          <p:nvSpPr>
            <p:cNvPr id="37" name="Rectangle 36"/>
            <p:cNvSpPr/>
            <p:nvPr/>
          </p:nvSpPr>
          <p:spPr>
            <a:xfrm>
              <a:off x="4267199" y="2971800"/>
              <a:ext cx="993647" cy="152400"/>
            </a:xfrm>
            <a:prstGeom prst="rect">
              <a:avLst/>
            </a:prstGeom>
            <a:solidFill>
              <a:srgbClr val="0D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4952914" y="2970920"/>
              <a:ext cx="608806" cy="9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flipV="1">
            <a:off x="2602897" y="5715000"/>
            <a:ext cx="250153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nip Same Side Corner Rectangle 39"/>
          <p:cNvSpPr/>
          <p:nvPr/>
        </p:nvSpPr>
        <p:spPr>
          <a:xfrm>
            <a:off x="6710491" y="4873823"/>
            <a:ext cx="390648" cy="401479"/>
          </a:xfrm>
          <a:prstGeom prst="snip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90801" y="5715000"/>
            <a:ext cx="1752600" cy="1588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nip Same Side Corner Rectangle 41"/>
          <p:cNvSpPr/>
          <p:nvPr/>
        </p:nvSpPr>
        <p:spPr>
          <a:xfrm>
            <a:off x="5715000" y="4873823"/>
            <a:ext cx="2381631" cy="702588"/>
          </a:xfrm>
          <a:prstGeom prst="snip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either 0 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S(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)+S(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-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NumS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2801" y="5105400"/>
            <a:ext cx="639936" cy="304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352800" y="5715000"/>
            <a:ext cx="10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NumS</a:t>
            </a:r>
            <a:endParaRPr lang="en-US" i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0915" y="56358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</a:rPr>
              <a:t>(whichever is maximum)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67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20231E-7 L -0.08333 5.20231E-7 " pathEditMode="relative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0" grpId="0" animBg="1"/>
      <p:bldP spid="10" grpId="1" animBg="1"/>
      <p:bldP spid="11" grpId="0"/>
      <p:bldP spid="21" grpId="0"/>
      <p:bldP spid="26" grpId="0" animBg="1"/>
      <p:bldP spid="33" grpId="0" animBg="1"/>
      <p:bldP spid="34" grpId="0"/>
      <p:bldP spid="35" grpId="0"/>
      <p:bldP spid="40" grpId="0" animBg="1"/>
      <p:bldP spid="42" grpId="0" animBg="1"/>
      <p:bldP spid="43" grpId="0" animBg="1"/>
      <p:bldP spid="44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↑S(C obs)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438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Maximize two cases</a:t>
            </a:r>
          </a:p>
          <a:p>
            <a:r>
              <a:rPr lang="en-US" dirty="0" smtClean="0">
                <a:latin typeface="+mj-lt"/>
              </a:rPr>
              <a:t>C</a:t>
            </a:r>
            <a:r>
              <a:rPr lang="en-US" dirty="0" smtClean="0"/>
              <a:t> = true</a:t>
            </a:r>
          </a:p>
          <a:p>
            <a:pPr lvl="1"/>
            <a:r>
              <a:rPr lang="en-US" dirty="0" smtClean="0"/>
              <a:t>True runs of </a:t>
            </a:r>
            <a:r>
              <a:rPr lang="en-US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, 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overlap</a:t>
            </a:r>
          </a:p>
          <a:p>
            <a:r>
              <a:rPr lang="en-US" dirty="0" smtClean="0">
                <a:latin typeface="+mj-lt"/>
              </a:rPr>
              <a:t>C</a:t>
            </a:r>
            <a:r>
              <a:rPr lang="en-US" dirty="0" smtClean="0"/>
              <a:t> = false</a:t>
            </a:r>
          </a:p>
          <a:p>
            <a:pPr lvl="1"/>
            <a:r>
              <a:rPr lang="en-US" dirty="0" smtClean="0"/>
              <a:t>False runs of </a:t>
            </a:r>
            <a:r>
              <a:rPr lang="en-US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, 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are disjoint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2667000" y="4800600"/>
            <a:ext cx="2514599" cy="1055132"/>
            <a:chOff x="2667000" y="4114800"/>
            <a:chExt cx="2514599" cy="105513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375176" y="4419514"/>
              <a:ext cx="608806" cy="9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876714" y="4418720"/>
              <a:ext cx="608806" cy="9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667000" y="4800600"/>
              <a:ext cx="2501539" cy="0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2800" y="4800600"/>
              <a:ext cx="101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NumS</a:t>
              </a:r>
              <a:endParaRPr lang="en-US" i="1" dirty="0">
                <a:latin typeface="+mj-lt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2438400" y="4267200"/>
            <a:ext cx="1155096" cy="838200"/>
            <a:chOff x="2438400" y="3581400"/>
            <a:chExt cx="1155096" cy="838200"/>
          </a:xfrm>
        </p:grpSpPr>
        <p:sp>
          <p:nvSpPr>
            <p:cNvPr id="8" name="Rectangle 7"/>
            <p:cNvSpPr/>
            <p:nvPr/>
          </p:nvSpPr>
          <p:spPr>
            <a:xfrm>
              <a:off x="2679096" y="4267200"/>
              <a:ext cx="914400" cy="152400"/>
            </a:xfrm>
            <a:prstGeom prst="rect">
              <a:avLst/>
            </a:prstGeom>
            <a:solidFill>
              <a:srgbClr val="0DBC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3581400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S(</a:t>
              </a:r>
              <a:r>
                <a:rPr lang="en-US" sz="2000" i="1" dirty="0" smtClean="0">
                  <a:latin typeface="+mj-lt"/>
                </a:rPr>
                <a:t>p</a:t>
              </a:r>
              <a:r>
                <a:rPr lang="en-US" sz="2000" i="1" baseline="-25000" dirty="0" smtClean="0">
                  <a:latin typeface="+mj-lt"/>
                </a:rPr>
                <a:t>1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2000" i="1" dirty="0">
                <a:latin typeface="+mj-lt"/>
              </a:endParaRPr>
            </a:p>
          </p:txBody>
        </p:sp>
        <p:cxnSp>
          <p:nvCxnSpPr>
            <p:cNvPr id="16" name="Curved Connector 15"/>
            <p:cNvCxnSpPr>
              <a:stCxn id="8" idx="0"/>
            </p:cNvCxnSpPr>
            <p:nvPr/>
          </p:nvCxnSpPr>
          <p:spPr>
            <a:xfrm rot="16200000" flipV="1">
              <a:off x="2825448" y="3956352"/>
              <a:ext cx="381000" cy="24069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1"/>
          <p:cNvGrpSpPr/>
          <p:nvPr/>
        </p:nvGrpSpPr>
        <p:grpSpPr>
          <a:xfrm>
            <a:off x="2133600" y="5105400"/>
            <a:ext cx="1185576" cy="1085910"/>
            <a:chOff x="2133600" y="4419600"/>
            <a:chExt cx="1185576" cy="1085910"/>
          </a:xfrm>
        </p:grpSpPr>
        <p:sp>
          <p:nvSpPr>
            <p:cNvPr id="10" name="Rectangle 9"/>
            <p:cNvSpPr/>
            <p:nvPr/>
          </p:nvSpPr>
          <p:spPr>
            <a:xfrm>
              <a:off x="2679096" y="4419600"/>
              <a:ext cx="640080" cy="152400"/>
            </a:xfrm>
            <a:prstGeom prst="rect">
              <a:avLst/>
            </a:prstGeom>
            <a:solidFill>
              <a:srgbClr val="0D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5105400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S(</a:t>
              </a:r>
              <a:r>
                <a:rPr lang="en-US" sz="2000" i="1" dirty="0" smtClean="0">
                  <a:latin typeface="+mj-lt"/>
                </a:rPr>
                <a:t>p</a:t>
              </a:r>
              <a:r>
                <a:rPr lang="en-US" sz="2000" i="1" baseline="-25000" dirty="0" smtClean="0">
                  <a:latin typeface="+mj-lt"/>
                </a:rPr>
                <a:t>2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2000" i="1" dirty="0">
                <a:latin typeface="+mj-lt"/>
              </a:endParaRPr>
            </a:p>
          </p:txBody>
        </p:sp>
        <p:cxnSp>
          <p:nvCxnSpPr>
            <p:cNvPr id="17" name="Curved Connector 16"/>
            <p:cNvCxnSpPr>
              <a:stCxn id="10" idx="2"/>
              <a:endCxn id="11" idx="0"/>
            </p:cNvCxnSpPr>
            <p:nvPr/>
          </p:nvCxnSpPr>
          <p:spPr>
            <a:xfrm rot="5400000">
              <a:off x="2477281" y="4583545"/>
              <a:ext cx="533400" cy="51031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233672" y="4953000"/>
            <a:ext cx="731520" cy="152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42672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S(¬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i="1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)</a:t>
            </a:r>
            <a:endParaRPr lang="en-US" sz="2000" i="1" dirty="0">
              <a:latin typeface="+mj-lt"/>
            </a:endParaRPr>
          </a:p>
        </p:txBody>
      </p:sp>
      <p:cxnSp>
        <p:nvCxnSpPr>
          <p:cNvPr id="25" name="Curved Connector 24"/>
          <p:cNvCxnSpPr>
            <a:stCxn id="21" idx="0"/>
            <a:endCxn id="23" idx="1"/>
          </p:cNvCxnSpPr>
          <p:nvPr/>
        </p:nvCxnSpPr>
        <p:spPr>
          <a:xfrm rot="5400000" flipH="1" flipV="1">
            <a:off x="4571444" y="4495244"/>
            <a:ext cx="485745" cy="429768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2"/>
          <p:cNvGrpSpPr/>
          <p:nvPr/>
        </p:nvGrpSpPr>
        <p:grpSpPr>
          <a:xfrm>
            <a:off x="3319272" y="5105400"/>
            <a:ext cx="1726449" cy="1238310"/>
            <a:chOff x="3319272" y="4419600"/>
            <a:chExt cx="1726449" cy="1238310"/>
          </a:xfrm>
        </p:grpSpPr>
        <p:sp>
          <p:nvSpPr>
            <p:cNvPr id="22" name="Rectangle 21"/>
            <p:cNvSpPr/>
            <p:nvPr/>
          </p:nvSpPr>
          <p:spPr>
            <a:xfrm>
              <a:off x="3319272" y="4419600"/>
              <a:ext cx="9144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1000" y="525780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S(¬</a:t>
              </a:r>
              <a:r>
                <a:rPr lang="en-US" sz="2000" i="1" dirty="0" smtClean="0">
                  <a:latin typeface="+mj-lt"/>
                </a:rPr>
                <a:t>p</a:t>
              </a:r>
              <a:r>
                <a:rPr lang="en-US" sz="2000" i="1" baseline="-25000" dirty="0" smtClean="0">
                  <a:latin typeface="+mj-lt"/>
                </a:rPr>
                <a:t>2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2000" i="1" dirty="0">
                <a:latin typeface="+mj-lt"/>
              </a:endParaRPr>
            </a:p>
          </p:txBody>
        </p:sp>
        <p:cxnSp>
          <p:nvCxnSpPr>
            <p:cNvPr id="28" name="Curved Connector 24"/>
            <p:cNvCxnSpPr>
              <a:stCxn id="22" idx="2"/>
              <a:endCxn id="24" idx="0"/>
            </p:cNvCxnSpPr>
            <p:nvPr/>
          </p:nvCxnSpPr>
          <p:spPr>
            <a:xfrm rot="16200000" flipH="1">
              <a:off x="3854516" y="4493955"/>
              <a:ext cx="685800" cy="841889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233672" y="4956048"/>
            <a:ext cx="1188720" cy="152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nip Same Side Corner Rectangle 36"/>
          <p:cNvSpPr/>
          <p:nvPr/>
        </p:nvSpPr>
        <p:spPr>
          <a:xfrm>
            <a:off x="6414258" y="4492823"/>
            <a:ext cx="2038072" cy="1304806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lvl="0" algn="ctr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Min(S(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), S(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))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+ S(¬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) + S(¬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or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NumS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0800" y="5864423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(whichever is minimum)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 " pathEditMode="relative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36" grpId="0" animBg="1"/>
      <p:bldP spid="36" grpId="1" animBg="1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predicates can confuse programmer</a:t>
            </a:r>
          </a:p>
          <a:p>
            <a:pPr lvl="1"/>
            <a:r>
              <a:rPr lang="en-US" dirty="0" smtClean="0"/>
              <a:t>Non-obvious relationship between constituents</a:t>
            </a:r>
          </a:p>
          <a:p>
            <a:pPr lvl="1"/>
            <a:r>
              <a:rPr lang="en-US" dirty="0" smtClean="0"/>
              <a:t>Prefer to work with easy-to-relate predicates</a:t>
            </a:r>
          </a:p>
          <a:p>
            <a:r>
              <a:rPr lang="en-US" i="1" dirty="0" smtClean="0">
                <a:latin typeface="+mj-lt"/>
              </a:rPr>
              <a:t>effort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</a:t>
            </a:r>
            <a:r>
              <a:rPr lang="en-US" dirty="0" smtClean="0"/>
              <a:t> = proximity of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/>
              <a:t> in PDG</a:t>
            </a:r>
          </a:p>
          <a:p>
            <a:pPr lvl="1"/>
            <a:r>
              <a:rPr lang="en-US" dirty="0" smtClean="0"/>
              <a:t>PDG = CDG </a:t>
            </a:r>
            <a:r>
              <a:rPr lang="en-US" dirty="0" smtClean="0">
                <a:latin typeface="Cambria Math"/>
                <a:ea typeface="Cambria Math"/>
              </a:rPr>
              <a:t>∪ </a:t>
            </a:r>
            <a:r>
              <a:rPr lang="en-US" dirty="0" smtClean="0"/>
              <a:t>DDG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Per Cleve and Zeller [ICSE ’05]</a:t>
            </a:r>
          </a:p>
          <a:p>
            <a:pPr marL="274320" lvl="1">
              <a:spcBef>
                <a:spcPts val="24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Fraction of entire program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“Usable” only if 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effort</a:t>
            </a:r>
            <a:r>
              <a:rPr lang="en-US" i="1" dirty="0" smtClean="0">
                <a:solidFill>
                  <a:srgbClr val="000000"/>
                </a:solidFill>
              </a:rPr>
              <a:t> &lt;</a:t>
            </a:r>
            <a:r>
              <a:rPr lang="en-US" dirty="0" smtClean="0">
                <a:solidFill>
                  <a:srgbClr val="000000"/>
                </a:solidFill>
              </a:rPr>
              <a:t> 5%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Somewhat arbitrary cutoff; works well in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dirty="0" smtClean="0"/>
              <a:t>What kind of predicate has the top score?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9846" y="1219201"/>
            <a:ext cx="7484309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Effectiveness of Pruning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1860"/>
            <a:ext cx="8229600" cy="49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3600" y="1219200"/>
            <a:ext cx="2743200" cy="132802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Analysis time: from ~20 mins down to ~1 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Impact of Sampling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030" y="1219200"/>
            <a:ext cx="75739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dirty="0" smtClean="0"/>
              <a:t>Usefulness Under Sparse Sampling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36033"/>
            <a:ext cx="7467600" cy="493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Ranked Predicate Selection</a:t>
            </a: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Consider each predicate </a:t>
            </a:r>
            <a:r>
              <a:rPr lang="en-US" i="1" smtClean="0">
                <a:latin typeface="+mj-lt"/>
              </a:rPr>
              <a:t>P</a:t>
            </a:r>
            <a:r>
              <a:rPr lang="en-US" smtClean="0"/>
              <a:t> one at a time</a:t>
            </a:r>
          </a:p>
          <a:p>
            <a:pPr lvl="1"/>
            <a:r>
              <a:rPr lang="en-US" smtClean="0"/>
              <a:t>Include inferred predicates (e.g. </a:t>
            </a:r>
            <a:r>
              <a:rPr lang="en-US" smtClean="0">
                <a:cs typeface="Times New Roman" pitchFamily="18" charset="0"/>
              </a:rPr>
              <a:t>≤, ≠, ≥)</a:t>
            </a:r>
          </a:p>
          <a:p>
            <a:pPr>
              <a:spcBef>
                <a:spcPct val="120000"/>
              </a:spcBef>
            </a:pPr>
            <a:r>
              <a:rPr lang="en-US" smtClean="0">
                <a:cs typeface="Times New Roman" pitchFamily="18" charset="0"/>
              </a:rPr>
              <a:t>How likely is failure when </a:t>
            </a:r>
            <a:r>
              <a:rPr lang="en-US" i="1" smtClean="0">
                <a:latin typeface="+mj-lt"/>
                <a:cs typeface="Times New Roman" pitchFamily="18" charset="0"/>
              </a:rPr>
              <a:t>P</a:t>
            </a:r>
            <a:r>
              <a:rPr lang="en-US" smtClean="0">
                <a:cs typeface="Times New Roman" pitchFamily="18" charset="0"/>
              </a:rPr>
              <a:t> is true?</a:t>
            </a:r>
          </a:p>
          <a:p>
            <a:pPr lvl="1"/>
            <a:r>
              <a:rPr lang="en-US" smtClean="0">
                <a:cs typeface="Times New Roman" pitchFamily="18" charset="0"/>
              </a:rPr>
              <a:t>(technically, when </a:t>
            </a:r>
            <a:r>
              <a:rPr lang="en-US" i="1" smtClean="0">
                <a:latin typeface="+mj-lt"/>
                <a:cs typeface="Times New Roman" pitchFamily="18" charset="0"/>
              </a:rPr>
              <a:t>P</a:t>
            </a:r>
            <a:r>
              <a:rPr lang="en-US" smtClean="0">
                <a:cs typeface="Times New Roman" pitchFamily="18" charset="0"/>
              </a:rPr>
              <a:t> is </a:t>
            </a:r>
            <a:r>
              <a:rPr lang="en-US" i="1" smtClean="0">
                <a:cs typeface="Times New Roman" pitchFamily="18" charset="0"/>
              </a:rPr>
              <a:t>observed</a:t>
            </a:r>
            <a:r>
              <a:rPr lang="en-US" smtClean="0">
                <a:cs typeface="Times New Roman" pitchFamily="18" charset="0"/>
              </a:rPr>
              <a:t> to be true)</a:t>
            </a:r>
          </a:p>
          <a:p>
            <a:r>
              <a:rPr lang="en-US" smtClean="0">
                <a:cs typeface="Times New Roman" pitchFamily="18" charset="0"/>
              </a:rPr>
              <a:t>Multiple bugs yield multiple bad predicates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graphicFrame>
        <p:nvGraphicFramePr>
          <p:cNvPr id="289796" name="Object 4"/>
          <p:cNvGraphicFramePr>
            <a:graphicFrameLocks noChangeAspect="1"/>
          </p:cNvGraphicFramePr>
          <p:nvPr>
            <p:ph idx="1"/>
          </p:nvPr>
        </p:nvGraphicFramePr>
        <p:xfrm>
          <a:off x="684213" y="2127250"/>
          <a:ext cx="7775575" cy="2603500"/>
        </p:xfrm>
        <a:graphic>
          <a:graphicData uri="http://schemas.openxmlformats.org/presentationml/2006/ole">
            <p:oleObj spid="_x0000_s871426" name="Equation" r:id="rId4" imgW="2844720" imgH="952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Done? Not Exactly!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nsolas" pitchFamily="49" charset="0"/>
              </a:rPr>
              <a:t>if (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f == NULL</a:t>
            </a:r>
            <a:r>
              <a:rPr lang="en-US" dirty="0" smtClean="0">
                <a:latin typeface="Consolas" pitchFamily="49" charset="0"/>
              </a:rPr>
              <a:t>) {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effectLst/>
                <a:latin typeface="Consolas" pitchFamily="49" charset="0"/>
              </a:rPr>
              <a:t>	x = 0;</a:t>
            </a:r>
            <a:br>
              <a:rPr lang="en-US" dirty="0" smtClean="0">
                <a:effectLst/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	*f;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}</a:t>
            </a:r>
            <a:endParaRPr lang="en-US" noProof="1" smtClean="0">
              <a:latin typeface="Consolas" pitchFamily="49" charset="0"/>
            </a:endParaRPr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 anchor="ctr">
            <a:normAutofit/>
          </a:bodyPr>
          <a:lstStyle/>
          <a:p>
            <a:endParaRPr lang="en-US" sz="2800" dirty="0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5167313" y="1981200"/>
            <a:ext cx="26812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 anchorCtr="1">
            <a:spAutoFit/>
          </a:bodyPr>
          <a:lstStyle/>
          <a:p>
            <a:pPr>
              <a:tabLst>
                <a:tab pos="1720850" algn="l"/>
                <a:tab pos="3316288" algn="r"/>
              </a:tabLst>
            </a:pPr>
            <a:r>
              <a:rPr lang="en-US" i="1" noProof="1" smtClean="0">
                <a:latin typeface="+mj-lt"/>
              </a:rPr>
              <a:t>Bad</a:t>
            </a:r>
            <a:r>
              <a:rPr lang="en-US" noProof="1" smtClean="0">
                <a:latin typeface="+mj-lt"/>
              </a:rPr>
              <a:t>(</a:t>
            </a:r>
            <a:r>
              <a:rPr lang="en-US" noProof="1" smtClean="0">
                <a:latin typeface="Consolas" pitchFamily="49" charset="0"/>
              </a:rPr>
              <a:t>f = NULL</a:t>
            </a:r>
            <a:r>
              <a:rPr lang="en-US" noProof="1" smtClean="0">
                <a:latin typeface="+mj-lt"/>
              </a:rPr>
              <a:t>)	= 1.0</a:t>
            </a:r>
            <a:endParaRPr lang="en-US" noProof="1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Done? Not Exactly!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nsolas" pitchFamily="49" charset="0"/>
              </a:rPr>
              <a:t>if (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f == NULL</a:t>
            </a:r>
            <a:r>
              <a:rPr lang="en-US" dirty="0" smtClean="0">
                <a:latin typeface="Consolas" pitchFamily="49" charset="0"/>
              </a:rPr>
              <a:t>) {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	x = 0;</a:t>
            </a:r>
            <a:b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	*f;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}</a:t>
            </a:r>
            <a:endParaRPr lang="en-US" noProof="1" smtClean="0">
              <a:latin typeface="Consolas" pitchFamily="49" charset="0"/>
            </a:endParaRPr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sz="3200" dirty="0" smtClean="0"/>
              <a:t>Predicate </a:t>
            </a:r>
            <a:r>
              <a:rPr lang="en-US" sz="3200" dirty="0"/>
              <a:t>(</a:t>
            </a:r>
            <a:r>
              <a:rPr lang="en-US" sz="3200" dirty="0">
                <a:latin typeface="Consolas" pitchFamily="49" charset="0"/>
              </a:rPr>
              <a:t>x </a:t>
            </a:r>
            <a:r>
              <a:rPr lang="en-US" sz="3200" dirty="0" smtClean="0">
                <a:latin typeface="Consolas" pitchFamily="49" charset="0"/>
              </a:rPr>
              <a:t>= </a:t>
            </a:r>
            <a:r>
              <a:rPr lang="en-US" sz="3200" dirty="0">
                <a:latin typeface="Consolas" pitchFamily="49" charset="0"/>
              </a:rPr>
              <a:t>0</a:t>
            </a:r>
            <a:r>
              <a:rPr lang="en-US" sz="3200" dirty="0"/>
              <a:t>) is innocent bystander</a:t>
            </a:r>
          </a:p>
          <a:p>
            <a:pPr lvl="1"/>
            <a:r>
              <a:rPr lang="en-US" sz="2800" dirty="0"/>
              <a:t>Program is already doomed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5167313" y="1981200"/>
            <a:ext cx="26812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 anchorCtr="1">
            <a:spAutoFit/>
          </a:bodyPr>
          <a:lstStyle/>
          <a:p>
            <a:pPr>
              <a:tabLst>
                <a:tab pos="1720850" algn="l"/>
                <a:tab pos="3316288" algn="r"/>
              </a:tabLst>
            </a:pPr>
            <a:r>
              <a:rPr lang="en-US" i="1" noProof="1" smtClean="0">
                <a:latin typeface="+mj-lt"/>
              </a:rPr>
              <a:t>Bad</a:t>
            </a:r>
            <a:r>
              <a:rPr lang="en-US" noProof="1" smtClean="0">
                <a:latin typeface="+mj-lt"/>
              </a:rPr>
              <a:t>(</a:t>
            </a:r>
            <a:r>
              <a:rPr lang="en-US" noProof="1" smtClean="0">
                <a:latin typeface="Consolas" pitchFamily="49" charset="0"/>
              </a:rPr>
              <a:t>f = NULL</a:t>
            </a:r>
            <a:r>
              <a:rPr lang="en-US" noProof="1" smtClean="0">
                <a:latin typeface="+mj-lt"/>
              </a:rPr>
              <a:t>)	= 1.0</a:t>
            </a:r>
            <a:endParaRPr lang="en-US" noProof="1">
              <a:latin typeface="+mj-lt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167313" y="2433935"/>
            <a:ext cx="26812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 anchorCtr="1">
            <a:spAutoFit/>
          </a:bodyPr>
          <a:lstStyle/>
          <a:p>
            <a:pPr>
              <a:tabLst>
                <a:tab pos="1720850" algn="l"/>
                <a:tab pos="3316288" algn="r"/>
              </a:tabLst>
            </a:pPr>
            <a:r>
              <a:rPr lang="en-US" i="1" noProof="1" smtClean="0">
                <a:latin typeface="+mj-lt"/>
              </a:rPr>
              <a:t>Bad</a:t>
            </a:r>
            <a:r>
              <a:rPr lang="en-US" noProof="1" smtClean="0">
                <a:latin typeface="+mj-lt"/>
              </a:rPr>
              <a:t>(</a:t>
            </a:r>
            <a:r>
              <a:rPr lang="en-US" noProof="1" smtClean="0">
                <a:latin typeface="Consolas" pitchFamily="49" charset="0"/>
              </a:rPr>
              <a:t>x = 0</a:t>
            </a:r>
            <a:r>
              <a:rPr lang="en-US" noProof="1" smtClean="0"/>
              <a:t>)</a:t>
            </a:r>
            <a:r>
              <a:rPr lang="en-US" noProof="1" smtClean="0">
                <a:latin typeface="+mj-lt"/>
              </a:rPr>
              <a:t>	= 1.0</a:t>
            </a:r>
            <a:endParaRPr lang="en-US" noProof="1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Multi-Valued </a:t>
            </a:r>
            <a:r>
              <a:rPr lang="en-US" dirty="0"/>
              <a:t>Logic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unlucky sites on the doomed path</a:t>
            </a:r>
          </a:p>
          <a:p>
            <a:pPr>
              <a:spcBef>
                <a:spcPct val="500000"/>
              </a:spcBef>
            </a:pPr>
            <a:r>
              <a:rPr lang="en-US" dirty="0" smtClean="0">
                <a:cs typeface="Times New Roman" pitchFamily="18" charset="0"/>
              </a:rPr>
              <a:t>Background risk </a:t>
            </a:r>
            <a:r>
              <a:rPr lang="en-US" dirty="0">
                <a:cs typeface="Times New Roman" pitchFamily="18" charset="0"/>
              </a:rPr>
              <a:t>of </a:t>
            </a:r>
            <a:r>
              <a:rPr lang="en-US" dirty="0" smtClean="0">
                <a:cs typeface="Times New Roman" pitchFamily="18" charset="0"/>
              </a:rPr>
              <a:t>failure for reaching this site</a:t>
            </a:r>
            <a:r>
              <a:rPr lang="en-US" dirty="0">
                <a:cs typeface="Times New Roman" pitchFamily="18" charset="0"/>
              </a:rPr>
              <a:t>, regardless of predicate truth/falsehood</a:t>
            </a:r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1749425" y="2868613"/>
          <a:ext cx="6718300" cy="1165225"/>
        </p:xfrm>
        <a:graphic>
          <a:graphicData uri="http://schemas.openxmlformats.org/presentationml/2006/ole">
            <p:oleObj spid="_x0000_s872450" name="Equation" r:id="rId4" imgW="248904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2751</TotalTime>
  <Words>1724</Words>
  <Application>Microsoft Office PowerPoint</Application>
  <PresentationFormat>On-screen Show (4:3)</PresentationFormat>
  <Paragraphs>421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Origin</vt:lpstr>
      <vt:lpstr>Equation</vt:lpstr>
      <vt:lpstr>Statistical Debugging</vt:lpstr>
      <vt:lpstr>Bug Isolation Architecture</vt:lpstr>
      <vt:lpstr>Winnowing Down the Culprits</vt:lpstr>
      <vt:lpstr>Multiple, Non-Deterministic Bugs</vt:lpstr>
      <vt:lpstr>Ranked Predicate Selection</vt:lpstr>
      <vt:lpstr>Some Definitions</vt:lpstr>
      <vt:lpstr>Are We Done? Not Exactly!</vt:lpstr>
      <vt:lpstr>Are We Done? Not Exactly!</vt:lpstr>
      <vt:lpstr>Fun With Multi-Valued Logic</vt:lpstr>
      <vt:lpstr>Isolate the Predictive Value of P</vt:lpstr>
      <vt:lpstr>Increase Isolates the Predictor</vt:lpstr>
      <vt:lpstr>It Works!</vt:lpstr>
      <vt:lpstr>Multiple Bugs: Some Issues</vt:lpstr>
      <vt:lpstr>Guide to Visualization</vt:lpstr>
      <vt:lpstr>Confidence Interval on Increase(P)</vt:lpstr>
      <vt:lpstr>Bad Idea #1: Rank by Increase(P)</vt:lpstr>
      <vt:lpstr>Bad Idea #2: Rank by F(P)</vt:lpstr>
      <vt:lpstr>A Helpful Analogy</vt:lpstr>
      <vt:lpstr>Rank by Harmonic Mean</vt:lpstr>
      <vt:lpstr>Redundancy Elimination</vt:lpstr>
      <vt:lpstr>Simulated Iterative Bug Fixing</vt:lpstr>
      <vt:lpstr>Case Study: Moss</vt:lpstr>
      <vt:lpstr>Effectiveness of Filtering</vt:lpstr>
      <vt:lpstr>Effectiveness of Ranking</vt:lpstr>
      <vt:lpstr>Analysis of exif</vt:lpstr>
      <vt:lpstr>Analysis of Rhythmbox</vt:lpstr>
      <vt:lpstr>How Many Runs Are Needed?</vt:lpstr>
      <vt:lpstr>Other Models, Briefly Considered</vt:lpstr>
      <vt:lpstr>Capturing Bugs and Usage Patterns</vt:lpstr>
      <vt:lpstr>Probabilistic Latent Semantic Analysis</vt:lpstr>
      <vt:lpstr>Uses of Topic Models</vt:lpstr>
      <vt:lpstr>Compound Predicates for Complex Bugs</vt:lpstr>
      <vt:lpstr>Edward John Moreton Drax Plunkett, Lord Dunsany, “Weeds &amp; Moss”, My Ireland</vt:lpstr>
      <vt:lpstr>Limitations of Simple Predicates</vt:lpstr>
      <vt:lpstr>Motivation: Bad Pointer Errors</vt:lpstr>
      <vt:lpstr>Motivation: Bad Pointer Errors</vt:lpstr>
      <vt:lpstr>Great! So What’s the Problem?</vt:lpstr>
      <vt:lpstr>Conservative Definition</vt:lpstr>
      <vt:lpstr>Three-Valued Truth Tables</vt:lpstr>
      <vt:lpstr>Mixed Compound &amp; Simple Predicates</vt:lpstr>
      <vt:lpstr>Still Too Many</vt:lpstr>
      <vt:lpstr>Upper Bound On Score</vt:lpstr>
      <vt:lpstr>↑F(C) and ↓S(C) for conjunction</vt:lpstr>
      <vt:lpstr>↑S(C obs)</vt:lpstr>
      <vt:lpstr>Usability</vt:lpstr>
      <vt:lpstr>Evaluation: What kind of predicate has the top score?</vt:lpstr>
      <vt:lpstr>Evaluation: Effectiveness of Pruning</vt:lpstr>
      <vt:lpstr>Evaluation: Impact of Sampling</vt:lpstr>
      <vt:lpstr>Evaluation: Usefulness Under Sparse Sampling</vt:lpstr>
    </vt:vector>
  </TitlesOfParts>
  <Company>University of Wisconsin–Madison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Debugging: Lecture #2</dc:title>
  <dc:creator>Ben Liblit</dc:creator>
  <cp:keywords/>
  <dc:description>Copyright © 2007, Benjamin Liblit.  All rights reserved.</dc:description>
  <cp:lastModifiedBy>Ben Liblit</cp:lastModifiedBy>
  <cp:revision>280</cp:revision>
  <dcterms:created xsi:type="dcterms:W3CDTF">2007-07-14T02:37:21Z</dcterms:created>
  <dcterms:modified xsi:type="dcterms:W3CDTF">2007-07-20T18:23:28Z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