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89" r:id="rId2"/>
    <p:sldId id="367" r:id="rId3"/>
    <p:sldId id="339" r:id="rId4"/>
    <p:sldId id="362" r:id="rId5"/>
    <p:sldId id="355" r:id="rId6"/>
    <p:sldId id="356" r:id="rId7"/>
    <p:sldId id="357" r:id="rId8"/>
    <p:sldId id="363" r:id="rId9"/>
    <p:sldId id="358" r:id="rId10"/>
    <p:sldId id="368" r:id="rId11"/>
    <p:sldId id="364" r:id="rId12"/>
    <p:sldId id="365" r:id="rId13"/>
    <p:sldId id="366" r:id="rId14"/>
    <p:sldId id="369" r:id="rId15"/>
    <p:sldId id="341" r:id="rId16"/>
    <p:sldId id="370" r:id="rId17"/>
    <p:sldId id="343" r:id="rId18"/>
    <p:sldId id="344" r:id="rId19"/>
    <p:sldId id="371" r:id="rId20"/>
    <p:sldId id="379" r:id="rId21"/>
    <p:sldId id="380" r:id="rId22"/>
    <p:sldId id="373" r:id="rId23"/>
    <p:sldId id="374" r:id="rId24"/>
    <p:sldId id="350" r:id="rId25"/>
    <p:sldId id="375" r:id="rId26"/>
    <p:sldId id="378" r:id="rId27"/>
    <p:sldId id="389" r:id="rId28"/>
    <p:sldId id="390" r:id="rId29"/>
    <p:sldId id="377" r:id="rId30"/>
    <p:sldId id="360" r:id="rId31"/>
    <p:sldId id="381" r:id="rId32"/>
    <p:sldId id="376" r:id="rId33"/>
    <p:sldId id="353" r:id="rId34"/>
    <p:sldId id="386" r:id="rId35"/>
    <p:sldId id="387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9900"/>
    <a:srgbClr val="006600"/>
    <a:srgbClr val="FFFF00"/>
    <a:srgbClr val="0066FF"/>
    <a:srgbClr val="3399FF"/>
    <a:srgbClr val="FF00FF"/>
    <a:srgbClr val="00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preferSingleView="1">
    <p:restoredLeft sz="8801" autoAdjust="0"/>
    <p:restoredTop sz="99147" autoAdjust="0"/>
  </p:normalViewPr>
  <p:slideViewPr>
    <p:cSldViewPr snapToGrid="0">
      <p:cViewPr>
        <p:scale>
          <a:sx n="80" d="100"/>
          <a:sy n="80" d="100"/>
        </p:scale>
        <p:origin x="-822" y="-8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24"/>
    </p:cViewPr>
  </p:sorterViewPr>
  <p:notesViewPr>
    <p:cSldViewPr snapToGrid="0">
      <p:cViewPr varScale="1">
        <p:scale>
          <a:sx n="59" d="100"/>
          <a:sy n="59" d="100"/>
        </p:scale>
        <p:origin x="-2472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6A20D0-C2D9-4EC7-B4B9-7C230BCB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A988ADFC-C730-4A8E-B9EB-B972F6FC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C5CCB6-374B-4160-BA0D-14E9AB4F4A8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3263"/>
            <a:ext cx="4687888" cy="3516312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52938"/>
            <a:ext cx="5140325" cy="4141787"/>
          </a:xfrm>
          <a:noFill/>
          <a:ln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Scalable Defect Detection</a:t>
            </a:r>
          </a:p>
        </p:txBody>
      </p:sp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706438" y="4111625"/>
            <a:ext cx="7110412" cy="1752600"/>
          </a:xfrm>
        </p:spPr>
        <p:txBody>
          <a:bodyPr/>
          <a:lstStyle/>
          <a:p>
            <a:pPr algn="l"/>
            <a:r>
              <a:rPr lang="en-US" sz="2800" smtClean="0"/>
              <a:t>Manuvir Das, Zhe Yang, Daniel Wang</a:t>
            </a:r>
          </a:p>
          <a:p>
            <a:pPr algn="l"/>
            <a:r>
              <a:rPr lang="en-US" sz="2800" smtClean="0"/>
              <a:t>Center for Software Excellence</a:t>
            </a:r>
          </a:p>
          <a:p>
            <a:pPr algn="l"/>
            <a:r>
              <a:rPr lang="en-US" sz="2800" smtClean="0"/>
              <a:t>Microsoft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Contrast this with …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4388" cy="4525963"/>
          </a:xfrm>
        </p:spPr>
        <p:txBody>
          <a:bodyPr/>
          <a:lstStyle/>
          <a:p>
            <a:r>
              <a:rPr lang="en-US" sz="2800" smtClean="0"/>
              <a:t>Build it into the language</a:t>
            </a:r>
          </a:p>
          <a:p>
            <a:pPr lvl="1"/>
            <a:r>
              <a:rPr lang="en-US" sz="2400" smtClean="0"/>
              <a:t>e.g. memory management in Java/C#</a:t>
            </a:r>
          </a:p>
          <a:p>
            <a:r>
              <a:rPr lang="en-US" sz="2800" smtClean="0"/>
              <a:t>If not, then fix it with a type system</a:t>
            </a:r>
          </a:p>
          <a:p>
            <a:pPr lvl="1"/>
            <a:r>
              <a:rPr lang="en-US" sz="2400" smtClean="0"/>
              <a:t>e.g. memory safety in Cyclone</a:t>
            </a:r>
          </a:p>
          <a:p>
            <a:r>
              <a:rPr lang="en-US" sz="2800" smtClean="0"/>
              <a:t>If not, then add formal specifications</a:t>
            </a:r>
          </a:p>
          <a:p>
            <a:pPr lvl="1"/>
            <a:r>
              <a:rPr lang="en-US" sz="2400" smtClean="0"/>
              <a:t>e.g. memory defect detection in ESC/Java</a:t>
            </a:r>
          </a:p>
          <a:p>
            <a:r>
              <a:rPr lang="en-US" sz="2800" smtClean="0"/>
              <a:t>If not, then find bugs with static analysis</a:t>
            </a:r>
          </a:p>
          <a:p>
            <a:pPr lvl="1"/>
            <a:r>
              <a:rPr lang="en-US" sz="2400" smtClean="0"/>
              <a:t>e.g. memory defect detection in PREfix</a:t>
            </a:r>
          </a:p>
          <a:p>
            <a:r>
              <a:rPr lang="en-US" sz="2800" smtClean="0"/>
              <a:t>If not, then find bugs with dynamic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approach to scale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Scalable whole program analysis</a:t>
            </a:r>
          </a:p>
          <a:p>
            <a:pPr lvl="1"/>
            <a:r>
              <a:rPr lang="en-US" sz="2400" smtClean="0"/>
              <a:t>Combine lightweight analysis everywhere with heavyweight analysis in just the right places</a:t>
            </a:r>
          </a:p>
          <a:p>
            <a:r>
              <a:rPr lang="en-US" sz="2800" smtClean="0"/>
              <a:t>Accurate modular analysis</a:t>
            </a:r>
          </a:p>
          <a:p>
            <a:pPr lvl="1"/>
            <a:r>
              <a:rPr lang="en-US" sz="2400" smtClean="0"/>
              <a:t>Assume availability of function-level pre-conditions and post-conditions</a:t>
            </a:r>
          </a:p>
          <a:p>
            <a:pPr lvl="1"/>
            <a:r>
              <a:rPr lang="en-US" sz="2400" smtClean="0"/>
              <a:t>Powerful analysis + defect bucketing</a:t>
            </a:r>
          </a:p>
          <a:p>
            <a:r>
              <a:rPr lang="en-US" sz="2800" smtClean="0"/>
              <a:t>Programmer supplied specifications</a:t>
            </a:r>
          </a:p>
          <a:p>
            <a:pPr lvl="1"/>
            <a:r>
              <a:rPr lang="en-US" sz="2400" smtClean="0"/>
              <a:t>Designed to be developer friendly</a:t>
            </a:r>
          </a:p>
          <a:p>
            <a:pPr lvl="1"/>
            <a:r>
              <a:rPr lang="en-US" sz="2400" smtClean="0"/>
              <a:t>Automatically inferred via global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… explained in 3 lectures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9263" y="1566863"/>
            <a:ext cx="7424737" cy="4321175"/>
          </a:xfrm>
        </p:spPr>
        <p:txBody>
          <a:bodyPr/>
          <a:lstStyle/>
          <a:p>
            <a:r>
              <a:rPr lang="en-US" sz="2800" smtClean="0"/>
              <a:t>Scalable whole program analysis</a:t>
            </a:r>
          </a:p>
          <a:p>
            <a:pPr lvl="1"/>
            <a:r>
              <a:rPr lang="en-US" sz="2400" smtClean="0"/>
              <a:t>ESP</a:t>
            </a:r>
          </a:p>
          <a:p>
            <a:pPr lvl="1"/>
            <a:r>
              <a:rPr lang="en-US" sz="2400" smtClean="0"/>
              <a:t>Manuvir Das</a:t>
            </a:r>
          </a:p>
          <a:p>
            <a:r>
              <a:rPr lang="en-US" sz="2800" smtClean="0"/>
              <a:t>Accurate modular analysis</a:t>
            </a:r>
          </a:p>
          <a:p>
            <a:pPr lvl="1"/>
            <a:r>
              <a:rPr lang="en-US" sz="2400" smtClean="0"/>
              <a:t>espX, </a:t>
            </a:r>
            <a:r>
              <a:rPr lang="el-GR" sz="2400" smtClean="0"/>
              <a:t>μ</a:t>
            </a:r>
            <a:r>
              <a:rPr lang="en-US" sz="2400" smtClean="0"/>
              <a:t>SPACE</a:t>
            </a:r>
          </a:p>
          <a:p>
            <a:pPr lvl="1"/>
            <a:r>
              <a:rPr lang="en-US" sz="2400" smtClean="0"/>
              <a:t>Zhe Yang </a:t>
            </a:r>
          </a:p>
          <a:p>
            <a:r>
              <a:rPr lang="en-US" sz="2800" smtClean="0"/>
              <a:t>Programmer supplied specifications</a:t>
            </a:r>
          </a:p>
          <a:p>
            <a:pPr lvl="1"/>
            <a:r>
              <a:rPr lang="en-US" sz="2400" smtClean="0"/>
              <a:t>SAL, SALinfer</a:t>
            </a:r>
          </a:p>
          <a:p>
            <a:pPr lvl="1"/>
            <a:r>
              <a:rPr lang="en-US" sz="2400" smtClean="0"/>
              <a:t>Daniel Wang</a:t>
            </a:r>
          </a:p>
        </p:txBody>
      </p:sp>
      <p:pic>
        <p:nvPicPr>
          <p:cNvPr id="18435" name="Picture 4" descr="zhe"/>
          <p:cNvPicPr>
            <a:picLocks noChangeAspect="1" noChangeArrowheads="1"/>
          </p:cNvPicPr>
          <p:nvPr/>
        </p:nvPicPr>
        <p:blipFill>
          <a:blip r:embed="rId2"/>
          <a:srcRect l="14400" t="10359" r="9599" b="31079"/>
          <a:stretch>
            <a:fillRect/>
          </a:stretch>
        </p:blipFill>
        <p:spPr bwMode="auto">
          <a:xfrm>
            <a:off x="614363" y="3170238"/>
            <a:ext cx="9747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5" descr="daniel"/>
          <p:cNvPicPr>
            <a:picLocks noChangeAspect="1" noChangeArrowheads="1"/>
          </p:cNvPicPr>
          <p:nvPr/>
        </p:nvPicPr>
        <p:blipFill>
          <a:blip r:embed="rId3"/>
          <a:srcRect t="15540" b="5180"/>
          <a:stretch>
            <a:fillRect/>
          </a:stretch>
        </p:blipFill>
        <p:spPr bwMode="auto">
          <a:xfrm>
            <a:off x="635000" y="4581525"/>
            <a:ext cx="9382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manuvirdas"/>
          <p:cNvPicPr>
            <a:picLocks noChangeAspect="1" noChangeArrowheads="1"/>
          </p:cNvPicPr>
          <p:nvPr/>
        </p:nvPicPr>
        <p:blipFill>
          <a:blip r:embed="rId4" cstate="print"/>
          <a:srcRect l="8000" r="8000"/>
          <a:stretch>
            <a:fillRect/>
          </a:stretch>
        </p:blipFill>
        <p:spPr bwMode="auto">
          <a:xfrm>
            <a:off x="615950" y="1793875"/>
            <a:ext cx="94297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Scalable </a:t>
            </a:r>
            <a:br>
              <a:rPr lang="en-US" smtClean="0"/>
            </a:br>
            <a:r>
              <a:rPr lang="en-US" smtClean="0"/>
              <a:t>Whole Program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Safety properties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Dynamic checking </a:t>
            </a:r>
          </a:p>
          <a:p>
            <a:pPr lvl="1"/>
            <a:r>
              <a:rPr lang="en-US" smtClean="0"/>
              <a:t>Instrument the program with a monitor</a:t>
            </a:r>
          </a:p>
          <a:p>
            <a:pPr lvl="1"/>
            <a:r>
              <a:rPr lang="en-US" smtClean="0"/>
              <a:t>Fail if the monitor enters a bad state</a:t>
            </a:r>
          </a:p>
          <a:p>
            <a:r>
              <a:rPr lang="en-US" smtClean="0"/>
              <a:t>What is a safety property?</a:t>
            </a:r>
          </a:p>
          <a:p>
            <a:pPr lvl="1"/>
            <a:r>
              <a:rPr lang="en-US" smtClean="0"/>
              <a:t>Anything that can be monitored</a:t>
            </a:r>
          </a:p>
          <a:p>
            <a:r>
              <a:rPr lang="en-US" smtClean="0"/>
              <a:t>Static checking</a:t>
            </a:r>
          </a:p>
          <a:p>
            <a:pPr lvl="1"/>
            <a:r>
              <a:rPr lang="en-US" smtClean="0"/>
              <a:t>Simulate all possible executions of the instrumented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52500" y="2006600"/>
            <a:ext cx="4279900" cy="3937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if (dump)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rgbClr val="66CC66"/>
                </a:solidFill>
                <a:latin typeface="Courier New" pitchFamily="49" charset="0"/>
              </a:rPr>
              <a:t>fil = fopen(dumpFile,”w”)</a:t>
            </a:r>
            <a:r>
              <a:rPr lang="en-US" sz="1800" b="1"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>
              <a:latin typeface="Courier New" pitchFamily="49" charset="0"/>
            </a:endParaRPr>
          </a:p>
          <a:p>
            <a:pPr eaLnBrk="0" hangingPunct="0"/>
            <a:r>
              <a:rPr lang="en-US" sz="1800" b="1">
                <a:latin typeface="Courier New" pitchFamily="49" charset="0"/>
              </a:rPr>
              <a:t>  if (p)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x = 0;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else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x = 1;</a:t>
            </a:r>
          </a:p>
          <a:p>
            <a:pPr eaLnBrk="0" hangingPunct="0"/>
            <a:endParaRPr lang="en-US" sz="1800" b="1">
              <a:latin typeface="Courier New" pitchFamily="49" charset="0"/>
            </a:endParaRPr>
          </a:p>
          <a:p>
            <a:pPr eaLnBrk="0" hangingPunct="0"/>
            <a:r>
              <a:rPr lang="en-US" sz="1800" b="1">
                <a:latin typeface="Courier New" pitchFamily="49" charset="0"/>
              </a:rPr>
              <a:t>  if (dump)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    </a:t>
            </a:r>
            <a:r>
              <a:rPr lang="en-US" sz="1800" b="1">
                <a:solidFill>
                  <a:srgbClr val="66CC66"/>
                </a:solidFill>
                <a:latin typeface="Courier New" pitchFamily="49" charset="0"/>
              </a:rPr>
              <a:t>fclose(fil)</a:t>
            </a:r>
            <a:r>
              <a:rPr lang="en-US" sz="1800" b="1">
                <a:latin typeface="Courier New" pitchFamily="49" charset="0"/>
              </a:rPr>
              <a:t>;</a:t>
            </a:r>
          </a:p>
          <a:p>
            <a:pPr eaLnBrk="0" hangingPunct="0"/>
            <a:r>
              <a:rPr lang="en-US" sz="1800" b="1">
                <a:latin typeface="Courier New" pitchFamily="49" charset="0"/>
              </a:rPr>
              <a:t>}</a:t>
            </a:r>
          </a:p>
          <a:p>
            <a:pPr eaLnBrk="0" hangingPunct="0"/>
            <a:endParaRPr lang="en-US" sz="1800" b="1">
              <a:latin typeface="Courier New" pitchFamily="49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848100" y="2616200"/>
            <a:ext cx="4668838" cy="1652588"/>
            <a:chOff x="2409" y="2090"/>
            <a:chExt cx="2941" cy="1041"/>
          </a:xfrm>
        </p:grpSpPr>
        <p:sp>
          <p:nvSpPr>
            <p:cNvPr id="21512" name="AutoShape 5"/>
            <p:cNvSpPr>
              <a:spLocks noChangeArrowheads="1"/>
            </p:cNvSpPr>
            <p:nvPr/>
          </p:nvSpPr>
          <p:spPr bwMode="auto">
            <a:xfrm>
              <a:off x="3086" y="2090"/>
              <a:ext cx="544" cy="218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chemeClr val="tx2"/>
                  </a:solidFill>
                  <a:latin typeface="Courier New" pitchFamily="49" charset="0"/>
                </a:rPr>
                <a:t>Closed</a:t>
              </a:r>
            </a:p>
          </p:txBody>
        </p:sp>
        <p:sp>
          <p:nvSpPr>
            <p:cNvPr id="21513" name="AutoShape 6"/>
            <p:cNvSpPr>
              <a:spLocks noChangeArrowheads="1"/>
            </p:cNvSpPr>
            <p:nvPr/>
          </p:nvSpPr>
          <p:spPr bwMode="auto">
            <a:xfrm>
              <a:off x="3064" y="2906"/>
              <a:ext cx="544" cy="218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66CC66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</a:p>
          </p:txBody>
        </p:sp>
        <p:sp>
          <p:nvSpPr>
            <p:cNvPr id="21514" name="AutoShape 7"/>
            <p:cNvSpPr>
              <a:spLocks noChangeArrowheads="1"/>
            </p:cNvSpPr>
            <p:nvPr/>
          </p:nvSpPr>
          <p:spPr bwMode="auto">
            <a:xfrm>
              <a:off x="4518" y="2461"/>
              <a:ext cx="479" cy="22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A7438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FA7438"/>
                  </a:solidFill>
                  <a:latin typeface="Courier New" pitchFamily="49" charset="0"/>
                </a:rPr>
                <a:t>Error</a:t>
              </a:r>
            </a:p>
          </p:txBody>
        </p:sp>
        <p:sp>
          <p:nvSpPr>
            <p:cNvPr id="21515" name="Freeform 8"/>
            <p:cNvSpPr>
              <a:spLocks/>
            </p:cNvSpPr>
            <p:nvPr/>
          </p:nvSpPr>
          <p:spPr bwMode="auto">
            <a:xfrm>
              <a:off x="3118" y="2334"/>
              <a:ext cx="173" cy="549"/>
            </a:xfrm>
            <a:custGeom>
              <a:avLst/>
              <a:gdLst>
                <a:gd name="T0" fmla="*/ 173 w 173"/>
                <a:gd name="T1" fmla="*/ 0 h 549"/>
                <a:gd name="T2" fmla="*/ 2 w 173"/>
                <a:gd name="T3" fmla="*/ 297 h 549"/>
                <a:gd name="T4" fmla="*/ 158 w 173"/>
                <a:gd name="T5" fmla="*/ 549 h 549"/>
                <a:gd name="T6" fmla="*/ 0 60000 65536"/>
                <a:gd name="T7" fmla="*/ 0 60000 65536"/>
                <a:gd name="T8" fmla="*/ 0 60000 65536"/>
                <a:gd name="T9" fmla="*/ 0 w 173"/>
                <a:gd name="T10" fmla="*/ 0 h 549"/>
                <a:gd name="T11" fmla="*/ 173 w 173"/>
                <a:gd name="T12" fmla="*/ 549 h 5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549">
                  <a:moveTo>
                    <a:pt x="173" y="0"/>
                  </a:moveTo>
                  <a:cubicBezTo>
                    <a:pt x="88" y="103"/>
                    <a:pt x="4" y="206"/>
                    <a:pt x="2" y="297"/>
                  </a:cubicBezTo>
                  <a:cubicBezTo>
                    <a:pt x="0" y="388"/>
                    <a:pt x="79" y="468"/>
                    <a:pt x="158" y="54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16" name="Freeform 9"/>
            <p:cNvSpPr>
              <a:spLocks/>
            </p:cNvSpPr>
            <p:nvPr/>
          </p:nvSpPr>
          <p:spPr bwMode="auto">
            <a:xfrm>
              <a:off x="3384" y="2334"/>
              <a:ext cx="154" cy="543"/>
            </a:xfrm>
            <a:custGeom>
              <a:avLst/>
              <a:gdLst>
                <a:gd name="T0" fmla="*/ 9 w 154"/>
                <a:gd name="T1" fmla="*/ 0 h 543"/>
                <a:gd name="T2" fmla="*/ 153 w 154"/>
                <a:gd name="T3" fmla="*/ 288 h 543"/>
                <a:gd name="T4" fmla="*/ 0 w 154"/>
                <a:gd name="T5" fmla="*/ 543 h 543"/>
                <a:gd name="T6" fmla="*/ 0 60000 65536"/>
                <a:gd name="T7" fmla="*/ 0 60000 65536"/>
                <a:gd name="T8" fmla="*/ 0 60000 65536"/>
                <a:gd name="T9" fmla="*/ 0 w 154"/>
                <a:gd name="T10" fmla="*/ 0 h 543"/>
                <a:gd name="T11" fmla="*/ 154 w 154"/>
                <a:gd name="T12" fmla="*/ 543 h 5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543">
                  <a:moveTo>
                    <a:pt x="9" y="0"/>
                  </a:moveTo>
                  <a:cubicBezTo>
                    <a:pt x="81" y="99"/>
                    <a:pt x="154" y="198"/>
                    <a:pt x="153" y="288"/>
                  </a:cubicBezTo>
                  <a:cubicBezTo>
                    <a:pt x="152" y="378"/>
                    <a:pt x="76" y="460"/>
                    <a:pt x="0" y="54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17" name="Line 10"/>
            <p:cNvSpPr>
              <a:spLocks noChangeShapeType="1"/>
            </p:cNvSpPr>
            <p:nvPr/>
          </p:nvSpPr>
          <p:spPr bwMode="auto">
            <a:xfrm flipV="1">
              <a:off x="3642" y="2598"/>
              <a:ext cx="80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18" name="Line 11"/>
            <p:cNvSpPr>
              <a:spLocks noChangeShapeType="1"/>
            </p:cNvSpPr>
            <p:nvPr/>
          </p:nvSpPr>
          <p:spPr bwMode="auto">
            <a:xfrm>
              <a:off x="3702" y="2193"/>
              <a:ext cx="750" cy="3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19" name="Freeform 12"/>
            <p:cNvSpPr>
              <a:spLocks/>
            </p:cNvSpPr>
            <p:nvPr/>
          </p:nvSpPr>
          <p:spPr bwMode="auto">
            <a:xfrm>
              <a:off x="2848" y="2930"/>
              <a:ext cx="179" cy="190"/>
            </a:xfrm>
            <a:custGeom>
              <a:avLst/>
              <a:gdLst>
                <a:gd name="T0" fmla="*/ 179 w 179"/>
                <a:gd name="T1" fmla="*/ 67 h 190"/>
                <a:gd name="T2" fmla="*/ 83 w 179"/>
                <a:gd name="T3" fmla="*/ 7 h 190"/>
                <a:gd name="T4" fmla="*/ 2 w 179"/>
                <a:gd name="T5" fmla="*/ 112 h 190"/>
                <a:gd name="T6" fmla="*/ 95 w 179"/>
                <a:gd name="T7" fmla="*/ 190 h 190"/>
                <a:gd name="T8" fmla="*/ 179 w 179"/>
                <a:gd name="T9" fmla="*/ 112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"/>
                <a:gd name="T16" fmla="*/ 0 h 190"/>
                <a:gd name="T17" fmla="*/ 179 w 179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" h="190">
                  <a:moveTo>
                    <a:pt x="179" y="67"/>
                  </a:moveTo>
                  <a:cubicBezTo>
                    <a:pt x="145" y="33"/>
                    <a:pt x="112" y="0"/>
                    <a:pt x="83" y="7"/>
                  </a:cubicBezTo>
                  <a:cubicBezTo>
                    <a:pt x="54" y="14"/>
                    <a:pt x="0" y="82"/>
                    <a:pt x="2" y="112"/>
                  </a:cubicBezTo>
                  <a:cubicBezTo>
                    <a:pt x="4" y="142"/>
                    <a:pt x="66" y="190"/>
                    <a:pt x="95" y="190"/>
                  </a:cubicBezTo>
                  <a:cubicBezTo>
                    <a:pt x="124" y="190"/>
                    <a:pt x="151" y="151"/>
                    <a:pt x="179" y="1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20" name="Freeform 13"/>
            <p:cNvSpPr>
              <a:spLocks/>
            </p:cNvSpPr>
            <p:nvPr/>
          </p:nvSpPr>
          <p:spPr bwMode="auto">
            <a:xfrm rot="10800000">
              <a:off x="5065" y="2465"/>
              <a:ext cx="179" cy="190"/>
            </a:xfrm>
            <a:custGeom>
              <a:avLst/>
              <a:gdLst>
                <a:gd name="T0" fmla="*/ 179 w 179"/>
                <a:gd name="T1" fmla="*/ 67 h 190"/>
                <a:gd name="T2" fmla="*/ 83 w 179"/>
                <a:gd name="T3" fmla="*/ 7 h 190"/>
                <a:gd name="T4" fmla="*/ 2 w 179"/>
                <a:gd name="T5" fmla="*/ 112 h 190"/>
                <a:gd name="T6" fmla="*/ 95 w 179"/>
                <a:gd name="T7" fmla="*/ 190 h 190"/>
                <a:gd name="T8" fmla="*/ 179 w 179"/>
                <a:gd name="T9" fmla="*/ 112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9"/>
                <a:gd name="T16" fmla="*/ 0 h 190"/>
                <a:gd name="T17" fmla="*/ 179 w 179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9" h="190">
                  <a:moveTo>
                    <a:pt x="179" y="67"/>
                  </a:moveTo>
                  <a:cubicBezTo>
                    <a:pt x="145" y="33"/>
                    <a:pt x="112" y="0"/>
                    <a:pt x="83" y="7"/>
                  </a:cubicBezTo>
                  <a:cubicBezTo>
                    <a:pt x="54" y="14"/>
                    <a:pt x="0" y="82"/>
                    <a:pt x="2" y="112"/>
                  </a:cubicBezTo>
                  <a:cubicBezTo>
                    <a:pt x="4" y="142"/>
                    <a:pt x="66" y="190"/>
                    <a:pt x="95" y="190"/>
                  </a:cubicBezTo>
                  <a:cubicBezTo>
                    <a:pt x="124" y="190"/>
                    <a:pt x="151" y="151"/>
                    <a:pt x="179" y="1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1521" name="Text Box 14"/>
            <p:cNvSpPr txBox="1">
              <a:spLocks noChangeArrowheads="1"/>
            </p:cNvSpPr>
            <p:nvPr/>
          </p:nvSpPr>
          <p:spPr bwMode="auto">
            <a:xfrm>
              <a:off x="2722" y="2531"/>
              <a:ext cx="384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Open</a:t>
              </a:r>
            </a:p>
          </p:txBody>
        </p:sp>
        <p:sp>
          <p:nvSpPr>
            <p:cNvPr id="21522" name="Text Box 15"/>
            <p:cNvSpPr txBox="1">
              <a:spLocks noChangeArrowheads="1"/>
            </p:cNvSpPr>
            <p:nvPr/>
          </p:nvSpPr>
          <p:spPr bwMode="auto">
            <a:xfrm>
              <a:off x="2409" y="2939"/>
              <a:ext cx="45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Print</a:t>
              </a:r>
            </a:p>
          </p:txBody>
        </p:sp>
        <p:sp>
          <p:nvSpPr>
            <p:cNvPr id="21523" name="Text Box 16"/>
            <p:cNvSpPr txBox="1">
              <a:spLocks noChangeArrowheads="1"/>
            </p:cNvSpPr>
            <p:nvPr/>
          </p:nvSpPr>
          <p:spPr bwMode="auto">
            <a:xfrm>
              <a:off x="3940" y="2813"/>
              <a:ext cx="384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Open</a:t>
              </a:r>
            </a:p>
          </p:txBody>
        </p:sp>
        <p:sp>
          <p:nvSpPr>
            <p:cNvPr id="21524" name="Text Box 17"/>
            <p:cNvSpPr txBox="1">
              <a:spLocks noChangeArrowheads="1"/>
            </p:cNvSpPr>
            <p:nvPr/>
          </p:nvSpPr>
          <p:spPr bwMode="auto">
            <a:xfrm>
              <a:off x="3543" y="2549"/>
              <a:ext cx="45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21525" name="Text Box 18"/>
            <p:cNvSpPr txBox="1">
              <a:spLocks noChangeArrowheads="1"/>
            </p:cNvSpPr>
            <p:nvPr/>
          </p:nvSpPr>
          <p:spPr bwMode="auto">
            <a:xfrm>
              <a:off x="3885" y="2105"/>
              <a:ext cx="853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Print/Close</a:t>
              </a:r>
            </a:p>
          </p:txBody>
        </p:sp>
        <p:sp>
          <p:nvSpPr>
            <p:cNvPr id="21526" name="Text Box 19"/>
            <p:cNvSpPr txBox="1">
              <a:spLocks noChangeArrowheads="1"/>
            </p:cNvSpPr>
            <p:nvPr/>
          </p:nvSpPr>
          <p:spPr bwMode="auto">
            <a:xfrm>
              <a:off x="5167" y="2357"/>
              <a:ext cx="183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400" b="1">
                  <a:latin typeface="Courier New" pitchFamily="49" charset="0"/>
                </a:rPr>
                <a:t>*</a:t>
              </a:r>
            </a:p>
          </p:txBody>
        </p:sp>
      </p:grp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962025" y="1997075"/>
            <a:ext cx="1958975" cy="3937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latin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if (dump)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latin typeface="Courier New" pitchFamily="49" charset="0"/>
              </a:rPr>
              <a:t>Open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if (p)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  x = 0;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else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  x = 1;</a:t>
            </a:r>
          </a:p>
          <a:p>
            <a:pPr eaLnBrk="0" hangingPunct="0"/>
            <a:endParaRPr lang="en-US" sz="1800" b="1" dirty="0"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if (dump)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latin typeface="Courier New" pitchFamily="49" charset="0"/>
              </a:rPr>
              <a:t>Close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eaLnBrk="0" hangingPunct="0"/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eaLnBrk="0" hangingPunct="0"/>
            <a:endParaRPr lang="en-US" sz="18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Symbolic evaluation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smtClean="0"/>
              <a:t>Execute multiple paths in the program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Use symbolic values for variables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Execution state = Symbolic state + Monitor state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Assignments &amp; function calls: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Update execution state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Branch points: 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Does execution state imply branch direction?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Yes: process appropriate branch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No: split &amp; update state, process branches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Merge points: </a:t>
            </a:r>
          </a:p>
          <a:p>
            <a:pPr lvl="1">
              <a:lnSpc>
                <a:spcPct val="90000"/>
              </a:lnSpc>
            </a:pPr>
            <a:r>
              <a:rPr lang="en-US" sz="2100" smtClean="0"/>
              <a:t>Collapse </a:t>
            </a:r>
            <a:r>
              <a:rPr lang="en-US" sz="2100" i="1" smtClean="0">
                <a:solidFill>
                  <a:srgbClr val="006600"/>
                </a:solidFill>
              </a:rPr>
              <a:t>identical</a:t>
            </a:r>
            <a:r>
              <a:rPr lang="en-US" sz="2100" smtClean="0"/>
              <a:t>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3333750"/>
            <a:ext cx="1854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066925" y="2089150"/>
            <a:ext cx="1035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62625" y="3343275"/>
            <a:ext cx="232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|dump=F]</a:t>
            </a:r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746125" y="4518025"/>
            <a:ext cx="7583488" cy="371475"/>
            <a:chOff x="544" y="2801"/>
            <a:chExt cx="4777" cy="234"/>
          </a:xfrm>
        </p:grpSpPr>
        <p:sp>
          <p:nvSpPr>
            <p:cNvPr id="23591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|dump=T,p=T,x=0]</a:t>
              </a:r>
            </a:p>
          </p:txBody>
        </p:sp>
        <p:sp>
          <p:nvSpPr>
            <p:cNvPr id="23592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|dump=T,p=F,x=1]</a:t>
              </a:r>
            </a:p>
          </p:txBody>
        </p:sp>
      </p:grpSp>
      <p:grpSp>
        <p:nvGrpSpPr>
          <p:cNvPr id="23561" name="Group 14"/>
          <p:cNvGrpSpPr>
            <a:grpSpLocks/>
          </p:cNvGrpSpPr>
          <p:nvPr/>
        </p:nvGrpSpPr>
        <p:grpSpPr bwMode="auto">
          <a:xfrm>
            <a:off x="3559175" y="1495425"/>
            <a:ext cx="1960563" cy="4540250"/>
            <a:chOff x="1890" y="711"/>
            <a:chExt cx="1235" cy="2860"/>
          </a:xfrm>
        </p:grpSpPr>
        <p:sp>
          <p:nvSpPr>
            <p:cNvPr id="23565" name="AutoShape 15"/>
            <p:cNvSpPr>
              <a:spLocks noChangeArrowheads="1"/>
            </p:cNvSpPr>
            <p:nvPr/>
          </p:nvSpPr>
          <p:spPr bwMode="auto">
            <a:xfrm>
              <a:off x="2250" y="711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entry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66" name="AutoShape 16"/>
            <p:cNvSpPr>
              <a:spLocks noChangeArrowheads="1"/>
            </p:cNvSpPr>
            <p:nvPr/>
          </p:nvSpPr>
          <p:spPr bwMode="auto">
            <a:xfrm>
              <a:off x="2284" y="1113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67" name="AutoShape 17"/>
            <p:cNvSpPr>
              <a:spLocks noChangeArrowheads="1"/>
            </p:cNvSpPr>
            <p:nvPr/>
          </p:nvSpPr>
          <p:spPr bwMode="auto">
            <a:xfrm>
              <a:off x="2376" y="1872"/>
              <a:ext cx="198" cy="207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68" name="AutoShape 18"/>
            <p:cNvSpPr>
              <a:spLocks noChangeArrowheads="1"/>
            </p:cNvSpPr>
            <p:nvPr/>
          </p:nvSpPr>
          <p:spPr bwMode="auto">
            <a:xfrm>
              <a:off x="190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0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69" name="AutoShape 19"/>
            <p:cNvSpPr>
              <a:spLocks noChangeArrowheads="1"/>
            </p:cNvSpPr>
            <p:nvPr/>
          </p:nvSpPr>
          <p:spPr bwMode="auto">
            <a:xfrm>
              <a:off x="265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1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70" name="AutoShape 20"/>
            <p:cNvSpPr>
              <a:spLocks noChangeArrowheads="1"/>
            </p:cNvSpPr>
            <p:nvPr/>
          </p:nvSpPr>
          <p:spPr bwMode="auto">
            <a:xfrm>
              <a:off x="2032" y="1491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23571" name="AutoShape 21"/>
            <p:cNvSpPr>
              <a:spLocks noChangeArrowheads="1"/>
            </p:cNvSpPr>
            <p:nvPr/>
          </p:nvSpPr>
          <p:spPr bwMode="auto">
            <a:xfrm>
              <a:off x="1890" y="298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Close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23572" name="AutoShape 22"/>
            <p:cNvSpPr>
              <a:spLocks noChangeArrowheads="1"/>
            </p:cNvSpPr>
            <p:nvPr/>
          </p:nvSpPr>
          <p:spPr bwMode="auto">
            <a:xfrm>
              <a:off x="2290" y="335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exit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73" name="AutoShape 23"/>
            <p:cNvSpPr>
              <a:spLocks noChangeArrowheads="1"/>
            </p:cNvSpPr>
            <p:nvPr/>
          </p:nvSpPr>
          <p:spPr bwMode="auto">
            <a:xfrm>
              <a:off x="2290" y="260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574" name="Line 24"/>
            <p:cNvSpPr>
              <a:spLocks noChangeShapeType="1"/>
            </p:cNvSpPr>
            <p:nvPr/>
          </p:nvSpPr>
          <p:spPr bwMode="auto">
            <a:xfrm flipH="1">
              <a:off x="2535" y="1350"/>
              <a:ext cx="3" cy="4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75" name="Line 25"/>
            <p:cNvSpPr>
              <a:spLocks noChangeShapeType="1"/>
            </p:cNvSpPr>
            <p:nvPr/>
          </p:nvSpPr>
          <p:spPr bwMode="auto">
            <a:xfrm>
              <a:off x="2475" y="945"/>
              <a:ext cx="0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76" name="Line 26"/>
            <p:cNvSpPr>
              <a:spLocks noChangeShapeType="1"/>
            </p:cNvSpPr>
            <p:nvPr/>
          </p:nvSpPr>
          <p:spPr bwMode="auto">
            <a:xfrm flipH="1">
              <a:off x="2223" y="1350"/>
              <a:ext cx="204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77" name="Line 27"/>
            <p:cNvSpPr>
              <a:spLocks noChangeShapeType="1"/>
            </p:cNvSpPr>
            <p:nvPr/>
          </p:nvSpPr>
          <p:spPr bwMode="auto">
            <a:xfrm>
              <a:off x="2220" y="1734"/>
              <a:ext cx="213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78" name="Line 28"/>
            <p:cNvSpPr>
              <a:spLocks noChangeShapeType="1"/>
            </p:cNvSpPr>
            <p:nvPr/>
          </p:nvSpPr>
          <p:spPr bwMode="auto">
            <a:xfrm flipH="1">
              <a:off x="2139" y="2103"/>
              <a:ext cx="312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79" name="Line 29"/>
            <p:cNvSpPr>
              <a:spLocks noChangeShapeType="1"/>
            </p:cNvSpPr>
            <p:nvPr/>
          </p:nvSpPr>
          <p:spPr bwMode="auto">
            <a:xfrm>
              <a:off x="2502" y="2106"/>
              <a:ext cx="36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0" name="Line 30"/>
            <p:cNvSpPr>
              <a:spLocks noChangeShapeType="1"/>
            </p:cNvSpPr>
            <p:nvPr/>
          </p:nvSpPr>
          <p:spPr bwMode="auto">
            <a:xfrm>
              <a:off x="2121" y="2478"/>
              <a:ext cx="30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1" name="Line 31"/>
            <p:cNvSpPr>
              <a:spLocks noChangeShapeType="1"/>
            </p:cNvSpPr>
            <p:nvPr/>
          </p:nvSpPr>
          <p:spPr bwMode="auto">
            <a:xfrm flipH="1">
              <a:off x="2583" y="2481"/>
              <a:ext cx="276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2" name="Line 32"/>
            <p:cNvSpPr>
              <a:spLocks noChangeShapeType="1"/>
            </p:cNvSpPr>
            <p:nvPr/>
          </p:nvSpPr>
          <p:spPr bwMode="auto">
            <a:xfrm flipH="1">
              <a:off x="2103" y="2847"/>
              <a:ext cx="336" cy="1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3" name="Line 33"/>
            <p:cNvSpPr>
              <a:spLocks noChangeShapeType="1"/>
            </p:cNvSpPr>
            <p:nvPr/>
          </p:nvSpPr>
          <p:spPr bwMode="auto">
            <a:xfrm>
              <a:off x="2595" y="2853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4" name="Line 34"/>
            <p:cNvSpPr>
              <a:spLocks noChangeShapeType="1"/>
            </p:cNvSpPr>
            <p:nvPr/>
          </p:nvSpPr>
          <p:spPr bwMode="auto">
            <a:xfrm>
              <a:off x="2106" y="3222"/>
              <a:ext cx="309" cy="1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3585" name="Text Box 35"/>
            <p:cNvSpPr txBox="1">
              <a:spLocks noChangeArrowheads="1"/>
            </p:cNvSpPr>
            <p:nvPr/>
          </p:nvSpPr>
          <p:spPr bwMode="auto">
            <a:xfrm>
              <a:off x="2121" y="1243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3586" name="Text Box 36"/>
            <p:cNvSpPr txBox="1">
              <a:spLocks noChangeArrowheads="1"/>
            </p:cNvSpPr>
            <p:nvPr/>
          </p:nvSpPr>
          <p:spPr bwMode="auto">
            <a:xfrm>
              <a:off x="2133" y="198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3587" name="Text Box 37"/>
            <p:cNvSpPr txBox="1">
              <a:spLocks noChangeArrowheads="1"/>
            </p:cNvSpPr>
            <p:nvPr/>
          </p:nvSpPr>
          <p:spPr bwMode="auto">
            <a:xfrm>
              <a:off x="2097" y="273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3588" name="Text Box 38"/>
            <p:cNvSpPr txBox="1">
              <a:spLocks noChangeArrowheads="1"/>
            </p:cNvSpPr>
            <p:nvPr/>
          </p:nvSpPr>
          <p:spPr bwMode="auto">
            <a:xfrm>
              <a:off x="2529" y="147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3589" name="Text Box 39"/>
            <p:cNvSpPr txBox="1">
              <a:spLocks noChangeArrowheads="1"/>
            </p:cNvSpPr>
            <p:nvPr/>
          </p:nvSpPr>
          <p:spPr bwMode="auto">
            <a:xfrm>
              <a:off x="2577" y="297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3590" name="Text Box 40"/>
            <p:cNvSpPr txBox="1">
              <a:spLocks noChangeArrowheads="1"/>
            </p:cNvSpPr>
            <p:nvPr/>
          </p:nvSpPr>
          <p:spPr bwMode="auto">
            <a:xfrm>
              <a:off x="2643" y="1975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4" name="Group 8"/>
          <p:cNvGrpSpPr>
            <a:grpSpLocks/>
          </p:cNvGrpSpPr>
          <p:nvPr/>
        </p:nvGrpSpPr>
        <p:grpSpPr bwMode="auto">
          <a:xfrm>
            <a:off x="744538" y="5680075"/>
            <a:ext cx="7607300" cy="374650"/>
            <a:chOff x="544" y="2801"/>
            <a:chExt cx="4792" cy="236"/>
          </a:xfrm>
        </p:grpSpPr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[Closed|dump=T,p=T,x=0]</a:t>
              </a:r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[Closed|dump=T,p=F,x=1]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1600200" y="3333750"/>
            <a:ext cx="1854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 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2066925" y="2089150"/>
            <a:ext cx="1035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762625" y="3343275"/>
            <a:ext cx="232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|dump=F]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46125" y="4518025"/>
            <a:ext cx="7607300" cy="374650"/>
            <a:chOff x="544" y="2801"/>
            <a:chExt cx="4792" cy="236"/>
          </a:xfrm>
        </p:grpSpPr>
        <p:sp>
          <p:nvSpPr>
            <p:cNvPr id="24615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[Closed|dump=F,p=T,x=0]</a:t>
              </a:r>
            </a:p>
          </p:txBody>
        </p:sp>
        <p:sp>
          <p:nvSpPr>
            <p:cNvPr id="24616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[Closed|dump=F,p=F,x=1]</a:t>
              </a:r>
            </a:p>
          </p:txBody>
        </p:sp>
      </p:grpSp>
      <p:grpSp>
        <p:nvGrpSpPr>
          <p:cNvPr id="24585" name="Group 14"/>
          <p:cNvGrpSpPr>
            <a:grpSpLocks/>
          </p:cNvGrpSpPr>
          <p:nvPr/>
        </p:nvGrpSpPr>
        <p:grpSpPr bwMode="auto">
          <a:xfrm>
            <a:off x="3559175" y="1495425"/>
            <a:ext cx="1960563" cy="4540250"/>
            <a:chOff x="1890" y="711"/>
            <a:chExt cx="1235" cy="2860"/>
          </a:xfrm>
        </p:grpSpPr>
        <p:sp>
          <p:nvSpPr>
            <p:cNvPr id="24589" name="AutoShape 15"/>
            <p:cNvSpPr>
              <a:spLocks noChangeArrowheads="1"/>
            </p:cNvSpPr>
            <p:nvPr/>
          </p:nvSpPr>
          <p:spPr bwMode="auto">
            <a:xfrm>
              <a:off x="2250" y="711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entry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0" name="AutoShape 16"/>
            <p:cNvSpPr>
              <a:spLocks noChangeArrowheads="1"/>
            </p:cNvSpPr>
            <p:nvPr/>
          </p:nvSpPr>
          <p:spPr bwMode="auto">
            <a:xfrm>
              <a:off x="2284" y="1113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>
              <a:off x="2376" y="1872"/>
              <a:ext cx="198" cy="207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>
              <a:off x="190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0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3" name="AutoShape 19"/>
            <p:cNvSpPr>
              <a:spLocks noChangeArrowheads="1"/>
            </p:cNvSpPr>
            <p:nvPr/>
          </p:nvSpPr>
          <p:spPr bwMode="auto">
            <a:xfrm>
              <a:off x="265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1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4" name="AutoShape 20"/>
            <p:cNvSpPr>
              <a:spLocks noChangeArrowheads="1"/>
            </p:cNvSpPr>
            <p:nvPr/>
          </p:nvSpPr>
          <p:spPr bwMode="auto">
            <a:xfrm>
              <a:off x="2032" y="1491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24595" name="AutoShape 21"/>
            <p:cNvSpPr>
              <a:spLocks noChangeArrowheads="1"/>
            </p:cNvSpPr>
            <p:nvPr/>
          </p:nvSpPr>
          <p:spPr bwMode="auto">
            <a:xfrm>
              <a:off x="1890" y="298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Close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24596" name="AutoShape 22"/>
            <p:cNvSpPr>
              <a:spLocks noChangeArrowheads="1"/>
            </p:cNvSpPr>
            <p:nvPr/>
          </p:nvSpPr>
          <p:spPr bwMode="auto">
            <a:xfrm>
              <a:off x="2290" y="335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exit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7" name="AutoShape 23"/>
            <p:cNvSpPr>
              <a:spLocks noChangeArrowheads="1"/>
            </p:cNvSpPr>
            <p:nvPr/>
          </p:nvSpPr>
          <p:spPr bwMode="auto">
            <a:xfrm>
              <a:off x="2290" y="260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4598" name="Line 24"/>
            <p:cNvSpPr>
              <a:spLocks noChangeShapeType="1"/>
            </p:cNvSpPr>
            <p:nvPr/>
          </p:nvSpPr>
          <p:spPr bwMode="auto">
            <a:xfrm flipH="1">
              <a:off x="2535" y="1350"/>
              <a:ext cx="3" cy="4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599" name="Line 25"/>
            <p:cNvSpPr>
              <a:spLocks noChangeShapeType="1"/>
            </p:cNvSpPr>
            <p:nvPr/>
          </p:nvSpPr>
          <p:spPr bwMode="auto">
            <a:xfrm>
              <a:off x="2475" y="945"/>
              <a:ext cx="0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0" name="Line 26"/>
            <p:cNvSpPr>
              <a:spLocks noChangeShapeType="1"/>
            </p:cNvSpPr>
            <p:nvPr/>
          </p:nvSpPr>
          <p:spPr bwMode="auto">
            <a:xfrm flipH="1">
              <a:off x="2223" y="1350"/>
              <a:ext cx="204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1" name="Line 27"/>
            <p:cNvSpPr>
              <a:spLocks noChangeShapeType="1"/>
            </p:cNvSpPr>
            <p:nvPr/>
          </p:nvSpPr>
          <p:spPr bwMode="auto">
            <a:xfrm>
              <a:off x="2220" y="1734"/>
              <a:ext cx="213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2" name="Line 28"/>
            <p:cNvSpPr>
              <a:spLocks noChangeShapeType="1"/>
            </p:cNvSpPr>
            <p:nvPr/>
          </p:nvSpPr>
          <p:spPr bwMode="auto">
            <a:xfrm flipH="1">
              <a:off x="2139" y="2103"/>
              <a:ext cx="312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3" name="Line 29"/>
            <p:cNvSpPr>
              <a:spLocks noChangeShapeType="1"/>
            </p:cNvSpPr>
            <p:nvPr/>
          </p:nvSpPr>
          <p:spPr bwMode="auto">
            <a:xfrm>
              <a:off x="2502" y="2106"/>
              <a:ext cx="36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4" name="Line 30"/>
            <p:cNvSpPr>
              <a:spLocks noChangeShapeType="1"/>
            </p:cNvSpPr>
            <p:nvPr/>
          </p:nvSpPr>
          <p:spPr bwMode="auto">
            <a:xfrm>
              <a:off x="2121" y="2478"/>
              <a:ext cx="30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5" name="Line 31"/>
            <p:cNvSpPr>
              <a:spLocks noChangeShapeType="1"/>
            </p:cNvSpPr>
            <p:nvPr/>
          </p:nvSpPr>
          <p:spPr bwMode="auto">
            <a:xfrm flipH="1">
              <a:off x="2583" y="2481"/>
              <a:ext cx="276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6" name="Line 32"/>
            <p:cNvSpPr>
              <a:spLocks noChangeShapeType="1"/>
            </p:cNvSpPr>
            <p:nvPr/>
          </p:nvSpPr>
          <p:spPr bwMode="auto">
            <a:xfrm flipH="1">
              <a:off x="2103" y="2847"/>
              <a:ext cx="336" cy="1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7" name="Line 33"/>
            <p:cNvSpPr>
              <a:spLocks noChangeShapeType="1"/>
            </p:cNvSpPr>
            <p:nvPr/>
          </p:nvSpPr>
          <p:spPr bwMode="auto">
            <a:xfrm>
              <a:off x="2595" y="2853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8" name="Line 34"/>
            <p:cNvSpPr>
              <a:spLocks noChangeShapeType="1"/>
            </p:cNvSpPr>
            <p:nvPr/>
          </p:nvSpPr>
          <p:spPr bwMode="auto">
            <a:xfrm>
              <a:off x="2106" y="3222"/>
              <a:ext cx="309" cy="1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24609" name="Text Box 35"/>
            <p:cNvSpPr txBox="1">
              <a:spLocks noChangeArrowheads="1"/>
            </p:cNvSpPr>
            <p:nvPr/>
          </p:nvSpPr>
          <p:spPr bwMode="auto">
            <a:xfrm>
              <a:off x="2121" y="1243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4610" name="Text Box 36"/>
            <p:cNvSpPr txBox="1">
              <a:spLocks noChangeArrowheads="1"/>
            </p:cNvSpPr>
            <p:nvPr/>
          </p:nvSpPr>
          <p:spPr bwMode="auto">
            <a:xfrm>
              <a:off x="2133" y="198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4611" name="Text Box 37"/>
            <p:cNvSpPr txBox="1">
              <a:spLocks noChangeArrowheads="1"/>
            </p:cNvSpPr>
            <p:nvPr/>
          </p:nvSpPr>
          <p:spPr bwMode="auto">
            <a:xfrm>
              <a:off x="2097" y="273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4612" name="Text Box 38"/>
            <p:cNvSpPr txBox="1">
              <a:spLocks noChangeArrowheads="1"/>
            </p:cNvSpPr>
            <p:nvPr/>
          </p:nvSpPr>
          <p:spPr bwMode="auto">
            <a:xfrm>
              <a:off x="2529" y="147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4613" name="Text Box 39"/>
            <p:cNvSpPr txBox="1">
              <a:spLocks noChangeArrowheads="1"/>
            </p:cNvSpPr>
            <p:nvPr/>
          </p:nvSpPr>
          <p:spPr bwMode="auto">
            <a:xfrm>
              <a:off x="2577" y="297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24614" name="Text Box 40"/>
            <p:cNvSpPr txBox="1">
              <a:spLocks noChangeArrowheads="1"/>
            </p:cNvSpPr>
            <p:nvPr/>
          </p:nvSpPr>
          <p:spPr bwMode="auto">
            <a:xfrm>
              <a:off x="2643" y="1975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744538" y="5680075"/>
            <a:ext cx="7607300" cy="374650"/>
            <a:chOff x="544" y="2801"/>
            <a:chExt cx="4792" cy="236"/>
          </a:xfrm>
        </p:grpSpPr>
        <p:sp>
          <p:nvSpPr>
            <p:cNvPr id="24587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[Closed|dump=F,p=T,x=0]</a:t>
              </a:r>
            </a:p>
          </p:txBody>
        </p:sp>
        <p:sp>
          <p:nvSpPr>
            <p:cNvPr id="24588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72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[Closed|dump=F,p=F,x=1]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</a:t>
            </a:r>
          </a:p>
        </p:txBody>
      </p:sp>
      <p:sp>
        <p:nvSpPr>
          <p:cNvPr id="39941" name="Content Placeholder 2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006600"/>
                </a:solidFill>
                <a:latin typeface="Verdana" pitchFamily="34" charset="0"/>
              </a:rPr>
              <a:t>[+]</a:t>
            </a:r>
            <a:r>
              <a:rPr lang="en-US" sz="3200">
                <a:latin typeface="Verdana" pitchFamily="34" charset="0"/>
              </a:rPr>
              <a:t> can make this arbitrarily precise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006600"/>
                </a:solidFill>
                <a:latin typeface="Verdana" pitchFamily="34" charset="0"/>
              </a:rPr>
              <a:t>[+]</a:t>
            </a:r>
            <a:r>
              <a:rPr lang="en-US" sz="3200">
                <a:latin typeface="Verdana" pitchFamily="34" charset="0"/>
              </a:rPr>
              <a:t> can show debugging traces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[-]</a:t>
            </a:r>
            <a:r>
              <a:rPr lang="en-US" sz="3200">
                <a:latin typeface="Verdana" pitchFamily="34" charset="0"/>
              </a:rPr>
              <a:t> may not scale (exponential paths)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[-]</a:t>
            </a:r>
            <a:r>
              <a:rPr lang="en-US" sz="3200">
                <a:latin typeface="Verdana" pitchFamily="34" charset="0"/>
              </a:rPr>
              <a:t> may not terminate (loops)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latin typeface="Verdana" pitchFamily="34" charset="0"/>
              </a:rPr>
              <a:t>PREfix (SP&amp;E 2000)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en-US" sz="2800">
                <a:latin typeface="Verdana" pitchFamily="34" charset="0"/>
              </a:rPr>
              <a:t>– explore a subset of all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this series covers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Various techniques for static analysis of large, real imperative programs</a:t>
            </a:r>
          </a:p>
          <a:p>
            <a:r>
              <a:rPr lang="en-US" smtClean="0"/>
              <a:t>Lessons from our experience building static analyses in the “real world”</a:t>
            </a:r>
          </a:p>
          <a:p>
            <a:pPr lvl="1"/>
            <a:r>
              <a:rPr lang="en-US" smtClean="0"/>
              <a:t>“real world” == Microsoft product teams</a:t>
            </a:r>
          </a:p>
          <a:p>
            <a:r>
              <a:rPr lang="en-US" smtClean="0"/>
              <a:t>A </a:t>
            </a:r>
            <a:r>
              <a:rPr lang="en-US" i="1" smtClean="0"/>
              <a:t>pragmatic</a:t>
            </a:r>
            <a:r>
              <a:rPr lang="en-US" smtClean="0"/>
              <a:t> methodology for mixing specifications with static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Dataflow analysis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Merge points: </a:t>
            </a:r>
          </a:p>
          <a:p>
            <a:pPr lvl="1"/>
            <a:r>
              <a:rPr lang="en-US" smtClean="0"/>
              <a:t>Collapse all states</a:t>
            </a:r>
          </a:p>
          <a:p>
            <a:pPr lvl="1"/>
            <a:r>
              <a:rPr lang="en-US" smtClean="0"/>
              <a:t>One execution state per program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3333750"/>
            <a:ext cx="1854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066925" y="2089150"/>
            <a:ext cx="1035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62625" y="3343275"/>
            <a:ext cx="232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|dump=F]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46125" y="4518025"/>
            <a:ext cx="7583488" cy="371475"/>
            <a:chOff x="544" y="2801"/>
            <a:chExt cx="4777" cy="234"/>
          </a:xfrm>
        </p:grpSpPr>
        <p:sp>
          <p:nvSpPr>
            <p:cNvPr id="15400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/Closed|p=T,x=0]</a:t>
              </a:r>
            </a:p>
          </p:txBody>
        </p:sp>
        <p:sp>
          <p:nvSpPr>
            <p:cNvPr id="15401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/Closed|p=F,x=1]</a:t>
              </a:r>
            </a:p>
          </p:txBody>
        </p:sp>
      </p:grp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698625" y="5737225"/>
            <a:ext cx="17176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Closed/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Error</a:t>
            </a:r>
            <a:r>
              <a:rPr lang="en-US" sz="1400" b="1">
                <a:latin typeface="Courier New" pitchFamily="49" charset="0"/>
              </a:rPr>
              <a:t>]      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559175" y="1495425"/>
            <a:ext cx="1960563" cy="4540250"/>
            <a:chOff x="1890" y="711"/>
            <a:chExt cx="1235" cy="2860"/>
          </a:xfrm>
        </p:grpSpPr>
        <p:sp>
          <p:nvSpPr>
            <p:cNvPr id="15374" name="AutoShape 15"/>
            <p:cNvSpPr>
              <a:spLocks noChangeArrowheads="1"/>
            </p:cNvSpPr>
            <p:nvPr/>
          </p:nvSpPr>
          <p:spPr bwMode="auto">
            <a:xfrm>
              <a:off x="2250" y="711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entry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75" name="AutoShape 16"/>
            <p:cNvSpPr>
              <a:spLocks noChangeArrowheads="1"/>
            </p:cNvSpPr>
            <p:nvPr/>
          </p:nvSpPr>
          <p:spPr bwMode="auto">
            <a:xfrm>
              <a:off x="2284" y="1113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76" name="AutoShape 17"/>
            <p:cNvSpPr>
              <a:spLocks noChangeArrowheads="1"/>
            </p:cNvSpPr>
            <p:nvPr/>
          </p:nvSpPr>
          <p:spPr bwMode="auto">
            <a:xfrm>
              <a:off x="2376" y="1872"/>
              <a:ext cx="198" cy="207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77" name="AutoShape 18"/>
            <p:cNvSpPr>
              <a:spLocks noChangeArrowheads="1"/>
            </p:cNvSpPr>
            <p:nvPr/>
          </p:nvSpPr>
          <p:spPr bwMode="auto">
            <a:xfrm>
              <a:off x="190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0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78" name="AutoShape 19"/>
            <p:cNvSpPr>
              <a:spLocks noChangeArrowheads="1"/>
            </p:cNvSpPr>
            <p:nvPr/>
          </p:nvSpPr>
          <p:spPr bwMode="auto">
            <a:xfrm>
              <a:off x="265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1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79" name="AutoShape 20"/>
            <p:cNvSpPr>
              <a:spLocks noChangeArrowheads="1"/>
            </p:cNvSpPr>
            <p:nvPr/>
          </p:nvSpPr>
          <p:spPr bwMode="auto">
            <a:xfrm>
              <a:off x="2032" y="1491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15380" name="AutoShape 21"/>
            <p:cNvSpPr>
              <a:spLocks noChangeArrowheads="1"/>
            </p:cNvSpPr>
            <p:nvPr/>
          </p:nvSpPr>
          <p:spPr bwMode="auto">
            <a:xfrm>
              <a:off x="1890" y="298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Close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15381" name="AutoShape 22"/>
            <p:cNvSpPr>
              <a:spLocks noChangeArrowheads="1"/>
            </p:cNvSpPr>
            <p:nvPr/>
          </p:nvSpPr>
          <p:spPr bwMode="auto">
            <a:xfrm>
              <a:off x="2290" y="335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exit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82" name="AutoShape 23"/>
            <p:cNvSpPr>
              <a:spLocks noChangeArrowheads="1"/>
            </p:cNvSpPr>
            <p:nvPr/>
          </p:nvSpPr>
          <p:spPr bwMode="auto">
            <a:xfrm>
              <a:off x="2290" y="260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5383" name="Line 24"/>
            <p:cNvSpPr>
              <a:spLocks noChangeShapeType="1"/>
            </p:cNvSpPr>
            <p:nvPr/>
          </p:nvSpPr>
          <p:spPr bwMode="auto">
            <a:xfrm flipH="1">
              <a:off x="2535" y="1350"/>
              <a:ext cx="3" cy="4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4" name="Line 25"/>
            <p:cNvSpPr>
              <a:spLocks noChangeShapeType="1"/>
            </p:cNvSpPr>
            <p:nvPr/>
          </p:nvSpPr>
          <p:spPr bwMode="auto">
            <a:xfrm>
              <a:off x="2475" y="945"/>
              <a:ext cx="0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5" name="Line 26"/>
            <p:cNvSpPr>
              <a:spLocks noChangeShapeType="1"/>
            </p:cNvSpPr>
            <p:nvPr/>
          </p:nvSpPr>
          <p:spPr bwMode="auto">
            <a:xfrm flipH="1">
              <a:off x="2223" y="1350"/>
              <a:ext cx="204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6" name="Line 27"/>
            <p:cNvSpPr>
              <a:spLocks noChangeShapeType="1"/>
            </p:cNvSpPr>
            <p:nvPr/>
          </p:nvSpPr>
          <p:spPr bwMode="auto">
            <a:xfrm>
              <a:off x="2220" y="1734"/>
              <a:ext cx="213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7" name="Line 28"/>
            <p:cNvSpPr>
              <a:spLocks noChangeShapeType="1"/>
            </p:cNvSpPr>
            <p:nvPr/>
          </p:nvSpPr>
          <p:spPr bwMode="auto">
            <a:xfrm flipH="1">
              <a:off x="2139" y="2103"/>
              <a:ext cx="312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8" name="Line 29"/>
            <p:cNvSpPr>
              <a:spLocks noChangeShapeType="1"/>
            </p:cNvSpPr>
            <p:nvPr/>
          </p:nvSpPr>
          <p:spPr bwMode="auto">
            <a:xfrm>
              <a:off x="2502" y="2106"/>
              <a:ext cx="36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89" name="Line 30"/>
            <p:cNvSpPr>
              <a:spLocks noChangeShapeType="1"/>
            </p:cNvSpPr>
            <p:nvPr/>
          </p:nvSpPr>
          <p:spPr bwMode="auto">
            <a:xfrm>
              <a:off x="2121" y="2478"/>
              <a:ext cx="30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90" name="Line 31"/>
            <p:cNvSpPr>
              <a:spLocks noChangeShapeType="1"/>
            </p:cNvSpPr>
            <p:nvPr/>
          </p:nvSpPr>
          <p:spPr bwMode="auto">
            <a:xfrm flipH="1">
              <a:off x="2583" y="2481"/>
              <a:ext cx="276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91" name="Line 32"/>
            <p:cNvSpPr>
              <a:spLocks noChangeShapeType="1"/>
            </p:cNvSpPr>
            <p:nvPr/>
          </p:nvSpPr>
          <p:spPr bwMode="auto">
            <a:xfrm flipH="1">
              <a:off x="2103" y="2847"/>
              <a:ext cx="336" cy="1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92" name="Line 33"/>
            <p:cNvSpPr>
              <a:spLocks noChangeShapeType="1"/>
            </p:cNvSpPr>
            <p:nvPr/>
          </p:nvSpPr>
          <p:spPr bwMode="auto">
            <a:xfrm>
              <a:off x="2595" y="2853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93" name="Line 34"/>
            <p:cNvSpPr>
              <a:spLocks noChangeShapeType="1"/>
            </p:cNvSpPr>
            <p:nvPr/>
          </p:nvSpPr>
          <p:spPr bwMode="auto">
            <a:xfrm>
              <a:off x="2106" y="3222"/>
              <a:ext cx="309" cy="1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15394" name="Text Box 35"/>
            <p:cNvSpPr txBox="1">
              <a:spLocks noChangeArrowheads="1"/>
            </p:cNvSpPr>
            <p:nvPr/>
          </p:nvSpPr>
          <p:spPr bwMode="auto">
            <a:xfrm>
              <a:off x="2121" y="1243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395" name="Text Box 36"/>
            <p:cNvSpPr txBox="1">
              <a:spLocks noChangeArrowheads="1"/>
            </p:cNvSpPr>
            <p:nvPr/>
          </p:nvSpPr>
          <p:spPr bwMode="auto">
            <a:xfrm>
              <a:off x="2133" y="198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396" name="Text Box 37"/>
            <p:cNvSpPr txBox="1">
              <a:spLocks noChangeArrowheads="1"/>
            </p:cNvSpPr>
            <p:nvPr/>
          </p:nvSpPr>
          <p:spPr bwMode="auto">
            <a:xfrm>
              <a:off x="2097" y="273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397" name="Text Box 38"/>
            <p:cNvSpPr txBox="1">
              <a:spLocks noChangeArrowheads="1"/>
            </p:cNvSpPr>
            <p:nvPr/>
          </p:nvSpPr>
          <p:spPr bwMode="auto">
            <a:xfrm>
              <a:off x="2529" y="147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398" name="Text Box 39"/>
            <p:cNvSpPr txBox="1">
              <a:spLocks noChangeArrowheads="1"/>
            </p:cNvSpPr>
            <p:nvPr/>
          </p:nvSpPr>
          <p:spPr bwMode="auto">
            <a:xfrm>
              <a:off x="2577" y="297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5399" name="Text Box 40"/>
            <p:cNvSpPr txBox="1">
              <a:spLocks noChangeArrowheads="1"/>
            </p:cNvSpPr>
            <p:nvPr/>
          </p:nvSpPr>
          <p:spPr bwMode="auto">
            <a:xfrm>
              <a:off x="2643" y="1975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</p:grp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1590675" y="4527550"/>
            <a:ext cx="18065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/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      </a:t>
            </a: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565275" y="3336925"/>
            <a:ext cx="18065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/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6" grpId="0"/>
      <p:bldP spid="44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</a:t>
            </a:r>
          </a:p>
        </p:txBody>
      </p:sp>
      <p:sp>
        <p:nvSpPr>
          <p:cNvPr id="41989" name="Content Placeholder 2"/>
          <p:cNvSpPr>
            <a:spLocks/>
          </p:cNvSpPr>
          <p:nvPr/>
        </p:nvSpPr>
        <p:spPr bwMode="auto">
          <a:xfrm>
            <a:off x="457200" y="1600200"/>
            <a:ext cx="83073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[-]</a:t>
            </a:r>
            <a:r>
              <a:rPr lang="en-US" sz="3200">
                <a:latin typeface="Verdana" pitchFamily="34" charset="0"/>
              </a:rPr>
              <a:t> precision is limited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[-]</a:t>
            </a:r>
            <a:r>
              <a:rPr lang="en-US" sz="3200">
                <a:latin typeface="Verdana" pitchFamily="34" charset="0"/>
              </a:rPr>
              <a:t> cannot show debugging traces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006600"/>
                </a:solidFill>
                <a:latin typeface="Verdana" pitchFamily="34" charset="0"/>
              </a:rPr>
              <a:t>[+] </a:t>
            </a:r>
            <a:r>
              <a:rPr lang="en-US" sz="3200">
                <a:latin typeface="Verdana" pitchFamily="34" charset="0"/>
              </a:rPr>
              <a:t>scales well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006600"/>
                </a:solidFill>
                <a:latin typeface="Verdana" pitchFamily="34" charset="0"/>
              </a:rPr>
              <a:t>[+]</a:t>
            </a: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3200">
                <a:latin typeface="Verdana" pitchFamily="34" charset="0"/>
              </a:rPr>
              <a:t>terminates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latin typeface="Verdana" pitchFamily="34" charset="0"/>
              </a:rPr>
              <a:t>CQual (PLDI 2002)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en-US" sz="2800">
                <a:latin typeface="Verdana" pitchFamily="34" charset="0"/>
              </a:rPr>
              <a:t>– apply to type-based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Property simulation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Merge points: </a:t>
            </a:r>
          </a:p>
          <a:p>
            <a:pPr lvl="1"/>
            <a:r>
              <a:rPr lang="en-US" smtClean="0"/>
              <a:t>Do states agree on monitor state?</a:t>
            </a:r>
          </a:p>
          <a:p>
            <a:pPr lvl="1"/>
            <a:r>
              <a:rPr lang="en-US" smtClean="0"/>
              <a:t>Yes: merge states</a:t>
            </a:r>
          </a:p>
          <a:p>
            <a:pPr lvl="1"/>
            <a:r>
              <a:rPr lang="en-US" smtClean="0"/>
              <a:t>No: process states separately</a:t>
            </a:r>
          </a:p>
          <a:p>
            <a:r>
              <a:rPr lang="en-US" smtClean="0"/>
              <a:t>ESP</a:t>
            </a:r>
          </a:p>
          <a:p>
            <a:pPr lvl="1"/>
            <a:r>
              <a:rPr lang="en-US" smtClean="0"/>
              <a:t>PLDI 2002, ISSTA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3333750"/>
            <a:ext cx="1854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066925" y="2089150"/>
            <a:ext cx="10350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62625" y="3343275"/>
            <a:ext cx="232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|dump=F]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46125" y="4518025"/>
            <a:ext cx="7583488" cy="371475"/>
            <a:chOff x="544" y="2801"/>
            <a:chExt cx="4777" cy="234"/>
          </a:xfrm>
        </p:grpSpPr>
        <p:sp>
          <p:nvSpPr>
            <p:cNvPr id="30763" name="Text Box 9"/>
            <p:cNvSpPr txBox="1">
              <a:spLocks noChangeArrowheads="1"/>
            </p:cNvSpPr>
            <p:nvPr/>
          </p:nvSpPr>
          <p:spPr bwMode="auto">
            <a:xfrm>
              <a:off x="544" y="2801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|dump=T,p=T,x=0]</a:t>
              </a:r>
            </a:p>
          </p:txBody>
        </p:sp>
        <p:sp>
          <p:nvSpPr>
            <p:cNvPr id="30764" name="Text Box 10"/>
            <p:cNvSpPr txBox="1">
              <a:spLocks noChangeArrowheads="1"/>
            </p:cNvSpPr>
            <p:nvPr/>
          </p:nvSpPr>
          <p:spPr bwMode="auto">
            <a:xfrm>
              <a:off x="3664" y="2843"/>
              <a:ext cx="1657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Opened</a:t>
              </a:r>
              <a:r>
                <a:rPr lang="en-US" sz="1400" b="1">
                  <a:latin typeface="Courier New" pitchFamily="49" charset="0"/>
                </a:rPr>
                <a:t>|dump=T,p=F,x=1]</a:t>
              </a:r>
            </a:p>
          </p:txBody>
        </p:sp>
      </p:grp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581150" y="4505325"/>
            <a:ext cx="18542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 noProof="1">
                <a:solidFill>
                  <a:srgbClr val="66CC66"/>
                </a:solidFill>
                <a:latin typeface="Courier New" pitchFamily="49" charset="0"/>
              </a:rPr>
              <a:t>O</a:t>
            </a:r>
            <a:r>
              <a:rPr lang="en-US" sz="1400" b="1">
                <a:solidFill>
                  <a:srgbClr val="66CC66"/>
                </a:solidFill>
                <a:latin typeface="Courier New" pitchFamily="49" charset="0"/>
              </a:rPr>
              <a:t>pened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 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791200" y="4572000"/>
            <a:ext cx="232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|dump=F]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325688" y="5686425"/>
            <a:ext cx="12080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]      </a:t>
            </a:r>
          </a:p>
        </p:txBody>
      </p:sp>
      <p:grpSp>
        <p:nvGrpSpPr>
          <p:cNvPr id="30732" name="Group 14"/>
          <p:cNvGrpSpPr>
            <a:grpSpLocks/>
          </p:cNvGrpSpPr>
          <p:nvPr/>
        </p:nvGrpSpPr>
        <p:grpSpPr bwMode="auto">
          <a:xfrm>
            <a:off x="3559175" y="1495425"/>
            <a:ext cx="1960563" cy="4540250"/>
            <a:chOff x="1890" y="711"/>
            <a:chExt cx="1235" cy="2860"/>
          </a:xfrm>
        </p:grpSpPr>
        <p:sp>
          <p:nvSpPr>
            <p:cNvPr id="30737" name="AutoShape 15"/>
            <p:cNvSpPr>
              <a:spLocks noChangeArrowheads="1"/>
            </p:cNvSpPr>
            <p:nvPr/>
          </p:nvSpPr>
          <p:spPr bwMode="auto">
            <a:xfrm>
              <a:off x="2250" y="711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entry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38" name="AutoShape 16"/>
            <p:cNvSpPr>
              <a:spLocks noChangeArrowheads="1"/>
            </p:cNvSpPr>
            <p:nvPr/>
          </p:nvSpPr>
          <p:spPr bwMode="auto">
            <a:xfrm>
              <a:off x="2284" y="1113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39" name="AutoShape 17"/>
            <p:cNvSpPr>
              <a:spLocks noChangeArrowheads="1"/>
            </p:cNvSpPr>
            <p:nvPr/>
          </p:nvSpPr>
          <p:spPr bwMode="auto">
            <a:xfrm>
              <a:off x="2376" y="1872"/>
              <a:ext cx="198" cy="207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40" name="AutoShape 18"/>
            <p:cNvSpPr>
              <a:spLocks noChangeArrowheads="1"/>
            </p:cNvSpPr>
            <p:nvPr/>
          </p:nvSpPr>
          <p:spPr bwMode="auto">
            <a:xfrm>
              <a:off x="190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0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41" name="AutoShape 19"/>
            <p:cNvSpPr>
              <a:spLocks noChangeArrowheads="1"/>
            </p:cNvSpPr>
            <p:nvPr/>
          </p:nvSpPr>
          <p:spPr bwMode="auto">
            <a:xfrm>
              <a:off x="2652" y="223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x = 1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42" name="AutoShape 20"/>
            <p:cNvSpPr>
              <a:spLocks noChangeArrowheads="1"/>
            </p:cNvSpPr>
            <p:nvPr/>
          </p:nvSpPr>
          <p:spPr bwMode="auto">
            <a:xfrm>
              <a:off x="2032" y="1491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Open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30743" name="AutoShape 21"/>
            <p:cNvSpPr>
              <a:spLocks noChangeArrowheads="1"/>
            </p:cNvSpPr>
            <p:nvPr/>
          </p:nvSpPr>
          <p:spPr bwMode="auto">
            <a:xfrm>
              <a:off x="1890" y="2985"/>
              <a:ext cx="473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solidFill>
                    <a:srgbClr val="66CC66"/>
                  </a:solidFill>
                  <a:latin typeface="Courier New" pitchFamily="49" charset="0"/>
                </a:rPr>
                <a:t>Close</a:t>
              </a:r>
              <a:endParaRPr lang="en-US" sz="1400" b="1" noProof="1">
                <a:solidFill>
                  <a:srgbClr val="66CC66"/>
                </a:solidFill>
                <a:latin typeface="Courier New" pitchFamily="49" charset="0"/>
              </a:endParaRPr>
            </a:p>
          </p:txBody>
        </p:sp>
        <p:sp>
          <p:nvSpPr>
            <p:cNvPr id="30744" name="AutoShape 22"/>
            <p:cNvSpPr>
              <a:spLocks noChangeArrowheads="1"/>
            </p:cNvSpPr>
            <p:nvPr/>
          </p:nvSpPr>
          <p:spPr bwMode="auto">
            <a:xfrm>
              <a:off x="2290" y="335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exit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45" name="AutoShape 23"/>
            <p:cNvSpPr>
              <a:spLocks noChangeArrowheads="1"/>
            </p:cNvSpPr>
            <p:nvPr/>
          </p:nvSpPr>
          <p:spPr bwMode="auto">
            <a:xfrm>
              <a:off x="2290" y="2607"/>
              <a:ext cx="406" cy="214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400" b="1">
                  <a:latin typeface="Courier New" pitchFamily="49" charset="0"/>
                </a:rPr>
                <a:t>dump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746" name="Line 24"/>
            <p:cNvSpPr>
              <a:spLocks noChangeShapeType="1"/>
            </p:cNvSpPr>
            <p:nvPr/>
          </p:nvSpPr>
          <p:spPr bwMode="auto">
            <a:xfrm flipH="1">
              <a:off x="2535" y="1350"/>
              <a:ext cx="3" cy="4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47" name="Line 25"/>
            <p:cNvSpPr>
              <a:spLocks noChangeShapeType="1"/>
            </p:cNvSpPr>
            <p:nvPr/>
          </p:nvSpPr>
          <p:spPr bwMode="auto">
            <a:xfrm>
              <a:off x="2475" y="945"/>
              <a:ext cx="0" cy="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48" name="Line 26"/>
            <p:cNvSpPr>
              <a:spLocks noChangeShapeType="1"/>
            </p:cNvSpPr>
            <p:nvPr/>
          </p:nvSpPr>
          <p:spPr bwMode="auto">
            <a:xfrm flipH="1">
              <a:off x="2223" y="1350"/>
              <a:ext cx="204" cy="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49" name="Line 27"/>
            <p:cNvSpPr>
              <a:spLocks noChangeShapeType="1"/>
            </p:cNvSpPr>
            <p:nvPr/>
          </p:nvSpPr>
          <p:spPr bwMode="auto">
            <a:xfrm>
              <a:off x="2220" y="1734"/>
              <a:ext cx="213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0" name="Line 28"/>
            <p:cNvSpPr>
              <a:spLocks noChangeShapeType="1"/>
            </p:cNvSpPr>
            <p:nvPr/>
          </p:nvSpPr>
          <p:spPr bwMode="auto">
            <a:xfrm flipH="1">
              <a:off x="2139" y="2103"/>
              <a:ext cx="312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1" name="Line 29"/>
            <p:cNvSpPr>
              <a:spLocks noChangeShapeType="1"/>
            </p:cNvSpPr>
            <p:nvPr/>
          </p:nvSpPr>
          <p:spPr bwMode="auto">
            <a:xfrm>
              <a:off x="2502" y="2106"/>
              <a:ext cx="36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2" name="Line 30"/>
            <p:cNvSpPr>
              <a:spLocks noChangeShapeType="1"/>
            </p:cNvSpPr>
            <p:nvPr/>
          </p:nvSpPr>
          <p:spPr bwMode="auto">
            <a:xfrm>
              <a:off x="2121" y="2478"/>
              <a:ext cx="30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3" name="Line 31"/>
            <p:cNvSpPr>
              <a:spLocks noChangeShapeType="1"/>
            </p:cNvSpPr>
            <p:nvPr/>
          </p:nvSpPr>
          <p:spPr bwMode="auto">
            <a:xfrm flipH="1">
              <a:off x="2583" y="2481"/>
              <a:ext cx="276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4" name="Line 32"/>
            <p:cNvSpPr>
              <a:spLocks noChangeShapeType="1"/>
            </p:cNvSpPr>
            <p:nvPr/>
          </p:nvSpPr>
          <p:spPr bwMode="auto">
            <a:xfrm flipH="1">
              <a:off x="2103" y="2847"/>
              <a:ext cx="336" cy="1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5" name="Line 33"/>
            <p:cNvSpPr>
              <a:spLocks noChangeShapeType="1"/>
            </p:cNvSpPr>
            <p:nvPr/>
          </p:nvSpPr>
          <p:spPr bwMode="auto">
            <a:xfrm>
              <a:off x="2595" y="2853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6" name="Line 34"/>
            <p:cNvSpPr>
              <a:spLocks noChangeShapeType="1"/>
            </p:cNvSpPr>
            <p:nvPr/>
          </p:nvSpPr>
          <p:spPr bwMode="auto">
            <a:xfrm>
              <a:off x="2106" y="3222"/>
              <a:ext cx="309" cy="1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  <p:sp>
          <p:nvSpPr>
            <p:cNvPr id="30757" name="Text Box 35"/>
            <p:cNvSpPr txBox="1">
              <a:spLocks noChangeArrowheads="1"/>
            </p:cNvSpPr>
            <p:nvPr/>
          </p:nvSpPr>
          <p:spPr bwMode="auto">
            <a:xfrm>
              <a:off x="2121" y="1243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0758" name="Text Box 36"/>
            <p:cNvSpPr txBox="1">
              <a:spLocks noChangeArrowheads="1"/>
            </p:cNvSpPr>
            <p:nvPr/>
          </p:nvSpPr>
          <p:spPr bwMode="auto">
            <a:xfrm>
              <a:off x="2133" y="198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0759" name="Text Box 37"/>
            <p:cNvSpPr txBox="1">
              <a:spLocks noChangeArrowheads="1"/>
            </p:cNvSpPr>
            <p:nvPr/>
          </p:nvSpPr>
          <p:spPr bwMode="auto">
            <a:xfrm>
              <a:off x="2097" y="273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T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0760" name="Text Box 38"/>
            <p:cNvSpPr txBox="1">
              <a:spLocks noChangeArrowheads="1"/>
            </p:cNvSpPr>
            <p:nvPr/>
          </p:nvSpPr>
          <p:spPr bwMode="auto">
            <a:xfrm>
              <a:off x="2529" y="1471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0761" name="Text Box 39"/>
            <p:cNvSpPr txBox="1">
              <a:spLocks noChangeArrowheads="1"/>
            </p:cNvSpPr>
            <p:nvPr/>
          </p:nvSpPr>
          <p:spPr bwMode="auto">
            <a:xfrm>
              <a:off x="2577" y="2977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30762" name="Text Box 40"/>
            <p:cNvSpPr txBox="1">
              <a:spLocks noChangeArrowheads="1"/>
            </p:cNvSpPr>
            <p:nvPr/>
          </p:nvSpPr>
          <p:spPr bwMode="auto">
            <a:xfrm>
              <a:off x="2643" y="1975"/>
              <a:ext cx="193" cy="21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tx2"/>
                  </a:solidFill>
                  <a:latin typeface="Courier New" pitchFamily="49" charset="0"/>
                </a:rPr>
                <a:t>F</a:t>
              </a:r>
              <a:endParaRPr lang="en-US" sz="1600" b="1" noProof="1">
                <a:solidFill>
                  <a:schemeClr val="tx2"/>
                </a:solidFill>
                <a:latin typeface="Courier New" pitchFamily="49" charset="0"/>
              </a:endParaRPr>
            </a:p>
          </p:txBody>
        </p: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1600200" y="5688013"/>
            <a:ext cx="5997575" cy="307975"/>
            <a:chOff x="2823112" y="284471"/>
            <a:chExt cx="5997569" cy="307777"/>
          </a:xfrm>
        </p:grpSpPr>
        <p:sp>
          <p:nvSpPr>
            <p:cNvPr id="30735" name="Text Box 6"/>
            <p:cNvSpPr txBox="1">
              <a:spLocks noChangeArrowheads="1"/>
            </p:cNvSpPr>
            <p:nvPr/>
          </p:nvSpPr>
          <p:spPr bwMode="auto">
            <a:xfrm>
              <a:off x="2823112" y="286452"/>
              <a:ext cx="1779588" cy="304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just"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chemeClr val="tx2"/>
                  </a:solidFill>
                  <a:latin typeface="Courier New" pitchFamily="49" charset="0"/>
                </a:rPr>
                <a:t>Closed</a:t>
              </a:r>
              <a:r>
                <a:rPr lang="en-US" sz="1400" b="1">
                  <a:latin typeface="Courier New" pitchFamily="49" charset="0"/>
                </a:rPr>
                <a:t>|</a:t>
              </a:r>
              <a:r>
                <a:rPr lang="en-US" sz="1400" b="1" noProof="1">
                  <a:latin typeface="Courier New" pitchFamily="49" charset="0"/>
                </a:rPr>
                <a:t>dump</a:t>
              </a:r>
              <a:r>
                <a:rPr lang="en-US" sz="1400" b="1">
                  <a:latin typeface="Courier New" pitchFamily="49" charset="0"/>
                </a:rPr>
                <a:t>=T]</a:t>
              </a:r>
            </a:p>
          </p:txBody>
        </p:sp>
        <p:sp>
          <p:nvSpPr>
            <p:cNvPr id="30736" name="Text Box 6"/>
            <p:cNvSpPr txBox="1">
              <a:spLocks noChangeArrowheads="1"/>
            </p:cNvSpPr>
            <p:nvPr/>
          </p:nvSpPr>
          <p:spPr bwMode="auto">
            <a:xfrm>
              <a:off x="7024997" y="284471"/>
              <a:ext cx="1795684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anchor="b">
              <a:spAutoFit/>
            </a:bodyPr>
            <a:lstStyle/>
            <a:p>
              <a:pPr algn="just" eaLnBrk="0" hangingPunct="0"/>
              <a:r>
                <a:rPr lang="en-US" sz="1400" b="1">
                  <a:latin typeface="Courier New" pitchFamily="49" charset="0"/>
                </a:rPr>
                <a:t>[</a:t>
              </a:r>
              <a:r>
                <a:rPr lang="en-US" sz="1400" b="1">
                  <a:solidFill>
                    <a:schemeClr val="tx2"/>
                  </a:solidFill>
                  <a:latin typeface="Courier New" pitchFamily="49" charset="0"/>
                </a:rPr>
                <a:t>Closed</a:t>
              </a:r>
              <a:r>
                <a:rPr lang="en-US" sz="1400" b="1">
                  <a:latin typeface="Courier New" pitchFamily="49" charset="0"/>
                </a:rPr>
                <a:t>|</a:t>
              </a:r>
              <a:r>
                <a:rPr lang="en-US" sz="1400" b="1" noProof="1">
                  <a:latin typeface="Courier New" pitchFamily="49" charset="0"/>
                </a:rPr>
                <a:t>dump</a:t>
              </a:r>
              <a:r>
                <a:rPr lang="en-US" sz="1400" b="1">
                  <a:latin typeface="Courier New" pitchFamily="49" charset="0"/>
                </a:rPr>
                <a:t>=F]</a:t>
              </a:r>
            </a:p>
          </p:txBody>
        </p:sp>
      </p:grp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1598613" y="5688013"/>
            <a:ext cx="17795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just" eaLnBrk="0" hangingPunct="0"/>
            <a:r>
              <a:rPr lang="en-US" sz="1400" b="1">
                <a:latin typeface="Courier New" pitchFamily="49" charset="0"/>
              </a:rPr>
              <a:t>[</a:t>
            </a:r>
            <a:r>
              <a:rPr lang="en-US" sz="1400" b="1">
                <a:solidFill>
                  <a:schemeClr val="tx2"/>
                </a:solidFill>
                <a:latin typeface="Courier New" pitchFamily="49" charset="0"/>
              </a:rPr>
              <a:t>Closed</a:t>
            </a:r>
            <a:r>
              <a:rPr lang="en-US" sz="1400" b="1">
                <a:latin typeface="Courier New" pitchFamily="49" charset="0"/>
              </a:rPr>
              <a:t>|</a:t>
            </a:r>
            <a:r>
              <a:rPr lang="en-US" sz="1400" b="1" noProof="1">
                <a:latin typeface="Courier New" pitchFamily="49" charset="0"/>
              </a:rPr>
              <a:t>dump</a:t>
            </a:r>
            <a:r>
              <a:rPr lang="en-US" sz="1400" b="1">
                <a:latin typeface="Courier New" pitchFamily="49" charset="0"/>
              </a:rPr>
              <a:t>=T]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4" grpId="0"/>
      <p:bldP spid="15" grpId="0"/>
      <p:bldP spid="16" grpId="0"/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</a:t>
            </a:r>
          </a:p>
        </p:txBody>
      </p:sp>
      <p:sp>
        <p:nvSpPr>
          <p:cNvPr id="44036" name="Content Placeholder 2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C000"/>
                </a:solidFill>
                <a:latin typeface="Verdana" pitchFamily="34" charset="0"/>
              </a:rPr>
              <a:t>[=]</a:t>
            </a:r>
            <a:r>
              <a:rPr lang="en-US" sz="3200">
                <a:latin typeface="Verdana" pitchFamily="34" charset="0"/>
              </a:rPr>
              <a:t> is usually precise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C000"/>
                </a:solidFill>
                <a:latin typeface="Verdana" pitchFamily="34" charset="0"/>
              </a:rPr>
              <a:t>[=]</a:t>
            </a:r>
            <a:r>
              <a:rPr lang="en-US" sz="3200">
                <a:latin typeface="Verdana" pitchFamily="34" charset="0"/>
              </a:rPr>
              <a:t> can usually show debugging traces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C000"/>
                </a:solidFill>
                <a:latin typeface="Verdana" pitchFamily="34" charset="0"/>
              </a:rPr>
              <a:t>[=]</a:t>
            </a:r>
            <a:r>
              <a:rPr lang="en-US" sz="3200">
                <a:latin typeface="Verdana" pitchFamily="34" charset="0"/>
              </a:rPr>
              <a:t> usually scales well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solidFill>
                  <a:srgbClr val="FFC000"/>
                </a:solidFill>
                <a:latin typeface="Verdana" pitchFamily="34" charset="0"/>
              </a:rPr>
              <a:t>[=]</a:t>
            </a: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3200">
                <a:latin typeface="Verdana" pitchFamily="34" charset="0"/>
              </a:rPr>
              <a:t>usually terminates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320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>
                <a:latin typeface="Verdana" pitchFamily="34" charset="0"/>
              </a:rPr>
              <a:t>ESP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800">
                <a:latin typeface="Verdana" pitchFamily="34" charset="0"/>
              </a:rPr>
              <a:t>a pragmatic compromise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state machines</a:t>
            </a: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780679" y="1696419"/>
            <a:ext cx="4552950" cy="4211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fil1 = 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(dumpFile1,”w”)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fil2 = 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(dumpFile2,”w”)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(fil1)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(fil2)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801592" y="4045198"/>
          <a:ext cx="348738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086"/>
                <a:gridCol w="17812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Code </a:t>
                      </a:r>
                    </a:p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Pattern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Monitor Transition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lang="en-US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fopen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(_)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Open(e)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fclose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Close(e)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state machines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778699" y="1658815"/>
            <a:ext cx="2390398" cy="42473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66CC66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pen(fil1)</a:t>
            </a:r>
            <a:r>
              <a:rPr lang="en-US" sz="1800" b="1" dirty="0" smtClean="0">
                <a:effectLst/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66CC66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pen(fil2)</a:t>
            </a:r>
            <a:r>
              <a:rPr lang="en-US" sz="1800" b="1" dirty="0" smtClean="0">
                <a:effectLst/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66CC6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lose(fil1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66CC6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lose(fil2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01592" y="4045198"/>
          <a:ext cx="348738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086"/>
                <a:gridCol w="17812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Code </a:t>
                      </a:r>
                    </a:p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Pattern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Monitor Transition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lang="en-US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fopen</a:t>
                      </a:r>
                      <a:r>
                        <a:rPr lang="en-US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(_)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Open(e)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fclose</a:t>
                      </a:r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ourier New" pitchFamily="49" charset="0"/>
                          <a:cs typeface="Courier New" pitchFamily="49" charset="0"/>
                        </a:rPr>
                        <a:t>Close(e)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vector analysis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356384" y="1886342"/>
            <a:ext cx="1958975" cy="4211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Open</a:t>
            </a:r>
            <a:r>
              <a:rPr lang="en-US" sz="1800" b="1" dirty="0">
                <a:effectLst/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ID;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Close</a:t>
            </a:r>
            <a:r>
              <a:rPr lang="en-US" sz="1800" b="1" dirty="0">
                <a:effectLst/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ID;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}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47309" y="1886342"/>
            <a:ext cx="1958975" cy="4211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ID;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Open</a:t>
            </a:r>
            <a:r>
              <a:rPr lang="en-US" sz="1800" b="1" dirty="0">
                <a:effectLst/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(dump1)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ID;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(dump2)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Close</a:t>
            </a:r>
            <a:r>
              <a:rPr lang="en-US" sz="1800" b="1" dirty="0">
                <a:effectLst/>
                <a:latin typeface="Courier New" pitchFamily="49" charset="0"/>
              </a:rPr>
              <a:t>;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}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vector analysis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to sink safety properties</a:t>
            </a:r>
          </a:p>
          <a:p>
            <a:pPr lvl="1"/>
            <a:r>
              <a:rPr lang="en-US" dirty="0" smtClean="0"/>
              <a:t>Sources: Object creation points or function/component entry points</a:t>
            </a:r>
          </a:p>
          <a:p>
            <a:pPr lvl="1"/>
            <a:r>
              <a:rPr lang="en-US" dirty="0" smtClean="0"/>
              <a:t>Sinks: Transitions to error state</a:t>
            </a:r>
          </a:p>
          <a:p>
            <a:r>
              <a:rPr lang="en-US" dirty="0" smtClean="0"/>
              <a:t>Analyze every source independently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smtClean="0"/>
              <a:t>(exponentially) less memory</a:t>
            </a:r>
            <a:endParaRPr lang="en-US" dirty="0" smtClean="0"/>
          </a:p>
          <a:p>
            <a:pPr lvl="1"/>
            <a:r>
              <a:rPr lang="en-US" dirty="0" smtClean="0"/>
              <a:t>Spans smaller segments of code</a:t>
            </a:r>
          </a:p>
          <a:p>
            <a:pPr lvl="1"/>
            <a:r>
              <a:rPr lang="en-US" dirty="0" smtClean="0"/>
              <a:t>Parallelizes easily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 we are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Microsoft Corporation</a:t>
            </a:r>
          </a:p>
          <a:p>
            <a:pPr lvl="1"/>
            <a:r>
              <a:rPr lang="en-US" sz="2400" smtClean="0"/>
              <a:t>Center for Software Excellence</a:t>
            </a:r>
          </a:p>
          <a:p>
            <a:pPr lvl="2"/>
            <a:r>
              <a:rPr lang="en-US" sz="2000" smtClean="0">
                <a:solidFill>
                  <a:srgbClr val="006600"/>
                </a:solidFill>
              </a:rPr>
              <a:t>Program Analysis Group</a:t>
            </a:r>
          </a:p>
          <a:p>
            <a:pPr lvl="3"/>
            <a:r>
              <a:rPr lang="en-US" sz="1800" smtClean="0"/>
              <a:t>10 full time people including 7 PhDs</a:t>
            </a:r>
          </a:p>
          <a:p>
            <a:r>
              <a:rPr lang="en-US" sz="2800" smtClean="0"/>
              <a:t>We are program analysis researchers</a:t>
            </a:r>
          </a:p>
          <a:p>
            <a:pPr lvl="1"/>
            <a:r>
              <a:rPr lang="en-US" sz="2400" smtClean="0"/>
              <a:t>But we measure our success by </a:t>
            </a:r>
            <a:r>
              <a:rPr lang="en-US" sz="2400" i="1" smtClean="0"/>
              <a:t>impact</a:t>
            </a:r>
          </a:p>
          <a:p>
            <a:pPr lvl="1"/>
            <a:r>
              <a:rPr lang="en-US" sz="2400" smtClean="0"/>
              <a:t>CSE impact on Windows Vista</a:t>
            </a:r>
          </a:p>
          <a:p>
            <a:pPr lvl="2"/>
            <a:r>
              <a:rPr lang="en-US" sz="2000" smtClean="0"/>
              <a:t>Developers </a:t>
            </a:r>
            <a:r>
              <a:rPr lang="en-US" sz="2000" i="1" smtClean="0"/>
              <a:t>fixed</a:t>
            </a:r>
            <a:r>
              <a:rPr lang="en-US" sz="2000" smtClean="0"/>
              <a:t> ~100K bugs that we found</a:t>
            </a:r>
          </a:p>
          <a:p>
            <a:pPr lvl="2"/>
            <a:r>
              <a:rPr lang="en-US" sz="2000" smtClean="0"/>
              <a:t>Developers added ~500K specifications we designed</a:t>
            </a:r>
          </a:p>
          <a:p>
            <a:pPr lvl="2"/>
            <a:r>
              <a:rPr lang="en-US" sz="2000" smtClean="0"/>
              <a:t>We answered thousands of developer emails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aliasing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22466" y="2520909"/>
            <a:ext cx="3660322" cy="1673803"/>
            <a:chOff x="1622466" y="2520909"/>
            <a:chExt cx="3660322" cy="1673803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2444338" y="2520909"/>
              <a:ext cx="2838450" cy="323850"/>
            </a:xfrm>
            <a:prstGeom prst="roundRect">
              <a:avLst>
                <a:gd name="adj" fmla="val 16667"/>
              </a:avLst>
            </a:prstGeom>
            <a:solidFill>
              <a:srgbClr val="FA7438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622466" y="3870862"/>
              <a:ext cx="2019300" cy="323850"/>
            </a:xfrm>
            <a:prstGeom prst="roundRect">
              <a:avLst>
                <a:gd name="adj" fmla="val 16667"/>
              </a:avLst>
            </a:prstGeom>
            <a:solidFill>
              <a:srgbClr val="FA7438">
                <a:alpha val="50000"/>
              </a:srgb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353416" y="3023135"/>
            <a:ext cx="1628775" cy="352425"/>
          </a:xfrm>
          <a:prstGeom prst="roundRect">
            <a:avLst>
              <a:gd name="adj" fmla="val 16667"/>
            </a:avLst>
          </a:prstGeom>
          <a:solidFill>
            <a:srgbClr val="FA7438"/>
          </a:soli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091417" y="1620922"/>
            <a:ext cx="4320413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void main () 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</a:t>
            </a:r>
            <a:r>
              <a:rPr lang="en-US" sz="1800" b="1" dirty="0" smtClean="0">
                <a:effectLst/>
                <a:latin typeface="Courier New" pitchFamily="49" charset="0"/>
              </a:rPr>
              <a:t>dump)</a:t>
            </a:r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 err="1" smtClean="0">
                <a:effectLst/>
                <a:latin typeface="Courier New" pitchFamily="49" charset="0"/>
              </a:rPr>
              <a:t>fil</a:t>
            </a:r>
            <a:r>
              <a:rPr lang="en-US" sz="1800" b="1" dirty="0" smtClean="0">
                <a:effectLst/>
                <a:latin typeface="Courier New" pitchFamily="49" charset="0"/>
              </a:rPr>
              <a:t> </a:t>
            </a:r>
            <a:r>
              <a:rPr lang="en-US" sz="1800" b="1" dirty="0">
                <a:effectLst/>
                <a:latin typeface="Courier New" pitchFamily="49" charset="0"/>
              </a:rPr>
              <a:t>=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66CC66"/>
                </a:solidFill>
                <a:effectLst/>
                <a:latin typeface="Courier New" pitchFamily="49" charset="0"/>
              </a:rPr>
              <a:t>fopen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66CC66"/>
                </a:solidFill>
                <a:effectLst/>
                <a:latin typeface="Courier New" pitchFamily="49" charset="0"/>
              </a:rPr>
              <a:t>dumpFile,”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</a:rPr>
              <a:t>w</a:t>
            </a:r>
            <a:r>
              <a:rPr lang="en-US" sz="1800" b="1" dirty="0">
                <a:solidFill>
                  <a:srgbClr val="66CC66"/>
                </a:solidFill>
                <a:effectLst/>
                <a:latin typeface="Courier New" pitchFamily="49" charset="0"/>
              </a:rPr>
              <a:t>”)</a:t>
            </a:r>
            <a:r>
              <a:rPr lang="en-US" sz="1800" b="1" dirty="0">
                <a:effectLst/>
                <a:latin typeface="Courier New" pitchFamily="49" charset="0"/>
              </a:rPr>
              <a:t>;</a:t>
            </a: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</a:t>
            </a:r>
            <a:r>
              <a:rPr lang="en-US" sz="1800" b="1" dirty="0" err="1" smtClean="0">
                <a:effectLst/>
                <a:latin typeface="Courier New" pitchFamily="49" charset="0"/>
              </a:rPr>
              <a:t>pfil</a:t>
            </a:r>
            <a:r>
              <a:rPr lang="en-US" sz="1800" b="1" dirty="0" smtClean="0">
                <a:effectLst/>
                <a:latin typeface="Courier New" pitchFamily="49" charset="0"/>
              </a:rPr>
              <a:t> </a:t>
            </a:r>
            <a:r>
              <a:rPr lang="en-US" sz="1800" b="1" dirty="0">
                <a:effectLst/>
                <a:latin typeface="Courier New" pitchFamily="49" charset="0"/>
              </a:rPr>
              <a:t>= </a:t>
            </a:r>
            <a:r>
              <a:rPr lang="en-US" sz="1800" b="1" dirty="0" smtClean="0">
                <a:effectLst/>
                <a:latin typeface="Courier New" pitchFamily="49" charset="0"/>
              </a:rPr>
              <a:t>&amp;</a:t>
            </a:r>
            <a:r>
              <a:rPr lang="en-US" sz="1800" b="1" dirty="0" err="1" smtClean="0">
                <a:effectLst/>
                <a:latin typeface="Courier New" pitchFamily="49" charset="0"/>
              </a:rPr>
              <a:t>fil</a:t>
            </a:r>
            <a:r>
              <a:rPr lang="en-US" sz="1800" b="1" dirty="0" smtClean="0">
                <a:effectLst/>
                <a:latin typeface="Courier New" pitchFamily="49" charset="0"/>
              </a:rPr>
              <a:t>;</a:t>
            </a:r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if (</a:t>
            </a:r>
            <a:r>
              <a:rPr lang="en-US" sz="1800" b="1" dirty="0" smtClean="0">
                <a:effectLst/>
                <a:latin typeface="Courier New" pitchFamily="49" charset="0"/>
              </a:rPr>
              <a:t>dump)</a:t>
            </a:r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>
                <a:effectLst/>
                <a:latin typeface="Courier New" pitchFamily="49" charset="0"/>
              </a:rPr>
              <a:t>    </a:t>
            </a:r>
            <a:r>
              <a:rPr lang="en-US" sz="1800" b="1" dirty="0" err="1">
                <a:solidFill>
                  <a:srgbClr val="66CC66"/>
                </a:solidFill>
                <a:effectLst/>
                <a:latin typeface="Courier New" pitchFamily="49" charset="0"/>
              </a:rPr>
              <a:t>fclose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</a:rPr>
              <a:t>(*</a:t>
            </a:r>
            <a:r>
              <a:rPr lang="en-US" sz="1800" b="1" dirty="0" err="1" smtClean="0">
                <a:solidFill>
                  <a:srgbClr val="66CC66"/>
                </a:solidFill>
                <a:effectLst/>
                <a:latin typeface="Courier New" pitchFamily="49" charset="0"/>
              </a:rPr>
              <a:t>pfil</a:t>
            </a:r>
            <a:r>
              <a:rPr lang="en-US" sz="1800" b="1" dirty="0" smtClean="0">
                <a:solidFill>
                  <a:srgbClr val="66CC66"/>
                </a:solidFill>
                <a:effectLst/>
                <a:latin typeface="Courier New" pitchFamily="49" charset="0"/>
              </a:rPr>
              <a:t>)</a:t>
            </a:r>
            <a:r>
              <a:rPr lang="en-US" sz="1800" b="1" dirty="0" smtClean="0">
                <a:effectLst/>
                <a:latin typeface="Courier New" pitchFamily="49" charset="0"/>
              </a:rPr>
              <a:t>;</a:t>
            </a:r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r>
              <a:rPr lang="en-US" sz="1800" b="1" dirty="0" smtClean="0">
                <a:effectLst/>
                <a:latin typeface="Courier New" pitchFamily="49" charset="0"/>
              </a:rPr>
              <a:t>}</a:t>
            </a:r>
            <a:endParaRPr lang="en-US" sz="1800" b="1" dirty="0">
              <a:effectLst/>
              <a:latin typeface="Courier New" pitchFamily="49" charset="0"/>
            </a:endParaRPr>
          </a:p>
          <a:p>
            <a:pPr eaLnBrk="0" hangingPunct="0"/>
            <a:endParaRPr lang="en-US" sz="1800" b="1" dirty="0">
              <a:effectLst/>
              <a:latin typeface="Courier New" pitchFamily="49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92826" y="4664035"/>
            <a:ext cx="8229600" cy="1499260"/>
          </a:xfrm>
        </p:spPr>
        <p:txBody>
          <a:bodyPr/>
          <a:lstStyle/>
          <a:p>
            <a:r>
              <a:rPr lang="en-US" dirty="0" smtClean="0"/>
              <a:t>Does Event(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dirty="0" smtClean="0"/>
              <a:t>) invoke a transition on the monitor for location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alias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Precise alias analysis is expensive</a:t>
            </a:r>
          </a:p>
          <a:p>
            <a:r>
              <a:rPr lang="en-US" dirty="0" smtClean="0"/>
              <a:t>Solution: value alias sets (ISSTA 04)</a:t>
            </a:r>
          </a:p>
          <a:p>
            <a:pPr lvl="1"/>
            <a:r>
              <a:rPr lang="en-US" dirty="0" smtClean="0"/>
              <a:t>For a given execution state, which </a:t>
            </a:r>
            <a:r>
              <a:rPr lang="en-US" dirty="0" smtClean="0"/>
              <a:t>syntactic expressions refer to location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Must and May sets for accuracy</a:t>
            </a:r>
          </a:p>
          <a:p>
            <a:pPr lvl="2"/>
            <a:r>
              <a:rPr lang="en-US" dirty="0" smtClean="0"/>
              <a:t>Transfer functions to update these</a:t>
            </a:r>
            <a:endParaRPr lang="en-US" dirty="0" smtClean="0"/>
          </a:p>
          <a:p>
            <a:r>
              <a:rPr lang="en-US" dirty="0" smtClean="0"/>
              <a:t>Observation: We can make value alias analysis path-sensitive by tracking value alias sets as part of monitor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Selective merging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Property simulation is </a:t>
            </a:r>
            <a:r>
              <a:rPr lang="en-US" sz="2400" dirty="0" smtClean="0"/>
              <a:t>really an </a:t>
            </a:r>
            <a:r>
              <a:rPr lang="en-US" sz="2400" dirty="0" smtClean="0"/>
              <a:t>instance of a more general analysis approach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Selective merging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Define a projection on symbolic states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Define equality on projections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Ensure that domain of projections is finite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Merge points: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Do states agree on projection?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Yes: merge states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No: process states separately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Value flow analysis, call graph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ESP at Microsoft</a:t>
            </a:r>
          </a:p>
        </p:txBody>
      </p:sp>
      <p:graphicFrame>
        <p:nvGraphicFramePr>
          <p:cNvPr id="7" name="Group 112"/>
          <p:cNvGraphicFramePr>
            <a:graphicFrameLocks noGrp="1"/>
          </p:cNvGraphicFramePr>
          <p:nvPr>
            <p:ph sz="half" idx="4294967295"/>
          </p:nvPr>
        </p:nvGraphicFramePr>
        <p:xfrm>
          <a:off x="1168400" y="1460500"/>
          <a:ext cx="6832600" cy="4140200"/>
        </p:xfrm>
        <a:graphic>
          <a:graphicData uri="http://schemas.openxmlformats.org/drawingml/2006/table">
            <a:tbl>
              <a:tblPr/>
              <a:tblGrid>
                <a:gridCol w="4521200"/>
                <a:gridCol w="1257300"/>
                <a:gridCol w="1054100"/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Windows Vista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Fixed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Security – RELOJ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Security – Impersonation Token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Security – OpenView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Leaks – RegCloseHandle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 Progress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Localization – Constant strings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Security – ClientID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Scalable whole program analysis</a:t>
            </a:r>
          </a:p>
          <a:p>
            <a:pPr lvl="1"/>
            <a:r>
              <a:rPr lang="en-US" sz="2400" smtClean="0"/>
              <a:t>Combine lightweight analysis everywhere with heavyweight analysis in just the right places</a:t>
            </a:r>
          </a:p>
          <a:p>
            <a:r>
              <a:rPr lang="en-US" sz="2800" smtClean="0"/>
              <a:t>Accurate modular analysis</a:t>
            </a:r>
          </a:p>
          <a:p>
            <a:pPr lvl="1"/>
            <a:r>
              <a:rPr lang="en-US" sz="2400" smtClean="0"/>
              <a:t>Assume availability of function-level pre-conditions and post-conditions</a:t>
            </a:r>
          </a:p>
          <a:p>
            <a:pPr lvl="1"/>
            <a:r>
              <a:rPr lang="en-US" sz="2400" smtClean="0"/>
              <a:t>Powerful analysis + defect bucketing</a:t>
            </a:r>
          </a:p>
          <a:p>
            <a:r>
              <a:rPr lang="en-US" sz="2800" smtClean="0"/>
              <a:t>Programmer supplied specifications</a:t>
            </a:r>
          </a:p>
          <a:p>
            <a:pPr lvl="1"/>
            <a:r>
              <a:rPr lang="en-US" sz="2400" smtClean="0"/>
              <a:t>Designed to be developer friendly</a:t>
            </a:r>
          </a:p>
          <a:p>
            <a:pPr lvl="1"/>
            <a:r>
              <a:rPr lang="en-US" sz="2400" smtClean="0"/>
              <a:t>Automatically inferred via global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18" name="Picture 2" descr="MicrosoftLogo wht shadow"/>
          <p:cNvPicPr>
            <a:picLocks noChangeAspect="1" noChangeArrowheads="1"/>
          </p:cNvPicPr>
          <p:nvPr/>
        </p:nvPicPr>
        <p:blipFill>
          <a:blip r:embed="rId3"/>
          <a:srcRect t="35449" b="36508"/>
          <a:stretch>
            <a:fillRect/>
          </a:stretch>
        </p:blipFill>
        <p:spPr bwMode="black">
          <a:xfrm>
            <a:off x="1752600" y="2743200"/>
            <a:ext cx="56197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47700" y="5626100"/>
            <a:ext cx="72310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chemeClr val="bg1"/>
                </a:solidFill>
              </a:rPr>
              <a:t>© 2007 Microsoft Corporation. All rights reserved.</a:t>
            </a:r>
          </a:p>
          <a:p>
            <a:pPr eaLnBrk="0" hangingPunct="0"/>
            <a:r>
              <a:rPr lang="en-US" sz="1400">
                <a:solidFill>
                  <a:schemeClr val="bg1"/>
                </a:solidFill>
              </a:rPr>
              <a:t>This presentation is for informational purposes only.</a:t>
            </a:r>
          </a:p>
          <a:p>
            <a:pPr eaLnBrk="0" hangingPunct="0"/>
            <a:r>
              <a:rPr lang="en-US" sz="1400">
                <a:solidFill>
                  <a:schemeClr val="bg1"/>
                </a:solidFill>
              </a:rPr>
              <a:t>MICROSOFT MAKES NO WARRANTIES, EXPRESS OR IMPLIED, IN THIS SUMMARY.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73300" y="4013200"/>
            <a:ext cx="382668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 smtClean="0">
                <a:solidFill>
                  <a:schemeClr val="bg1"/>
                </a:solidFill>
              </a:rPr>
              <a:t>www.microsoft.com/cse</a:t>
            </a:r>
          </a:p>
          <a:p>
            <a:pPr eaLnBrk="0" hangingPunct="0"/>
            <a:r>
              <a:rPr lang="en-US" sz="1800" b="1" dirty="0" smtClean="0">
                <a:solidFill>
                  <a:schemeClr val="bg1"/>
                </a:solidFill>
              </a:rPr>
              <a:t>www.microsoft.com/cse/pa</a:t>
            </a:r>
            <a:endParaRPr lang="en-US" sz="1800" b="1" dirty="0">
              <a:solidFill>
                <a:schemeClr val="bg1"/>
              </a:solidFill>
            </a:endParaRPr>
          </a:p>
          <a:p>
            <a:pPr eaLnBrk="0" hangingPunct="0"/>
            <a:r>
              <a:rPr lang="en-US" sz="1800" b="1" dirty="0" smtClean="0">
                <a:solidFill>
                  <a:schemeClr val="bg1"/>
                </a:solidFill>
              </a:rPr>
              <a:t>research.microsoft.com/</a:t>
            </a:r>
            <a:r>
              <a:rPr lang="en-US" sz="1800" b="1" dirty="0" err="1" smtClean="0">
                <a:solidFill>
                  <a:schemeClr val="bg1"/>
                </a:solidFill>
              </a:rPr>
              <a:t>manuvir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3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real world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Code on a massive scale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10s of millions of lines of code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Many configurations &amp; code branches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Developers on a massive scale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Small mistakes in tools are magnified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Small developer overheads are magnified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Defects on a massive scale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Bug databases and established processes rule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Defect classes repeat, both across code bases and across defect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in the real world</a:t>
            </a:r>
          </a:p>
        </p:txBody>
      </p:sp>
      <p:sp>
        <p:nvSpPr>
          <p:cNvPr id="11266" name="Oval 3"/>
          <p:cNvSpPr>
            <a:spLocks noChangeArrowheads="1"/>
          </p:cNvSpPr>
          <p:nvPr/>
        </p:nvSpPr>
        <p:spPr bwMode="auto">
          <a:xfrm>
            <a:off x="3873500" y="1866900"/>
            <a:ext cx="1143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Main</a:t>
            </a:r>
          </a:p>
          <a:p>
            <a:pPr algn="ctr" eaLnBrk="0" hangingPunct="0"/>
            <a:r>
              <a:rPr lang="en-US" sz="1800"/>
              <a:t>Branch</a:t>
            </a: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1054100" y="3238500"/>
            <a:ext cx="1219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Team </a:t>
            </a:r>
          </a:p>
          <a:p>
            <a:pPr algn="ctr" eaLnBrk="0" hangingPunct="0"/>
            <a:r>
              <a:rPr lang="en-US" sz="1800"/>
              <a:t>Branch</a:t>
            </a:r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2425700" y="47625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Desktop</a:t>
            </a:r>
          </a:p>
        </p:txBody>
      </p:sp>
      <p:sp>
        <p:nvSpPr>
          <p:cNvPr id="11269" name="Oval 6"/>
          <p:cNvSpPr>
            <a:spLocks noChangeArrowheads="1"/>
          </p:cNvSpPr>
          <p:nvPr/>
        </p:nvSpPr>
        <p:spPr bwMode="auto">
          <a:xfrm>
            <a:off x="3873500" y="3238500"/>
            <a:ext cx="1219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Team </a:t>
            </a:r>
          </a:p>
          <a:p>
            <a:pPr algn="ctr" eaLnBrk="0" hangingPunct="0"/>
            <a:r>
              <a:rPr lang="en-US" sz="1800"/>
              <a:t>Branch</a:t>
            </a:r>
          </a:p>
        </p:txBody>
      </p:sp>
      <p:sp>
        <p:nvSpPr>
          <p:cNvPr id="11270" name="Oval 7"/>
          <p:cNvSpPr>
            <a:spLocks noChangeArrowheads="1"/>
          </p:cNvSpPr>
          <p:nvPr/>
        </p:nvSpPr>
        <p:spPr bwMode="auto">
          <a:xfrm>
            <a:off x="6692900" y="3238500"/>
            <a:ext cx="1219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Team </a:t>
            </a:r>
          </a:p>
          <a:p>
            <a:pPr algn="ctr" eaLnBrk="0" hangingPunct="0"/>
            <a:r>
              <a:rPr lang="en-US" sz="1800"/>
              <a:t>Branch</a:t>
            </a:r>
          </a:p>
        </p:txBody>
      </p:sp>
      <p:sp>
        <p:nvSpPr>
          <p:cNvPr id="11271" name="Oval 8"/>
          <p:cNvSpPr>
            <a:spLocks noChangeArrowheads="1"/>
          </p:cNvSpPr>
          <p:nvPr/>
        </p:nvSpPr>
        <p:spPr bwMode="auto">
          <a:xfrm>
            <a:off x="5016500" y="47625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Desktop</a:t>
            </a: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3949700" y="2857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H="1">
            <a:off x="1968500" y="24765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 flipV="1">
            <a:off x="2120900" y="2552700"/>
            <a:ext cx="1828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4330700" y="2781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 flipV="1">
            <a:off x="4483100" y="2781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4864100" y="26289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 flipH="1" flipV="1">
            <a:off x="4940300" y="25527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 flipH="1">
            <a:off x="3187700" y="40005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 flipV="1">
            <a:off x="3340100" y="40767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4635500" y="41529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19"/>
          <p:cNvSpPr>
            <a:spLocks noChangeShapeType="1"/>
          </p:cNvSpPr>
          <p:nvPr/>
        </p:nvSpPr>
        <p:spPr bwMode="auto">
          <a:xfrm flipH="1" flipV="1">
            <a:off x="4787900" y="40767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2730500" y="36195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……</a:t>
            </a:r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5549900" y="36195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……</a:t>
            </a: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3949700" y="49149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268288"/>
            <a:ext cx="8229600" cy="1143000"/>
          </a:xfrm>
        </p:spPr>
        <p:txBody>
          <a:bodyPr/>
          <a:lstStyle/>
          <a:p>
            <a:r>
              <a:rPr lang="en-US" smtClean="0"/>
              <a:t>Process in the real world – 1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60800"/>
            <a:ext cx="8229600" cy="2387600"/>
          </a:xfrm>
        </p:spPr>
        <p:txBody>
          <a:bodyPr/>
          <a:lstStyle/>
          <a:p>
            <a:r>
              <a:rPr lang="en-US" sz="2800" smtClean="0"/>
              <a:t>An opportunity for lightweight tools</a:t>
            </a:r>
          </a:p>
          <a:p>
            <a:pPr lvl="1"/>
            <a:r>
              <a:rPr lang="en-US" sz="2400" smtClean="0"/>
              <a:t>“always on” on every developer desktop</a:t>
            </a:r>
          </a:p>
          <a:p>
            <a:pPr lvl="1"/>
            <a:r>
              <a:rPr lang="en-US" sz="2400" smtClean="0"/>
              <a:t>issues tracked within the program artifacts</a:t>
            </a:r>
          </a:p>
          <a:p>
            <a:pPr lvl="1"/>
            <a:r>
              <a:rPr lang="en-US" sz="2400" smtClean="0"/>
              <a:t>enforcement by rejection at “quality gate”</a:t>
            </a:r>
          </a:p>
          <a:p>
            <a:pPr lvl="2">
              <a:lnSpc>
                <a:spcPct val="125000"/>
              </a:lnSpc>
              <a:buFontTx/>
              <a:buNone/>
            </a:pPr>
            <a:r>
              <a:rPr lang="en-US" smtClean="0"/>
              <a:t>Speed, suppression, determinism</a:t>
            </a:r>
          </a:p>
        </p:txBody>
      </p:sp>
      <p:sp>
        <p:nvSpPr>
          <p:cNvPr id="12291" name="Oval 4"/>
          <p:cNvSpPr>
            <a:spLocks noChangeArrowheads="1"/>
          </p:cNvSpPr>
          <p:nvPr/>
        </p:nvSpPr>
        <p:spPr bwMode="auto">
          <a:xfrm>
            <a:off x="4040188" y="1638300"/>
            <a:ext cx="736600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Main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2222500" y="2359025"/>
            <a:ext cx="785813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2293" name="Oval 6"/>
          <p:cNvSpPr>
            <a:spLocks noChangeArrowheads="1"/>
          </p:cNvSpPr>
          <p:nvPr/>
        </p:nvSpPr>
        <p:spPr bwMode="auto">
          <a:xfrm>
            <a:off x="3106738" y="3160713"/>
            <a:ext cx="785812" cy="3603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Desktop</a:t>
            </a:r>
          </a:p>
        </p:txBody>
      </p:sp>
      <p:sp>
        <p:nvSpPr>
          <p:cNvPr id="12294" name="Oval 7"/>
          <p:cNvSpPr>
            <a:spLocks noChangeArrowheads="1"/>
          </p:cNvSpPr>
          <p:nvPr/>
        </p:nvSpPr>
        <p:spPr bwMode="auto">
          <a:xfrm>
            <a:off x="4040188" y="2359025"/>
            <a:ext cx="784225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2295" name="Oval 8"/>
          <p:cNvSpPr>
            <a:spLocks noChangeArrowheads="1"/>
          </p:cNvSpPr>
          <p:nvPr/>
        </p:nvSpPr>
        <p:spPr bwMode="auto">
          <a:xfrm>
            <a:off x="5856288" y="2359025"/>
            <a:ext cx="785812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2296" name="Oval 9"/>
          <p:cNvSpPr>
            <a:spLocks noChangeArrowheads="1"/>
          </p:cNvSpPr>
          <p:nvPr/>
        </p:nvSpPr>
        <p:spPr bwMode="auto">
          <a:xfrm>
            <a:off x="4776788" y="3160713"/>
            <a:ext cx="784225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Desktop</a:t>
            </a:r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4087813" y="215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 flipH="1">
            <a:off x="2811463" y="1958975"/>
            <a:ext cx="1228725" cy="439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 flipV="1">
            <a:off x="2909888" y="1998663"/>
            <a:ext cx="1177925" cy="44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3"/>
          <p:cNvSpPr>
            <a:spLocks noChangeShapeType="1"/>
          </p:cNvSpPr>
          <p:nvPr/>
        </p:nvSpPr>
        <p:spPr bwMode="auto">
          <a:xfrm>
            <a:off x="4333875" y="2119313"/>
            <a:ext cx="0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14"/>
          <p:cNvSpPr>
            <a:spLocks noChangeShapeType="1"/>
          </p:cNvSpPr>
          <p:nvPr/>
        </p:nvSpPr>
        <p:spPr bwMode="auto">
          <a:xfrm flipV="1">
            <a:off x="4432300" y="2119313"/>
            <a:ext cx="0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15"/>
          <p:cNvSpPr>
            <a:spLocks noChangeShapeType="1"/>
          </p:cNvSpPr>
          <p:nvPr/>
        </p:nvSpPr>
        <p:spPr bwMode="auto">
          <a:xfrm>
            <a:off x="4678363" y="2038350"/>
            <a:ext cx="127635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Line 16"/>
          <p:cNvSpPr>
            <a:spLocks noChangeShapeType="1"/>
          </p:cNvSpPr>
          <p:nvPr/>
        </p:nvSpPr>
        <p:spPr bwMode="auto">
          <a:xfrm flipH="1" flipV="1">
            <a:off x="4727575" y="1998663"/>
            <a:ext cx="12763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Line 17"/>
          <p:cNvSpPr>
            <a:spLocks noChangeShapeType="1"/>
          </p:cNvSpPr>
          <p:nvPr/>
        </p:nvSpPr>
        <p:spPr bwMode="auto">
          <a:xfrm flipH="1">
            <a:off x="3597275" y="2759075"/>
            <a:ext cx="53975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 flipV="1">
            <a:off x="3695700" y="2800350"/>
            <a:ext cx="4905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4530725" y="2840038"/>
            <a:ext cx="4413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Line 20"/>
          <p:cNvSpPr>
            <a:spLocks noChangeShapeType="1"/>
          </p:cNvSpPr>
          <p:nvPr/>
        </p:nvSpPr>
        <p:spPr bwMode="auto">
          <a:xfrm flipH="1" flipV="1">
            <a:off x="4629150" y="2800350"/>
            <a:ext cx="4413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Text Box 21"/>
          <p:cNvSpPr txBox="1">
            <a:spLocks noChangeArrowheads="1"/>
          </p:cNvSpPr>
          <p:nvPr/>
        </p:nvSpPr>
        <p:spPr bwMode="auto">
          <a:xfrm>
            <a:off x="3303588" y="2633663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2309" name="Text Box 22"/>
          <p:cNvSpPr txBox="1">
            <a:spLocks noChangeArrowheads="1"/>
          </p:cNvSpPr>
          <p:nvPr/>
        </p:nvSpPr>
        <p:spPr bwMode="auto">
          <a:xfrm>
            <a:off x="5119688" y="2633663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2310" name="Text Box 23"/>
          <p:cNvSpPr txBox="1">
            <a:spLocks noChangeArrowheads="1"/>
          </p:cNvSpPr>
          <p:nvPr/>
        </p:nvSpPr>
        <p:spPr bwMode="auto">
          <a:xfrm>
            <a:off x="4087813" y="3314700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2311" name="Freeform 24"/>
          <p:cNvSpPr>
            <a:spLocks/>
          </p:cNvSpPr>
          <p:nvPr/>
        </p:nvSpPr>
        <p:spPr bwMode="auto">
          <a:xfrm>
            <a:off x="3060700" y="1866900"/>
            <a:ext cx="762000" cy="685800"/>
          </a:xfrm>
          <a:custGeom>
            <a:avLst/>
            <a:gdLst>
              <a:gd name="T0" fmla="*/ 0 w 480"/>
              <a:gd name="T1" fmla="*/ 96 h 432"/>
              <a:gd name="T2" fmla="*/ 192 w 480"/>
              <a:gd name="T3" fmla="*/ 432 h 432"/>
              <a:gd name="T4" fmla="*/ 480 w 480"/>
              <a:gd name="T5" fmla="*/ 336 h 432"/>
              <a:gd name="T6" fmla="*/ 288 w 480"/>
              <a:gd name="T7" fmla="*/ 0 h 432"/>
              <a:gd name="T8" fmla="*/ 0 w 480"/>
              <a:gd name="T9" fmla="*/ 9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432"/>
              <a:gd name="T17" fmla="*/ 480 w 480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432">
                <a:moveTo>
                  <a:pt x="0" y="96"/>
                </a:moveTo>
                <a:lnTo>
                  <a:pt x="192" y="432"/>
                </a:lnTo>
                <a:lnTo>
                  <a:pt x="480" y="336"/>
                </a:lnTo>
                <a:lnTo>
                  <a:pt x="288" y="0"/>
                </a:lnTo>
                <a:lnTo>
                  <a:pt x="0" y="96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in the real world – 2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60800"/>
            <a:ext cx="8229600" cy="2389188"/>
          </a:xfrm>
        </p:spPr>
        <p:txBody>
          <a:bodyPr/>
          <a:lstStyle/>
          <a:p>
            <a:r>
              <a:rPr lang="en-US" sz="2800" smtClean="0"/>
              <a:t>An opportunity for heavyweight tools</a:t>
            </a:r>
          </a:p>
          <a:p>
            <a:pPr lvl="1"/>
            <a:r>
              <a:rPr lang="en-US" sz="2400" smtClean="0"/>
              <a:t>run routinely after integration in main branch</a:t>
            </a:r>
          </a:p>
          <a:p>
            <a:pPr lvl="1"/>
            <a:r>
              <a:rPr lang="en-US" sz="2400" smtClean="0"/>
              <a:t>issues tracked through a central bug database</a:t>
            </a:r>
          </a:p>
          <a:p>
            <a:pPr lvl="1"/>
            <a:r>
              <a:rPr lang="en-US" sz="2400" smtClean="0"/>
              <a:t>enforcement by developer “bug cap”</a:t>
            </a:r>
          </a:p>
          <a:p>
            <a:pPr lvl="2">
              <a:lnSpc>
                <a:spcPct val="125000"/>
              </a:lnSpc>
              <a:buFontTx/>
              <a:buNone/>
            </a:pPr>
            <a:r>
              <a:rPr lang="en-US" smtClean="0"/>
              <a:t>Scale, uniqueness, defect management</a:t>
            </a:r>
          </a:p>
        </p:txBody>
      </p:sp>
      <p:sp>
        <p:nvSpPr>
          <p:cNvPr id="13315" name="Oval 4"/>
          <p:cNvSpPr>
            <a:spLocks noChangeArrowheads="1"/>
          </p:cNvSpPr>
          <p:nvPr/>
        </p:nvSpPr>
        <p:spPr bwMode="auto">
          <a:xfrm>
            <a:off x="2222500" y="2359025"/>
            <a:ext cx="785813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3316" name="Oval 5"/>
          <p:cNvSpPr>
            <a:spLocks noChangeArrowheads="1"/>
          </p:cNvSpPr>
          <p:nvPr/>
        </p:nvSpPr>
        <p:spPr bwMode="auto">
          <a:xfrm>
            <a:off x="3106738" y="3160713"/>
            <a:ext cx="785812" cy="3603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Desktop</a:t>
            </a:r>
          </a:p>
        </p:txBody>
      </p:sp>
      <p:sp>
        <p:nvSpPr>
          <p:cNvPr id="13317" name="Oval 6"/>
          <p:cNvSpPr>
            <a:spLocks noChangeArrowheads="1"/>
          </p:cNvSpPr>
          <p:nvPr/>
        </p:nvSpPr>
        <p:spPr bwMode="auto">
          <a:xfrm>
            <a:off x="4040188" y="2359025"/>
            <a:ext cx="784225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3318" name="Oval 7"/>
          <p:cNvSpPr>
            <a:spLocks noChangeArrowheads="1"/>
          </p:cNvSpPr>
          <p:nvPr/>
        </p:nvSpPr>
        <p:spPr bwMode="auto">
          <a:xfrm>
            <a:off x="5856288" y="2359025"/>
            <a:ext cx="785812" cy="481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Team 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  <p:sp>
        <p:nvSpPr>
          <p:cNvPr id="13319" name="Oval 8"/>
          <p:cNvSpPr>
            <a:spLocks noChangeArrowheads="1"/>
          </p:cNvSpPr>
          <p:nvPr/>
        </p:nvSpPr>
        <p:spPr bwMode="auto">
          <a:xfrm>
            <a:off x="4776788" y="3160713"/>
            <a:ext cx="784225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Desktop</a:t>
            </a:r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4087813" y="215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H="1">
            <a:off x="2811463" y="1958975"/>
            <a:ext cx="1228725" cy="439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V="1">
            <a:off x="2909888" y="1998663"/>
            <a:ext cx="1177925" cy="441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4333875" y="2119313"/>
            <a:ext cx="0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 flipV="1">
            <a:off x="4432300" y="2119313"/>
            <a:ext cx="0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4678363" y="2038350"/>
            <a:ext cx="127635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 flipV="1">
            <a:off x="4727575" y="1998663"/>
            <a:ext cx="12763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3597275" y="2759075"/>
            <a:ext cx="53975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 flipV="1">
            <a:off x="3695700" y="2800350"/>
            <a:ext cx="4905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4530725" y="2840038"/>
            <a:ext cx="4413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 flipV="1">
            <a:off x="4629150" y="2800350"/>
            <a:ext cx="4413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3303588" y="2633663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3332" name="Text Box 21"/>
          <p:cNvSpPr txBox="1">
            <a:spLocks noChangeArrowheads="1"/>
          </p:cNvSpPr>
          <p:nvPr/>
        </p:nvSpPr>
        <p:spPr bwMode="auto">
          <a:xfrm>
            <a:off x="5119688" y="2633663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3333" name="Text Box 22"/>
          <p:cNvSpPr txBox="1">
            <a:spLocks noChangeArrowheads="1"/>
          </p:cNvSpPr>
          <p:nvPr/>
        </p:nvSpPr>
        <p:spPr bwMode="auto">
          <a:xfrm>
            <a:off x="4087813" y="3314700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……</a:t>
            </a:r>
          </a:p>
        </p:txBody>
      </p:sp>
      <p:sp>
        <p:nvSpPr>
          <p:cNvPr id="13334" name="Oval 23"/>
          <p:cNvSpPr>
            <a:spLocks noChangeArrowheads="1"/>
          </p:cNvSpPr>
          <p:nvPr/>
        </p:nvSpPr>
        <p:spPr bwMode="auto">
          <a:xfrm>
            <a:off x="4022725" y="1631950"/>
            <a:ext cx="736600" cy="4810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/>
              <a:t>Main</a:t>
            </a:r>
          </a:p>
          <a:p>
            <a:pPr algn="ctr" eaLnBrk="0" hangingPunct="0"/>
            <a:r>
              <a:rPr lang="en-US" sz="1200"/>
              <a:t>Branch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for analysis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Scale, scale, scale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Should be run routinely on massive scale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High accuracy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Ratio of bugs “worth fixing” should be high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High clarity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Defect reports must be understandable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Low startup cost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Developer effort to get results must be low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High return on investment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More developer effort should reveal more bugs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High agility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New defect detection tools should be easy to produce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solutions over time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Gen 1: Manual Review</a:t>
            </a:r>
          </a:p>
          <a:p>
            <a:pPr lvl="1"/>
            <a:r>
              <a:rPr lang="en-US" sz="2400" smtClean="0"/>
              <a:t>Too many code paths to think about</a:t>
            </a:r>
          </a:p>
          <a:p>
            <a:r>
              <a:rPr lang="en-US" sz="2800" smtClean="0"/>
              <a:t>Gen 2: Massive Testing</a:t>
            </a:r>
          </a:p>
          <a:p>
            <a:pPr lvl="1"/>
            <a:r>
              <a:rPr lang="en-US" sz="2400" smtClean="0"/>
              <a:t>Inefficient detection of simple errors</a:t>
            </a:r>
          </a:p>
          <a:p>
            <a:r>
              <a:rPr lang="en-US" sz="2800" smtClean="0"/>
              <a:t>Gen 3: Global Program Analysis</a:t>
            </a:r>
          </a:p>
          <a:p>
            <a:pPr lvl="1"/>
            <a:r>
              <a:rPr lang="en-US" sz="2400" smtClean="0"/>
              <a:t>Delayed results</a:t>
            </a:r>
          </a:p>
          <a:p>
            <a:r>
              <a:rPr lang="en-US" sz="2800" smtClean="0"/>
              <a:t>Gen 4: Local Program Analysis</a:t>
            </a:r>
          </a:p>
          <a:p>
            <a:pPr lvl="1"/>
            <a:r>
              <a:rPr lang="en-US" sz="2400" smtClean="0"/>
              <a:t>Lack of calling context limits accuracy</a:t>
            </a:r>
          </a:p>
          <a:p>
            <a:r>
              <a:rPr lang="en-US" sz="2800" smtClean="0"/>
              <a:t>Gen 5: Formal interface specifications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FF00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12788</TotalTime>
  <Words>1589</Words>
  <Application>Microsoft Office PowerPoint</Application>
  <PresentationFormat>On-screen Show (4:3)</PresentationFormat>
  <Paragraphs>479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Scalable Defect Detection</vt:lpstr>
      <vt:lpstr>What this series covers</vt:lpstr>
      <vt:lpstr>Who we are</vt:lpstr>
      <vt:lpstr>The real world</vt:lpstr>
      <vt:lpstr>Code in the real world</vt:lpstr>
      <vt:lpstr>Process in the real world – 1</vt:lpstr>
      <vt:lpstr>Process in the real world – 2</vt:lpstr>
      <vt:lpstr>Implications for analysis</vt:lpstr>
      <vt:lpstr>Our solutions over time</vt:lpstr>
      <vt:lpstr>Contrast this with …</vt:lpstr>
      <vt:lpstr>Our approach to scale</vt:lpstr>
      <vt:lpstr>… explained in 3 lectures</vt:lpstr>
      <vt:lpstr>Scalable  Whole Program Analysis</vt:lpstr>
      <vt:lpstr>Safety properties</vt:lpstr>
      <vt:lpstr>Example</vt:lpstr>
      <vt:lpstr>Symbolic evaluation</vt:lpstr>
      <vt:lpstr>Example</vt:lpstr>
      <vt:lpstr>Example</vt:lpstr>
      <vt:lpstr>Assessment</vt:lpstr>
      <vt:lpstr>Dataflow analysis</vt:lpstr>
      <vt:lpstr>Example</vt:lpstr>
      <vt:lpstr>Assessment</vt:lpstr>
      <vt:lpstr>Property simulation</vt:lpstr>
      <vt:lpstr>Example</vt:lpstr>
      <vt:lpstr>Assessment</vt:lpstr>
      <vt:lpstr>Multiple state machines</vt:lpstr>
      <vt:lpstr>Multiple state machines</vt:lpstr>
      <vt:lpstr>Bit vector analysis</vt:lpstr>
      <vt:lpstr>Bit vector analysis</vt:lpstr>
      <vt:lpstr>Memory aliasing </vt:lpstr>
      <vt:lpstr>Value alias analysis</vt:lpstr>
      <vt:lpstr>Selective merging</vt:lpstr>
      <vt:lpstr>ESP at Microsoft</vt:lpstr>
      <vt:lpstr>Summary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OS Shared Team Strategic Planning</dc:title>
  <dc:creator>Manuvir Das</dc:creator>
  <cp:lastModifiedBy>Manuvir Das</cp:lastModifiedBy>
  <cp:revision>1148</cp:revision>
  <dcterms:created xsi:type="dcterms:W3CDTF">2005-10-14T17:53:11Z</dcterms:created>
  <dcterms:modified xsi:type="dcterms:W3CDTF">2007-07-19T16:27:03Z</dcterms:modified>
</cp:coreProperties>
</file>