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notesMasterIdLst>
    <p:notesMasterId r:id="rId41"/>
  </p:notesMasterIdLst>
  <p:sldIdLst>
    <p:sldId id="256" r:id="rId2"/>
    <p:sldId id="318" r:id="rId3"/>
    <p:sldId id="316" r:id="rId4"/>
    <p:sldId id="314" r:id="rId5"/>
    <p:sldId id="1622" r:id="rId6"/>
    <p:sldId id="315" r:id="rId7"/>
    <p:sldId id="1621" r:id="rId8"/>
    <p:sldId id="1623" r:id="rId9"/>
    <p:sldId id="1624" r:id="rId10"/>
    <p:sldId id="1625" r:id="rId11"/>
    <p:sldId id="1627" r:id="rId12"/>
    <p:sldId id="1628" r:id="rId13"/>
    <p:sldId id="1629" r:id="rId14"/>
    <p:sldId id="301" r:id="rId15"/>
    <p:sldId id="302" r:id="rId16"/>
    <p:sldId id="303" r:id="rId17"/>
    <p:sldId id="304" r:id="rId18"/>
    <p:sldId id="305" r:id="rId19"/>
    <p:sldId id="311" r:id="rId20"/>
    <p:sldId id="294" r:id="rId21"/>
    <p:sldId id="309" r:id="rId22"/>
    <p:sldId id="1630" r:id="rId23"/>
    <p:sldId id="1637" r:id="rId24"/>
    <p:sldId id="1638" r:id="rId25"/>
    <p:sldId id="1631" r:id="rId26"/>
    <p:sldId id="1639" r:id="rId27"/>
    <p:sldId id="1640" r:id="rId28"/>
    <p:sldId id="1632" r:id="rId29"/>
    <p:sldId id="1641" r:id="rId30"/>
    <p:sldId id="1642" r:id="rId31"/>
    <p:sldId id="1643" r:id="rId32"/>
    <p:sldId id="1633" r:id="rId33"/>
    <p:sldId id="439" r:id="rId34"/>
    <p:sldId id="440" r:id="rId35"/>
    <p:sldId id="1644" r:id="rId36"/>
    <p:sldId id="1645" r:id="rId37"/>
    <p:sldId id="1646" r:id="rId38"/>
    <p:sldId id="1635" r:id="rId39"/>
    <p:sldId id="163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B7942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08" autoAdjust="0"/>
    <p:restoredTop sz="86856" autoAdjust="0"/>
  </p:normalViewPr>
  <p:slideViewPr>
    <p:cSldViewPr snapToGrid="0">
      <p:cViewPr varScale="1">
        <p:scale>
          <a:sx n="99" d="100"/>
          <a:sy n="99" d="100"/>
        </p:scale>
        <p:origin x="31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tan Leino" userId="1244a860456db060" providerId="LiveId" clId="{FC8BA440-5CD0-9243-BAFD-A381A1A5F806}"/>
    <pc:docChg chg="custSel modSld">
      <pc:chgData name="Rustan Leino" userId="1244a860456db060" providerId="LiveId" clId="{FC8BA440-5CD0-9243-BAFD-A381A1A5F806}" dt="2019-07-01T21:10:09.199" v="5" actId="14100"/>
      <pc:docMkLst>
        <pc:docMk/>
      </pc:docMkLst>
      <pc:sldChg chg="addSp delSp modSp">
        <pc:chgData name="Rustan Leino" userId="1244a860456db060" providerId="LiveId" clId="{FC8BA440-5CD0-9243-BAFD-A381A1A5F806}" dt="2019-07-01T21:10:09.199" v="5" actId="14100"/>
        <pc:sldMkLst>
          <pc:docMk/>
          <pc:sldMk cId="3739251116" sldId="1636"/>
        </pc:sldMkLst>
        <pc:spChg chg="add del mod">
          <ac:chgData name="Rustan Leino" userId="1244a860456db060" providerId="LiveId" clId="{FC8BA440-5CD0-9243-BAFD-A381A1A5F806}" dt="2019-07-01T21:09:51.507" v="1"/>
          <ac:spMkLst>
            <pc:docMk/>
            <pc:sldMk cId="3739251116" sldId="1636"/>
            <ac:spMk id="4" creationId="{7412FA0E-B6E3-7A4F-AE4C-3DD811F73919}"/>
          </ac:spMkLst>
        </pc:spChg>
        <pc:picChg chg="del">
          <ac:chgData name="Rustan Leino" userId="1244a860456db060" providerId="LiveId" clId="{FC8BA440-5CD0-9243-BAFD-A381A1A5F806}" dt="2019-07-01T21:09:45.712" v="0" actId="478"/>
          <ac:picMkLst>
            <pc:docMk/>
            <pc:sldMk cId="3739251116" sldId="1636"/>
            <ac:picMk id="5" creationId="{D1306C24-789A-3A44-B598-1CFBFD0FE7E5}"/>
          </ac:picMkLst>
        </pc:picChg>
        <pc:picChg chg="del">
          <ac:chgData name="Rustan Leino" userId="1244a860456db060" providerId="LiveId" clId="{FC8BA440-5CD0-9243-BAFD-A381A1A5F806}" dt="2019-07-01T21:09:45.712" v="0" actId="478"/>
          <ac:picMkLst>
            <pc:docMk/>
            <pc:sldMk cId="3739251116" sldId="1636"/>
            <ac:picMk id="7" creationId="{9B3849C3-4721-2F41-B1D3-9B72C07A1AD8}"/>
          </ac:picMkLst>
        </pc:picChg>
        <pc:picChg chg="add mod">
          <ac:chgData name="Rustan Leino" userId="1244a860456db060" providerId="LiveId" clId="{FC8BA440-5CD0-9243-BAFD-A381A1A5F806}" dt="2019-07-01T21:10:09.199" v="5" actId="14100"/>
          <ac:picMkLst>
            <pc:docMk/>
            <pc:sldMk cId="3739251116" sldId="1636"/>
            <ac:picMk id="8" creationId="{1809A83E-089A-824D-9492-20D6A17E37C3}"/>
          </ac:picMkLst>
        </pc:picChg>
        <pc:picChg chg="del">
          <ac:chgData name="Rustan Leino" userId="1244a860456db060" providerId="LiveId" clId="{FC8BA440-5CD0-9243-BAFD-A381A1A5F806}" dt="2019-07-01T21:09:45.712" v="0" actId="478"/>
          <ac:picMkLst>
            <pc:docMk/>
            <pc:sldMk cId="3739251116" sldId="1636"/>
            <ac:picMk id="9" creationId="{DAD7CC05-46FC-254E-82C6-2638CD91E3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FC300-9BFE-4B6B-864F-DA233C0E8E14}" type="datetimeFigureOut">
              <a:rPr lang="en-US" smtClean="0"/>
              <a:t>7/1/19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B89F1-7EFE-4B5B-8273-3728746B6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7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7/1/19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9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t>7/1/19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4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t>7/1/19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4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K. Rustan M. Leino</a:t>
            </a:r>
          </a:p>
        </p:txBody>
      </p:sp>
    </p:spTree>
    <p:extLst>
      <p:ext uri="{BB962C8B-B14F-4D97-AF65-F5344CB8AC3E}">
        <p14:creationId xmlns:p14="http://schemas.microsoft.com/office/powerpoint/2010/main" val="17823701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t>7/1/19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8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29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t>7/1/19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071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t>7/1/19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24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t>7/1/19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17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t>7/1/19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62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t>7/1/19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10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7/1/19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503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7/1/19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6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169955"/>
            <a:ext cx="10782300" cy="3254564"/>
          </a:xfrm>
        </p:spPr>
        <p:txBody>
          <a:bodyPr/>
          <a:lstStyle/>
          <a:p>
            <a:r>
              <a:rPr lang="en-US" sz="7200" b="1" dirty="0"/>
              <a:t>Writing verified software</a:t>
            </a:r>
            <a:br>
              <a:rPr lang="en-US" sz="7200" b="1" dirty="0"/>
            </a:br>
            <a:r>
              <a:rPr lang="en-US" sz="7200" b="1" dirty="0"/>
              <a:t>for production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195483"/>
            <a:ext cx="10826496" cy="2501152"/>
          </a:xfrm>
        </p:spPr>
        <p:txBody>
          <a:bodyPr>
            <a:normAutofit/>
          </a:bodyPr>
          <a:lstStyle/>
          <a:p>
            <a:r>
              <a:rPr lang="en-US" dirty="0"/>
              <a:t>K. Rustan M. Leino</a:t>
            </a:r>
          </a:p>
          <a:p>
            <a:r>
              <a:rPr lang="en-US" sz="2800" i="1" dirty="0"/>
              <a:t>Senior Principal Engineer</a:t>
            </a:r>
            <a:br>
              <a:rPr lang="en-US" sz="2800" i="1" dirty="0"/>
            </a:br>
            <a:r>
              <a:rPr lang="en-US" sz="2800" i="1" dirty="0"/>
              <a:t>Automated Reasoning Group (ARG), Amazon Web Services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5224" y="6427113"/>
            <a:ext cx="5936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Evening lecture, Oregon Programming Languages Summer School</a:t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25 June 2019, Eugene, OR, USA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EB248-8CE8-A74D-9FF9-EBD0052109F5}"/>
              </a:ext>
            </a:extLst>
          </p:cNvPr>
          <p:cNvSpPr txBox="1"/>
          <p:nvPr/>
        </p:nvSpPr>
        <p:spPr>
          <a:xfrm>
            <a:off x="318448" y="6427113"/>
            <a:ext cx="5936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© 2019,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20742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07853-5817-514B-84A4-DCB8EF95F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D3756-93AF-4B44-828B-3767FAB67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Via type checking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8DACA-B6BB-8748-B84C-DF626BC9A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044" y="914398"/>
            <a:ext cx="4605455" cy="70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31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ECA86-F1B7-1D4B-90B2-CBC4F081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Deductive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CFBAB-9503-744A-B47E-529C23BCF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845425"/>
            <a:ext cx="10753725" cy="4721629"/>
          </a:xfrm>
        </p:spPr>
        <p:txBody>
          <a:bodyPr>
            <a:normAutofit/>
          </a:bodyPr>
          <a:lstStyle/>
          <a:p>
            <a:r>
              <a:rPr lang="en-US" sz="3200" dirty="0"/>
              <a:t>Pre- and postconditions, invariants, …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C</a:t>
            </a:r>
          </a:p>
          <a:p>
            <a:pPr lvl="1"/>
            <a:r>
              <a:rPr lang="en-US" sz="3200" dirty="0"/>
              <a:t>VCC</a:t>
            </a:r>
          </a:p>
          <a:p>
            <a:r>
              <a:rPr lang="en-US" sz="3200" dirty="0"/>
              <a:t>Java</a:t>
            </a:r>
          </a:p>
          <a:p>
            <a:pPr lvl="1"/>
            <a:r>
              <a:rPr lang="en-US" sz="3200" dirty="0"/>
              <a:t>JML + </a:t>
            </a:r>
            <a:r>
              <a:rPr lang="en-US" sz="3200" dirty="0" err="1"/>
              <a:t>OpenJML</a:t>
            </a:r>
            <a:endParaRPr lang="en-US" sz="3200" dirty="0"/>
          </a:p>
          <a:p>
            <a:pPr lvl="1"/>
            <a:r>
              <a:rPr lang="en-US" sz="3200" dirty="0"/>
              <a:t>Javelyn</a:t>
            </a:r>
          </a:p>
          <a:p>
            <a:pPr lvl="1"/>
            <a:endParaRPr lang="en-US" sz="3200" dirty="0"/>
          </a:p>
          <a:p>
            <a:pPr marL="4572" lvl="1" indent="0">
              <a:buNone/>
            </a:pPr>
            <a:r>
              <a:rPr lang="en-US" sz="3200" dirty="0">
                <a:sym typeface="Wingdings" pitchFamily="2" charset="2"/>
              </a:rPr>
              <a:t> Difficult to do for legacy code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785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818B23-093D-4B4E-97A5-493BAF31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Obtaining verified software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520EE3-666D-044A-B069-86D6AF22E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3812217" cy="723400"/>
          </a:xfrm>
        </p:spPr>
        <p:txBody>
          <a:bodyPr/>
          <a:lstStyle/>
          <a:p>
            <a:r>
              <a:rPr lang="en-US" dirty="0"/>
              <a:t>Legacy Code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6E4F13-4A65-F342-94B9-ED36AB882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3812217" cy="3200400"/>
          </a:xfrm>
        </p:spPr>
        <p:txBody>
          <a:bodyPr/>
          <a:lstStyle/>
          <a:p>
            <a:r>
              <a:rPr lang="en-US" dirty="0"/>
              <a:t>0. Write and test code</a:t>
            </a:r>
          </a:p>
          <a:p>
            <a:r>
              <a:rPr lang="en-US" dirty="0"/>
              <a:t>1. Write specifications</a:t>
            </a:r>
          </a:p>
          <a:p>
            <a:r>
              <a:rPr lang="en-US" dirty="0"/>
              <a:t>2. Write proofs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E3DBAB-3E85-3F4A-A1B3-9A0D054C9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78562" y="2038435"/>
            <a:ext cx="4663440" cy="722376"/>
          </a:xfrm>
        </p:spPr>
        <p:txBody>
          <a:bodyPr/>
          <a:lstStyle/>
          <a:p>
            <a:r>
              <a:rPr lang="en-US" dirty="0"/>
              <a:t>Textbook Ideal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B08265-187E-2F4C-BB47-D6EABB6A7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8562" y="2750990"/>
            <a:ext cx="4663440" cy="3200400"/>
          </a:xfrm>
        </p:spPr>
        <p:txBody>
          <a:bodyPr/>
          <a:lstStyle/>
          <a:p>
            <a:r>
              <a:rPr lang="en-US" dirty="0"/>
              <a:t>0. Write specifications</a:t>
            </a:r>
          </a:p>
          <a:p>
            <a:r>
              <a:rPr lang="en-US" dirty="0"/>
              <a:t>1. Derive code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48D4996-50FD-B84A-AE44-B734A0CEB042}"/>
              </a:ext>
            </a:extLst>
          </p:cNvPr>
          <p:cNvSpPr txBox="1">
            <a:spLocks/>
          </p:cNvSpPr>
          <p:nvPr/>
        </p:nvSpPr>
        <p:spPr>
          <a:xfrm>
            <a:off x="7736658" y="2030708"/>
            <a:ext cx="4150541" cy="72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200" b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 Development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A939BD8-25AE-CB4E-A233-D31DABE41B23}"/>
              </a:ext>
            </a:extLst>
          </p:cNvPr>
          <p:cNvSpPr txBox="1">
            <a:spLocks/>
          </p:cNvSpPr>
          <p:nvPr/>
        </p:nvSpPr>
        <p:spPr>
          <a:xfrm>
            <a:off x="7736659" y="2743263"/>
            <a:ext cx="369334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0. Write</a:t>
            </a:r>
            <a:br>
              <a:rPr lang="en-US" dirty="0"/>
            </a:br>
            <a:r>
              <a:rPr lang="en-US" dirty="0"/>
              <a:t>        specifications +</a:t>
            </a:r>
            <a:br>
              <a:rPr lang="en-US" dirty="0"/>
            </a:br>
            <a:r>
              <a:rPr lang="en-US" dirty="0"/>
              <a:t>        code +</a:t>
            </a:r>
            <a:br>
              <a:rPr lang="en-US" dirty="0"/>
            </a:br>
            <a:r>
              <a:rPr lang="en-US" dirty="0"/>
              <a:t>        proofs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81471-101C-A946-AD4C-5A1EB53AFB5D}"/>
              </a:ext>
            </a:extLst>
          </p:cNvPr>
          <p:cNvSpPr txBox="1"/>
          <p:nvPr/>
        </p:nvSpPr>
        <p:spPr>
          <a:xfrm>
            <a:off x="696196" y="4671748"/>
            <a:ext cx="2266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19A7C-ECD0-FA47-95A8-B0743DD54F66}"/>
              </a:ext>
            </a:extLst>
          </p:cNvPr>
          <p:cNvSpPr txBox="1"/>
          <p:nvPr/>
        </p:nvSpPr>
        <p:spPr>
          <a:xfrm>
            <a:off x="4298102" y="4671748"/>
            <a:ext cx="2266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BE007-1C8C-5E44-B501-A66378DDC461}"/>
              </a:ext>
            </a:extLst>
          </p:cNvPr>
          <p:cNvSpPr txBox="1"/>
          <p:nvPr/>
        </p:nvSpPr>
        <p:spPr>
          <a:xfrm>
            <a:off x="7736659" y="4671747"/>
            <a:ext cx="2266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✅</a:t>
            </a:r>
          </a:p>
        </p:txBody>
      </p:sp>
    </p:spTree>
    <p:extLst>
      <p:ext uri="{BB962C8B-B14F-4D97-AF65-F5344CB8AC3E}">
        <p14:creationId xmlns:p14="http://schemas.microsoft.com/office/powerpoint/2010/main" val="200806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  <p:bldP spid="8" grpId="0" build="p"/>
      <p:bldP spid="9" grpId="0" uiExpand="1" build="p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072F0-B33A-2543-BA52-F2FC613CF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</a:t>
            </a:r>
            <a:br>
              <a:rPr lang="en-US" dirty="0"/>
            </a:br>
            <a:r>
              <a:rPr lang="en-US" dirty="0"/>
              <a:t>  specs + code + proofs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C5F02-7863-F442-A71A-15A2A3EFD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1" y="4204208"/>
            <a:ext cx="11369317" cy="2196591"/>
          </a:xfrm>
        </p:spPr>
        <p:txBody>
          <a:bodyPr>
            <a:normAutofit/>
          </a:bodyPr>
          <a:lstStyle/>
          <a:p>
            <a:r>
              <a:rPr lang="en-US" dirty="0"/>
              <a:t>Or:</a:t>
            </a:r>
            <a:br>
              <a:rPr lang="en-US" dirty="0"/>
            </a:br>
            <a:r>
              <a:rPr lang="en-US" dirty="0"/>
              <a:t>  making </a:t>
            </a:r>
            <a:r>
              <a:rPr lang="en-US" dirty="0" err="1"/>
              <a:t>specs+code+proofs</a:t>
            </a:r>
            <a:r>
              <a:rPr lang="en-US" dirty="0"/>
              <a:t> into daily software engineering practice</a:t>
            </a:r>
          </a:p>
          <a:p>
            <a:r>
              <a:rPr lang="en-US" dirty="0"/>
              <a:t>Or:</a:t>
            </a:r>
            <a:br>
              <a:rPr lang="en-US" dirty="0"/>
            </a:br>
            <a:r>
              <a:rPr lang="en-US" dirty="0"/>
              <a:t>  a personal perspective of the evolution of automated verification</a:t>
            </a:r>
          </a:p>
        </p:txBody>
      </p:sp>
    </p:spTree>
    <p:extLst>
      <p:ext uri="{BB962C8B-B14F-4D97-AF65-F5344CB8AC3E}">
        <p14:creationId xmlns:p14="http://schemas.microsoft.com/office/powerpoint/2010/main" val="1169989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504449"/>
            <a:ext cx="10772775" cy="1658198"/>
          </a:xfrm>
        </p:spPr>
        <p:txBody>
          <a:bodyPr/>
          <a:lstStyle/>
          <a:p>
            <a:r>
              <a:rPr lang="en-US" dirty="0"/>
              <a:t>Program verification:</a:t>
            </a:r>
            <a:br>
              <a:rPr lang="en-US" dirty="0"/>
            </a:br>
            <a:r>
              <a:rPr lang="en-US" dirty="0"/>
              <a:t>1949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5802" y="1956130"/>
            <a:ext cx="7752270" cy="3767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224" y="6468307"/>
            <a:ext cx="10101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“An Early Program Proof by Alan Turing” by F.L. Morris and C.B. Jones, Annals of the History of Computing, 1984</a:t>
            </a:r>
          </a:p>
        </p:txBody>
      </p:sp>
    </p:spTree>
    <p:extLst>
      <p:ext uri="{BB962C8B-B14F-4D97-AF65-F5344CB8AC3E}">
        <p14:creationId xmlns:p14="http://schemas.microsoft.com/office/powerpoint/2010/main" val="3358936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495" y="166425"/>
            <a:ext cx="5382073" cy="6523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Program verification:</a:t>
            </a:r>
            <a:br>
              <a:rPr lang="en-US" dirty="0"/>
            </a:br>
            <a:r>
              <a:rPr lang="en-US" dirty="0"/>
              <a:t>1971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7224" y="6468307"/>
            <a:ext cx="10101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“Proof of a program: FIND” by C.A.R. Hoare, CACM, 1971</a:t>
            </a:r>
          </a:p>
        </p:txBody>
      </p:sp>
    </p:spTree>
    <p:extLst>
      <p:ext uri="{BB962C8B-B14F-4D97-AF65-F5344CB8AC3E}">
        <p14:creationId xmlns:p14="http://schemas.microsoft.com/office/powerpoint/2010/main" val="1960051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verification:</a:t>
            </a:r>
            <a:br>
              <a:rPr lang="en-US" dirty="0"/>
            </a:br>
            <a:r>
              <a:rPr lang="en-US" dirty="0"/>
              <a:t>1998</a:t>
            </a:r>
          </a:p>
        </p:txBody>
      </p:sp>
      <p:pic>
        <p:nvPicPr>
          <p:cNvPr id="3" name="Picture 2" descr="R:\misc\larch\2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t="844" r="3486" b="6355"/>
          <a:stretch/>
        </p:blipFill>
        <p:spPr bwMode="auto">
          <a:xfrm>
            <a:off x="5148870" y="1328632"/>
            <a:ext cx="6922438" cy="506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091" y="6468307"/>
            <a:ext cx="1169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Invited talk “ESC/Java” by K.R.M. Leino at Larch User’s Group Meeting, FM’99, Toulouse, France, Sep 1999</a:t>
            </a:r>
          </a:p>
        </p:txBody>
      </p:sp>
    </p:spTree>
    <p:extLst>
      <p:ext uri="{BB962C8B-B14F-4D97-AF65-F5344CB8AC3E}">
        <p14:creationId xmlns:p14="http://schemas.microsoft.com/office/powerpoint/2010/main" val="4144578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verification:</a:t>
            </a:r>
            <a:br>
              <a:rPr lang="en-US" dirty="0"/>
            </a:br>
            <a:r>
              <a:rPr lang="en-US" dirty="0"/>
              <a:t>1998</a:t>
            </a:r>
          </a:p>
        </p:txBody>
      </p:sp>
      <p:pic>
        <p:nvPicPr>
          <p:cNvPr id="5" name="Picture 4" descr="R:\tmp\hop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39" y="1190561"/>
            <a:ext cx="6430561" cy="524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7091" y="6468307"/>
            <a:ext cx="1169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Talk and first (pre-tool) ESC/Java demo by K.R.M. Leino to Hopper et al. at DEC WRL, “Extended Static Checking for Java”, March 1998</a:t>
            </a:r>
          </a:p>
        </p:txBody>
      </p:sp>
      <p:pic>
        <p:nvPicPr>
          <p:cNvPr id="3" name="Picture 2" descr="R:\misc\larch\2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t="844" r="3486" b="6355"/>
          <a:stretch/>
        </p:blipFill>
        <p:spPr bwMode="auto">
          <a:xfrm>
            <a:off x="5148870" y="1328632"/>
            <a:ext cx="6922438" cy="506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rved Down Arrow 7"/>
          <p:cNvSpPr/>
          <p:nvPr/>
        </p:nvSpPr>
        <p:spPr>
          <a:xfrm rot="20078784">
            <a:off x="452685" y="1541826"/>
            <a:ext cx="5540762" cy="2091359"/>
          </a:xfrm>
          <a:prstGeom prst="curvedDownArrow">
            <a:avLst>
              <a:gd name="adj1" fmla="val 12178"/>
              <a:gd name="adj2" fmla="val 62615"/>
              <a:gd name="adj3" fmla="val 47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2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54401 0.1317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1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verification:</a:t>
            </a:r>
            <a:br>
              <a:rPr lang="en-US" dirty="0"/>
            </a:br>
            <a:r>
              <a:rPr lang="en-US" dirty="0"/>
              <a:t>2008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645" b="1844"/>
          <a:stretch/>
        </p:blipFill>
        <p:spPr>
          <a:xfrm>
            <a:off x="3528725" y="1323012"/>
            <a:ext cx="8663275" cy="521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091" y="6468307"/>
            <a:ext cx="1169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Paper presentation on Dafny by K.R.M. Leino at LPAR-16, Dakar, Senegal, April 2010</a:t>
            </a:r>
          </a:p>
        </p:txBody>
      </p:sp>
      <p:sp>
        <p:nvSpPr>
          <p:cNvPr id="5" name="Callout: Line with Border and Accent Bar 4"/>
          <p:cNvSpPr/>
          <p:nvPr/>
        </p:nvSpPr>
        <p:spPr>
          <a:xfrm flipH="1">
            <a:off x="657224" y="3362632"/>
            <a:ext cx="2035277" cy="1469923"/>
          </a:xfrm>
          <a:prstGeom prst="accentBorderCallout1">
            <a:avLst>
              <a:gd name="adj1" fmla="val 19085"/>
              <a:gd name="adj2" fmla="val -3744"/>
              <a:gd name="adj3" fmla="val -65762"/>
              <a:gd name="adj4" fmla="val -1708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Auto-active verification</a:t>
            </a:r>
          </a:p>
        </p:txBody>
      </p:sp>
    </p:spTree>
    <p:extLst>
      <p:ext uri="{BB962C8B-B14F-4D97-AF65-F5344CB8AC3E}">
        <p14:creationId xmlns:p14="http://schemas.microsoft.com/office/powerpoint/2010/main" val="2370753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2010s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0178" y="1893694"/>
            <a:ext cx="10753725" cy="3884172"/>
          </a:xfrm>
        </p:spPr>
        <p:txBody>
          <a:bodyPr>
            <a:normAutofit/>
          </a:bodyPr>
          <a:lstStyle/>
          <a:p>
            <a:r>
              <a:rPr lang="en-US" sz="2800" dirty="0"/>
              <a:t>Annotated program text alone is not enough</a:t>
            </a:r>
          </a:p>
          <a:p>
            <a:r>
              <a:rPr lang="en-US" sz="2800" dirty="0"/>
              <a:t>Need ability to formalize models, state lemmas, and assist in proof authoring</a:t>
            </a:r>
          </a:p>
          <a:p>
            <a:r>
              <a:rPr lang="en-US" sz="2800" dirty="0"/>
              <a:t>This has always been possible in interactive proof assistants</a:t>
            </a:r>
          </a:p>
          <a:p>
            <a:pPr lvl="1"/>
            <a:r>
              <a:rPr lang="en-US" sz="2800" dirty="0"/>
              <a:t>Coq, Isabelle/HOL, </a:t>
            </a:r>
            <a:r>
              <a:rPr lang="en-US" sz="2800" dirty="0" err="1"/>
              <a:t>Agda</a:t>
            </a:r>
            <a:r>
              <a:rPr lang="en-US" sz="2800" dirty="0"/>
              <a:t>, …</a:t>
            </a:r>
          </a:p>
          <a:p>
            <a:r>
              <a:rPr lang="en-US" sz="2800" dirty="0"/>
              <a:t>Now it has come to automated program verifiers as well</a:t>
            </a:r>
          </a:p>
          <a:p>
            <a:pPr lvl="1"/>
            <a:r>
              <a:rPr lang="en-US" sz="2800" dirty="0"/>
              <a:t>Dafny, </a:t>
            </a:r>
            <a:r>
              <a:rPr lang="en-US" sz="2800" dirty="0" err="1"/>
              <a:t>VeriFast</a:t>
            </a:r>
            <a:r>
              <a:rPr lang="en-US" sz="2800" dirty="0"/>
              <a:t>, </a:t>
            </a:r>
            <a:r>
              <a:rPr lang="en-US" sz="2800" dirty="0" err="1"/>
              <a:t>WhyML</a:t>
            </a:r>
            <a:r>
              <a:rPr lang="en-US" sz="2800" dirty="0"/>
              <a:t>, F*, Liquid Haskell, …</a:t>
            </a:r>
          </a:p>
        </p:txBody>
      </p:sp>
      <p:pic>
        <p:nvPicPr>
          <p:cNvPr id="8" name="Picture 7" descr="optimus_prime_&lt;strong&gt;18_wheeler&lt;/strong&gt;_papercraft_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851" y="3031376"/>
            <a:ext cx="2935731" cy="1151267"/>
          </a:xfrm>
          <a:prstGeom prst="rect">
            <a:avLst/>
          </a:prstGeom>
        </p:spPr>
      </p:pic>
      <p:pic>
        <p:nvPicPr>
          <p:cNvPr id="9" name="Picture 8" descr="Mazda MX-5 , the world's best selling 2-seater &lt;strong&gt;sports car&lt;/strong&gt; [ 1 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851" y="4351781"/>
            <a:ext cx="1722117" cy="112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4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DCFD888-5AFE-E94C-8DFE-E24FBC6973A4}"/>
              </a:ext>
            </a:extLst>
          </p:cNvPr>
          <p:cNvSpPr/>
          <p:nvPr/>
        </p:nvSpPr>
        <p:spPr>
          <a:xfrm>
            <a:off x="592428" y="605307"/>
            <a:ext cx="5679583" cy="584056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4A50502-D016-7444-A26B-B15E6C8577AB}"/>
              </a:ext>
            </a:extLst>
          </p:cNvPr>
          <p:cNvSpPr/>
          <p:nvPr/>
        </p:nvSpPr>
        <p:spPr>
          <a:xfrm>
            <a:off x="1536879" y="763717"/>
            <a:ext cx="3407749" cy="350434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23FA25-0CF8-E14B-AC16-E45E9E89D687}"/>
              </a:ext>
            </a:extLst>
          </p:cNvPr>
          <p:cNvSpPr/>
          <p:nvPr/>
        </p:nvSpPr>
        <p:spPr>
          <a:xfrm>
            <a:off x="3240753" y="1128188"/>
            <a:ext cx="1135915" cy="116811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25BC9-68A1-7A42-B264-AD5FB6AB2294}"/>
              </a:ext>
            </a:extLst>
          </p:cNvPr>
          <p:cNvSpPr txBox="1"/>
          <p:nvPr/>
        </p:nvSpPr>
        <p:spPr>
          <a:xfrm>
            <a:off x="9903854" y="6445876"/>
            <a:ext cx="211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drawn to scale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57205-FD95-2349-ABDD-EDA92564F7E1}"/>
              </a:ext>
            </a:extLst>
          </p:cNvPr>
          <p:cNvSpPr txBox="1"/>
          <p:nvPr/>
        </p:nvSpPr>
        <p:spPr>
          <a:xfrm>
            <a:off x="3178936" y="2780546"/>
            <a:ext cx="7278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297180">
              <a:buFont typeface="Arial" panose="020B0604020202020204" pitchFamily="34" charset="0"/>
              <a:buChar char="•"/>
            </a:pPr>
            <a:r>
              <a:rPr lang="en-US" sz="3600" dirty="0"/>
              <a:t>Amazon Web Services (AWS)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713594-E7A9-9245-A8E5-D3F7E66E2167}"/>
              </a:ext>
            </a:extLst>
          </p:cNvPr>
          <p:cNvSpPr txBox="1"/>
          <p:nvPr/>
        </p:nvSpPr>
        <p:spPr>
          <a:xfrm>
            <a:off x="3681211" y="4808061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297180">
              <a:buFont typeface="Arial" panose="020B0604020202020204" pitchFamily="34" charset="0"/>
              <a:buChar char="•"/>
            </a:pPr>
            <a:r>
              <a:rPr lang="en-US" sz="3600" dirty="0"/>
              <a:t>Amazon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F616D4-BAC3-6540-B744-9ADEBBC46BF0}"/>
              </a:ext>
            </a:extLst>
          </p:cNvPr>
          <p:cNvSpPr txBox="1"/>
          <p:nvPr/>
        </p:nvSpPr>
        <p:spPr>
          <a:xfrm>
            <a:off x="3641283" y="1408945"/>
            <a:ext cx="7278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297180">
              <a:buFont typeface="Arial" panose="020B0604020202020204" pitchFamily="34" charset="0"/>
              <a:buChar char="•"/>
            </a:pPr>
            <a:r>
              <a:rPr lang="en-US" sz="3600" dirty="0"/>
              <a:t>Automated Reasoning Group (ARG)</a:t>
            </a:r>
          </a:p>
        </p:txBody>
      </p:sp>
    </p:spTree>
    <p:extLst>
      <p:ext uri="{BB962C8B-B14F-4D97-AF65-F5344CB8AC3E}">
        <p14:creationId xmlns:p14="http://schemas.microsoft.com/office/powerpoint/2010/main" val="3298710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Dafny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011680"/>
            <a:ext cx="6413460" cy="3766185"/>
          </a:xfrm>
        </p:spPr>
        <p:txBody>
          <a:bodyPr>
            <a:normAutofit/>
          </a:bodyPr>
          <a:lstStyle/>
          <a:p>
            <a:r>
              <a:rPr lang="en-US" dirty="0"/>
              <a:t>Put reasoning about programs </a:t>
            </a:r>
            <a:r>
              <a:rPr lang="en-US" i="1" dirty="0"/>
              <a:t>first</a:t>
            </a:r>
          </a:p>
          <a:p>
            <a:r>
              <a:rPr lang="en-US" dirty="0"/>
              <a:t>Language aimed at reasoning</a:t>
            </a:r>
          </a:p>
          <a:p>
            <a:pPr lvl="1"/>
            <a:r>
              <a:rPr lang="en-US" dirty="0"/>
              <a:t>Constructs for recording design decisions</a:t>
            </a:r>
          </a:p>
          <a:p>
            <a:r>
              <a:rPr lang="en-US" dirty="0"/>
              <a:t>Tool support</a:t>
            </a:r>
          </a:p>
          <a:p>
            <a:pPr lvl="1"/>
            <a:r>
              <a:rPr lang="en-US" dirty="0"/>
              <a:t>Static program verifier enforces design decisions</a:t>
            </a:r>
          </a:p>
          <a:p>
            <a:r>
              <a:rPr lang="en-US" dirty="0"/>
              <a:t>Integrated development environment</a:t>
            </a:r>
          </a:p>
          <a:p>
            <a:pPr lvl="1"/>
            <a:r>
              <a:rPr lang="en-US" dirty="0"/>
              <a:t>Tools help in reasoning process</a:t>
            </a:r>
          </a:p>
          <a:p>
            <a:pPr lvl="1"/>
            <a:r>
              <a:rPr lang="en-US" dirty="0"/>
              <a:t>Verification is not an afterthought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162" y="814498"/>
            <a:ext cx="5490411" cy="45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67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2330"/>
            <a:ext cx="10772775" cy="1658198"/>
          </a:xfrm>
        </p:spPr>
        <p:txBody>
          <a:bodyPr/>
          <a:lstStyle/>
          <a:p>
            <a:r>
              <a:rPr lang="en-US" dirty="0"/>
              <a:t>Dafny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1395453"/>
            <a:ext cx="6432552" cy="5263764"/>
          </a:xfrm>
        </p:spPr>
        <p:txBody>
          <a:bodyPr>
            <a:normAutofit/>
          </a:bodyPr>
          <a:lstStyle/>
          <a:p>
            <a:r>
              <a:rPr lang="en-US" dirty="0"/>
              <a:t>Imperative programming</a:t>
            </a:r>
          </a:p>
          <a:p>
            <a:pPr lvl="1"/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/>
              <a:t>,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while</a:t>
            </a:r>
            <a:r>
              <a:rPr lang="en-US" dirty="0"/>
              <a:t>, :=,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dirty="0"/>
              <a:t>, …</a:t>
            </a:r>
          </a:p>
          <a:p>
            <a:r>
              <a:rPr lang="en-US" dirty="0"/>
              <a:t>Functional programming</a:t>
            </a:r>
          </a:p>
          <a:p>
            <a:pPr lvl="1"/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function</a:t>
            </a:r>
            <a:r>
              <a:rPr lang="en-US" dirty="0"/>
              <a:t>,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datatype</a:t>
            </a:r>
            <a:r>
              <a:rPr lang="en-US" dirty="0"/>
              <a:t>,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codatatype</a:t>
            </a:r>
            <a:r>
              <a:rPr lang="en-US" dirty="0"/>
              <a:t>, …</a:t>
            </a:r>
          </a:p>
          <a:p>
            <a:r>
              <a:rPr lang="en-US" dirty="0"/>
              <a:t>Proof authoring</a:t>
            </a:r>
          </a:p>
          <a:p>
            <a:pPr lvl="1"/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lemma</a:t>
            </a:r>
            <a:r>
              <a:rPr lang="en-US" dirty="0"/>
              <a:t>,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calc</a:t>
            </a:r>
            <a:r>
              <a:rPr lang="en-US" dirty="0"/>
              <a:t>,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refines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inductive predicate</a:t>
            </a:r>
            <a:r>
              <a:rPr lang="en-US" dirty="0"/>
              <a:t>, 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162" y="814498"/>
            <a:ext cx="5490411" cy="45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48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3DAA-8878-5949-9D21-66A4BB51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Imperative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95588-F19A-9B47-B0F9-2EEED2067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Demo:  String comparison modulo hyphens</a:t>
            </a:r>
          </a:p>
          <a:p>
            <a:endParaRPr lang="en-US" dirty="0"/>
          </a:p>
          <a:p>
            <a:r>
              <a:rPr lang="en-US" dirty="0"/>
              <a:t>Compare two given strings for equality, ignoring hyphens.</a:t>
            </a:r>
          </a:p>
          <a:p>
            <a:endParaRPr lang="en-US" dirty="0"/>
          </a:p>
          <a:p>
            <a:r>
              <a:rPr lang="en-US" dirty="0"/>
              <a:t>For example:</a:t>
            </a:r>
          </a:p>
          <a:p>
            <a:pPr lvl="1"/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EqualModuloHyphens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>
                <a:solidFill>
                  <a:srgbClr val="AB79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“800-555-1212”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000" dirty="0">
                <a:solidFill>
                  <a:srgbClr val="AB79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“8005551212”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 == </a:t>
            </a:r>
            <a:r>
              <a:rPr lang="en-US" sz="20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true</a:t>
            </a:r>
          </a:p>
          <a:p>
            <a:pPr lvl="1"/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EqualModuloHyphens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>
                <a:solidFill>
                  <a:srgbClr val="AB79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“800555-1212”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000" dirty="0">
                <a:solidFill>
                  <a:srgbClr val="AB79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“800---5551212---”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 == </a:t>
            </a:r>
            <a:r>
              <a:rPr lang="en-US" sz="20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true</a:t>
            </a:r>
          </a:p>
          <a:p>
            <a:pPr lvl="1"/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EqualModuloHyphens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>
                <a:solidFill>
                  <a:srgbClr val="AB79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“800-abc-1212”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000" dirty="0">
                <a:solidFill>
                  <a:srgbClr val="AB79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“800-555-1212”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 == </a:t>
            </a:r>
            <a:r>
              <a:rPr lang="en-US" sz="20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false</a:t>
            </a:r>
          </a:p>
          <a:p>
            <a:pPr lvl="1"/>
            <a:endParaRPr lang="en-US" dirty="0"/>
          </a:p>
          <a:p>
            <a:pPr marL="0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04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DA727D-2789-9940-B0C4-0305A14CECB2}"/>
              </a:ext>
            </a:extLst>
          </p:cNvPr>
          <p:cNvSpPr/>
          <p:nvPr/>
        </p:nvSpPr>
        <p:spPr>
          <a:xfrm>
            <a:off x="392919" y="86916"/>
            <a:ext cx="11397803" cy="6650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59CFF4-C212-DC4D-BD53-18933AF99899}"/>
              </a:ext>
            </a:extLst>
          </p:cNvPr>
          <p:cNvSpPr/>
          <p:nvPr/>
        </p:nvSpPr>
        <p:spPr>
          <a:xfrm>
            <a:off x="734096" y="1411744"/>
            <a:ext cx="110887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function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(s: 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string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): 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string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if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s == "" 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then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s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else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if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s[0] == '-' 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then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(s[1..])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else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[s[0]] +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(s[1..])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method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EqualModuloHyphens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(s: 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string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 t: 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string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 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returns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(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eq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 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bool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ensures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eq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&lt;==&gt;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(s) ==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(t)</a:t>
            </a:r>
            <a:endParaRPr lang="en-US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0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A3E6D0-E803-7241-8071-AF19296E80D3}"/>
              </a:ext>
            </a:extLst>
          </p:cNvPr>
          <p:cNvSpPr/>
          <p:nvPr/>
        </p:nvSpPr>
        <p:spPr>
          <a:xfrm>
            <a:off x="392919" y="86916"/>
            <a:ext cx="11397803" cy="6650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3D285C-ADC2-2C40-9505-EB2C0098051B}"/>
              </a:ext>
            </a:extLst>
          </p:cNvPr>
          <p:cNvSpPr/>
          <p:nvPr/>
        </p:nvSpPr>
        <p:spPr>
          <a:xfrm>
            <a:off x="481263" y="86916"/>
            <a:ext cx="1127760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method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EqualModuloHyphens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(s: 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string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, t: 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string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) 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returns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(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eq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: 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bool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)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ensures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eq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&lt;==&gt; 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(s) == 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(t)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{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</a:t>
            </a:r>
            <a:r>
              <a:rPr lang="en-US" sz="1400" dirty="0" err="1">
                <a:solidFill>
                  <a:srgbClr val="C586C0"/>
                </a:solidFill>
                <a:latin typeface="Menlo" panose="020B0609030804020204" pitchFamily="49" charset="0"/>
              </a:rPr>
              <a:t>var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, j := 0, 0;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while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true</a:t>
            </a:r>
            <a:endParaRPr lang="en-US" sz="14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  invariant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&lt;= |s| &amp;&amp; j &lt;= |t|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  invariant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(s) == 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(t) &lt;==&gt;</a:t>
            </a:r>
          </a:p>
          <a:p>
            <a:r>
              <a:rPr lang="en-US" sz="1400" dirty="0">
                <a:solidFill>
                  <a:srgbClr val="DCDCAA"/>
                </a:solidFill>
                <a:latin typeface="Menlo" panose="020B0609030804020204" pitchFamily="49" charset="0"/>
              </a:rPr>
              <a:t>              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(s[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..]) == 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(t[j..])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  decreases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|s| + |t| - 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- j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 {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  if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== |s| &amp;&amp; j == |t| {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    return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true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   } 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else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if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&lt; |s| &amp;&amp; s[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] == '-’ {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     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:= 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+ 1;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   } 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else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if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j &lt; |t| &amp;&amp; t[j] == '-’ {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     j := j + 1;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   } 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else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if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== |s| || j == |t| {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    return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false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   } 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else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    ghost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C586C0"/>
                </a:solidFill>
                <a:latin typeface="Menlo" panose="020B0609030804020204" pitchFamily="49" charset="0"/>
              </a:rPr>
              <a:t>var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s', t' := 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(s[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..]), 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(t[j..]);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    assert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s'[0] == s[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] &amp;&amp; t'[0] == t[j];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    if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s[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] == t[j] {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      assert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s'[1..] == 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(s[i+1..]);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      assert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t'[1..] == 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RemoveHyphens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(t[j+1..]);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       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, j := 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i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+ 1, j + 1;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     } 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else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        return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false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     }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   }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  }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  <a:endParaRPr lang="en-US" sz="14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67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D7EC3-C775-BC48-A6C8-55A99EAFD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79E2F-7085-684B-90E6-D8ACE2E6E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Demo:  Hansel and Gretel</a:t>
            </a:r>
          </a:p>
          <a:p>
            <a:endParaRPr lang="en-US" dirty="0"/>
          </a:p>
          <a:p>
            <a:r>
              <a:rPr lang="en-US" dirty="0"/>
              <a:t>A path has left turns and right turns</a:t>
            </a:r>
          </a:p>
          <a:p>
            <a:r>
              <a:rPr lang="en-US" dirty="0"/>
              <a:t>At each turn, there is a breadcrumb</a:t>
            </a:r>
          </a:p>
          <a:p>
            <a:r>
              <a:rPr lang="en-US" dirty="0"/>
              <a:t>Hansel picks up the breadcrumbs for the left turns</a:t>
            </a:r>
          </a:p>
          <a:p>
            <a:r>
              <a:rPr lang="en-US" dirty="0"/>
              <a:t>Gretel picks up the breadcrumbs for the right turns</a:t>
            </a:r>
          </a:p>
        </p:txBody>
      </p:sp>
    </p:spTree>
    <p:extLst>
      <p:ext uri="{BB962C8B-B14F-4D97-AF65-F5344CB8AC3E}">
        <p14:creationId xmlns:p14="http://schemas.microsoft.com/office/powerpoint/2010/main" val="1252392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D9E166-B1BC-114D-A18D-3F987FAC1BC7}"/>
              </a:ext>
            </a:extLst>
          </p:cNvPr>
          <p:cNvSpPr/>
          <p:nvPr/>
        </p:nvSpPr>
        <p:spPr>
          <a:xfrm>
            <a:off x="392919" y="86916"/>
            <a:ext cx="11397803" cy="6650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068A89-5350-3B4C-ABEC-C174915D0029}"/>
              </a:ext>
            </a:extLst>
          </p:cNvPr>
          <p:cNvSpPr/>
          <p:nvPr/>
        </p:nvSpPr>
        <p:spPr>
          <a:xfrm>
            <a:off x="1299410" y="147273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datatype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List&lt;A&gt; =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Nil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|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Cons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(A, List&lt;A&gt;)</a:t>
            </a:r>
          </a:p>
          <a:p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function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(list: List&lt;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&gt;): 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match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list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Nil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=&gt; 0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Cons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(x, tail) =&gt; x +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(tail)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endParaRPr lang="en-US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32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557A0-B2CF-954A-8120-118C6C18337C}"/>
              </a:ext>
            </a:extLst>
          </p:cNvPr>
          <p:cNvSpPr/>
          <p:nvPr/>
        </p:nvSpPr>
        <p:spPr>
          <a:xfrm>
            <a:off x="392919" y="86916"/>
            <a:ext cx="11397803" cy="6650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D63CCB-2230-1147-A162-B80868FF8BAD}"/>
              </a:ext>
            </a:extLst>
          </p:cNvPr>
          <p:cNvSpPr/>
          <p:nvPr/>
        </p:nvSpPr>
        <p:spPr>
          <a:xfrm>
            <a:off x="834189" y="734643"/>
            <a:ext cx="1065195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datatype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Path&lt;L,R&gt; =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Stop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|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Left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(L, Path) |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Right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(R, Path)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function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Hansel&lt;L,R&gt;(p: Path): List&lt;L&gt; {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match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p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Stop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=&gt;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Nil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Left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(l, rest) =&gt;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Cons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(l, Hansel(rest))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Right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(_, rest) =&gt;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Hansel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(rest)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function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Gretel&lt;L,R&gt;(p: Path): List&lt;R&gt; {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match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p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Stop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=&gt;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Nil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Left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(_, rest) =&gt;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Gretel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(rest)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Right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(r, rest) =&gt;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Cons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(r, Gretel(rest))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endParaRPr lang="en-US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759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6CDAB-61F7-2F43-8FF9-AB49CC810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authoring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8B23B-1C7E-C244-954A-2FE314ECF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5886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Demo:  Lemma that proves equality of two functions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Diff(p: Path&lt;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&gt;):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Sum(Hansel(p)) - Sum(Gretel(p))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FastDiff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(p: Path&lt;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&gt;):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match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p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case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Stop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=&gt;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0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case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Left(l, rest)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=&gt;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FastDiff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(rest) + l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case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Right(r, rest)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=&gt;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FastDiff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(rest) - r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567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E1D036-59F9-4F47-AC58-185CB626DF5B}"/>
              </a:ext>
            </a:extLst>
          </p:cNvPr>
          <p:cNvSpPr/>
          <p:nvPr/>
        </p:nvSpPr>
        <p:spPr>
          <a:xfrm>
            <a:off x="392919" y="86916"/>
            <a:ext cx="11397803" cy="6650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F9ABE1-BEE1-1246-8FDE-96752374B3E7}"/>
              </a:ext>
            </a:extLst>
          </p:cNvPr>
          <p:cNvSpPr/>
          <p:nvPr/>
        </p:nvSpPr>
        <p:spPr>
          <a:xfrm>
            <a:off x="1026695" y="1166843"/>
            <a:ext cx="106038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function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Diff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(p: Path&lt;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&gt;): 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  Sum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(Hansel(p)) -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(Gretel(p))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function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method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FastDiff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(p: Path&lt;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&gt;): 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match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p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Stop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=&gt; 0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Left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(l, rest) =&gt;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FastDiff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(rest) + l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Right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(r, rest) =&gt;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FastDiff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(rest) - r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lemma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DiffSame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(p: Path&lt;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&gt;)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ensures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Diff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(p) ==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FastDiff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(p)</a:t>
            </a:r>
            <a:endParaRPr lang="en-US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7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3AB77-C2F9-F246-B430-5ABF6307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Reasoning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55281-E4F6-0648-BFD0-74D4602EC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14442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Amazon mission:  Emc</a:t>
            </a:r>
            <a:r>
              <a:rPr lang="en-US" sz="4800" baseline="30000" dirty="0"/>
              <a:t>3</a:t>
            </a:r>
          </a:p>
          <a:p>
            <a:pPr lvl="1">
              <a:lnSpc>
                <a:spcPct val="100000"/>
              </a:lnSpc>
            </a:pPr>
            <a:r>
              <a:rPr lang="en-US" sz="4800" u="sng" dirty="0"/>
              <a:t>E</a:t>
            </a:r>
            <a:r>
              <a:rPr lang="en-US" sz="4800" dirty="0"/>
              <a:t>arth’s </a:t>
            </a:r>
            <a:r>
              <a:rPr lang="en-US" sz="4800" u="sng" dirty="0"/>
              <a:t>m</a:t>
            </a:r>
            <a:r>
              <a:rPr lang="en-US" sz="4800" dirty="0"/>
              <a:t>ost </a:t>
            </a:r>
            <a:r>
              <a:rPr lang="en-US" sz="4800" u="sng" dirty="0"/>
              <a:t>c</a:t>
            </a:r>
            <a:r>
              <a:rPr lang="en-US" sz="4800" dirty="0"/>
              <a:t>ustomer-</a:t>
            </a:r>
            <a:r>
              <a:rPr lang="en-US" sz="4800" u="sng" dirty="0"/>
              <a:t>c</a:t>
            </a:r>
            <a:r>
              <a:rPr lang="en-US" sz="4800" dirty="0"/>
              <a:t>entric </a:t>
            </a:r>
            <a:r>
              <a:rPr lang="en-US" sz="4800" u="sng" dirty="0"/>
              <a:t>c</a:t>
            </a:r>
            <a:r>
              <a:rPr lang="en-US" sz="4800" dirty="0"/>
              <a:t>ompany</a:t>
            </a:r>
          </a:p>
          <a:p>
            <a:pPr>
              <a:lnSpc>
                <a:spcPct val="100000"/>
              </a:lnSpc>
            </a:pPr>
            <a:endParaRPr lang="en-US" sz="4800" dirty="0"/>
          </a:p>
          <a:p>
            <a:pPr>
              <a:lnSpc>
                <a:spcPct val="100000"/>
              </a:lnSpc>
            </a:pPr>
            <a:r>
              <a:rPr lang="en-US" sz="4800" dirty="0"/>
              <a:t>Using </a:t>
            </a:r>
            <a:r>
              <a:rPr lang="en-US" sz="4800" i="1" dirty="0"/>
              <a:t>proofs</a:t>
            </a:r>
            <a:r>
              <a:rPr lang="en-US" sz="4800" dirty="0"/>
              <a:t> as explanations for</a:t>
            </a:r>
            <a:br>
              <a:rPr lang="en-US" sz="4800" dirty="0"/>
            </a:br>
            <a:r>
              <a:rPr lang="en-US" sz="4800" dirty="0"/>
              <a:t>why things </a:t>
            </a:r>
            <a:r>
              <a:rPr lang="en-US" sz="4800" i="1" dirty="0"/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232627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896046-6448-8648-AF21-2AAE93208E92}"/>
              </a:ext>
            </a:extLst>
          </p:cNvPr>
          <p:cNvSpPr/>
          <p:nvPr/>
        </p:nvSpPr>
        <p:spPr>
          <a:xfrm>
            <a:off x="392919" y="86916"/>
            <a:ext cx="11397803" cy="6650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B20CBC-3A8C-714E-90D5-B6E80F312F6C}"/>
              </a:ext>
            </a:extLst>
          </p:cNvPr>
          <p:cNvSpPr/>
          <p:nvPr/>
        </p:nvSpPr>
        <p:spPr>
          <a:xfrm>
            <a:off x="609600" y="134189"/>
            <a:ext cx="1129364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C586C0"/>
                </a:solidFill>
                <a:latin typeface="Menlo" panose="020B0609030804020204" pitchFamily="49" charset="0"/>
              </a:rPr>
              <a:t>lemma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100" i="1" dirty="0">
                <a:solidFill>
                  <a:srgbClr val="D4D4D4"/>
                </a:solidFill>
                <a:latin typeface="Menlo" panose="020B0609030804020204" pitchFamily="49" charset="0"/>
              </a:rPr>
              <a:t>{:induction </a:t>
            </a:r>
            <a:r>
              <a:rPr lang="en-US" sz="1100" i="1" dirty="0">
                <a:solidFill>
                  <a:srgbClr val="C586C0"/>
                </a:solidFill>
                <a:latin typeface="Menlo" panose="020B0609030804020204" pitchFamily="49" charset="0"/>
              </a:rPr>
              <a:t>false</a:t>
            </a:r>
            <a:r>
              <a:rPr lang="en-US" sz="1100" i="1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100" dirty="0" err="1">
                <a:solidFill>
                  <a:srgbClr val="DCDCAA"/>
                </a:solidFill>
                <a:latin typeface="Menlo" panose="020B0609030804020204" pitchFamily="49" charset="0"/>
              </a:rPr>
              <a:t>DiffSame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(p: Path&lt;</a:t>
            </a:r>
            <a:r>
              <a:rPr lang="en-US" sz="1100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sz="1100" dirty="0" err="1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  <a:r>
              <a:rPr lang="en-US" sz="1100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&gt;)</a:t>
            </a:r>
          </a:p>
          <a:p>
            <a:r>
              <a:rPr lang="en-US" sz="1100" dirty="0">
                <a:solidFill>
                  <a:srgbClr val="C586C0"/>
                </a:solidFill>
                <a:latin typeface="Menlo" panose="020B0609030804020204" pitchFamily="49" charset="0"/>
              </a:rPr>
              <a:t>  ensures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Diff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(p) == </a:t>
            </a:r>
            <a:r>
              <a:rPr lang="en-US" sz="1100" dirty="0" err="1">
                <a:solidFill>
                  <a:srgbClr val="DCDCAA"/>
                </a:solidFill>
                <a:latin typeface="Menlo" panose="020B0609030804020204" pitchFamily="49" charset="0"/>
              </a:rPr>
              <a:t>FastDiff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(p)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{</a:t>
            </a:r>
          </a:p>
          <a:p>
            <a:r>
              <a:rPr lang="en-US" sz="1100" dirty="0">
                <a:solidFill>
                  <a:srgbClr val="C586C0"/>
                </a:solidFill>
                <a:latin typeface="Menlo" panose="020B0609030804020204" pitchFamily="49" charset="0"/>
              </a:rPr>
              <a:t>  match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p</a:t>
            </a:r>
          </a:p>
          <a:p>
            <a:r>
              <a:rPr lang="en-US" sz="1100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Stop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=&gt;</a:t>
            </a:r>
          </a:p>
          <a:p>
            <a:r>
              <a:rPr lang="en-US" sz="1100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Left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(l, rest) =&gt;</a:t>
            </a:r>
          </a:p>
          <a:p>
            <a:r>
              <a:rPr lang="en-US" sz="1100" dirty="0">
                <a:solidFill>
                  <a:srgbClr val="C586C0"/>
                </a:solidFill>
                <a:latin typeface="Menlo" panose="020B0609030804020204" pitchFamily="49" charset="0"/>
              </a:rPr>
              <a:t>    </a:t>
            </a:r>
            <a:r>
              <a:rPr lang="en-US" sz="1100" dirty="0" err="1">
                <a:solidFill>
                  <a:srgbClr val="C586C0"/>
                </a:solidFill>
                <a:latin typeface="Menlo" panose="020B0609030804020204" pitchFamily="49" charset="0"/>
              </a:rPr>
              <a:t>calc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</a:t>
            </a:r>
            <a:r>
              <a:rPr lang="en-US" sz="1100" dirty="0" err="1">
                <a:solidFill>
                  <a:srgbClr val="DCDCAA"/>
                </a:solidFill>
                <a:latin typeface="Menlo" panose="020B0609030804020204" pitchFamily="49" charset="0"/>
              </a:rPr>
              <a:t>FastDiff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(p);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== </a:t>
            </a:r>
            <a:r>
              <a:rPr lang="en-US" sz="1100" dirty="0">
                <a:solidFill>
                  <a:srgbClr val="6A9955"/>
                </a:solidFill>
                <a:latin typeface="Menlo" panose="020B0609030804020204" pitchFamily="49" charset="0"/>
              </a:rPr>
              <a:t>// def. </a:t>
            </a:r>
            <a:r>
              <a:rPr lang="en-US" sz="1100" dirty="0" err="1">
                <a:solidFill>
                  <a:srgbClr val="6A9955"/>
                </a:solidFill>
                <a:latin typeface="Menlo" panose="020B0609030804020204" pitchFamily="49" charset="0"/>
              </a:rPr>
              <a:t>FastDiff</a:t>
            </a:r>
            <a:endParaRPr lang="en-US" sz="11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</a:t>
            </a:r>
            <a:r>
              <a:rPr lang="en-US" sz="1100" dirty="0" err="1">
                <a:solidFill>
                  <a:srgbClr val="DCDCAA"/>
                </a:solidFill>
                <a:latin typeface="Menlo" panose="020B0609030804020204" pitchFamily="49" charset="0"/>
              </a:rPr>
              <a:t>FastDiff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(rest) + l;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== { </a:t>
            </a:r>
            <a:r>
              <a:rPr lang="en-US" sz="1100" dirty="0" err="1">
                <a:solidFill>
                  <a:srgbClr val="DCDCAA"/>
                </a:solidFill>
                <a:latin typeface="Menlo" panose="020B0609030804020204" pitchFamily="49" charset="0"/>
              </a:rPr>
              <a:t>DiffSame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(rest); }</a:t>
            </a: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Diff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(rest) + l;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== </a:t>
            </a:r>
            <a:r>
              <a:rPr lang="en-US" sz="1100" dirty="0">
                <a:solidFill>
                  <a:srgbClr val="6A9955"/>
                </a:solidFill>
                <a:latin typeface="Menlo" panose="020B0609030804020204" pitchFamily="49" charset="0"/>
              </a:rPr>
              <a:t>// def. Diff</a:t>
            </a:r>
            <a:endParaRPr lang="en-US" sz="11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(Hansel(rest)) -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(Gretel(rest)) + l;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== { </a:t>
            </a:r>
            <a:r>
              <a:rPr lang="en-US" sz="1100" dirty="0">
                <a:solidFill>
                  <a:srgbClr val="C586C0"/>
                </a:solidFill>
                <a:latin typeface="Menlo" panose="020B0609030804020204" pitchFamily="49" charset="0"/>
              </a:rPr>
              <a:t>assert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(Hansel(p)) == l +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(Hansel(rest)); }</a:t>
            </a: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(Hansel(p)) -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(Gretel(rest));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== { </a:t>
            </a:r>
            <a:r>
              <a:rPr lang="en-US" sz="1100" dirty="0">
                <a:solidFill>
                  <a:srgbClr val="C586C0"/>
                </a:solidFill>
                <a:latin typeface="Menlo" panose="020B0609030804020204" pitchFamily="49" charset="0"/>
              </a:rPr>
              <a:t>assert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(Gretel(rest)) ==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(Gretel(p)); }</a:t>
            </a: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(Hansel(p)) -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(Gretel(p));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== </a:t>
            </a:r>
            <a:r>
              <a:rPr lang="en-US" sz="1100" dirty="0">
                <a:solidFill>
                  <a:srgbClr val="6A9955"/>
                </a:solidFill>
                <a:latin typeface="Menlo" panose="020B0609030804020204" pitchFamily="49" charset="0"/>
              </a:rPr>
              <a:t>// def. Diff</a:t>
            </a:r>
            <a:endParaRPr lang="en-US" sz="11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Diff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(p);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}</a:t>
            </a:r>
          </a:p>
          <a:p>
            <a:r>
              <a:rPr lang="en-US" sz="1100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Right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(r, rest) =&gt;</a:t>
            </a:r>
          </a:p>
          <a:p>
            <a:r>
              <a:rPr lang="en-US" sz="1100" dirty="0">
                <a:solidFill>
                  <a:srgbClr val="C586C0"/>
                </a:solidFill>
                <a:latin typeface="Menlo" panose="020B0609030804020204" pitchFamily="49" charset="0"/>
              </a:rPr>
              <a:t>    </a:t>
            </a:r>
            <a:r>
              <a:rPr lang="en-US" sz="1100" dirty="0" err="1">
                <a:solidFill>
                  <a:srgbClr val="C586C0"/>
                </a:solidFill>
                <a:latin typeface="Menlo" panose="020B0609030804020204" pitchFamily="49" charset="0"/>
              </a:rPr>
              <a:t>calc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</a:t>
            </a:r>
            <a:r>
              <a:rPr lang="en-US" sz="1100" dirty="0" err="1">
                <a:solidFill>
                  <a:srgbClr val="DCDCAA"/>
                </a:solidFill>
                <a:latin typeface="Menlo" panose="020B0609030804020204" pitchFamily="49" charset="0"/>
              </a:rPr>
              <a:t>FastDiff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(p);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== </a:t>
            </a:r>
            <a:r>
              <a:rPr lang="en-US" sz="1100" dirty="0">
                <a:solidFill>
                  <a:srgbClr val="6A9955"/>
                </a:solidFill>
                <a:latin typeface="Menlo" panose="020B0609030804020204" pitchFamily="49" charset="0"/>
              </a:rPr>
              <a:t>// def. </a:t>
            </a:r>
            <a:r>
              <a:rPr lang="en-US" sz="1100" dirty="0" err="1">
                <a:solidFill>
                  <a:srgbClr val="6A9955"/>
                </a:solidFill>
                <a:latin typeface="Menlo" panose="020B0609030804020204" pitchFamily="49" charset="0"/>
              </a:rPr>
              <a:t>FastDiff</a:t>
            </a:r>
            <a:endParaRPr lang="en-US" sz="11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</a:t>
            </a:r>
            <a:r>
              <a:rPr lang="en-US" sz="1100" dirty="0" err="1">
                <a:solidFill>
                  <a:srgbClr val="DCDCAA"/>
                </a:solidFill>
                <a:latin typeface="Menlo" panose="020B0609030804020204" pitchFamily="49" charset="0"/>
              </a:rPr>
              <a:t>FastDiff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(rest) - r;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== { </a:t>
            </a:r>
            <a:r>
              <a:rPr lang="en-US" sz="1100" dirty="0" err="1">
                <a:solidFill>
                  <a:srgbClr val="DCDCAA"/>
                </a:solidFill>
                <a:latin typeface="Menlo" panose="020B0609030804020204" pitchFamily="49" charset="0"/>
              </a:rPr>
              <a:t>DiffSame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(rest); }</a:t>
            </a: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Diff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(rest) - r;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== </a:t>
            </a:r>
            <a:r>
              <a:rPr lang="en-US" sz="1100" dirty="0">
                <a:solidFill>
                  <a:srgbClr val="6A9955"/>
                </a:solidFill>
                <a:latin typeface="Menlo" panose="020B0609030804020204" pitchFamily="49" charset="0"/>
              </a:rPr>
              <a:t>// def. Diff</a:t>
            </a:r>
            <a:endParaRPr lang="en-US" sz="11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(Hansel(rest)) -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(Gretel(rest)) - r;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== { </a:t>
            </a:r>
            <a:r>
              <a:rPr lang="en-US" sz="1100" dirty="0">
                <a:solidFill>
                  <a:srgbClr val="C586C0"/>
                </a:solidFill>
                <a:latin typeface="Menlo" panose="020B0609030804020204" pitchFamily="49" charset="0"/>
              </a:rPr>
              <a:t>assert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(Hansel(p)) ==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(Hansel(rest)); }</a:t>
            </a: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(Hansel(p)) -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(Gretel(rest)) - r;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== { </a:t>
            </a:r>
            <a:r>
              <a:rPr lang="en-US" sz="1100" dirty="0">
                <a:solidFill>
                  <a:srgbClr val="C586C0"/>
                </a:solidFill>
                <a:latin typeface="Menlo" panose="020B0609030804020204" pitchFamily="49" charset="0"/>
              </a:rPr>
              <a:t>assert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(Gretel(rest)) + r ==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(Gretel(p)); }</a:t>
            </a: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(Hansel(p)) - </a:t>
            </a:r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Sum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(Gretel(p));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== </a:t>
            </a:r>
            <a:r>
              <a:rPr lang="en-US" sz="1100" dirty="0">
                <a:solidFill>
                  <a:srgbClr val="6A9955"/>
                </a:solidFill>
                <a:latin typeface="Menlo" panose="020B0609030804020204" pitchFamily="49" charset="0"/>
              </a:rPr>
              <a:t>// def. Diff</a:t>
            </a:r>
            <a:endParaRPr lang="en-US" sz="11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100" dirty="0">
                <a:solidFill>
                  <a:srgbClr val="DCDCAA"/>
                </a:solidFill>
                <a:latin typeface="Menlo" panose="020B0609030804020204" pitchFamily="49" charset="0"/>
              </a:rPr>
              <a:t>      Diff</a:t>
            </a:r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(p);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    }</a:t>
            </a:r>
          </a:p>
          <a:p>
            <a: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sz="1100" dirty="0">
                <a:solidFill>
                  <a:srgbClr val="D4D4D4"/>
                </a:solidFill>
                <a:latin typeface="Menlo" panose="020B0609030804020204" pitchFamily="49" charset="0"/>
              </a:rPr>
            </a:br>
            <a:endParaRPr lang="en-US" sz="11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79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286D88-67F2-C84C-BE50-860448D8F660}"/>
              </a:ext>
            </a:extLst>
          </p:cNvPr>
          <p:cNvSpPr/>
          <p:nvPr/>
        </p:nvSpPr>
        <p:spPr>
          <a:xfrm>
            <a:off x="392919" y="86916"/>
            <a:ext cx="11397803" cy="6650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AB3B29-5B24-F049-A877-D211EEFD2395}"/>
              </a:ext>
            </a:extLst>
          </p:cNvPr>
          <p:cNvSpPr/>
          <p:nvPr/>
        </p:nvSpPr>
        <p:spPr>
          <a:xfrm>
            <a:off x="1058779" y="1380974"/>
            <a:ext cx="97856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lemma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DiffSame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(p: Path&lt;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&gt;)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ensures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Diff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(p) ==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FastDiff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(p)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{</a:t>
            </a:r>
          </a:p>
          <a:p>
            <a:r>
              <a:rPr lang="en-US" dirty="0">
                <a:solidFill>
                  <a:srgbClr val="6A9955"/>
                </a:solidFill>
                <a:latin typeface="Menlo" panose="020B0609030804020204" pitchFamily="49" charset="0"/>
              </a:rPr>
              <a:t>  // proof is done automatically by Dafny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endParaRPr lang="en-US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133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256D-3F79-C947-9515-1186528C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semantics:  INC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5C468-83FD-0141-BB65-A9EB753E2CDD}"/>
              </a:ext>
            </a:extLst>
          </p:cNvPr>
          <p:cNvSpPr txBox="1"/>
          <p:nvPr/>
        </p:nvSpPr>
        <p:spPr>
          <a:xfrm>
            <a:off x="676656" y="499533"/>
            <a:ext cx="618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Since we’re at OPLSS,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A15C960-9EE9-D94B-BFA5-2CBD98D1ED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656" y="1930620"/>
                <a:ext cx="10753725" cy="45761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85000"/>
                  </a:lnSpc>
                  <a:spcBef>
                    <a:spcPts val="1300"/>
                  </a:spcBef>
                  <a:buFont typeface="Arial" pitchFamily="34" charset="0"/>
                  <a:buChar char=" "/>
                  <a:defRPr sz="2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47472" indent="-3429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Char char=" "/>
                  <a:defRPr sz="2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48640" indent="-54864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Char char=" "/>
                  <a:defRPr sz="2000" i="1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822960" indent="-82296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Char char=" 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097280" indent="-109728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Char char=" 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200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Char char=" 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400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Char char=" 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600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Char char=" 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800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Char char=" 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dirty="0">
                    <a:latin typeface="Cambria Math" panose="02040503050406030204" pitchFamily="18" charset="0"/>
                  </a:rPr>
                  <a:t>Cmd ::=  </a:t>
                </a:r>
                <a:r>
                  <a:rPr lang="en-US" sz="32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Inc</a:t>
                </a:r>
                <a:r>
                  <a:rPr lang="en-US" sz="3200" dirty="0">
                    <a:latin typeface="Cambria Math" panose="02040503050406030204" pitchFamily="18" charset="0"/>
                  </a:rPr>
                  <a:t>  |  </a:t>
                </a:r>
                <a:r>
                  <a:rPr lang="en-US" sz="3200" dirty="0" err="1">
                    <a:latin typeface="Cambria Math" panose="02040503050406030204" pitchFamily="18" charset="0"/>
                  </a:rPr>
                  <a:t>Cmd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⨟</m:t>
                    </m:r>
                  </m:oMath>
                </a14:m>
                <a:r>
                  <a:rPr lang="en-US" sz="3200" dirty="0" err="1">
                    <a:latin typeface="Cambria Math" panose="02040503050406030204" pitchFamily="18" charset="0"/>
                  </a:rPr>
                  <a:t>Cmd</a:t>
                </a:r>
                <a:r>
                  <a:rPr lang="en-US" sz="3200" dirty="0">
                    <a:latin typeface="Cambria Math" panose="02040503050406030204" pitchFamily="18" charset="0"/>
                  </a:rPr>
                  <a:t>  |  </a:t>
                </a:r>
                <a:r>
                  <a:rPr lang="en-US" sz="32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Repeat</a:t>
                </a:r>
                <a:r>
                  <a:rPr lang="en-US" sz="3200" dirty="0">
                    <a:latin typeface="Cambria Math" panose="02040503050406030204" pitchFamily="18" charset="0"/>
                  </a:rPr>
                  <a:t>(</a:t>
                </a:r>
                <a:r>
                  <a:rPr lang="en-US" sz="3200" dirty="0" err="1">
                    <a:latin typeface="Cambria Math" panose="02040503050406030204" pitchFamily="18" charset="0"/>
                  </a:rPr>
                  <a:t>Cmd</a:t>
                </a:r>
                <a:r>
                  <a:rPr lang="en-US" sz="3200" dirty="0">
                    <a:latin typeface="Cambria Math" panose="02040503050406030204" pitchFamily="18" charset="0"/>
                  </a:rPr>
                  <a:t>)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3200" dirty="0"/>
                  <a:t>Semantics given by the “big step” relation</a:t>
                </a:r>
              </a:p>
              <a:p>
                <a:r>
                  <a:rPr lang="en-US" sz="3200" dirty="0"/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smtClean="0">
                            <a:latin typeface="Cambria Math" panose="02040503050406030204" pitchFamily="18" charset="0"/>
                          </a:rPr>
                          <m:t>Cmd</m:t>
                        </m:r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m:rPr>
                            <m:sty m:val="p"/>
                          </m:rPr>
                          <a:rPr lang="en-US" sz="3200" smtClean="0">
                            <a:latin typeface="Cambria Math" panose="02040503050406030204" pitchFamily="18" charset="0"/>
                          </a:rPr>
                          <m:t>State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 →</m:t>
                    </m:r>
                    <m:r>
                      <m:rPr>
                        <m:sty m:val="p"/>
                      </m:rPr>
                      <a:rPr lang="en-US" sz="3200" smtClean="0">
                        <a:latin typeface="Cambria Math" panose="02040503050406030204" pitchFamily="18" charset="0"/>
                      </a:rPr>
                      <m:t>State</m:t>
                    </m:r>
                  </m:oMath>
                </a14:m>
                <a:r>
                  <a:rPr lang="en-US" sz="3200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sz="3200" dirty="0"/>
                  <a:t>where</a:t>
                </a:r>
              </a:p>
              <a:p>
                <a:r>
                  <a:rPr lang="en-US" sz="3200" dirty="0"/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3200" dirty="0">
                    <a:latin typeface="Cambria Math" panose="02040503050406030204" pitchFamily="18" charset="0"/>
                  </a:rPr>
                  <a:t> </a:t>
                </a:r>
                <a:r>
                  <a:rPr lang="en-US" sz="3200" dirty="0"/>
                  <a:t> </a:t>
                </a:r>
              </a:p>
              <a:p>
                <a:r>
                  <a:rPr lang="en-US" sz="3200" dirty="0"/>
                  <a:t>says that</a:t>
                </a:r>
              </a:p>
              <a:p>
                <a:pPr lvl="1"/>
                <a:r>
                  <a:rPr lang="en-US" sz="3200" dirty="0"/>
                  <a:t>there is an execution of command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200" dirty="0"/>
                  <a:t> from state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3200" dirty="0"/>
                  <a:t> that terminates in state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32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A15C960-9EE9-D94B-BFA5-2CBD98D1E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56" y="1930620"/>
                <a:ext cx="10753725" cy="4576156"/>
              </a:xfrm>
              <a:prstGeom prst="rect">
                <a:avLst/>
              </a:prstGeom>
              <a:blipFill>
                <a:blip r:embed="rId2"/>
                <a:stretch>
                  <a:fillRect l="-472" t="-3324" b="-3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09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156630"/>
            <a:ext cx="10772775" cy="1658198"/>
          </a:xfrm>
        </p:spPr>
        <p:txBody>
          <a:bodyPr/>
          <a:lstStyle/>
          <a:p>
            <a:r>
              <a:rPr lang="en-US" dirty="0"/>
              <a:t>Semantics of INC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76656" y="1564867"/>
                <a:ext cx="10753725" cy="4576156"/>
              </a:xfrm>
            </p:spPr>
            <p:txBody>
              <a:bodyPr>
                <a:noAutofit/>
              </a:bodyPr>
              <a:lstStyle/>
              <a:p>
                <a:r>
                  <a:rPr lang="en-US" sz="3200" b="0" dirty="0">
                    <a:latin typeface="Cambria Math" panose="02040503050406030204" pitchFamily="18" charset="0"/>
                  </a:rPr>
                  <a:t>Cmd ::=  </a:t>
                </a:r>
                <a:r>
                  <a:rPr lang="en-US" sz="3200" b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Inc</a:t>
                </a:r>
                <a:r>
                  <a:rPr lang="en-US" sz="3200" b="0" dirty="0">
                    <a:latin typeface="Cambria Math" panose="02040503050406030204" pitchFamily="18" charset="0"/>
                  </a:rPr>
                  <a:t>  |  </a:t>
                </a:r>
                <a:r>
                  <a:rPr lang="en-US" sz="3200" b="0" dirty="0" err="1">
                    <a:latin typeface="Cambria Math" panose="02040503050406030204" pitchFamily="18" charset="0"/>
                  </a:rPr>
                  <a:t>Cmd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⨟</m:t>
                    </m:r>
                  </m:oMath>
                </a14:m>
                <a:r>
                  <a:rPr lang="en-US" sz="3200" b="0" dirty="0" err="1">
                    <a:latin typeface="Cambria Math" panose="02040503050406030204" pitchFamily="18" charset="0"/>
                  </a:rPr>
                  <a:t>Cmd</a:t>
                </a:r>
                <a:r>
                  <a:rPr lang="en-US" sz="3200" b="0" dirty="0">
                    <a:latin typeface="Cambria Math" panose="02040503050406030204" pitchFamily="18" charset="0"/>
                  </a:rPr>
                  <a:t>  |  </a:t>
                </a:r>
                <a:r>
                  <a:rPr lang="en-US" sz="3200" b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Repeat</a:t>
                </a:r>
                <a:r>
                  <a:rPr lang="en-US" sz="3200" b="0" dirty="0">
                    <a:latin typeface="Cambria Math" panose="02040503050406030204" pitchFamily="18" charset="0"/>
                  </a:rPr>
                  <a:t>(</a:t>
                </a:r>
                <a:r>
                  <a:rPr lang="en-US" sz="3200" b="0" dirty="0" err="1">
                    <a:latin typeface="Cambria Math" panose="02040503050406030204" pitchFamily="18" charset="0"/>
                  </a:rPr>
                  <a:t>Cmd</a:t>
                </a:r>
                <a:r>
                  <a:rPr lang="en-US" sz="3200" b="0" dirty="0">
                    <a:latin typeface="Cambria Math" panose="02040503050406030204" pitchFamily="18" charset="0"/>
                  </a:rPr>
                  <a:t>)</a:t>
                </a:r>
              </a:p>
              <a:p>
                <a:r>
                  <a:rPr lang="en-US" sz="3200" b="0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=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Inc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3600" dirty="0"/>
              </a:p>
              <a:p>
                <a:endParaRPr lang="en-US" sz="18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0,   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→ 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1,</m:t>
                            </m:r>
                            <m:sSup>
                              <m:s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⨟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1,    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3200" dirty="0"/>
              </a:p>
              <a:p>
                <a:endParaRPr lang="en-US" sz="18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=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Repeat</m:t>
                            </m:r>
                            <m:d>
                              <m:d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𝑏𝑜𝑑𝑦</m:t>
                                </m:r>
                              </m:e>
                            </m:d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3600" dirty="0"/>
                  <a:t>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𝑏𝑜𝑑𝑦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→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  (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Repeat</m:t>
                        </m:r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𝑏𝑜𝑑𝑦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), </m:t>
                            </m:r>
                            <m:sSup>
                              <m:s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Repeat</m:t>
                            </m:r>
                            <m:d>
                              <m:d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𝑏𝑜𝑑𝑦</m:t>
                                </m:r>
                              </m:e>
                            </m:d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360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6656" y="1564867"/>
                <a:ext cx="10753725" cy="4576156"/>
              </a:xfrm>
              <a:blipFill rotWithShape="0">
                <a:blip r:embed="rId2"/>
                <a:stretch>
                  <a:fillRect l="-567" t="-3333" b="-2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8400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156630"/>
            <a:ext cx="10772775" cy="1658198"/>
          </a:xfrm>
        </p:spPr>
        <p:txBody>
          <a:bodyPr/>
          <a:lstStyle/>
          <a:p>
            <a:r>
              <a:rPr lang="en-US" dirty="0"/>
              <a:t>Semantics of INC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76656" y="1564867"/>
                <a:ext cx="11515344" cy="4576156"/>
              </a:xfrm>
            </p:spPr>
            <p:txBody>
              <a:bodyPr>
                <a:noAutofit/>
              </a:bodyPr>
              <a:lstStyle/>
              <a:p>
                <a:r>
                  <a:rPr lang="en-US" sz="3200" b="0" dirty="0">
                    <a:latin typeface="Cambria Math" panose="02040503050406030204" pitchFamily="18" charset="0"/>
                  </a:rPr>
                  <a:t>Cmd ::=  </a:t>
                </a:r>
                <a:r>
                  <a:rPr lang="en-US" sz="3200" b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Inc</a:t>
                </a:r>
                <a:r>
                  <a:rPr lang="en-US" sz="3200" b="0" dirty="0">
                    <a:latin typeface="Cambria Math" panose="02040503050406030204" pitchFamily="18" charset="0"/>
                  </a:rPr>
                  <a:t>  |  </a:t>
                </a:r>
                <a:r>
                  <a:rPr lang="en-US" sz="3200" b="0" dirty="0" err="1">
                    <a:latin typeface="Cambria Math" panose="02040503050406030204" pitchFamily="18" charset="0"/>
                  </a:rPr>
                  <a:t>Cmd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⨟</m:t>
                    </m:r>
                  </m:oMath>
                </a14:m>
                <a:r>
                  <a:rPr lang="en-US" sz="3200" b="0" dirty="0" err="1">
                    <a:latin typeface="Cambria Math" panose="02040503050406030204" pitchFamily="18" charset="0"/>
                  </a:rPr>
                  <a:t>Cmd</a:t>
                </a:r>
                <a:r>
                  <a:rPr lang="en-US" sz="3200" b="0" dirty="0">
                    <a:latin typeface="Cambria Math" panose="02040503050406030204" pitchFamily="18" charset="0"/>
                  </a:rPr>
                  <a:t>  |  </a:t>
                </a:r>
                <a:r>
                  <a:rPr lang="en-US" sz="3200" b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Repeat</a:t>
                </a:r>
                <a:r>
                  <a:rPr lang="en-US" sz="3200" b="0" dirty="0">
                    <a:latin typeface="Cambria Math" panose="02040503050406030204" pitchFamily="18" charset="0"/>
                  </a:rPr>
                  <a:t>(</a:t>
                </a:r>
                <a:r>
                  <a:rPr lang="en-US" sz="3200" b="0" dirty="0" err="1">
                    <a:latin typeface="Cambria Math" panose="02040503050406030204" pitchFamily="18" charset="0"/>
                  </a:rPr>
                  <a:t>Cmd</a:t>
                </a:r>
                <a:r>
                  <a:rPr lang="en-US" sz="3200" b="0" dirty="0">
                    <a:latin typeface="Cambria Math" panose="02040503050406030204" pitchFamily="18" charset="0"/>
                  </a:rPr>
                  <a:t>)</a:t>
                </a:r>
              </a:p>
              <a:p>
                <a:r>
                  <a:rPr lang="en-US" sz="3200" b="0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=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Inc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3600" dirty="0"/>
              </a:p>
              <a:p>
                <a:endParaRPr lang="en-US" sz="18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FF0000"/>
                            </a:solidFill>
                            <a:sym typeface="Symbol" panose="05050102010706020507" pitchFamily="18" charset="2"/>
                          </a:rPr>
                          <m:t></m:t>
                        </m:r>
                        <m:sSup>
                          <m:sSupPr>
                            <m:ctrlPr>
                              <a:rPr lang="en-US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FF0000"/>
                            </a:solidFill>
                            <a:sym typeface="Symbol" panose="05050102010706020507" pitchFamily="18" charset="2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3600" b="0" i="0" dirty="0" smtClean="0">
                            <a:solidFill>
                              <a:srgbClr val="FF0000"/>
                            </a:solidFill>
                            <a:sym typeface="Symbol" panose="05050102010706020507" pitchFamily="18" charset="2"/>
                          </a:rPr>
                          <m:t> </m:t>
                        </m:r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0,   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→ </m:t>
                        </m:r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1,</m:t>
                            </m:r>
                            <m:sSup>
                              <m:sSupPr>
                                <m:ctrlP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⨟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1,    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3200" dirty="0"/>
              </a:p>
              <a:p>
                <a:endParaRPr lang="en-US" sz="18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=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Repeat</m:t>
                            </m:r>
                            <m:d>
                              <m:d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𝑏𝑜𝑑𝑦</m:t>
                                </m:r>
                              </m:e>
                            </m:d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3600" dirty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 smtClean="0">
                            <a:solidFill>
                              <a:srgbClr val="FF0000"/>
                            </a:solidFill>
                            <a:sym typeface="Symbol" panose="05050102010706020507" pitchFamily="18" charset="2"/>
                          </a:rPr>
                          <m:t>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FF0000"/>
                            </a:solidFill>
                            <a:sym typeface="Symbol" panose="05050102010706020507" pitchFamily="18" charset="2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3600" b="0" i="0" dirty="0" smtClean="0">
                            <a:solidFill>
                              <a:srgbClr val="FF0000"/>
                            </a:solidFill>
                            <a:sym typeface="Symbol" panose="05050102010706020507" pitchFamily="18" charset="2"/>
                          </a:rPr>
                          <m:t> </m:t>
                        </m:r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𝑏𝑜𝑑𝑦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→</m:t>
                        </m:r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  (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Repeat</m:t>
                        </m:r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𝑏𝑜𝑑𝑦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), </m:t>
                            </m:r>
                            <m:sSup>
                              <m:sSupPr>
                                <m:ctrlP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Repeat</m:t>
                            </m:r>
                            <m:d>
                              <m:d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𝑏𝑜𝑑𝑦</m:t>
                                </m:r>
                              </m:e>
                            </m:d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360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6656" y="1564867"/>
                <a:ext cx="11515344" cy="4576156"/>
              </a:xfrm>
              <a:blipFill rotWithShape="0">
                <a:blip r:embed="rId2"/>
                <a:stretch>
                  <a:fillRect l="-529" t="-3333" b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279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B4B860-C52D-0245-B13B-891605E0DA74}"/>
              </a:ext>
            </a:extLst>
          </p:cNvPr>
          <p:cNvSpPr/>
          <p:nvPr/>
        </p:nvSpPr>
        <p:spPr>
          <a:xfrm>
            <a:off x="392919" y="86916"/>
            <a:ext cx="11397803" cy="6650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EBCEA6-7606-AC44-9089-BCC5E3AE4CB9}"/>
              </a:ext>
            </a:extLst>
          </p:cNvPr>
          <p:cNvSpPr/>
          <p:nvPr/>
        </p:nvSpPr>
        <p:spPr>
          <a:xfrm>
            <a:off x="898357" y="612845"/>
            <a:ext cx="106038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datatype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cmd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=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Inc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|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Seq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cmd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cmd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 |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Repeat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cmd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state = 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int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inductive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predicate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BigStep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(c: 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cmd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 s: state, t: state)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{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match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c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Inc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=&gt;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   t == s + 1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Seq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(c0, c1) =&gt;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  exists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s' ::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BigStep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(c0, s, s') &amp;&amp;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BigStep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(c1, s', t)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Repeat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(body) =&gt;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   s == t ||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  exists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s' ::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BigStep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(body, s, s') &amp;&amp;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BigStep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(c, s', t)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endParaRPr lang="en-US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6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958BD7-E35C-5E45-8282-1FD7E2ED1D8A}"/>
              </a:ext>
            </a:extLst>
          </p:cNvPr>
          <p:cNvSpPr/>
          <p:nvPr/>
        </p:nvSpPr>
        <p:spPr>
          <a:xfrm>
            <a:off x="392919" y="86916"/>
            <a:ext cx="11397803" cy="6650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191EC2-FF1F-A640-82A9-508B5566309D}"/>
              </a:ext>
            </a:extLst>
          </p:cNvPr>
          <p:cNvSpPr/>
          <p:nvPr/>
        </p:nvSpPr>
        <p:spPr>
          <a:xfrm>
            <a:off x="641684" y="373808"/>
            <a:ext cx="109407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inductive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lemma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i="1" dirty="0">
                <a:solidFill>
                  <a:srgbClr val="D4D4D4"/>
                </a:solidFill>
                <a:latin typeface="Menlo" panose="020B0609030804020204" pitchFamily="49" charset="0"/>
              </a:rPr>
              <a:t>{:induction </a:t>
            </a:r>
            <a:r>
              <a:rPr lang="en-US" i="1" dirty="0">
                <a:solidFill>
                  <a:srgbClr val="C586C0"/>
                </a:solidFill>
                <a:latin typeface="Menlo" panose="020B0609030804020204" pitchFamily="49" charset="0"/>
              </a:rPr>
              <a:t>false</a:t>
            </a:r>
            <a:r>
              <a:rPr lang="en-US" i="1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Monotonic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(c: 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cmd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 s: state, t: state)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requires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BigStep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(c, s, t)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ensures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s &lt;= t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{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match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c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Inc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=&gt;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Seq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(c0, c1) =&gt;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  </a:t>
            </a:r>
            <a:r>
              <a:rPr lang="en-US" dirty="0" err="1">
                <a:solidFill>
                  <a:srgbClr val="C586C0"/>
                </a:solidFill>
                <a:latin typeface="Menlo" panose="020B0609030804020204" pitchFamily="49" charset="0"/>
              </a:rPr>
              <a:t>var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s' :|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BigStep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(c0, s, s') &amp;&amp;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BigStep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(c1, s', t);</a:t>
            </a:r>
          </a:p>
          <a:p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    Monotonic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(c0, s, s’);</a:t>
            </a:r>
          </a:p>
          <a:p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    Monotonic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(c1, s', t);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Repeat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(body) =&gt;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  if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s == t{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   } 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else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    </a:t>
            </a:r>
            <a:r>
              <a:rPr lang="en-US" dirty="0" err="1">
                <a:solidFill>
                  <a:srgbClr val="C586C0"/>
                </a:solidFill>
                <a:latin typeface="Menlo" panose="020B0609030804020204" pitchFamily="49" charset="0"/>
              </a:rPr>
              <a:t>var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s' :|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BigStep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(body, s, s') &amp;&amp;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BigStep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(c, s', t);</a:t>
            </a:r>
          </a:p>
          <a:p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      Monotonic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(body, s, s’);</a:t>
            </a:r>
          </a:p>
          <a:p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      Monotonic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(c, s', t);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   }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endParaRPr lang="en-US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23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F43BE9-7135-9B46-B83C-4DCF2DD51670}"/>
              </a:ext>
            </a:extLst>
          </p:cNvPr>
          <p:cNvSpPr/>
          <p:nvPr/>
        </p:nvSpPr>
        <p:spPr>
          <a:xfrm>
            <a:off x="392919" y="86916"/>
            <a:ext cx="11397803" cy="6650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7B74-0EA2-C84A-8682-797ACEE0D867}"/>
              </a:ext>
            </a:extLst>
          </p:cNvPr>
          <p:cNvSpPr/>
          <p:nvPr/>
        </p:nvSpPr>
        <p:spPr>
          <a:xfrm>
            <a:off x="641684" y="1368416"/>
            <a:ext cx="109407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inductive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lemma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Monotonic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(c: 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cmd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 s: state, t: state)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requires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BigStep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(c, s, t)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  ensures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s &lt;= t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{</a:t>
            </a:r>
          </a:p>
          <a:p>
            <a:r>
              <a:rPr lang="en-US" dirty="0">
                <a:solidFill>
                  <a:srgbClr val="6A9955"/>
                </a:solidFill>
                <a:latin typeface="Menlo" panose="020B0609030804020204" pitchFamily="49" charset="0"/>
              </a:rPr>
              <a:t>  // proof is done automatically by Dafny</a:t>
            </a:r>
            <a:endParaRPr lang="en-US" dirty="0"/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endParaRPr lang="en-US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324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C51567-7E3D-A345-800A-4601C8686A9F}"/>
              </a:ext>
            </a:extLst>
          </p:cNvPr>
          <p:cNvCxnSpPr>
            <a:cxnSpLocks/>
            <a:stCxn id="6" idx="2"/>
            <a:endCxn id="4" idx="0"/>
          </p:cNvCxnSpPr>
          <p:nvPr/>
        </p:nvCxnSpPr>
        <p:spPr>
          <a:xfrm>
            <a:off x="2747630" y="3502530"/>
            <a:ext cx="112222" cy="12921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B8E78F-12B9-2E4F-B9C9-CD088B5E3497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3012252" y="3325091"/>
            <a:ext cx="2346960" cy="14695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9F3E10-8B55-7E43-AA13-6AE9458BE67C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3438698" y="3325091"/>
            <a:ext cx="4419874" cy="14695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82A95EB-F6B2-FC45-881F-300EB5169952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3591098" y="3125585"/>
            <a:ext cx="6766833" cy="1669074"/>
          </a:xfrm>
          <a:prstGeom prst="straightConnector1">
            <a:avLst/>
          </a:prstGeom>
          <a:ln w="28575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C03D31B-6DF9-654A-A522-AD21D1601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Encryption libraries</a:t>
            </a:r>
          </a:p>
        </p:txBody>
      </p:sp>
      <p:sp>
        <p:nvSpPr>
          <p:cNvPr id="4" name="Round Single Corner Rectangle 3">
            <a:extLst>
              <a:ext uri="{FF2B5EF4-FFF2-40B4-BE49-F238E27FC236}">
                <a16:creationId xmlns:a16="http://schemas.microsoft.com/office/drawing/2014/main" id="{254B1C55-76B6-3B4A-9AF0-CDDC5F729F00}"/>
              </a:ext>
            </a:extLst>
          </p:cNvPr>
          <p:cNvSpPr/>
          <p:nvPr/>
        </p:nvSpPr>
        <p:spPr>
          <a:xfrm>
            <a:off x="1787783" y="4794659"/>
            <a:ext cx="2144137" cy="929994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.NET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9E570F-F6B9-D541-87F9-C83329AB3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783" y="1908350"/>
            <a:ext cx="1919693" cy="15941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A280EC-21B4-E440-B3BF-BCDC1E1B4A2C}"/>
              </a:ext>
            </a:extLst>
          </p:cNvPr>
          <p:cNvSpPr txBox="1"/>
          <p:nvPr/>
        </p:nvSpPr>
        <p:spPr>
          <a:xfrm>
            <a:off x="315885" y="2434773"/>
            <a:ext cx="13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45CB2-86CC-1947-9ABB-3FAB4CE3A36D}"/>
              </a:ext>
            </a:extLst>
          </p:cNvPr>
          <p:cNvSpPr txBox="1"/>
          <p:nvPr/>
        </p:nvSpPr>
        <p:spPr>
          <a:xfrm>
            <a:off x="365761" y="4844535"/>
            <a:ext cx="138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Target platforms</a:t>
            </a:r>
          </a:p>
        </p:txBody>
      </p:sp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4FBDF23A-502F-984D-943B-CCC55FC3F157}"/>
              </a:ext>
            </a:extLst>
          </p:cNvPr>
          <p:cNvSpPr/>
          <p:nvPr/>
        </p:nvSpPr>
        <p:spPr>
          <a:xfrm>
            <a:off x="4287143" y="4794659"/>
            <a:ext cx="2144137" cy="929994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JavaScript</a:t>
            </a:r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94F63BCE-F8DF-9D48-AF5A-1E5106F5C3B0}"/>
              </a:ext>
            </a:extLst>
          </p:cNvPr>
          <p:cNvSpPr/>
          <p:nvPr/>
        </p:nvSpPr>
        <p:spPr>
          <a:xfrm>
            <a:off x="6786503" y="4794659"/>
            <a:ext cx="2144137" cy="929994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Go</a:t>
            </a:r>
          </a:p>
        </p:txBody>
      </p:sp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70D4F3E1-DBC4-004E-8119-77ED947C3788}"/>
              </a:ext>
            </a:extLst>
          </p:cNvPr>
          <p:cNvSpPr/>
          <p:nvPr/>
        </p:nvSpPr>
        <p:spPr>
          <a:xfrm>
            <a:off x="9285862" y="4794659"/>
            <a:ext cx="2144137" cy="929994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Java</a:t>
            </a:r>
          </a:p>
        </p:txBody>
      </p:sp>
    </p:spTree>
    <p:extLst>
      <p:ext uri="{BB962C8B-B14F-4D97-AF65-F5344CB8AC3E}">
        <p14:creationId xmlns:p14="http://schemas.microsoft.com/office/powerpoint/2010/main" val="2355284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A472-5346-A544-BA61-B7BBAA90E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 internships  -- join us!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09A83E-089A-824D-9492-20D6A17E3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525" y="1745377"/>
            <a:ext cx="6722771" cy="4744539"/>
          </a:xfrm>
        </p:spPr>
      </p:pic>
    </p:spTree>
    <p:extLst>
      <p:ext uri="{BB962C8B-B14F-4D97-AF65-F5344CB8AC3E}">
        <p14:creationId xmlns:p14="http://schemas.microsoft.com/office/powerpoint/2010/main" val="3739251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570E-BFED-304B-876D-E50ADBF1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300030"/>
            <a:ext cx="10772775" cy="1658198"/>
          </a:xfrm>
        </p:spPr>
        <p:txBody>
          <a:bodyPr/>
          <a:lstStyle/>
          <a:p>
            <a:r>
              <a:rPr lang="en-US" dirty="0"/>
              <a:t>We reason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56DD-5902-0243-9092-A0BE1509D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974" y="4470009"/>
            <a:ext cx="8356111" cy="1987261"/>
          </a:xfrm>
        </p:spPr>
        <p:txBody>
          <a:bodyPr>
            <a:normAutofit/>
          </a:bodyPr>
          <a:lstStyle/>
          <a:p>
            <a:r>
              <a:rPr lang="en-US" sz="3200" dirty="0"/>
              <a:t>Type checking</a:t>
            </a:r>
          </a:p>
          <a:p>
            <a:r>
              <a:rPr lang="en-US" sz="3200" dirty="0"/>
              <a:t>Bounded exploration</a:t>
            </a:r>
          </a:p>
          <a:p>
            <a:r>
              <a:rPr lang="en-US" sz="3200" dirty="0"/>
              <a:t>Deductive verification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DF8638-7210-2E45-9BCB-4BFC02D3469E}"/>
              </a:ext>
            </a:extLst>
          </p:cNvPr>
          <p:cNvSpPr txBox="1">
            <a:spLocks/>
          </p:cNvSpPr>
          <p:nvPr/>
        </p:nvSpPr>
        <p:spPr>
          <a:xfrm>
            <a:off x="3541222" y="3144029"/>
            <a:ext cx="8370914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using techniques like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456457-E35A-254A-ADC5-407C1B162052}"/>
              </a:ext>
            </a:extLst>
          </p:cNvPr>
          <p:cNvSpPr txBox="1">
            <a:spLocks/>
          </p:cNvSpPr>
          <p:nvPr/>
        </p:nvSpPr>
        <p:spPr>
          <a:xfrm>
            <a:off x="657223" y="1557498"/>
            <a:ext cx="10753725" cy="1987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Policies</a:t>
            </a:r>
          </a:p>
          <a:p>
            <a:r>
              <a:rPr lang="en-US" sz="3200" dirty="0"/>
              <a:t>Networks</a:t>
            </a:r>
          </a:p>
          <a:p>
            <a:r>
              <a:rPr lang="en-US" sz="3200" dirty="0"/>
              <a:t>Designs</a:t>
            </a:r>
          </a:p>
          <a:p>
            <a:r>
              <a:rPr lang="en-US" sz="3200" dirty="0"/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2581754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DCA8E-B6CB-8D45-8154-03B21156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AF367-97A4-7C45-B665-62E9F0A69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4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5E8922-96B1-4B48-B173-D8294C4D6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49568">
            <a:off x="7520133" y="41830"/>
            <a:ext cx="4965700" cy="664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46C909-F73D-6446-963F-1B9244777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1213351" cy="1658198"/>
          </a:xfrm>
        </p:spPr>
        <p:txBody>
          <a:bodyPr/>
          <a:lstStyle/>
          <a:p>
            <a:r>
              <a:rPr lang="en-US" dirty="0"/>
              <a:t>Distributed protocols: TLA+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5FF13-F0C2-DB4F-8AF3-32EF90361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Model checking</a:t>
            </a:r>
          </a:p>
        </p:txBody>
      </p:sp>
    </p:spTree>
    <p:extLst>
      <p:ext uri="{BB962C8B-B14F-4D97-AF65-F5344CB8AC3E}">
        <p14:creationId xmlns:p14="http://schemas.microsoft.com/office/powerpoint/2010/main" val="4168497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A5A0EE-37E9-B440-BE5C-A50AF8818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835"/>
          <a:stretch/>
        </p:blipFill>
        <p:spPr>
          <a:xfrm rot="409967">
            <a:off x="6798827" y="193591"/>
            <a:ext cx="5386883" cy="76323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BC194-6E72-4D4C-995B-F802E7E7F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protocols: Quivela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2AC7E-F574-D74D-AA62-1B9265502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EtM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e,mac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{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new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(e= e, mac= mac) {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enc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(m) { m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e.enc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(m)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t =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mac.tag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&lt;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em,t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 }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(c) { &lt;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em,t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 = c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mac.verify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em,t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e.dec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}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}}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BB5BD-F5BB-2947-AD01-967F967E1AF4}"/>
              </a:ext>
            </a:extLst>
          </p:cNvPr>
          <p:cNvSpPr txBox="1"/>
          <p:nvPr/>
        </p:nvSpPr>
        <p:spPr>
          <a:xfrm>
            <a:off x="657224" y="5777865"/>
            <a:ext cx="5336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github.com</a:t>
            </a:r>
            <a:r>
              <a:rPr lang="en-US" sz="2800" dirty="0"/>
              <a:t>/</a:t>
            </a:r>
            <a:r>
              <a:rPr lang="en-US" sz="2800" dirty="0" err="1"/>
              <a:t>awslabs</a:t>
            </a:r>
            <a:r>
              <a:rPr lang="en-US" sz="2800" dirty="0"/>
              <a:t>/</a:t>
            </a:r>
            <a:r>
              <a:rPr lang="en-US" sz="2800" dirty="0" err="1"/>
              <a:t>quivela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447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7096B-B5FA-FD48-A2B2-73FAA68D1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71038">
            <a:off x="6666925" y="325306"/>
            <a:ext cx="5307478" cy="7932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1EA6DC-7905-D246-BB97-3862D4041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behaviors: </a:t>
            </a:r>
            <a:r>
              <a:rPr lang="en-US" dirty="0" err="1"/>
              <a:t>SideTrail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C402C-3689-9841-AA01-AC8B34481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for 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&lt; length; ++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if (password[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 != input[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]) {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send("bad password");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40477C-F3B1-E642-8374-EF88E46D162B}"/>
              </a:ext>
            </a:extLst>
          </p:cNvPr>
          <p:cNvSpPr txBox="1"/>
          <p:nvPr/>
        </p:nvSpPr>
        <p:spPr>
          <a:xfrm>
            <a:off x="657224" y="5985163"/>
            <a:ext cx="5992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aws.amazon.com</a:t>
            </a:r>
            <a:r>
              <a:rPr lang="en-US" dirty="0"/>
              <a:t>/blogs/security/</a:t>
            </a:r>
            <a:br>
              <a:rPr lang="en-US" dirty="0"/>
            </a:br>
            <a:r>
              <a:rPr lang="en-US" dirty="0"/>
              <a:t>    how-</a:t>
            </a:r>
            <a:r>
              <a:rPr lang="en-US" dirty="0" err="1"/>
              <a:t>aws</a:t>
            </a:r>
            <a:r>
              <a:rPr lang="en-US" dirty="0"/>
              <a:t>-</a:t>
            </a:r>
            <a:r>
              <a:rPr lang="en-US" dirty="0" err="1"/>
              <a:t>sidetrail</a:t>
            </a:r>
            <a:r>
              <a:rPr lang="en-US" dirty="0"/>
              <a:t>-verifies-key-</a:t>
            </a:r>
            <a:r>
              <a:rPr lang="en-US" dirty="0" err="1"/>
              <a:t>aws</a:t>
            </a:r>
            <a:r>
              <a:rPr lang="en-US" dirty="0"/>
              <a:t>-cryptography-code/</a:t>
            </a:r>
          </a:p>
        </p:txBody>
      </p:sp>
    </p:spTree>
    <p:extLst>
      <p:ext uri="{BB962C8B-B14F-4D97-AF65-F5344CB8AC3E}">
        <p14:creationId xmlns:p14="http://schemas.microsoft.com/office/powerpoint/2010/main" val="18640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38C3-B080-3348-9710-3FE76783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/>
          <a:lstStyle/>
          <a:p>
            <a:r>
              <a:rPr lang="en-US" dirty="0"/>
              <a:t>Memory safety: CBMC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0B12E-217B-3040-A9A0-0AA1F26B8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Low-level systems code written in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FDB79-4596-BA4C-8219-93E1B837A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5831">
            <a:off x="6974304" y="415882"/>
            <a:ext cx="5020425" cy="719511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9945357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TC103457491[[fn=Metropolitan]]</Template>
  <TotalTime>26374</TotalTime>
  <Words>1950</Words>
  <Application>Microsoft Macintosh PowerPoint</Application>
  <PresentationFormat>Widescreen</PresentationFormat>
  <Paragraphs>318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Consolas</vt:lpstr>
      <vt:lpstr>Menlo</vt:lpstr>
      <vt:lpstr>Symbol</vt:lpstr>
      <vt:lpstr>Wingdings</vt:lpstr>
      <vt:lpstr>Metropolitan</vt:lpstr>
      <vt:lpstr>Writing verified software for production</vt:lpstr>
      <vt:lpstr>PowerPoint Presentation</vt:lpstr>
      <vt:lpstr>Automated Reasoning Group</vt:lpstr>
      <vt:lpstr>We reason about</vt:lpstr>
      <vt:lpstr>Examples</vt:lpstr>
      <vt:lpstr>Distributed protocols: TLA+</vt:lpstr>
      <vt:lpstr>Security protocols: Quivela</vt:lpstr>
      <vt:lpstr>Timing behaviors: SideTrail</vt:lpstr>
      <vt:lpstr>Memory safety: CBMC</vt:lpstr>
      <vt:lpstr>Compliance:</vt:lpstr>
      <vt:lpstr>Deductive verification</vt:lpstr>
      <vt:lpstr>Obtaining verified software</vt:lpstr>
      <vt:lpstr>Integrating   specs + code + proofs</vt:lpstr>
      <vt:lpstr>Program verification: 1949</vt:lpstr>
      <vt:lpstr>Program verification: 1971</vt:lpstr>
      <vt:lpstr>Program verification: 1998</vt:lpstr>
      <vt:lpstr>Program verification: 1998</vt:lpstr>
      <vt:lpstr>Program verification: 2008</vt:lpstr>
      <vt:lpstr>2010s</vt:lpstr>
      <vt:lpstr>Dafny</vt:lpstr>
      <vt:lpstr>Dafny</vt:lpstr>
      <vt:lpstr>Imperative code</vt:lpstr>
      <vt:lpstr>PowerPoint Presentation</vt:lpstr>
      <vt:lpstr>PowerPoint Presentation</vt:lpstr>
      <vt:lpstr>Functional code</vt:lpstr>
      <vt:lpstr>PowerPoint Presentation</vt:lpstr>
      <vt:lpstr>PowerPoint Presentation</vt:lpstr>
      <vt:lpstr>Proof authoring</vt:lpstr>
      <vt:lpstr>PowerPoint Presentation</vt:lpstr>
      <vt:lpstr>PowerPoint Presentation</vt:lpstr>
      <vt:lpstr>PowerPoint Presentation</vt:lpstr>
      <vt:lpstr>Program semantics:  INC</vt:lpstr>
      <vt:lpstr>Semantics of INC</vt:lpstr>
      <vt:lpstr>Semantics of INC</vt:lpstr>
      <vt:lpstr>PowerPoint Presentation</vt:lpstr>
      <vt:lpstr>PowerPoint Presentation</vt:lpstr>
      <vt:lpstr>PowerPoint Presentation</vt:lpstr>
      <vt:lpstr>Encryption libraries</vt:lpstr>
      <vt:lpstr>ARG internships  -- join us!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verified software for production</dc:title>
  <dc:subject/>
  <dc:creator>K. Rustan M. Leino</dc:creator>
  <cp:keywords>Dafny</cp:keywords>
  <dc:description/>
  <cp:lastModifiedBy>Rustan Leino</cp:lastModifiedBy>
  <cp:revision>207</cp:revision>
  <dcterms:created xsi:type="dcterms:W3CDTF">2012-10-16T01:13:38Z</dcterms:created>
  <dcterms:modified xsi:type="dcterms:W3CDTF">2019-07-01T21:10:28Z</dcterms:modified>
  <cp:category/>
</cp:coreProperties>
</file>